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7" r:id="rId2"/>
    <p:sldId id="263" r:id="rId3"/>
    <p:sldId id="268" r:id="rId4"/>
    <p:sldId id="282" r:id="rId5"/>
    <p:sldId id="319" r:id="rId6"/>
    <p:sldId id="320" r:id="rId7"/>
    <p:sldId id="270" r:id="rId8"/>
    <p:sldId id="269" r:id="rId9"/>
    <p:sldId id="284" r:id="rId10"/>
    <p:sldId id="318" r:id="rId11"/>
    <p:sldId id="327" r:id="rId12"/>
    <p:sldId id="324" r:id="rId13"/>
    <p:sldId id="323" r:id="rId14"/>
    <p:sldId id="325" r:id="rId15"/>
    <p:sldId id="326" r:id="rId16"/>
    <p:sldId id="271" r:id="rId17"/>
    <p:sldId id="287" r:id="rId18"/>
    <p:sldId id="288" r:id="rId19"/>
    <p:sldId id="289" r:id="rId20"/>
    <p:sldId id="272" r:id="rId21"/>
    <p:sldId id="290" r:id="rId22"/>
    <p:sldId id="291" r:id="rId23"/>
    <p:sldId id="292" r:id="rId24"/>
    <p:sldId id="293" r:id="rId25"/>
    <p:sldId id="273" r:id="rId26"/>
    <p:sldId id="294" r:id="rId27"/>
    <p:sldId id="295" r:id="rId28"/>
    <p:sldId id="296" r:id="rId29"/>
    <p:sldId id="274" r:id="rId30"/>
    <p:sldId id="297" r:id="rId31"/>
    <p:sldId id="298" r:id="rId32"/>
    <p:sldId id="299" r:id="rId33"/>
    <p:sldId id="275" r:id="rId34"/>
    <p:sldId id="300" r:id="rId35"/>
    <p:sldId id="301" r:id="rId36"/>
    <p:sldId id="276" r:id="rId37"/>
    <p:sldId id="302" r:id="rId38"/>
    <p:sldId id="277" r:id="rId39"/>
    <p:sldId id="278" r:id="rId40"/>
    <p:sldId id="303" r:id="rId41"/>
    <p:sldId id="304" r:id="rId42"/>
    <p:sldId id="305" r:id="rId43"/>
    <p:sldId id="306" r:id="rId44"/>
    <p:sldId id="279" r:id="rId45"/>
    <p:sldId id="307" r:id="rId46"/>
    <p:sldId id="308" r:id="rId47"/>
    <p:sldId id="309" r:id="rId48"/>
    <p:sldId id="310" r:id="rId49"/>
    <p:sldId id="280" r:id="rId50"/>
    <p:sldId id="311" r:id="rId51"/>
    <p:sldId id="312" r:id="rId52"/>
    <p:sldId id="313" r:id="rId53"/>
    <p:sldId id="314" r:id="rId54"/>
    <p:sldId id="281" r:id="rId55"/>
    <p:sldId id="315" r:id="rId56"/>
    <p:sldId id="316" r:id="rId57"/>
    <p:sldId id="258" r:id="rId58"/>
    <p:sldId id="267" r:id="rId5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86655" autoAdjust="0"/>
  </p:normalViewPr>
  <p:slideViewPr>
    <p:cSldViewPr snapToGrid="0">
      <p:cViewPr varScale="1">
        <p:scale>
          <a:sx n="104" d="100"/>
          <a:sy n="104" d="100"/>
        </p:scale>
        <p:origin x="102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E30576-A0F2-4F14-8DA7-490B7F2E19E8}" type="datetimeFigureOut">
              <a:rPr lang="zh-TW" altLang="en-US" smtClean="0"/>
              <a:t>2024/6/23</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E540BD-4D62-42AA-84E2-68A1E10CED05}" type="slidenum">
              <a:rPr lang="zh-TW" altLang="en-US" smtClean="0"/>
              <a:t>‹#›</a:t>
            </a:fld>
            <a:endParaRPr lang="zh-TW" altLang="en-US"/>
          </a:p>
        </p:txBody>
      </p:sp>
    </p:spTree>
    <p:extLst>
      <p:ext uri="{BB962C8B-B14F-4D97-AF65-F5344CB8AC3E}">
        <p14:creationId xmlns:p14="http://schemas.microsoft.com/office/powerpoint/2010/main" val="1381545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Central Visual Pathway</a:t>
            </a:r>
            <a:r>
              <a:rPr lang="zh-TW" altLang="en-US" dirty="0"/>
              <a:t> 為 眼睛接受外部資訊到大腦感知外部影像的路徑</a:t>
            </a:r>
            <a:endParaRPr lang="en-US" altLang="zh-TW" dirty="0"/>
          </a:p>
          <a:p>
            <a:endParaRPr lang="en-US" altLang="zh-TW" dirty="0"/>
          </a:p>
          <a:p>
            <a:r>
              <a:rPr lang="zh-TW" altLang="en-US" dirty="0"/>
              <a:t>書</a:t>
            </a:r>
            <a:r>
              <a:rPr lang="en-US" altLang="zh-TW" dirty="0"/>
              <a:t>:</a:t>
            </a:r>
            <a:r>
              <a:rPr lang="zh-TW" altLang="en-US" dirty="0"/>
              <a:t> </a:t>
            </a:r>
            <a:r>
              <a:rPr lang="en-US" altLang="zh-TW" dirty="0"/>
              <a:t>Neuroscience, 3rd ed</a:t>
            </a:r>
          </a:p>
          <a:p>
            <a:endParaRPr lang="en-US" altLang="zh-TW" dirty="0"/>
          </a:p>
          <a:p>
            <a:r>
              <a:rPr lang="zh-TW" altLang="en-US" dirty="0"/>
              <a:t>彩色影像從視網膜進入後會送入外 膝體，外膝體在收到兩側眼球的資訊後會將不同的資訊平行傳輸至不同 的視覺皮層，視覺皮層則負責對這些資訊進行分層的整合與感知。</a:t>
            </a:r>
          </a:p>
        </p:txBody>
      </p:sp>
      <p:sp>
        <p:nvSpPr>
          <p:cNvPr id="4" name="投影片編號版面配置區 3"/>
          <p:cNvSpPr>
            <a:spLocks noGrp="1"/>
          </p:cNvSpPr>
          <p:nvPr>
            <p:ph type="sldNum" sz="quarter" idx="5"/>
          </p:nvPr>
        </p:nvSpPr>
        <p:spPr/>
        <p:txBody>
          <a:bodyPr/>
          <a:lstStyle/>
          <a:p>
            <a:fld id="{11E540BD-4D62-42AA-84E2-68A1E10CED05}" type="slidenum">
              <a:rPr lang="zh-TW" altLang="en-US" smtClean="0"/>
              <a:t>9</a:t>
            </a:fld>
            <a:endParaRPr lang="zh-TW" altLang="en-US"/>
          </a:p>
        </p:txBody>
      </p:sp>
    </p:spTree>
    <p:extLst>
      <p:ext uri="{BB962C8B-B14F-4D97-AF65-F5344CB8AC3E}">
        <p14:creationId xmlns:p14="http://schemas.microsoft.com/office/powerpoint/2010/main" val="3973810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外界事物將光反射進入眼睛當中，透過眼珠中的角膜與水晶體等透明的光學介質進行折射最終聚焦於視網膜表面的感光層上形成影像。</a:t>
            </a:r>
            <a:endParaRPr lang="en-US" altLang="zh-TW" dirty="0"/>
          </a:p>
          <a:p>
            <a:r>
              <a:rPr lang="zh-TW" altLang="en-US" dirty="0"/>
              <a:t>在 光聚焦於視網膜表層時，視網膜會將光轉換成動作電位並透過視神經傳 輸至外膝體</a:t>
            </a:r>
            <a:endParaRPr lang="en-US" altLang="zh-TW" dirty="0"/>
          </a:p>
          <a:p>
            <a:r>
              <a:rPr lang="zh-TW" altLang="en-US" dirty="0"/>
              <a:t>右下角的圖為視網膜的層集架構，由外到內，分別是由感光細胞組成的</a:t>
            </a:r>
            <a:r>
              <a:rPr lang="en-US" altLang="zh-TW" dirty="0"/>
              <a:t>Outer nuclear layer</a:t>
            </a:r>
            <a:r>
              <a:rPr lang="zh-TW" altLang="en-US" dirty="0"/>
              <a:t>， </a:t>
            </a:r>
            <a:endParaRPr lang="en-US" altLang="zh-TW" dirty="0"/>
          </a:p>
          <a:p>
            <a:r>
              <a:rPr lang="zh-TW" altLang="en-US" dirty="0"/>
              <a:t>由水平細胞組成的</a:t>
            </a:r>
            <a:r>
              <a:rPr lang="en-US" altLang="zh-TW" dirty="0"/>
              <a:t>Outer plexiform layer</a:t>
            </a:r>
            <a:r>
              <a:rPr lang="zh-TW" altLang="en-US" dirty="0"/>
              <a:t>，</a:t>
            </a:r>
            <a:endParaRPr lang="en-US" altLang="zh-TW" dirty="0"/>
          </a:p>
          <a:p>
            <a:r>
              <a:rPr lang="zh-TW" altLang="en-US" dirty="0"/>
              <a:t>由雙級細胞組成的</a:t>
            </a:r>
            <a:r>
              <a:rPr lang="en-US" altLang="zh-TW" dirty="0"/>
              <a:t>Inner nuclear, </a:t>
            </a:r>
          </a:p>
          <a:p>
            <a:r>
              <a:rPr lang="zh-TW" altLang="en-US" dirty="0"/>
              <a:t>雙極細胞和神經節細胞的圖處組成的</a:t>
            </a:r>
            <a:r>
              <a:rPr lang="en-US" altLang="zh-TW" dirty="0"/>
              <a:t>Inner plexiform layer</a:t>
            </a:r>
            <a:r>
              <a:rPr lang="zh-TW" altLang="en-US" dirty="0"/>
              <a:t>，</a:t>
            </a:r>
          </a:p>
        </p:txBody>
      </p:sp>
      <p:sp>
        <p:nvSpPr>
          <p:cNvPr id="4" name="投影片編號版面配置區 3"/>
          <p:cNvSpPr>
            <a:spLocks noGrp="1"/>
          </p:cNvSpPr>
          <p:nvPr>
            <p:ph type="sldNum" sz="quarter" idx="5"/>
          </p:nvPr>
        </p:nvSpPr>
        <p:spPr/>
        <p:txBody>
          <a:bodyPr/>
          <a:lstStyle/>
          <a:p>
            <a:fld id="{11E540BD-4D62-42AA-84E2-68A1E10CED05}" type="slidenum">
              <a:rPr lang="zh-TW" altLang="en-US" smtClean="0"/>
              <a:t>10</a:t>
            </a:fld>
            <a:endParaRPr lang="zh-TW" altLang="en-US"/>
          </a:p>
        </p:txBody>
      </p:sp>
    </p:spTree>
    <p:extLst>
      <p:ext uri="{BB962C8B-B14F-4D97-AF65-F5344CB8AC3E}">
        <p14:creationId xmlns:p14="http://schemas.microsoft.com/office/powerpoint/2010/main" val="4020282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外界事物將光反射進入眼睛當中，透過眼珠中的角膜與水晶體等透明的光學介質進行折射最終聚焦於視網膜表面的感光層上形成影像。</a:t>
            </a:r>
            <a:endParaRPr lang="en-US" altLang="zh-TW" dirty="0"/>
          </a:p>
          <a:p>
            <a:r>
              <a:rPr lang="zh-TW" altLang="en-US" dirty="0"/>
              <a:t>在 光聚焦於視網膜表層時，視網膜會將光轉換成動作電位並透過視神經傳 輸至外膝體</a:t>
            </a:r>
            <a:endParaRPr lang="en-US" altLang="zh-TW" dirty="0"/>
          </a:p>
          <a:p>
            <a:r>
              <a:rPr lang="zh-TW" altLang="en-US" dirty="0"/>
              <a:t>右下角的圖為視網膜的層集架構，由外到內，分別是由</a:t>
            </a:r>
          </a:p>
        </p:txBody>
      </p:sp>
      <p:sp>
        <p:nvSpPr>
          <p:cNvPr id="4" name="投影片編號版面配置區 3"/>
          <p:cNvSpPr>
            <a:spLocks noGrp="1"/>
          </p:cNvSpPr>
          <p:nvPr>
            <p:ph type="sldNum" sz="quarter" idx="5"/>
          </p:nvPr>
        </p:nvSpPr>
        <p:spPr/>
        <p:txBody>
          <a:bodyPr/>
          <a:lstStyle/>
          <a:p>
            <a:fld id="{11E540BD-4D62-42AA-84E2-68A1E10CED05}" type="slidenum">
              <a:rPr lang="zh-TW" altLang="en-US" smtClean="0"/>
              <a:t>11</a:t>
            </a:fld>
            <a:endParaRPr lang="zh-TW" altLang="en-US"/>
          </a:p>
        </p:txBody>
      </p:sp>
    </p:spTree>
    <p:extLst>
      <p:ext uri="{BB962C8B-B14F-4D97-AF65-F5344CB8AC3E}">
        <p14:creationId xmlns:p14="http://schemas.microsoft.com/office/powerpoint/2010/main" val="3795915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1.</a:t>
            </a:r>
            <a:r>
              <a:rPr lang="zh-TW" altLang="en-US" dirty="0"/>
              <a:t> 根據 </a:t>
            </a:r>
            <a:r>
              <a:rPr lang="en-US" altLang="zh-TW" dirty="0"/>
              <a:t>E. R. </a:t>
            </a:r>
            <a:r>
              <a:rPr lang="en-US" altLang="zh-TW" dirty="0" err="1"/>
              <a:t>Kande</a:t>
            </a:r>
            <a:r>
              <a:rPr lang="zh-TW" altLang="en-US" dirty="0"/>
              <a:t> 在</a:t>
            </a:r>
            <a:r>
              <a:rPr lang="en-US" altLang="zh-TW" dirty="0"/>
              <a:t>Principles of Neural Science, 6e</a:t>
            </a:r>
            <a:r>
              <a:rPr lang="zh-TW" altLang="en-US" dirty="0"/>
              <a:t>中的說明，人類的大腦中皮質以分層結構 存在的</a:t>
            </a:r>
          </a:p>
        </p:txBody>
      </p:sp>
      <p:sp>
        <p:nvSpPr>
          <p:cNvPr id="4" name="投影片編號版面配置區 3"/>
          <p:cNvSpPr>
            <a:spLocks noGrp="1"/>
          </p:cNvSpPr>
          <p:nvPr>
            <p:ph type="sldNum" sz="quarter" idx="5"/>
          </p:nvPr>
        </p:nvSpPr>
        <p:spPr/>
        <p:txBody>
          <a:bodyPr/>
          <a:lstStyle/>
          <a:p>
            <a:fld id="{11E540BD-4D62-42AA-84E2-68A1E10CED05}" type="slidenum">
              <a:rPr lang="zh-TW" altLang="en-US" smtClean="0"/>
              <a:t>14</a:t>
            </a:fld>
            <a:endParaRPr lang="zh-TW" altLang="en-US"/>
          </a:p>
        </p:txBody>
      </p:sp>
    </p:spTree>
    <p:extLst>
      <p:ext uri="{BB962C8B-B14F-4D97-AF65-F5344CB8AC3E}">
        <p14:creationId xmlns:p14="http://schemas.microsoft.com/office/powerpoint/2010/main" val="117837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8BD1CA-1D05-80F2-3FB7-4AF19E6D8E6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D547DBA4-44EE-AB07-F815-3F7601928B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7" name="日期版面配置區 6">
            <a:extLst>
              <a:ext uri="{FF2B5EF4-FFF2-40B4-BE49-F238E27FC236}">
                <a16:creationId xmlns:a16="http://schemas.microsoft.com/office/drawing/2014/main" id="{990A1502-E3D5-43AA-AF06-0321C44C2FB1}"/>
              </a:ext>
            </a:extLst>
          </p:cNvPr>
          <p:cNvSpPr>
            <a:spLocks noGrp="1"/>
          </p:cNvSpPr>
          <p:nvPr>
            <p:ph type="dt" sz="half" idx="10"/>
          </p:nvPr>
        </p:nvSpPr>
        <p:spPr/>
        <p:txBody>
          <a:bodyPr/>
          <a:lstStyle/>
          <a:p>
            <a:fld id="{ADDF1242-BC20-40AD-A39D-A3798EED5A0E}" type="datetime1">
              <a:rPr lang="zh-TW" altLang="en-US" smtClean="0"/>
              <a:t>2024/6/23</a:t>
            </a:fld>
            <a:endParaRPr lang="zh-TW" altLang="en-US"/>
          </a:p>
        </p:txBody>
      </p:sp>
      <p:sp>
        <p:nvSpPr>
          <p:cNvPr id="8" name="頁尾版面配置區 7">
            <a:extLst>
              <a:ext uri="{FF2B5EF4-FFF2-40B4-BE49-F238E27FC236}">
                <a16:creationId xmlns:a16="http://schemas.microsoft.com/office/drawing/2014/main" id="{647B364E-906B-4B90-8037-27AFE1E82B08}"/>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A10CD0AD-F9C1-4F67-99AA-D1F206704170}"/>
              </a:ext>
            </a:extLst>
          </p:cNvPr>
          <p:cNvSpPr>
            <a:spLocks noGrp="1"/>
          </p:cNvSpPr>
          <p:nvPr>
            <p:ph type="sldNum" sz="quarter" idx="12"/>
          </p:nvPr>
        </p:nvSpPr>
        <p:spPr/>
        <p:txBody>
          <a:bodyPr/>
          <a:lstStyle/>
          <a:p>
            <a:fld id="{E5C60907-9731-46B4-A33D-FDF5DC3BFF3C}" type="slidenum">
              <a:rPr lang="zh-TW" altLang="en-US" smtClean="0"/>
              <a:t>‹#›</a:t>
            </a:fld>
            <a:endParaRPr lang="zh-TW" altLang="en-US"/>
          </a:p>
        </p:txBody>
      </p:sp>
    </p:spTree>
    <p:extLst>
      <p:ext uri="{BB962C8B-B14F-4D97-AF65-F5344CB8AC3E}">
        <p14:creationId xmlns:p14="http://schemas.microsoft.com/office/powerpoint/2010/main" val="229294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0BA4C2-2ED6-CF90-87B4-9E1D3B8958B6}"/>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DB7BC4F1-C7EA-B8D5-988A-1553DC54240B}"/>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DB2C053-CADA-60FC-B0A7-ED172775C101}"/>
              </a:ext>
            </a:extLst>
          </p:cNvPr>
          <p:cNvSpPr>
            <a:spLocks noGrp="1"/>
          </p:cNvSpPr>
          <p:nvPr>
            <p:ph type="dt" sz="half" idx="10"/>
          </p:nvPr>
        </p:nvSpPr>
        <p:spPr/>
        <p:txBody>
          <a:bodyPr/>
          <a:lstStyle/>
          <a:p>
            <a:fld id="{3D81309B-B55D-4420-A514-FFE56F9B1935}" type="datetime1">
              <a:rPr lang="zh-TW" altLang="en-US" smtClean="0"/>
              <a:t>2024/6/23</a:t>
            </a:fld>
            <a:endParaRPr lang="zh-TW" altLang="en-US"/>
          </a:p>
        </p:txBody>
      </p:sp>
      <p:sp>
        <p:nvSpPr>
          <p:cNvPr id="5" name="頁尾版面配置區 4">
            <a:extLst>
              <a:ext uri="{FF2B5EF4-FFF2-40B4-BE49-F238E27FC236}">
                <a16:creationId xmlns:a16="http://schemas.microsoft.com/office/drawing/2014/main" id="{86A864F2-CE6A-A8CE-CC7A-79C05D1D42C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9B0940B-10DA-6897-4882-4DBE7AB11D5A}"/>
              </a:ext>
            </a:extLst>
          </p:cNvPr>
          <p:cNvSpPr>
            <a:spLocks noGrp="1"/>
          </p:cNvSpPr>
          <p:nvPr>
            <p:ph type="sldNum" sz="quarter" idx="12"/>
          </p:nvPr>
        </p:nvSpPr>
        <p:spPr/>
        <p:txBody>
          <a:bodyPr/>
          <a:lstStyle/>
          <a:p>
            <a:fld id="{E5C60907-9731-46B4-A33D-FDF5DC3BFF3C}" type="slidenum">
              <a:rPr lang="zh-TW" altLang="en-US" smtClean="0"/>
              <a:t>‹#›</a:t>
            </a:fld>
            <a:endParaRPr lang="zh-TW" altLang="en-US"/>
          </a:p>
        </p:txBody>
      </p:sp>
    </p:spTree>
    <p:extLst>
      <p:ext uri="{BB962C8B-B14F-4D97-AF65-F5344CB8AC3E}">
        <p14:creationId xmlns:p14="http://schemas.microsoft.com/office/powerpoint/2010/main" val="12976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ECE235C6-6061-70C5-59F7-B6CCFB260892}"/>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7B64EA4D-DBFD-9188-6B76-5C169072E128}"/>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F82D39D-D942-4733-C76F-9DB16FFC4B1B}"/>
              </a:ext>
            </a:extLst>
          </p:cNvPr>
          <p:cNvSpPr>
            <a:spLocks noGrp="1"/>
          </p:cNvSpPr>
          <p:nvPr>
            <p:ph type="dt" sz="half" idx="10"/>
          </p:nvPr>
        </p:nvSpPr>
        <p:spPr/>
        <p:txBody>
          <a:bodyPr/>
          <a:lstStyle/>
          <a:p>
            <a:fld id="{EE587635-7423-4ADC-B933-3D4C064F834F}" type="datetime1">
              <a:rPr lang="zh-TW" altLang="en-US" smtClean="0"/>
              <a:t>2024/6/23</a:t>
            </a:fld>
            <a:endParaRPr lang="zh-TW" altLang="en-US"/>
          </a:p>
        </p:txBody>
      </p:sp>
      <p:sp>
        <p:nvSpPr>
          <p:cNvPr id="5" name="頁尾版面配置區 4">
            <a:extLst>
              <a:ext uri="{FF2B5EF4-FFF2-40B4-BE49-F238E27FC236}">
                <a16:creationId xmlns:a16="http://schemas.microsoft.com/office/drawing/2014/main" id="{7B0BB31D-EF9B-B806-8F45-1E53D14DBFF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63406B3-A75A-00F1-D772-772B72B7E0BE}"/>
              </a:ext>
            </a:extLst>
          </p:cNvPr>
          <p:cNvSpPr>
            <a:spLocks noGrp="1"/>
          </p:cNvSpPr>
          <p:nvPr>
            <p:ph type="sldNum" sz="quarter" idx="12"/>
          </p:nvPr>
        </p:nvSpPr>
        <p:spPr/>
        <p:txBody>
          <a:bodyPr/>
          <a:lstStyle/>
          <a:p>
            <a:fld id="{E5C60907-9731-46B4-A33D-FDF5DC3BFF3C}" type="slidenum">
              <a:rPr lang="zh-TW" altLang="en-US" smtClean="0"/>
              <a:t>‹#›</a:t>
            </a:fld>
            <a:endParaRPr lang="zh-TW" altLang="en-US"/>
          </a:p>
        </p:txBody>
      </p:sp>
    </p:spTree>
    <p:extLst>
      <p:ext uri="{BB962C8B-B14F-4D97-AF65-F5344CB8AC3E}">
        <p14:creationId xmlns:p14="http://schemas.microsoft.com/office/powerpoint/2010/main" val="15544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CCEAFA-A0A2-F6AA-5399-8177A69D5050}"/>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9419CCB-3B67-A475-9127-561B0D8CECA9}"/>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D06491E-B4DA-E090-574F-BB796358DC11}"/>
              </a:ext>
            </a:extLst>
          </p:cNvPr>
          <p:cNvSpPr>
            <a:spLocks noGrp="1"/>
          </p:cNvSpPr>
          <p:nvPr>
            <p:ph type="dt" sz="half" idx="10"/>
          </p:nvPr>
        </p:nvSpPr>
        <p:spPr/>
        <p:txBody>
          <a:bodyPr/>
          <a:lstStyle/>
          <a:p>
            <a:fld id="{552A1357-7848-432E-8794-31A50689C6ED}" type="datetime1">
              <a:rPr lang="zh-TW" altLang="en-US" smtClean="0"/>
              <a:t>2024/6/23</a:t>
            </a:fld>
            <a:endParaRPr lang="zh-TW" altLang="en-US"/>
          </a:p>
        </p:txBody>
      </p:sp>
      <p:sp>
        <p:nvSpPr>
          <p:cNvPr id="5" name="頁尾版面配置區 4">
            <a:extLst>
              <a:ext uri="{FF2B5EF4-FFF2-40B4-BE49-F238E27FC236}">
                <a16:creationId xmlns:a16="http://schemas.microsoft.com/office/drawing/2014/main" id="{277194B9-C135-12FF-292D-5CE0B02D73D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108BF37-AD16-C464-AC2E-1D6698081A85}"/>
              </a:ext>
            </a:extLst>
          </p:cNvPr>
          <p:cNvSpPr>
            <a:spLocks noGrp="1"/>
          </p:cNvSpPr>
          <p:nvPr>
            <p:ph type="sldNum" sz="quarter" idx="12"/>
          </p:nvPr>
        </p:nvSpPr>
        <p:spPr/>
        <p:txBody>
          <a:bodyPr/>
          <a:lstStyle/>
          <a:p>
            <a:fld id="{E5C60907-9731-46B4-A33D-FDF5DC3BFF3C}" type="slidenum">
              <a:rPr lang="zh-TW" altLang="en-US" smtClean="0"/>
              <a:t>‹#›</a:t>
            </a:fld>
            <a:endParaRPr lang="zh-TW" altLang="en-US"/>
          </a:p>
        </p:txBody>
      </p:sp>
    </p:spTree>
    <p:extLst>
      <p:ext uri="{BB962C8B-B14F-4D97-AF65-F5344CB8AC3E}">
        <p14:creationId xmlns:p14="http://schemas.microsoft.com/office/powerpoint/2010/main" val="3532119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DD60D6-94E8-F76C-A4AE-BF9587893681}"/>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B0EF63DB-22F7-8A7E-F35D-B422E1636F0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CB3C7FBB-1A49-DF5D-7B32-AE013F714C14}"/>
              </a:ext>
            </a:extLst>
          </p:cNvPr>
          <p:cNvSpPr>
            <a:spLocks noGrp="1"/>
          </p:cNvSpPr>
          <p:nvPr>
            <p:ph type="dt" sz="half" idx="10"/>
          </p:nvPr>
        </p:nvSpPr>
        <p:spPr/>
        <p:txBody>
          <a:bodyPr/>
          <a:lstStyle/>
          <a:p>
            <a:fld id="{9D6E8DFF-CD18-44A6-9715-3B17D4F5612F}" type="datetime1">
              <a:rPr lang="zh-TW" altLang="en-US" smtClean="0"/>
              <a:t>2024/6/23</a:t>
            </a:fld>
            <a:endParaRPr lang="zh-TW" altLang="en-US"/>
          </a:p>
        </p:txBody>
      </p:sp>
      <p:sp>
        <p:nvSpPr>
          <p:cNvPr id="5" name="頁尾版面配置區 4">
            <a:extLst>
              <a:ext uri="{FF2B5EF4-FFF2-40B4-BE49-F238E27FC236}">
                <a16:creationId xmlns:a16="http://schemas.microsoft.com/office/drawing/2014/main" id="{E4697D95-74FD-76A4-A38B-CC14D4A134F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B2765AE-A800-240C-6A5F-1B7078987466}"/>
              </a:ext>
            </a:extLst>
          </p:cNvPr>
          <p:cNvSpPr>
            <a:spLocks noGrp="1"/>
          </p:cNvSpPr>
          <p:nvPr>
            <p:ph type="sldNum" sz="quarter" idx="12"/>
          </p:nvPr>
        </p:nvSpPr>
        <p:spPr/>
        <p:txBody>
          <a:bodyPr/>
          <a:lstStyle/>
          <a:p>
            <a:fld id="{E5C60907-9731-46B4-A33D-FDF5DC3BFF3C}" type="slidenum">
              <a:rPr lang="zh-TW" altLang="en-US" smtClean="0"/>
              <a:t>‹#›</a:t>
            </a:fld>
            <a:endParaRPr lang="zh-TW" altLang="en-US"/>
          </a:p>
        </p:txBody>
      </p:sp>
    </p:spTree>
    <p:extLst>
      <p:ext uri="{BB962C8B-B14F-4D97-AF65-F5344CB8AC3E}">
        <p14:creationId xmlns:p14="http://schemas.microsoft.com/office/powerpoint/2010/main" val="163826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41F288-90A0-50B8-3DFF-0D7CB0787CC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D62D844-07DA-0CB8-4BFD-41EA68195E17}"/>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0DF0E093-C0F0-79FE-2767-07FDD6EB47A6}"/>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C48875FB-B7E2-9507-BFA6-3323976E451C}"/>
              </a:ext>
            </a:extLst>
          </p:cNvPr>
          <p:cNvSpPr>
            <a:spLocks noGrp="1"/>
          </p:cNvSpPr>
          <p:nvPr>
            <p:ph type="dt" sz="half" idx="10"/>
          </p:nvPr>
        </p:nvSpPr>
        <p:spPr/>
        <p:txBody>
          <a:bodyPr/>
          <a:lstStyle/>
          <a:p>
            <a:fld id="{7971B5F1-5A50-4BD0-AEBF-DC46FBB49116}" type="datetime1">
              <a:rPr lang="zh-TW" altLang="en-US" smtClean="0"/>
              <a:t>2024/6/23</a:t>
            </a:fld>
            <a:endParaRPr lang="zh-TW" altLang="en-US"/>
          </a:p>
        </p:txBody>
      </p:sp>
      <p:sp>
        <p:nvSpPr>
          <p:cNvPr id="6" name="頁尾版面配置區 5">
            <a:extLst>
              <a:ext uri="{FF2B5EF4-FFF2-40B4-BE49-F238E27FC236}">
                <a16:creationId xmlns:a16="http://schemas.microsoft.com/office/drawing/2014/main" id="{52ED1771-6080-54CC-0256-9814780AAFF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D7C98F0-2FCB-EAC4-BF3F-AA1F7FE2AC1C}"/>
              </a:ext>
            </a:extLst>
          </p:cNvPr>
          <p:cNvSpPr>
            <a:spLocks noGrp="1"/>
          </p:cNvSpPr>
          <p:nvPr>
            <p:ph type="sldNum" sz="quarter" idx="12"/>
          </p:nvPr>
        </p:nvSpPr>
        <p:spPr/>
        <p:txBody>
          <a:bodyPr/>
          <a:lstStyle/>
          <a:p>
            <a:fld id="{E5C60907-9731-46B4-A33D-FDF5DC3BFF3C}" type="slidenum">
              <a:rPr lang="zh-TW" altLang="en-US" smtClean="0"/>
              <a:t>‹#›</a:t>
            </a:fld>
            <a:endParaRPr lang="zh-TW" altLang="en-US"/>
          </a:p>
        </p:txBody>
      </p:sp>
    </p:spTree>
    <p:extLst>
      <p:ext uri="{BB962C8B-B14F-4D97-AF65-F5344CB8AC3E}">
        <p14:creationId xmlns:p14="http://schemas.microsoft.com/office/powerpoint/2010/main" val="4199476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32B572-E3B4-D2DA-AAE5-6BF5104428AC}"/>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6023553-3090-A8B3-9EC0-DF178763C3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92E976B6-D516-44A5-F927-5A00A1962A07}"/>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C48DE958-18AE-9F50-0638-6F4EE3F5E9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186512AF-C19E-4779-9F65-6253B58DB468}"/>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A72CCF9C-B6E9-D513-32DA-FE1F40375163}"/>
              </a:ext>
            </a:extLst>
          </p:cNvPr>
          <p:cNvSpPr>
            <a:spLocks noGrp="1"/>
          </p:cNvSpPr>
          <p:nvPr>
            <p:ph type="dt" sz="half" idx="10"/>
          </p:nvPr>
        </p:nvSpPr>
        <p:spPr/>
        <p:txBody>
          <a:bodyPr/>
          <a:lstStyle/>
          <a:p>
            <a:fld id="{F8D94645-3D2F-42FC-8EAC-77892190A2DD}" type="datetime1">
              <a:rPr lang="zh-TW" altLang="en-US" smtClean="0"/>
              <a:t>2024/6/23</a:t>
            </a:fld>
            <a:endParaRPr lang="zh-TW" altLang="en-US"/>
          </a:p>
        </p:txBody>
      </p:sp>
      <p:sp>
        <p:nvSpPr>
          <p:cNvPr id="8" name="頁尾版面配置區 7">
            <a:extLst>
              <a:ext uri="{FF2B5EF4-FFF2-40B4-BE49-F238E27FC236}">
                <a16:creationId xmlns:a16="http://schemas.microsoft.com/office/drawing/2014/main" id="{796C7378-FC24-1383-B0E7-F4F141C95117}"/>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E64CCEDC-F238-6070-8519-B95FF230841A}"/>
              </a:ext>
            </a:extLst>
          </p:cNvPr>
          <p:cNvSpPr>
            <a:spLocks noGrp="1"/>
          </p:cNvSpPr>
          <p:nvPr>
            <p:ph type="sldNum" sz="quarter" idx="12"/>
          </p:nvPr>
        </p:nvSpPr>
        <p:spPr/>
        <p:txBody>
          <a:bodyPr/>
          <a:lstStyle/>
          <a:p>
            <a:fld id="{E5C60907-9731-46B4-A33D-FDF5DC3BFF3C}" type="slidenum">
              <a:rPr lang="zh-TW" altLang="en-US" smtClean="0"/>
              <a:t>‹#›</a:t>
            </a:fld>
            <a:endParaRPr lang="zh-TW" altLang="en-US"/>
          </a:p>
        </p:txBody>
      </p:sp>
    </p:spTree>
    <p:extLst>
      <p:ext uri="{BB962C8B-B14F-4D97-AF65-F5344CB8AC3E}">
        <p14:creationId xmlns:p14="http://schemas.microsoft.com/office/powerpoint/2010/main" val="3684192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8F31D9-9BAB-2A6C-FA6A-CCA68F8BDDC7}"/>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1C3B25D0-2BA2-9B0A-D9E1-A42A868CD43E}"/>
              </a:ext>
            </a:extLst>
          </p:cNvPr>
          <p:cNvSpPr>
            <a:spLocks noGrp="1"/>
          </p:cNvSpPr>
          <p:nvPr>
            <p:ph type="dt" sz="half" idx="10"/>
          </p:nvPr>
        </p:nvSpPr>
        <p:spPr/>
        <p:txBody>
          <a:bodyPr/>
          <a:lstStyle/>
          <a:p>
            <a:fld id="{7D4B944B-EBE1-4160-8744-066A9DB65622}" type="datetime1">
              <a:rPr lang="zh-TW" altLang="en-US" smtClean="0"/>
              <a:t>2024/6/23</a:t>
            </a:fld>
            <a:endParaRPr lang="zh-TW" altLang="en-US"/>
          </a:p>
        </p:txBody>
      </p:sp>
      <p:sp>
        <p:nvSpPr>
          <p:cNvPr id="4" name="頁尾版面配置區 3">
            <a:extLst>
              <a:ext uri="{FF2B5EF4-FFF2-40B4-BE49-F238E27FC236}">
                <a16:creationId xmlns:a16="http://schemas.microsoft.com/office/drawing/2014/main" id="{9C973B25-2C59-6837-AE8E-5953B6F535F7}"/>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589A4292-766C-D895-FAEF-06E9BF547081}"/>
              </a:ext>
            </a:extLst>
          </p:cNvPr>
          <p:cNvSpPr>
            <a:spLocks noGrp="1"/>
          </p:cNvSpPr>
          <p:nvPr>
            <p:ph type="sldNum" sz="quarter" idx="12"/>
          </p:nvPr>
        </p:nvSpPr>
        <p:spPr/>
        <p:txBody>
          <a:bodyPr/>
          <a:lstStyle/>
          <a:p>
            <a:fld id="{E5C60907-9731-46B4-A33D-FDF5DC3BFF3C}" type="slidenum">
              <a:rPr lang="zh-TW" altLang="en-US" smtClean="0"/>
              <a:t>‹#›</a:t>
            </a:fld>
            <a:endParaRPr lang="zh-TW" altLang="en-US"/>
          </a:p>
        </p:txBody>
      </p:sp>
    </p:spTree>
    <p:extLst>
      <p:ext uri="{BB962C8B-B14F-4D97-AF65-F5344CB8AC3E}">
        <p14:creationId xmlns:p14="http://schemas.microsoft.com/office/powerpoint/2010/main" val="3365329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D1D236F5-A447-51F8-9C05-25247F523397}"/>
              </a:ext>
            </a:extLst>
          </p:cNvPr>
          <p:cNvSpPr>
            <a:spLocks noGrp="1"/>
          </p:cNvSpPr>
          <p:nvPr>
            <p:ph type="dt" sz="half" idx="10"/>
          </p:nvPr>
        </p:nvSpPr>
        <p:spPr/>
        <p:txBody>
          <a:bodyPr/>
          <a:lstStyle/>
          <a:p>
            <a:fld id="{C790784E-A2E8-4F9A-BCA8-B4F07256D95E}" type="datetime1">
              <a:rPr lang="zh-TW" altLang="en-US" smtClean="0"/>
              <a:t>2024/6/23</a:t>
            </a:fld>
            <a:endParaRPr lang="zh-TW" altLang="en-US"/>
          </a:p>
        </p:txBody>
      </p:sp>
      <p:sp>
        <p:nvSpPr>
          <p:cNvPr id="3" name="頁尾版面配置區 2">
            <a:extLst>
              <a:ext uri="{FF2B5EF4-FFF2-40B4-BE49-F238E27FC236}">
                <a16:creationId xmlns:a16="http://schemas.microsoft.com/office/drawing/2014/main" id="{83B466CF-A480-F1CC-2C0C-00F7D7550342}"/>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E1D3CB7E-8D21-04C6-0AD0-FCE8A3917B36}"/>
              </a:ext>
            </a:extLst>
          </p:cNvPr>
          <p:cNvSpPr>
            <a:spLocks noGrp="1"/>
          </p:cNvSpPr>
          <p:nvPr>
            <p:ph type="sldNum" sz="quarter" idx="12"/>
          </p:nvPr>
        </p:nvSpPr>
        <p:spPr/>
        <p:txBody>
          <a:bodyPr/>
          <a:lstStyle/>
          <a:p>
            <a:fld id="{E5C60907-9731-46B4-A33D-FDF5DC3BFF3C}" type="slidenum">
              <a:rPr lang="zh-TW" altLang="en-US" smtClean="0"/>
              <a:t>‹#›</a:t>
            </a:fld>
            <a:endParaRPr lang="zh-TW" altLang="en-US"/>
          </a:p>
        </p:txBody>
      </p:sp>
    </p:spTree>
    <p:extLst>
      <p:ext uri="{BB962C8B-B14F-4D97-AF65-F5344CB8AC3E}">
        <p14:creationId xmlns:p14="http://schemas.microsoft.com/office/powerpoint/2010/main" val="59617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71A815-E29B-1F24-6F6C-CB38191DE12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41756FC1-035D-A18B-20DB-AD75FA0AD1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1644C6D9-503B-E6F3-0042-D395CFE34F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EEE8AC1-4E5F-DDB4-1144-92B20E9B330D}"/>
              </a:ext>
            </a:extLst>
          </p:cNvPr>
          <p:cNvSpPr>
            <a:spLocks noGrp="1"/>
          </p:cNvSpPr>
          <p:nvPr>
            <p:ph type="dt" sz="half" idx="10"/>
          </p:nvPr>
        </p:nvSpPr>
        <p:spPr/>
        <p:txBody>
          <a:bodyPr/>
          <a:lstStyle/>
          <a:p>
            <a:fld id="{401E062C-E9A4-467D-B597-236E0A1416CD}" type="datetime1">
              <a:rPr lang="zh-TW" altLang="en-US" smtClean="0"/>
              <a:t>2024/6/23</a:t>
            </a:fld>
            <a:endParaRPr lang="zh-TW" altLang="en-US"/>
          </a:p>
        </p:txBody>
      </p:sp>
      <p:sp>
        <p:nvSpPr>
          <p:cNvPr id="6" name="頁尾版面配置區 5">
            <a:extLst>
              <a:ext uri="{FF2B5EF4-FFF2-40B4-BE49-F238E27FC236}">
                <a16:creationId xmlns:a16="http://schemas.microsoft.com/office/drawing/2014/main" id="{255ECA71-6ED5-29E1-E7A8-CBCDB5307C7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26CC6EB-BFC2-EA96-DFF0-F319735B24EC}"/>
              </a:ext>
            </a:extLst>
          </p:cNvPr>
          <p:cNvSpPr>
            <a:spLocks noGrp="1"/>
          </p:cNvSpPr>
          <p:nvPr>
            <p:ph type="sldNum" sz="quarter" idx="12"/>
          </p:nvPr>
        </p:nvSpPr>
        <p:spPr/>
        <p:txBody>
          <a:bodyPr/>
          <a:lstStyle/>
          <a:p>
            <a:fld id="{E5C60907-9731-46B4-A33D-FDF5DC3BFF3C}" type="slidenum">
              <a:rPr lang="zh-TW" altLang="en-US" smtClean="0"/>
              <a:t>‹#›</a:t>
            </a:fld>
            <a:endParaRPr lang="zh-TW" altLang="en-US"/>
          </a:p>
        </p:txBody>
      </p:sp>
    </p:spTree>
    <p:extLst>
      <p:ext uri="{BB962C8B-B14F-4D97-AF65-F5344CB8AC3E}">
        <p14:creationId xmlns:p14="http://schemas.microsoft.com/office/powerpoint/2010/main" val="3499174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1037F8-59EA-D1AD-27AA-B7547F0B75F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A3605B72-95E6-F26B-EBC3-EF1FEAFEAF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135062BB-D9AD-298D-84C4-9FAA315FF3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7B7A55F5-1B11-C9E3-4F9A-A077782E5A7F}"/>
              </a:ext>
            </a:extLst>
          </p:cNvPr>
          <p:cNvSpPr>
            <a:spLocks noGrp="1"/>
          </p:cNvSpPr>
          <p:nvPr>
            <p:ph type="dt" sz="half" idx="10"/>
          </p:nvPr>
        </p:nvSpPr>
        <p:spPr/>
        <p:txBody>
          <a:bodyPr/>
          <a:lstStyle/>
          <a:p>
            <a:fld id="{64525298-0795-4C2D-9104-E759CABE3DAA}" type="datetime1">
              <a:rPr lang="zh-TW" altLang="en-US" smtClean="0"/>
              <a:t>2024/6/23</a:t>
            </a:fld>
            <a:endParaRPr lang="zh-TW" altLang="en-US"/>
          </a:p>
        </p:txBody>
      </p:sp>
      <p:sp>
        <p:nvSpPr>
          <p:cNvPr id="6" name="頁尾版面配置區 5">
            <a:extLst>
              <a:ext uri="{FF2B5EF4-FFF2-40B4-BE49-F238E27FC236}">
                <a16:creationId xmlns:a16="http://schemas.microsoft.com/office/drawing/2014/main" id="{19607C29-D53E-9DAC-D84C-1E1434590BE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39FF23B-3F61-7ABC-AFD2-A3BAD4FC51E2}"/>
              </a:ext>
            </a:extLst>
          </p:cNvPr>
          <p:cNvSpPr>
            <a:spLocks noGrp="1"/>
          </p:cNvSpPr>
          <p:nvPr>
            <p:ph type="sldNum" sz="quarter" idx="12"/>
          </p:nvPr>
        </p:nvSpPr>
        <p:spPr/>
        <p:txBody>
          <a:bodyPr/>
          <a:lstStyle/>
          <a:p>
            <a:fld id="{E5C60907-9731-46B4-A33D-FDF5DC3BFF3C}" type="slidenum">
              <a:rPr lang="zh-TW" altLang="en-US" smtClean="0"/>
              <a:t>‹#›</a:t>
            </a:fld>
            <a:endParaRPr lang="zh-TW" altLang="en-US"/>
          </a:p>
        </p:txBody>
      </p:sp>
    </p:spTree>
    <p:extLst>
      <p:ext uri="{BB962C8B-B14F-4D97-AF65-F5344CB8AC3E}">
        <p14:creationId xmlns:p14="http://schemas.microsoft.com/office/powerpoint/2010/main" val="3128469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D2DD5FD6-2598-BB58-0847-AF1ACF638D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1015C9D-3474-F4DE-6C6A-5427F9D045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AA6D766-C84B-B5F3-1B19-D17BD6C855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152E9FD-4600-4DB1-9782-AD020AAEE909}" type="datetime1">
              <a:rPr lang="zh-TW" altLang="en-US" smtClean="0"/>
              <a:t>2024/6/23</a:t>
            </a:fld>
            <a:endParaRPr lang="zh-TW" altLang="en-US"/>
          </a:p>
        </p:txBody>
      </p:sp>
      <p:sp>
        <p:nvSpPr>
          <p:cNvPr id="5" name="頁尾版面配置區 4">
            <a:extLst>
              <a:ext uri="{FF2B5EF4-FFF2-40B4-BE49-F238E27FC236}">
                <a16:creationId xmlns:a16="http://schemas.microsoft.com/office/drawing/2014/main" id="{13C0C994-8A8F-87C8-8CB4-D268FD55E7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6C1ABF67-5132-D979-DADC-C16428C51F1A}"/>
              </a:ext>
            </a:extLst>
          </p:cNvPr>
          <p:cNvSpPr>
            <a:spLocks noGrp="1"/>
          </p:cNvSpPr>
          <p:nvPr>
            <p:ph type="sldNum" sz="quarter" idx="4"/>
          </p:nvPr>
        </p:nvSpPr>
        <p:spPr>
          <a:xfrm>
            <a:off x="9189720" y="635762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5C60907-9731-46B4-A33D-FDF5DC3BFF3C}" type="slidenum">
              <a:rPr lang="zh-TW" altLang="en-US" smtClean="0"/>
              <a:t>‹#›</a:t>
            </a:fld>
            <a:endParaRPr lang="zh-TW" altLang="en-US"/>
          </a:p>
        </p:txBody>
      </p:sp>
    </p:spTree>
    <p:extLst>
      <p:ext uri="{BB962C8B-B14F-4D97-AF65-F5344CB8AC3E}">
        <p14:creationId xmlns:p14="http://schemas.microsoft.com/office/powerpoint/2010/main" val="173696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字方塊 10">
            <a:extLst>
              <a:ext uri="{FF2B5EF4-FFF2-40B4-BE49-F238E27FC236}">
                <a16:creationId xmlns:a16="http://schemas.microsoft.com/office/drawing/2014/main" id="{ACF6178C-4EDE-44AB-0CD0-81BA25FDD094}"/>
              </a:ext>
            </a:extLst>
          </p:cNvPr>
          <p:cNvSpPr txBox="1"/>
          <p:nvPr/>
        </p:nvSpPr>
        <p:spPr>
          <a:xfrm>
            <a:off x="121019" y="2207483"/>
            <a:ext cx="11949962" cy="954107"/>
          </a:xfrm>
          <a:prstGeom prst="rect">
            <a:avLst/>
          </a:prstGeom>
          <a:noFill/>
        </p:spPr>
        <p:txBody>
          <a:bodyPr wrap="square" rtlCol="0">
            <a:spAutoFit/>
          </a:bodyPr>
          <a:lstStyle/>
          <a:p>
            <a:pPr algn="ctr"/>
            <a:r>
              <a:rPr lang="zh-TW" altLang="en-US" sz="2800" b="1" dirty="0">
                <a:latin typeface="標楷體" panose="03000509000000000000" pitchFamily="65" charset="-120"/>
                <a:ea typeface="標楷體" panose="03000509000000000000" pitchFamily="65" charset="-120"/>
              </a:rPr>
              <a:t>以卷積神經網路為基礎之新型可解釋性深度學習模型</a:t>
            </a:r>
            <a:endParaRPr lang="en-US" altLang="zh-TW" sz="2800" b="1" dirty="0">
              <a:latin typeface="標楷體" panose="03000509000000000000" pitchFamily="65" charset="-120"/>
              <a:ea typeface="標楷體" panose="03000509000000000000" pitchFamily="65" charset="-120"/>
            </a:endParaRPr>
          </a:p>
          <a:p>
            <a:pPr algn="ctr"/>
            <a:r>
              <a:rPr lang="en-US" altLang="zh-TW" sz="2800" b="1" dirty="0">
                <a:latin typeface="Times New Roman" panose="02020603050405020304" pitchFamily="18" charset="0"/>
                <a:ea typeface="標楷體" panose="03000509000000000000" pitchFamily="65" charset="-120"/>
                <a:cs typeface="Times New Roman" panose="02020603050405020304" pitchFamily="18" charset="0"/>
              </a:rPr>
              <a:t>A New CNN-Based Interpretable Deep Learning Model</a:t>
            </a:r>
            <a:endParaRPr lang="zh-TW" altLang="en-US" sz="28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2" name="文字方塊 11">
            <a:extLst>
              <a:ext uri="{FF2B5EF4-FFF2-40B4-BE49-F238E27FC236}">
                <a16:creationId xmlns:a16="http://schemas.microsoft.com/office/drawing/2014/main" id="{124D2B25-6B63-48C6-D407-CE5CCF811592}"/>
              </a:ext>
            </a:extLst>
          </p:cNvPr>
          <p:cNvSpPr txBox="1"/>
          <p:nvPr/>
        </p:nvSpPr>
        <p:spPr>
          <a:xfrm>
            <a:off x="3656646" y="4293879"/>
            <a:ext cx="4845230" cy="830997"/>
          </a:xfrm>
          <a:prstGeom prst="rect">
            <a:avLst/>
          </a:prstGeom>
          <a:noFill/>
        </p:spPr>
        <p:txBody>
          <a:bodyPr wrap="square" rtlCol="0">
            <a:spAutoFit/>
          </a:bodyPr>
          <a:lstStyle/>
          <a:p>
            <a:pPr algn="ctr"/>
            <a:r>
              <a:rPr lang="zh-TW" altLang="en-US" sz="2400" dirty="0">
                <a:latin typeface="標楷體" panose="03000509000000000000" pitchFamily="65" charset="-120"/>
                <a:ea typeface="標楷體" panose="03000509000000000000" pitchFamily="65" charset="-120"/>
              </a:rPr>
              <a:t>研究生：凃建名</a:t>
            </a:r>
            <a:endParaRPr lang="en-US" altLang="zh-TW" sz="2400" dirty="0">
              <a:latin typeface="標楷體" panose="03000509000000000000" pitchFamily="65" charset="-120"/>
              <a:ea typeface="標楷體" panose="03000509000000000000" pitchFamily="65" charset="-120"/>
            </a:endParaRPr>
          </a:p>
          <a:p>
            <a:pPr algn="ctr"/>
            <a:r>
              <a:rPr lang="zh-TW" altLang="en-US" sz="2400" dirty="0">
                <a:latin typeface="標楷體" panose="03000509000000000000" pitchFamily="65" charset="-120"/>
                <a:ea typeface="標楷體" panose="03000509000000000000" pitchFamily="65" charset="-120"/>
              </a:rPr>
              <a:t>指導教授：蘇木春 博士</a:t>
            </a:r>
          </a:p>
        </p:txBody>
      </p:sp>
      <p:sp>
        <p:nvSpPr>
          <p:cNvPr id="3" name="投影片編號版面配置區 2">
            <a:extLst>
              <a:ext uri="{FF2B5EF4-FFF2-40B4-BE49-F238E27FC236}">
                <a16:creationId xmlns:a16="http://schemas.microsoft.com/office/drawing/2014/main" id="{37B3BBB7-E16B-4CCE-B7CA-77B000F9F528}"/>
              </a:ext>
            </a:extLst>
          </p:cNvPr>
          <p:cNvSpPr>
            <a:spLocks noGrp="1"/>
          </p:cNvSpPr>
          <p:nvPr>
            <p:ph type="sldNum" sz="quarter" idx="12"/>
          </p:nvPr>
        </p:nvSpPr>
        <p:spPr/>
        <p:txBody>
          <a:bodyPr/>
          <a:lstStyle/>
          <a:p>
            <a:fld id="{E5C60907-9731-46B4-A33D-FDF5DC3BFF3C}" type="slidenum">
              <a:rPr lang="zh-TW" altLang="en-US" smtClean="0"/>
              <a:t>1</a:t>
            </a:fld>
            <a:endParaRPr lang="zh-TW" altLang="en-US"/>
          </a:p>
        </p:txBody>
      </p:sp>
    </p:spTree>
    <p:extLst>
      <p:ext uri="{BB962C8B-B14F-4D97-AF65-F5344CB8AC3E}">
        <p14:creationId xmlns:p14="http://schemas.microsoft.com/office/powerpoint/2010/main" val="31239435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2425764" y="539756"/>
            <a:ext cx="7340471" cy="646331"/>
          </a:xfrm>
          <a:prstGeom prst="rect">
            <a:avLst/>
          </a:prstGeom>
          <a:noFill/>
        </p:spPr>
        <p:txBody>
          <a:bodyPr wrap="none" rtlCol="0">
            <a:spAutoFit/>
          </a:bodyPr>
          <a:lstStyle/>
          <a:p>
            <a:pPr algn="ctr"/>
            <a:r>
              <a:rPr lang="zh-TW" altLang="en-US" sz="3600" dirty="0">
                <a:solidFill>
                  <a:srgbClr val="000000"/>
                </a:solidFill>
                <a:latin typeface="標楷體" panose="03000509000000000000" pitchFamily="65" charset="-120"/>
                <a:ea typeface="標楷體" panose="03000509000000000000" pitchFamily="65" charset="-120"/>
              </a:rPr>
              <a:t>人如何感知彩色影像</a:t>
            </a:r>
            <a:r>
              <a:rPr lang="en-US" altLang="zh-TW" sz="3600" dirty="0">
                <a:solidFill>
                  <a:srgbClr val="000000"/>
                </a:solidFill>
                <a:latin typeface="標楷體" panose="03000509000000000000" pitchFamily="65" charset="-120"/>
                <a:ea typeface="標楷體" panose="03000509000000000000" pitchFamily="65" charset="-120"/>
              </a:rPr>
              <a:t>—</a:t>
            </a:r>
            <a:r>
              <a:rPr lang="zh-TW" altLang="en-US" sz="3600" dirty="0">
                <a:solidFill>
                  <a:srgbClr val="000000"/>
                </a:solidFill>
                <a:latin typeface="標楷體" panose="03000509000000000000" pitchFamily="65" charset="-120"/>
                <a:ea typeface="標楷體" panose="03000509000000000000" pitchFamily="65" charset="-120"/>
              </a:rPr>
              <a:t>視網膜</a:t>
            </a:r>
            <a:r>
              <a:rPr lang="en-US" altLang="zh-TW" sz="3600" dirty="0">
                <a:solidFill>
                  <a:srgbClr val="000000"/>
                </a:solidFill>
                <a:latin typeface="標楷體" panose="03000509000000000000" pitchFamily="65" charset="-120"/>
                <a:ea typeface="標楷體" panose="03000509000000000000" pitchFamily="65" charset="-120"/>
              </a:rPr>
              <a:t>(1/2)</a:t>
            </a:r>
            <a:endParaRPr lang="zh-TW" altLang="en-US" sz="3600" dirty="0">
              <a:solidFill>
                <a:srgbClr val="000000"/>
              </a:solidFill>
              <a:latin typeface="標楷體" panose="03000509000000000000" pitchFamily="65" charset="-120"/>
              <a:ea typeface="標楷體" panose="03000509000000000000" pitchFamily="65" charset="-120"/>
            </a:endParaRPr>
          </a:p>
        </p:txBody>
      </p:sp>
      <p:sp>
        <p:nvSpPr>
          <p:cNvPr id="2" name="文字方塊 1">
            <a:extLst>
              <a:ext uri="{FF2B5EF4-FFF2-40B4-BE49-F238E27FC236}">
                <a16:creationId xmlns:a16="http://schemas.microsoft.com/office/drawing/2014/main" id="{61EDE1BB-7398-E012-A3B9-B2350876A379}"/>
              </a:ext>
            </a:extLst>
          </p:cNvPr>
          <p:cNvSpPr txBox="1"/>
          <p:nvPr/>
        </p:nvSpPr>
        <p:spPr>
          <a:xfrm>
            <a:off x="1221294" y="1411043"/>
            <a:ext cx="6528983" cy="2308324"/>
          </a:xfrm>
          <a:prstGeom prst="rect">
            <a:avLst/>
          </a:prstGeom>
          <a:noFill/>
        </p:spPr>
        <p:txBody>
          <a:bodyPr wrap="square" rtlCol="0">
            <a:spAutoFit/>
          </a:bodyPr>
          <a:lstStyle/>
          <a:p>
            <a:pPr marL="342900" indent="-342900">
              <a:buFont typeface="Arial" panose="020B0604020202020204" pitchFamily="34" charset="0"/>
              <a:buChar char="•"/>
            </a:pPr>
            <a:r>
              <a:rPr lang="zh-TW" altLang="en-US" sz="2400" dirty="0"/>
              <a:t>視網膜基礎構造</a:t>
            </a:r>
            <a:endParaRPr lang="en-US" altLang="zh-TW" sz="2400" dirty="0"/>
          </a:p>
          <a:p>
            <a:pPr marL="800100" lvl="1" indent="-342900">
              <a:buFont typeface="Arial" panose="020B0604020202020204" pitchFamily="34" charset="0"/>
              <a:buChar char="•"/>
            </a:pPr>
            <a:r>
              <a:rPr lang="zh-TW" altLang="en-US" sz="2400" dirty="0"/>
              <a:t>感光細胞：將輸入的光轉化為動作電位</a:t>
            </a:r>
            <a:endParaRPr lang="en-US" altLang="zh-TW" sz="2400" dirty="0"/>
          </a:p>
          <a:p>
            <a:pPr marL="800100" lvl="1" indent="-342900">
              <a:buFont typeface="Arial" panose="020B0604020202020204" pitchFamily="34" charset="0"/>
              <a:buChar char="•"/>
            </a:pPr>
            <a:r>
              <a:rPr lang="zh-TW" altLang="en-US" sz="2400" dirty="0"/>
              <a:t>雙極細胞：將感光細胞的電位傳送到神經節細胞</a:t>
            </a:r>
            <a:endParaRPr lang="en-US" altLang="zh-TW" sz="2400" dirty="0"/>
          </a:p>
          <a:p>
            <a:pPr marL="800100" lvl="1" indent="-342900">
              <a:buFont typeface="Arial" panose="020B0604020202020204" pitchFamily="34" charset="0"/>
              <a:buChar char="•"/>
            </a:pPr>
            <a:r>
              <a:rPr lang="zh-TW" altLang="en-US" sz="2400" dirty="0"/>
              <a:t>水平細胞、無長突細胞：協助傳輸</a:t>
            </a:r>
            <a:endParaRPr lang="en-US" altLang="zh-TW" sz="2400" dirty="0"/>
          </a:p>
          <a:p>
            <a:pPr marL="800100" lvl="1" indent="-342900">
              <a:buFont typeface="Arial" panose="020B0604020202020204" pitchFamily="34" charset="0"/>
              <a:buChar char="•"/>
            </a:pPr>
            <a:r>
              <a:rPr lang="zh-TW" altLang="en-US" sz="2400" dirty="0"/>
              <a:t>神經節細胞：將資訊傳輸到外膝體之中</a:t>
            </a:r>
            <a:endParaRPr lang="zh-TW" altLang="en-US" sz="2400" dirty="0">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252EF547-5622-42A0-AC0D-A6CF3FCBF0CE}"/>
              </a:ext>
            </a:extLst>
          </p:cNvPr>
          <p:cNvSpPr>
            <a:spLocks noGrp="1"/>
          </p:cNvSpPr>
          <p:nvPr>
            <p:ph type="sldNum" sz="quarter" idx="12"/>
          </p:nvPr>
        </p:nvSpPr>
        <p:spPr/>
        <p:txBody>
          <a:bodyPr/>
          <a:lstStyle/>
          <a:p>
            <a:fld id="{E5C60907-9731-46B4-A33D-FDF5DC3BFF3C}" type="slidenum">
              <a:rPr lang="zh-TW" altLang="en-US" smtClean="0"/>
              <a:t>10</a:t>
            </a:fld>
            <a:endParaRPr lang="zh-TW" altLang="en-US"/>
          </a:p>
        </p:txBody>
      </p:sp>
      <p:pic>
        <p:nvPicPr>
          <p:cNvPr id="6" name="圖片 5">
            <a:extLst>
              <a:ext uri="{FF2B5EF4-FFF2-40B4-BE49-F238E27FC236}">
                <a16:creationId xmlns:a16="http://schemas.microsoft.com/office/drawing/2014/main" id="{7B9001E2-8D54-4F7A-894A-99DB09BF46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5517" y="3719367"/>
            <a:ext cx="1954219" cy="2769649"/>
          </a:xfrm>
          <a:prstGeom prst="rect">
            <a:avLst/>
          </a:prstGeom>
        </p:spPr>
      </p:pic>
      <p:pic>
        <p:nvPicPr>
          <p:cNvPr id="7" name="圖片 6">
            <a:extLst>
              <a:ext uri="{FF2B5EF4-FFF2-40B4-BE49-F238E27FC236}">
                <a16:creationId xmlns:a16="http://schemas.microsoft.com/office/drawing/2014/main" id="{F9D40753-E813-403F-96F7-237BC1B77FB8}"/>
              </a:ext>
            </a:extLst>
          </p:cNvPr>
          <p:cNvPicPr>
            <a:picLocks noChangeAspect="1"/>
          </p:cNvPicPr>
          <p:nvPr/>
        </p:nvPicPr>
        <p:blipFill rotWithShape="1">
          <a:blip r:embed="rId4">
            <a:extLst>
              <a:ext uri="{28A0092B-C50C-407E-A947-70E740481C1C}">
                <a14:useLocalDpi xmlns:a14="http://schemas.microsoft.com/office/drawing/2010/main" val="0"/>
              </a:ext>
            </a:extLst>
          </a:blip>
          <a:srcRect l="40467" t="18768"/>
          <a:stretch/>
        </p:blipFill>
        <p:spPr>
          <a:xfrm>
            <a:off x="8009358" y="1932039"/>
            <a:ext cx="3811710" cy="4231347"/>
          </a:xfrm>
          <a:prstGeom prst="rect">
            <a:avLst/>
          </a:prstGeom>
        </p:spPr>
      </p:pic>
      <p:sp>
        <p:nvSpPr>
          <p:cNvPr id="5" name="矩形: 圓角 4">
            <a:extLst>
              <a:ext uri="{FF2B5EF4-FFF2-40B4-BE49-F238E27FC236}">
                <a16:creationId xmlns:a16="http://schemas.microsoft.com/office/drawing/2014/main" id="{1652DBF2-B7D2-4376-9379-2ECB61E8F341}"/>
              </a:ext>
            </a:extLst>
          </p:cNvPr>
          <p:cNvSpPr/>
          <p:nvPr/>
        </p:nvSpPr>
        <p:spPr>
          <a:xfrm>
            <a:off x="7971503" y="2005781"/>
            <a:ext cx="376084" cy="407055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0440128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2425764" y="539756"/>
            <a:ext cx="7340471" cy="646331"/>
          </a:xfrm>
          <a:prstGeom prst="rect">
            <a:avLst/>
          </a:prstGeom>
          <a:noFill/>
        </p:spPr>
        <p:txBody>
          <a:bodyPr wrap="none" rtlCol="0">
            <a:spAutoFit/>
          </a:bodyPr>
          <a:lstStyle/>
          <a:p>
            <a:pPr algn="ctr"/>
            <a:r>
              <a:rPr lang="zh-TW" altLang="en-US" sz="3600" dirty="0">
                <a:solidFill>
                  <a:srgbClr val="000000"/>
                </a:solidFill>
                <a:latin typeface="標楷體" panose="03000509000000000000" pitchFamily="65" charset="-120"/>
                <a:ea typeface="標楷體" panose="03000509000000000000" pitchFamily="65" charset="-120"/>
              </a:rPr>
              <a:t>人如何感知彩色影像</a:t>
            </a:r>
            <a:r>
              <a:rPr lang="en-US" altLang="zh-TW" sz="3600" dirty="0">
                <a:solidFill>
                  <a:srgbClr val="000000"/>
                </a:solidFill>
                <a:latin typeface="標楷體" panose="03000509000000000000" pitchFamily="65" charset="-120"/>
                <a:ea typeface="標楷體" panose="03000509000000000000" pitchFamily="65" charset="-120"/>
              </a:rPr>
              <a:t>—</a:t>
            </a:r>
            <a:r>
              <a:rPr lang="zh-TW" altLang="en-US" sz="3600" dirty="0">
                <a:solidFill>
                  <a:srgbClr val="000000"/>
                </a:solidFill>
                <a:latin typeface="標楷體" panose="03000509000000000000" pitchFamily="65" charset="-120"/>
                <a:ea typeface="標楷體" panose="03000509000000000000" pitchFamily="65" charset="-120"/>
              </a:rPr>
              <a:t>視網膜</a:t>
            </a:r>
            <a:r>
              <a:rPr lang="en-US" altLang="zh-TW" sz="3600" dirty="0">
                <a:solidFill>
                  <a:srgbClr val="000000"/>
                </a:solidFill>
                <a:latin typeface="標楷體" panose="03000509000000000000" pitchFamily="65" charset="-120"/>
                <a:ea typeface="標楷體" panose="03000509000000000000" pitchFamily="65" charset="-120"/>
              </a:rPr>
              <a:t>(2/3)</a:t>
            </a:r>
            <a:endParaRPr lang="zh-TW" altLang="en-US" sz="3600" dirty="0">
              <a:solidFill>
                <a:srgbClr val="000000"/>
              </a:solidFill>
              <a:latin typeface="標楷體" panose="03000509000000000000" pitchFamily="65" charset="-120"/>
              <a:ea typeface="標楷體" panose="03000509000000000000" pitchFamily="65" charset="-120"/>
            </a:endParaRPr>
          </a:p>
        </p:txBody>
      </p:sp>
      <p:sp>
        <p:nvSpPr>
          <p:cNvPr id="2" name="文字方塊 1">
            <a:extLst>
              <a:ext uri="{FF2B5EF4-FFF2-40B4-BE49-F238E27FC236}">
                <a16:creationId xmlns:a16="http://schemas.microsoft.com/office/drawing/2014/main" id="{61EDE1BB-7398-E012-A3B9-B2350876A379}"/>
              </a:ext>
            </a:extLst>
          </p:cNvPr>
          <p:cNvSpPr txBox="1"/>
          <p:nvPr/>
        </p:nvSpPr>
        <p:spPr>
          <a:xfrm>
            <a:off x="1221294" y="1411043"/>
            <a:ext cx="6447867" cy="2308324"/>
          </a:xfrm>
          <a:prstGeom prst="rect">
            <a:avLst/>
          </a:prstGeom>
          <a:noFill/>
        </p:spPr>
        <p:txBody>
          <a:bodyPr wrap="square" rtlCol="0">
            <a:spAutoFit/>
          </a:bodyPr>
          <a:lstStyle/>
          <a:p>
            <a:pPr marL="342900" indent="-342900">
              <a:buFont typeface="Arial" panose="020B0604020202020204" pitchFamily="34" charset="0"/>
              <a:buChar char="•"/>
            </a:pPr>
            <a:r>
              <a:rPr lang="zh-TW" altLang="en-US" sz="2400" dirty="0"/>
              <a:t>在 </a:t>
            </a:r>
            <a:r>
              <a:rPr lang="en-US" altLang="zh-TW" sz="2400" dirty="0"/>
              <a:t>2013 </a:t>
            </a:r>
            <a:r>
              <a:rPr lang="zh-TW" altLang="en-US" sz="2400" dirty="0"/>
              <a:t>年的 </a:t>
            </a:r>
            <a:r>
              <a:rPr lang="en-US" altLang="zh-TW" sz="2400" dirty="0"/>
              <a:t>[8]</a:t>
            </a:r>
            <a:r>
              <a:rPr lang="zh-TW" altLang="en-US" sz="2400" dirty="0"/>
              <a:t>，就已經發現在感光細胞將光轉換為動作電位後會 將電位傳輸到層級架構的 </a:t>
            </a:r>
            <a:r>
              <a:rPr lang="en-US" altLang="zh-TW" sz="2400" dirty="0"/>
              <a:t>Inner Plexiform Layer (IPL) </a:t>
            </a:r>
            <a:r>
              <a:rPr lang="zh-TW" altLang="en-US" sz="2400" dirty="0"/>
              <a:t>中不同變種的雙極細胞，這些不同變種的雙極細胞對收到的影像資訊進行不同的平行處理， 最終輸出影像中不同的方面的要素到神經節細胞。</a:t>
            </a:r>
            <a:endParaRPr lang="zh-TW" altLang="en-US" sz="2400" dirty="0">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252EF547-5622-42A0-AC0D-A6CF3FCBF0CE}"/>
              </a:ext>
            </a:extLst>
          </p:cNvPr>
          <p:cNvSpPr>
            <a:spLocks noGrp="1"/>
          </p:cNvSpPr>
          <p:nvPr>
            <p:ph type="sldNum" sz="quarter" idx="12"/>
          </p:nvPr>
        </p:nvSpPr>
        <p:spPr/>
        <p:txBody>
          <a:bodyPr/>
          <a:lstStyle/>
          <a:p>
            <a:fld id="{E5C60907-9731-46B4-A33D-FDF5DC3BFF3C}" type="slidenum">
              <a:rPr lang="zh-TW" altLang="en-US" smtClean="0"/>
              <a:t>11</a:t>
            </a:fld>
            <a:endParaRPr lang="zh-TW" altLang="en-US"/>
          </a:p>
        </p:txBody>
      </p:sp>
      <p:pic>
        <p:nvPicPr>
          <p:cNvPr id="5" name="圖片 4">
            <a:extLst>
              <a:ext uri="{FF2B5EF4-FFF2-40B4-BE49-F238E27FC236}">
                <a16:creationId xmlns:a16="http://schemas.microsoft.com/office/drawing/2014/main" id="{44804A14-3629-44F3-8A32-B55F2A754F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2405" y="1643265"/>
            <a:ext cx="3838750" cy="4602480"/>
          </a:xfrm>
          <a:prstGeom prst="rect">
            <a:avLst/>
          </a:prstGeom>
        </p:spPr>
      </p:pic>
    </p:spTree>
    <p:extLst>
      <p:ext uri="{BB962C8B-B14F-4D97-AF65-F5344CB8AC3E}">
        <p14:creationId xmlns:p14="http://schemas.microsoft.com/office/powerpoint/2010/main" val="36816343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2425764" y="598759"/>
            <a:ext cx="7340471" cy="646331"/>
          </a:xfrm>
          <a:prstGeom prst="rect">
            <a:avLst/>
          </a:prstGeom>
          <a:noFill/>
        </p:spPr>
        <p:txBody>
          <a:bodyPr wrap="none" rtlCol="0">
            <a:spAutoFit/>
          </a:bodyPr>
          <a:lstStyle/>
          <a:p>
            <a:r>
              <a:rPr lang="zh-TW" altLang="en-US" sz="3600" dirty="0">
                <a:solidFill>
                  <a:srgbClr val="000000"/>
                </a:solidFill>
                <a:latin typeface="標楷體" panose="03000509000000000000" pitchFamily="65" charset="-120"/>
                <a:ea typeface="標楷體" panose="03000509000000000000" pitchFamily="65" charset="-120"/>
              </a:rPr>
              <a:t>人如何感知彩色影像</a:t>
            </a:r>
            <a:r>
              <a:rPr lang="en-US" altLang="zh-TW" sz="3600" dirty="0">
                <a:solidFill>
                  <a:srgbClr val="000000"/>
                </a:solidFill>
                <a:latin typeface="標楷體" panose="03000509000000000000" pitchFamily="65" charset="-120"/>
                <a:ea typeface="標楷體" panose="03000509000000000000" pitchFamily="65" charset="-120"/>
              </a:rPr>
              <a:t>—</a:t>
            </a:r>
            <a:r>
              <a:rPr lang="zh-TW" altLang="en-US" sz="3600" dirty="0">
                <a:solidFill>
                  <a:srgbClr val="000000"/>
                </a:solidFill>
                <a:latin typeface="標楷體" panose="03000509000000000000" pitchFamily="65" charset="-120"/>
                <a:ea typeface="標楷體" panose="03000509000000000000" pitchFamily="65" charset="-120"/>
              </a:rPr>
              <a:t>視網膜</a:t>
            </a:r>
            <a:r>
              <a:rPr lang="en-US" altLang="zh-TW" sz="3600" dirty="0">
                <a:solidFill>
                  <a:srgbClr val="000000"/>
                </a:solidFill>
                <a:latin typeface="標楷體" panose="03000509000000000000" pitchFamily="65" charset="-120"/>
                <a:ea typeface="標楷體" panose="03000509000000000000" pitchFamily="65" charset="-120"/>
              </a:rPr>
              <a:t>(3/3)</a:t>
            </a:r>
            <a:endParaRPr lang="zh-TW" altLang="en-US" sz="3600" dirty="0">
              <a:solidFill>
                <a:srgbClr val="000000"/>
              </a:solidFill>
              <a:latin typeface="標楷體" panose="03000509000000000000" pitchFamily="65" charset="-120"/>
              <a:ea typeface="標楷體" panose="03000509000000000000" pitchFamily="65" charset="-120"/>
            </a:endParaRPr>
          </a:p>
        </p:txBody>
      </p:sp>
      <p:sp>
        <p:nvSpPr>
          <p:cNvPr id="2" name="文字方塊 1">
            <a:extLst>
              <a:ext uri="{FF2B5EF4-FFF2-40B4-BE49-F238E27FC236}">
                <a16:creationId xmlns:a16="http://schemas.microsoft.com/office/drawing/2014/main" id="{61EDE1BB-7398-E012-A3B9-B2350876A379}"/>
              </a:ext>
            </a:extLst>
          </p:cNvPr>
          <p:cNvSpPr txBox="1"/>
          <p:nvPr/>
        </p:nvSpPr>
        <p:spPr>
          <a:xfrm>
            <a:off x="1241465" y="1700155"/>
            <a:ext cx="5972882" cy="3416320"/>
          </a:xfrm>
          <a:prstGeom prst="rect">
            <a:avLst/>
          </a:prstGeom>
          <a:noFill/>
        </p:spPr>
        <p:txBody>
          <a:bodyPr wrap="square" rtlCol="0">
            <a:spAutoFit/>
          </a:bodyPr>
          <a:lstStyle/>
          <a:p>
            <a:pPr marL="342900" indent="-342900">
              <a:buFont typeface="Arial" panose="020B0604020202020204" pitchFamily="34" charset="0"/>
              <a:buChar char="•"/>
            </a:pPr>
            <a:r>
              <a:rPr lang="zh-TW" altLang="en-US" sz="2400" dirty="0"/>
              <a:t>視網膜能接收到的影像資訊不只是空間性資訊，同時也具有不同時間性的資訊，這代表同樣的影像進入視網膜的型態是會隨時間而改變。</a:t>
            </a:r>
            <a:endParaRPr lang="en-US" altLang="zh-TW" sz="2400" dirty="0"/>
          </a:p>
          <a:p>
            <a:pPr marL="342900" indent="-342900">
              <a:buFont typeface="Arial" panose="020B0604020202020204" pitchFamily="34" charset="0"/>
              <a:buChar char="•"/>
            </a:pPr>
            <a:endParaRPr lang="en-US" altLang="zh-TW" sz="2400" dirty="0">
              <a:latin typeface="標楷體" panose="03000509000000000000" pitchFamily="65" charset="-120"/>
              <a:ea typeface="標楷體" panose="03000509000000000000" pitchFamily="65" charset="-120"/>
            </a:endParaRPr>
          </a:p>
          <a:p>
            <a:pPr marL="342900" indent="-3429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眼睛會在每一秒鐘快速移動視線的焦點三到四次，但人類的認知上不會有所感覺，這個行為被稱為「眼球跳動」</a:t>
            </a:r>
            <a:r>
              <a:rPr lang="en-US" altLang="zh-TW" sz="2400" dirty="0">
                <a:latin typeface="標楷體" panose="03000509000000000000" pitchFamily="65" charset="-120"/>
                <a:ea typeface="標楷體" panose="03000509000000000000" pitchFamily="65" charset="-120"/>
              </a:rPr>
              <a:t>(Saccade)</a:t>
            </a:r>
            <a:r>
              <a:rPr lang="zh-TW" altLang="en-US" sz="2400" dirty="0">
                <a:latin typeface="標楷體" panose="03000509000000000000" pitchFamily="65" charset="-120"/>
                <a:ea typeface="標楷體" panose="03000509000000000000" pitchFamily="65" charset="-120"/>
              </a:rPr>
              <a:t>。</a:t>
            </a:r>
            <a:endParaRPr lang="en-US" altLang="zh-TW" sz="2400" dirty="0">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252EF547-5622-42A0-AC0D-A6CF3FCBF0CE}"/>
              </a:ext>
            </a:extLst>
          </p:cNvPr>
          <p:cNvSpPr>
            <a:spLocks noGrp="1"/>
          </p:cNvSpPr>
          <p:nvPr>
            <p:ph type="sldNum" sz="quarter" idx="12"/>
          </p:nvPr>
        </p:nvSpPr>
        <p:spPr/>
        <p:txBody>
          <a:bodyPr/>
          <a:lstStyle/>
          <a:p>
            <a:fld id="{E5C60907-9731-46B4-A33D-FDF5DC3BFF3C}" type="slidenum">
              <a:rPr lang="zh-TW" altLang="en-US" smtClean="0"/>
              <a:t>12</a:t>
            </a:fld>
            <a:endParaRPr lang="zh-TW" altLang="en-US"/>
          </a:p>
        </p:txBody>
      </p:sp>
      <p:pic>
        <p:nvPicPr>
          <p:cNvPr id="6" name="圖片 5">
            <a:extLst>
              <a:ext uri="{FF2B5EF4-FFF2-40B4-BE49-F238E27FC236}">
                <a16:creationId xmlns:a16="http://schemas.microsoft.com/office/drawing/2014/main" id="{C9C50BAF-D2A6-4AD8-AA84-6A97D52161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8069" y="1390082"/>
            <a:ext cx="3368332" cy="4922947"/>
          </a:xfrm>
          <a:prstGeom prst="rect">
            <a:avLst/>
          </a:prstGeom>
        </p:spPr>
      </p:pic>
    </p:spTree>
    <p:extLst>
      <p:ext uri="{BB962C8B-B14F-4D97-AF65-F5344CB8AC3E}">
        <p14:creationId xmlns:p14="http://schemas.microsoft.com/office/powerpoint/2010/main" val="38524453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3002845" y="544971"/>
            <a:ext cx="6186309" cy="646331"/>
          </a:xfrm>
          <a:prstGeom prst="rect">
            <a:avLst/>
          </a:prstGeom>
          <a:noFill/>
        </p:spPr>
        <p:txBody>
          <a:bodyPr wrap="none" rtlCol="0">
            <a:spAutoFit/>
          </a:bodyPr>
          <a:lstStyle/>
          <a:p>
            <a:r>
              <a:rPr lang="zh-TW" altLang="en-US" sz="3600" dirty="0">
                <a:solidFill>
                  <a:srgbClr val="000000"/>
                </a:solidFill>
                <a:latin typeface="標楷體" panose="03000509000000000000" pitchFamily="65" charset="-120"/>
                <a:ea typeface="標楷體" panose="03000509000000000000" pitchFamily="65" charset="-120"/>
              </a:rPr>
              <a:t>人如何感知彩色影像</a:t>
            </a:r>
            <a:r>
              <a:rPr lang="en-US" altLang="zh-TW" sz="3600" dirty="0">
                <a:solidFill>
                  <a:srgbClr val="000000"/>
                </a:solidFill>
                <a:latin typeface="標楷體" panose="03000509000000000000" pitchFamily="65" charset="-120"/>
                <a:ea typeface="標楷體" panose="03000509000000000000" pitchFamily="65" charset="-120"/>
              </a:rPr>
              <a:t>—</a:t>
            </a:r>
            <a:r>
              <a:rPr lang="zh-TW" altLang="en-US" sz="3600" dirty="0">
                <a:solidFill>
                  <a:srgbClr val="000000"/>
                </a:solidFill>
                <a:latin typeface="標楷體" panose="03000509000000000000" pitchFamily="65" charset="-120"/>
                <a:ea typeface="標楷體" panose="03000509000000000000" pitchFamily="65" charset="-120"/>
              </a:rPr>
              <a:t>外膝體</a:t>
            </a:r>
          </a:p>
        </p:txBody>
      </p:sp>
      <p:sp>
        <p:nvSpPr>
          <p:cNvPr id="2" name="文字方塊 1">
            <a:extLst>
              <a:ext uri="{FF2B5EF4-FFF2-40B4-BE49-F238E27FC236}">
                <a16:creationId xmlns:a16="http://schemas.microsoft.com/office/drawing/2014/main" id="{61EDE1BB-7398-E012-A3B9-B2350876A379}"/>
              </a:ext>
            </a:extLst>
          </p:cNvPr>
          <p:cNvSpPr txBox="1"/>
          <p:nvPr/>
        </p:nvSpPr>
        <p:spPr>
          <a:xfrm>
            <a:off x="1072328" y="1305454"/>
            <a:ext cx="10047341" cy="1938992"/>
          </a:xfrm>
          <a:prstGeom prst="rect">
            <a:avLst/>
          </a:prstGeom>
          <a:noFill/>
        </p:spPr>
        <p:txBody>
          <a:bodyPr wrap="square" rtlCol="0">
            <a:spAutoFit/>
          </a:bodyPr>
          <a:lstStyle/>
          <a:p>
            <a:pPr marL="342900" indent="-342900">
              <a:buFont typeface="Arial" panose="020B0604020202020204" pitchFamily="34" charset="0"/>
              <a:buChar char="•"/>
            </a:pPr>
            <a:r>
              <a:rPr lang="zh-TW" altLang="en-US" sz="2400" dirty="0"/>
              <a:t>外側膝狀體</a:t>
            </a:r>
            <a:r>
              <a:rPr lang="en-US" altLang="zh-TW" sz="2400" dirty="0"/>
              <a:t>(</a:t>
            </a:r>
            <a:r>
              <a:rPr lang="zh-TW" altLang="en-US" sz="2400" dirty="0"/>
              <a:t>外膝體</a:t>
            </a:r>
            <a:r>
              <a:rPr lang="en-US" altLang="zh-TW" sz="2400" dirty="0"/>
              <a:t>)</a:t>
            </a:r>
            <a:r>
              <a:rPr lang="zh-TW" altLang="en-US" sz="2400" dirty="0"/>
              <a:t>主要負責將視網膜不同的方面資訊</a:t>
            </a:r>
            <a:r>
              <a:rPr lang="en-US" altLang="zh-TW" sz="2400" dirty="0"/>
              <a:t>(</a:t>
            </a:r>
            <a:r>
              <a:rPr lang="zh-TW" altLang="en-US" sz="2400" dirty="0"/>
              <a:t>如</a:t>
            </a:r>
            <a:r>
              <a:rPr lang="en-US" altLang="zh-TW" sz="2400" dirty="0"/>
              <a:t>:</a:t>
            </a:r>
            <a:r>
              <a:rPr lang="zh-TW" altLang="en-US" sz="2400" dirty="0"/>
              <a:t>色彩、輪廓、運動方向</a:t>
            </a:r>
            <a:r>
              <a:rPr lang="en-US" altLang="zh-TW" sz="2400" dirty="0"/>
              <a:t>…)</a:t>
            </a:r>
            <a:r>
              <a:rPr lang="zh-TW" altLang="en-US" sz="2400" dirty="0"/>
              <a:t>傳輸到對應的初級視覺皮質。</a:t>
            </a:r>
            <a:endParaRPr lang="en-US" altLang="zh-TW" sz="2400" dirty="0"/>
          </a:p>
          <a:p>
            <a:pPr marL="342900" indent="-342900">
              <a:buFont typeface="Arial" panose="020B0604020202020204" pitchFamily="34" charset="0"/>
              <a:buChar char="•"/>
            </a:pPr>
            <a:endParaRPr lang="en-US" altLang="zh-TW" sz="2400" dirty="0">
              <a:latin typeface="標楷體" panose="03000509000000000000" pitchFamily="65" charset="-120"/>
              <a:ea typeface="標楷體" panose="03000509000000000000" pitchFamily="65" charset="-120"/>
            </a:endParaRPr>
          </a:p>
          <a:p>
            <a:pPr marL="342900" indent="-3429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外膝體中不同的細胞層也對應著不同視野的半個視網膜，保證了外膝體在資訊傳輸的過程可以保留資訊的空間位置資訊</a:t>
            </a:r>
            <a:endParaRPr lang="en-US" altLang="zh-TW" sz="2400" dirty="0">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252EF547-5622-42A0-AC0D-A6CF3FCBF0CE}"/>
              </a:ext>
            </a:extLst>
          </p:cNvPr>
          <p:cNvSpPr>
            <a:spLocks noGrp="1"/>
          </p:cNvSpPr>
          <p:nvPr>
            <p:ph type="sldNum" sz="quarter" idx="12"/>
          </p:nvPr>
        </p:nvSpPr>
        <p:spPr/>
        <p:txBody>
          <a:bodyPr/>
          <a:lstStyle/>
          <a:p>
            <a:fld id="{E5C60907-9731-46B4-A33D-FDF5DC3BFF3C}" type="slidenum">
              <a:rPr lang="zh-TW" altLang="en-US" smtClean="0"/>
              <a:t>13</a:t>
            </a:fld>
            <a:endParaRPr lang="zh-TW" altLang="en-US"/>
          </a:p>
        </p:txBody>
      </p:sp>
      <p:pic>
        <p:nvPicPr>
          <p:cNvPr id="6" name="圖片 5">
            <a:extLst>
              <a:ext uri="{FF2B5EF4-FFF2-40B4-BE49-F238E27FC236}">
                <a16:creationId xmlns:a16="http://schemas.microsoft.com/office/drawing/2014/main" id="{EE3E5441-6824-40FD-9A11-38FE2176B1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5947" y="3358599"/>
            <a:ext cx="3627853" cy="3052809"/>
          </a:xfrm>
          <a:prstGeom prst="rect">
            <a:avLst/>
          </a:prstGeom>
        </p:spPr>
      </p:pic>
    </p:spTree>
    <p:extLst>
      <p:ext uri="{BB962C8B-B14F-4D97-AF65-F5344CB8AC3E}">
        <p14:creationId xmlns:p14="http://schemas.microsoft.com/office/powerpoint/2010/main" val="3019188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2323169" y="518076"/>
            <a:ext cx="7545655" cy="646331"/>
          </a:xfrm>
          <a:prstGeom prst="rect">
            <a:avLst/>
          </a:prstGeom>
          <a:noFill/>
        </p:spPr>
        <p:txBody>
          <a:bodyPr wrap="none" rtlCol="0">
            <a:spAutoFit/>
          </a:bodyPr>
          <a:lstStyle/>
          <a:p>
            <a:r>
              <a:rPr lang="zh-TW" altLang="en-US" sz="3600" dirty="0">
                <a:solidFill>
                  <a:srgbClr val="000000"/>
                </a:solidFill>
                <a:latin typeface="標楷體" panose="03000509000000000000" pitchFamily="65" charset="-120"/>
                <a:ea typeface="標楷體" panose="03000509000000000000" pitchFamily="65" charset="-120"/>
              </a:rPr>
              <a:t>人如何感知彩色影像</a:t>
            </a:r>
            <a:r>
              <a:rPr lang="en-US" altLang="zh-TW" sz="3600" dirty="0">
                <a:solidFill>
                  <a:srgbClr val="000000"/>
                </a:solidFill>
                <a:latin typeface="標楷體" panose="03000509000000000000" pitchFamily="65" charset="-120"/>
                <a:ea typeface="標楷體" panose="03000509000000000000" pitchFamily="65" charset="-120"/>
              </a:rPr>
              <a:t>—</a:t>
            </a:r>
            <a:r>
              <a:rPr lang="zh-TW" altLang="en-US" sz="3600" dirty="0"/>
              <a:t>視覺皮層</a:t>
            </a:r>
            <a:r>
              <a:rPr lang="en-US" altLang="zh-TW" sz="3600" dirty="0"/>
              <a:t>(1/3)</a:t>
            </a:r>
            <a:endParaRPr lang="zh-TW" altLang="en-US" sz="3600" dirty="0">
              <a:solidFill>
                <a:srgbClr val="000000"/>
              </a:solidFill>
              <a:latin typeface="標楷體" panose="03000509000000000000" pitchFamily="65" charset="-120"/>
              <a:ea typeface="標楷體" panose="03000509000000000000" pitchFamily="65" charset="-120"/>
            </a:endParaRPr>
          </a:p>
        </p:txBody>
      </p:sp>
      <p:sp>
        <p:nvSpPr>
          <p:cNvPr id="2" name="文字方塊 1">
            <a:extLst>
              <a:ext uri="{FF2B5EF4-FFF2-40B4-BE49-F238E27FC236}">
                <a16:creationId xmlns:a16="http://schemas.microsoft.com/office/drawing/2014/main" id="{61EDE1BB-7398-E012-A3B9-B2350876A379}"/>
              </a:ext>
            </a:extLst>
          </p:cNvPr>
          <p:cNvSpPr txBox="1"/>
          <p:nvPr/>
        </p:nvSpPr>
        <p:spPr>
          <a:xfrm>
            <a:off x="1072327" y="1574395"/>
            <a:ext cx="10047341" cy="3046988"/>
          </a:xfrm>
          <a:prstGeom prst="rect">
            <a:avLst/>
          </a:prstGeom>
          <a:noFill/>
        </p:spPr>
        <p:txBody>
          <a:bodyPr wrap="square" rtlCol="0">
            <a:spAutoFit/>
          </a:bodyPr>
          <a:lstStyle/>
          <a:p>
            <a:pPr marL="342900" indent="-342900">
              <a:buFont typeface="Arial" panose="020B0604020202020204" pitchFamily="34" charset="0"/>
              <a:buChar char="•"/>
            </a:pPr>
            <a:r>
              <a:rPr lang="zh-TW" altLang="en-US" sz="2400" dirty="0"/>
              <a:t>視覺皮層又可以分為初級視覺皮層</a:t>
            </a:r>
            <a:r>
              <a:rPr lang="en-US" altLang="zh-TW" sz="2400" dirty="0"/>
              <a:t>(Primary visual cortex, V1)</a:t>
            </a:r>
            <a:r>
              <a:rPr lang="zh-TW" altLang="en-US" sz="2400" dirty="0"/>
              <a:t>和紋外皮層</a:t>
            </a:r>
            <a:r>
              <a:rPr lang="en-US" altLang="zh-TW" sz="2400" dirty="0"/>
              <a:t>(V2</a:t>
            </a:r>
            <a:r>
              <a:rPr lang="zh-TW" altLang="en-US" sz="2400" dirty="0"/>
              <a:t>、</a:t>
            </a:r>
            <a:r>
              <a:rPr lang="en-US" altLang="zh-TW" sz="2400" dirty="0"/>
              <a:t>V4</a:t>
            </a:r>
            <a:r>
              <a:rPr lang="zh-TW" altLang="en-US" sz="2400" dirty="0"/>
              <a:t>、</a:t>
            </a:r>
            <a:r>
              <a:rPr lang="en-US" altLang="zh-TW" sz="2400" dirty="0"/>
              <a:t>MT</a:t>
            </a:r>
            <a:r>
              <a:rPr lang="zh-TW" altLang="en-US" sz="2400" dirty="0"/>
              <a:t>層</a:t>
            </a:r>
            <a:r>
              <a:rPr lang="en-US" altLang="zh-TW" sz="2400" dirty="0"/>
              <a:t>)</a:t>
            </a:r>
            <a:r>
              <a:rPr lang="zh-TW" altLang="en-US" sz="2400" dirty="0"/>
              <a:t>這四層。</a:t>
            </a:r>
            <a:endParaRPr lang="en-US" altLang="zh-TW" sz="2400" dirty="0"/>
          </a:p>
          <a:p>
            <a:pPr marL="342900" indent="-342900">
              <a:buFont typeface="Arial" panose="020B0604020202020204" pitchFamily="34" charset="0"/>
              <a:buChar char="•"/>
            </a:pPr>
            <a:endParaRPr lang="en-US" altLang="zh-TW" sz="2400" dirty="0"/>
          </a:p>
          <a:p>
            <a:endParaRPr lang="zh-TW" altLang="en-US" sz="2400" dirty="0"/>
          </a:p>
          <a:p>
            <a:pPr marL="342900" indent="-342900">
              <a:buFont typeface="Arial" panose="020B0604020202020204" pitchFamily="34" charset="0"/>
              <a:buChar char="•"/>
            </a:pPr>
            <a:r>
              <a:rPr lang="zh-TW" altLang="en-US" sz="2400" dirty="0"/>
              <a:t>初級視覺皮層負責接收外膝體傳輸來的資訊並開始處理顏色、方向、輪廓等視覺資訊，其餘皮層則負責整合和傳遞資訊給下面的皮層，因此隨著皮層的深入，所得到的視覺資訊也會越來越完整。</a:t>
            </a:r>
            <a:endParaRPr lang="en-US" altLang="zh-TW" sz="2400" dirty="0"/>
          </a:p>
          <a:p>
            <a:pPr marL="342900" indent="-342900">
              <a:buFont typeface="Arial" panose="020B0604020202020204" pitchFamily="34" charset="0"/>
              <a:buChar char="•"/>
            </a:pPr>
            <a:endParaRPr lang="en-US" altLang="zh-TW" sz="2400" dirty="0">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252EF547-5622-42A0-AC0D-A6CF3FCBF0CE}"/>
              </a:ext>
            </a:extLst>
          </p:cNvPr>
          <p:cNvSpPr>
            <a:spLocks noGrp="1"/>
          </p:cNvSpPr>
          <p:nvPr>
            <p:ph type="sldNum" sz="quarter" idx="12"/>
          </p:nvPr>
        </p:nvSpPr>
        <p:spPr/>
        <p:txBody>
          <a:bodyPr/>
          <a:lstStyle/>
          <a:p>
            <a:fld id="{E5C60907-9731-46B4-A33D-FDF5DC3BFF3C}" type="slidenum">
              <a:rPr lang="zh-TW" altLang="en-US" smtClean="0"/>
              <a:t>14</a:t>
            </a:fld>
            <a:endParaRPr lang="zh-TW" altLang="en-US"/>
          </a:p>
        </p:txBody>
      </p:sp>
    </p:spTree>
    <p:extLst>
      <p:ext uri="{BB962C8B-B14F-4D97-AF65-F5344CB8AC3E}">
        <p14:creationId xmlns:p14="http://schemas.microsoft.com/office/powerpoint/2010/main" val="591985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2323169" y="532486"/>
            <a:ext cx="7545655" cy="646331"/>
          </a:xfrm>
          <a:prstGeom prst="rect">
            <a:avLst/>
          </a:prstGeom>
          <a:noFill/>
        </p:spPr>
        <p:txBody>
          <a:bodyPr wrap="none" rtlCol="0">
            <a:spAutoFit/>
          </a:bodyPr>
          <a:lstStyle/>
          <a:p>
            <a:r>
              <a:rPr lang="zh-TW" altLang="en-US" sz="3600" dirty="0">
                <a:solidFill>
                  <a:srgbClr val="000000"/>
                </a:solidFill>
                <a:latin typeface="標楷體" panose="03000509000000000000" pitchFamily="65" charset="-120"/>
                <a:ea typeface="標楷體" panose="03000509000000000000" pitchFamily="65" charset="-120"/>
              </a:rPr>
              <a:t>人如何感知彩色影像</a:t>
            </a:r>
            <a:r>
              <a:rPr lang="en-US" altLang="zh-TW" sz="3600" dirty="0">
                <a:solidFill>
                  <a:srgbClr val="000000"/>
                </a:solidFill>
                <a:latin typeface="標楷體" panose="03000509000000000000" pitchFamily="65" charset="-120"/>
                <a:ea typeface="標楷體" panose="03000509000000000000" pitchFamily="65" charset="-120"/>
              </a:rPr>
              <a:t>—</a:t>
            </a:r>
            <a:r>
              <a:rPr lang="zh-TW" altLang="en-US" sz="3600" dirty="0"/>
              <a:t>視覺皮層</a:t>
            </a:r>
            <a:r>
              <a:rPr lang="en-US" altLang="zh-TW" sz="3600" dirty="0"/>
              <a:t>(2/3)</a:t>
            </a:r>
            <a:endParaRPr lang="zh-TW" altLang="en-US" sz="3600" dirty="0">
              <a:solidFill>
                <a:srgbClr val="000000"/>
              </a:solidFill>
              <a:latin typeface="標楷體" panose="03000509000000000000" pitchFamily="65" charset="-120"/>
              <a:ea typeface="標楷體" panose="03000509000000000000" pitchFamily="65" charset="-120"/>
            </a:endParaRPr>
          </a:p>
        </p:txBody>
      </p:sp>
      <p:sp>
        <p:nvSpPr>
          <p:cNvPr id="2" name="文字方塊 1">
            <a:extLst>
              <a:ext uri="{FF2B5EF4-FFF2-40B4-BE49-F238E27FC236}">
                <a16:creationId xmlns:a16="http://schemas.microsoft.com/office/drawing/2014/main" id="{61EDE1BB-7398-E012-A3B9-B2350876A379}"/>
              </a:ext>
            </a:extLst>
          </p:cNvPr>
          <p:cNvSpPr txBox="1"/>
          <p:nvPr/>
        </p:nvSpPr>
        <p:spPr>
          <a:xfrm>
            <a:off x="1072325" y="1439924"/>
            <a:ext cx="10047341" cy="1938992"/>
          </a:xfrm>
          <a:prstGeom prst="rect">
            <a:avLst/>
          </a:prstGeom>
          <a:noFill/>
        </p:spPr>
        <p:txBody>
          <a:bodyPr wrap="square" rtlCol="0">
            <a:spAutoFit/>
          </a:bodyPr>
          <a:lstStyle/>
          <a:p>
            <a:pPr marL="342900" indent="-3429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皮質中的資訊傳輸路徑分成兩類，</a:t>
            </a:r>
            <a:r>
              <a:rPr lang="en-US" altLang="zh-TW" sz="2400" dirty="0">
                <a:latin typeface="標楷體" panose="03000509000000000000" pitchFamily="65" charset="-120"/>
                <a:ea typeface="標楷體" panose="03000509000000000000" pitchFamily="65" charset="-120"/>
              </a:rPr>
              <a:t>Ventral Pathway </a:t>
            </a:r>
            <a:r>
              <a:rPr lang="zh-TW" altLang="en-US" sz="2400" dirty="0">
                <a:latin typeface="標楷體" panose="03000509000000000000" pitchFamily="65" charset="-120"/>
                <a:ea typeface="標楷體" panose="03000509000000000000" pitchFamily="65" charset="-120"/>
              </a:rPr>
              <a:t>和 </a:t>
            </a:r>
            <a:r>
              <a:rPr lang="en-US" altLang="zh-TW" sz="2400" dirty="0">
                <a:latin typeface="標楷體" panose="03000509000000000000" pitchFamily="65" charset="-120"/>
                <a:ea typeface="標楷體" panose="03000509000000000000" pitchFamily="65" charset="-120"/>
              </a:rPr>
              <a:t>Dorsal Pathway, Ventral Pathway </a:t>
            </a:r>
            <a:r>
              <a:rPr lang="zh-TW" altLang="en-US" sz="2400" dirty="0">
                <a:latin typeface="標楷體" panose="03000509000000000000" pitchFamily="65" charset="-120"/>
                <a:ea typeface="標楷體" panose="03000509000000000000" pitchFamily="65" charset="-120"/>
              </a:rPr>
              <a:t>由 </a:t>
            </a:r>
            <a:r>
              <a:rPr lang="en-US" altLang="zh-TW" sz="2400" dirty="0">
                <a:latin typeface="標楷體" panose="03000509000000000000" pitchFamily="65" charset="-120"/>
                <a:ea typeface="標楷體" panose="03000509000000000000" pitchFamily="65" charset="-120"/>
              </a:rPr>
              <a:t>V1</a:t>
            </a:r>
            <a:r>
              <a:rPr lang="zh-TW" altLang="en-US" sz="2400" dirty="0">
                <a:latin typeface="標楷體" panose="03000509000000000000" pitchFamily="65" charset="-120"/>
                <a:ea typeface="標楷體" panose="03000509000000000000" pitchFamily="65" charset="-120"/>
              </a:rPr>
              <a:t>、</a:t>
            </a:r>
            <a:r>
              <a:rPr lang="en-US" altLang="zh-TW" sz="2400" dirty="0">
                <a:latin typeface="標楷體" panose="03000509000000000000" pitchFamily="65" charset="-120"/>
                <a:ea typeface="標楷體" panose="03000509000000000000" pitchFamily="65" charset="-120"/>
              </a:rPr>
              <a:t>V2</a:t>
            </a:r>
            <a:r>
              <a:rPr lang="zh-TW" altLang="en-US" sz="2400" dirty="0">
                <a:latin typeface="標楷體" panose="03000509000000000000" pitchFamily="65" charset="-120"/>
                <a:ea typeface="標楷體" panose="03000509000000000000" pitchFamily="65" charset="-120"/>
              </a:rPr>
              <a:t>、</a:t>
            </a:r>
            <a:r>
              <a:rPr lang="en-US" altLang="zh-TW" sz="2400" dirty="0">
                <a:latin typeface="標楷體" panose="03000509000000000000" pitchFamily="65" charset="-120"/>
                <a:ea typeface="標楷體" panose="03000509000000000000" pitchFamily="65" charset="-120"/>
              </a:rPr>
              <a:t>V4 </a:t>
            </a:r>
            <a:r>
              <a:rPr lang="zh-TW" altLang="en-US" sz="2400" dirty="0">
                <a:latin typeface="標楷體" panose="03000509000000000000" pitchFamily="65" charset="-120"/>
                <a:ea typeface="標楷體" panose="03000509000000000000" pitchFamily="65" charset="-120"/>
              </a:rPr>
              <a:t>組成負責處理影像的色彩、形狀等資訊；</a:t>
            </a:r>
            <a:r>
              <a:rPr lang="en-US" altLang="zh-TW" sz="2400" dirty="0">
                <a:latin typeface="標楷體" panose="03000509000000000000" pitchFamily="65" charset="-120"/>
                <a:ea typeface="標楷體" panose="03000509000000000000" pitchFamily="65" charset="-120"/>
              </a:rPr>
              <a:t>Dorsal Pathway </a:t>
            </a:r>
            <a:r>
              <a:rPr lang="zh-TW" altLang="en-US" sz="2400" dirty="0">
                <a:latin typeface="標楷體" panose="03000509000000000000" pitchFamily="65" charset="-120"/>
                <a:ea typeface="標楷體" panose="03000509000000000000" pitchFamily="65" charset="-120"/>
              </a:rPr>
              <a:t>由 </a:t>
            </a:r>
            <a:r>
              <a:rPr lang="en-US" altLang="zh-TW" sz="2400" dirty="0">
                <a:latin typeface="標楷體" panose="03000509000000000000" pitchFamily="65" charset="-120"/>
                <a:ea typeface="標楷體" panose="03000509000000000000" pitchFamily="65" charset="-120"/>
              </a:rPr>
              <a:t>V1</a:t>
            </a:r>
            <a:r>
              <a:rPr lang="zh-TW" altLang="en-US" sz="2400" dirty="0">
                <a:latin typeface="標楷體" panose="03000509000000000000" pitchFamily="65" charset="-120"/>
                <a:ea typeface="標楷體" panose="03000509000000000000" pitchFamily="65" charset="-120"/>
              </a:rPr>
              <a:t>、</a:t>
            </a:r>
            <a:r>
              <a:rPr lang="en-US" altLang="zh-TW" sz="2400" dirty="0">
                <a:latin typeface="標楷體" panose="03000509000000000000" pitchFamily="65" charset="-120"/>
                <a:ea typeface="標楷體" panose="03000509000000000000" pitchFamily="65" charset="-120"/>
              </a:rPr>
              <a:t>V2</a:t>
            </a:r>
            <a:r>
              <a:rPr lang="zh-TW" altLang="en-US" sz="2400" dirty="0">
                <a:latin typeface="標楷體" panose="03000509000000000000" pitchFamily="65" charset="-120"/>
                <a:ea typeface="標楷體" panose="03000509000000000000" pitchFamily="65" charset="-120"/>
              </a:rPr>
              <a:t>、</a:t>
            </a:r>
            <a:r>
              <a:rPr lang="en-US" altLang="zh-TW" sz="2400" dirty="0">
                <a:latin typeface="標楷體" panose="03000509000000000000" pitchFamily="65" charset="-120"/>
                <a:ea typeface="標楷體" panose="03000509000000000000" pitchFamily="65" charset="-120"/>
              </a:rPr>
              <a:t>MT </a:t>
            </a:r>
            <a:r>
              <a:rPr lang="zh-TW" altLang="en-US" sz="2400" dirty="0">
                <a:latin typeface="標楷體" panose="03000509000000000000" pitchFamily="65" charset="-120"/>
                <a:ea typeface="標楷體" panose="03000509000000000000" pitchFamily="65" charset="-120"/>
              </a:rPr>
              <a:t>組成負責處理影像的運動方向的資訊。</a:t>
            </a:r>
            <a:endParaRPr lang="en-US" altLang="zh-TW" sz="2400" dirty="0">
              <a:latin typeface="標楷體" panose="03000509000000000000" pitchFamily="65" charset="-120"/>
              <a:ea typeface="標楷體" panose="03000509000000000000" pitchFamily="65" charset="-120"/>
            </a:endParaRPr>
          </a:p>
          <a:p>
            <a:pPr marL="342900" indent="-342900">
              <a:buFont typeface="Arial" panose="020B0604020202020204" pitchFamily="34" charset="0"/>
              <a:buChar char="•"/>
            </a:pPr>
            <a:endParaRPr lang="en-US" altLang="zh-TW" sz="2400" dirty="0">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252EF547-5622-42A0-AC0D-A6CF3FCBF0CE}"/>
              </a:ext>
            </a:extLst>
          </p:cNvPr>
          <p:cNvSpPr>
            <a:spLocks noGrp="1"/>
          </p:cNvSpPr>
          <p:nvPr>
            <p:ph type="sldNum" sz="quarter" idx="12"/>
          </p:nvPr>
        </p:nvSpPr>
        <p:spPr/>
        <p:txBody>
          <a:bodyPr/>
          <a:lstStyle/>
          <a:p>
            <a:fld id="{E5C60907-9731-46B4-A33D-FDF5DC3BFF3C}" type="slidenum">
              <a:rPr lang="zh-TW" altLang="en-US" smtClean="0"/>
              <a:t>15</a:t>
            </a:fld>
            <a:endParaRPr lang="zh-TW" altLang="en-US"/>
          </a:p>
        </p:txBody>
      </p:sp>
      <p:pic>
        <p:nvPicPr>
          <p:cNvPr id="5" name="圖片 4">
            <a:extLst>
              <a:ext uri="{FF2B5EF4-FFF2-40B4-BE49-F238E27FC236}">
                <a16:creationId xmlns:a16="http://schemas.microsoft.com/office/drawing/2014/main" id="{32340197-C682-4424-A9FA-E93BDC3B0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9343" y="2878713"/>
            <a:ext cx="4693304" cy="3306935"/>
          </a:xfrm>
          <a:prstGeom prst="rect">
            <a:avLst/>
          </a:prstGeom>
        </p:spPr>
      </p:pic>
    </p:spTree>
    <p:extLst>
      <p:ext uri="{BB962C8B-B14F-4D97-AF65-F5344CB8AC3E}">
        <p14:creationId xmlns:p14="http://schemas.microsoft.com/office/powerpoint/2010/main" val="25335930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168CD71-7CC6-7B7A-D280-9E7DA89612DD}"/>
              </a:ext>
            </a:extLst>
          </p:cNvPr>
          <p:cNvSpPr txBox="1"/>
          <p:nvPr/>
        </p:nvSpPr>
        <p:spPr>
          <a:xfrm>
            <a:off x="1605607" y="1391787"/>
            <a:ext cx="10149410" cy="5262979"/>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研究動機與目的</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背景知識與相關研究</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背景知識</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rgbClr val="000000"/>
                </a:solidFill>
                <a:latin typeface="標楷體" panose="03000509000000000000" pitchFamily="65" charset="-120"/>
                <a:ea typeface="標楷體" panose="03000509000000000000" pitchFamily="65" charset="-120"/>
              </a:rPr>
              <a:t>文獻回顧</a:t>
            </a:r>
            <a:endParaRPr lang="en-US" altLang="zh-TW" sz="2800" dirty="0">
              <a:solidFill>
                <a:srgbClr val="000000"/>
              </a:solidFill>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大型語言模型及其在程式碼生成與機器控制上的應用</a:t>
            </a:r>
            <a:endParaRPr lang="en-US" altLang="zh-TW" sz="2800" dirty="0">
              <a:solidFill>
                <a:srgbClr val="000000"/>
              </a:solidFill>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運動學研究與機器人控制</a:t>
            </a:r>
            <a:endParaRPr lang="en-US" altLang="zh-TW" sz="2800" dirty="0">
              <a:solidFill>
                <a:srgbClr val="000000"/>
              </a:solidFill>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en-US" altLang="zh-TW" sz="2800" dirty="0">
                <a:latin typeface="標楷體" panose="03000509000000000000" pitchFamily="65" charset="-120"/>
                <a:ea typeface="標楷體" panose="03000509000000000000" pitchFamily="65" charset="-120"/>
              </a:rPr>
              <a:t>3D </a:t>
            </a:r>
            <a:r>
              <a:rPr lang="zh-TW" altLang="en-US" sz="2800" dirty="0">
                <a:latin typeface="標楷體" panose="03000509000000000000" pitchFamily="65" charset="-120"/>
                <a:ea typeface="標楷體" panose="03000509000000000000" pitchFamily="65" charset="-120"/>
              </a:rPr>
              <a:t>列印應用於機器人製作的相關文獻</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研究方法</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實驗設計以及成果</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結論與未來展望</a:t>
            </a:r>
          </a:p>
        </p:txBody>
      </p:sp>
      <p:sp>
        <p:nvSpPr>
          <p:cNvPr id="7" name="文字方塊 6">
            <a:extLst>
              <a:ext uri="{FF2B5EF4-FFF2-40B4-BE49-F238E27FC236}">
                <a16:creationId xmlns:a16="http://schemas.microsoft.com/office/drawing/2014/main" id="{427B00BF-808D-60E6-E7BF-DBB238FD7A4B}"/>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
        <p:nvSpPr>
          <p:cNvPr id="3" name="投影片編號版面配置區 2">
            <a:extLst>
              <a:ext uri="{FF2B5EF4-FFF2-40B4-BE49-F238E27FC236}">
                <a16:creationId xmlns:a16="http://schemas.microsoft.com/office/drawing/2014/main" id="{FA269767-E227-40EB-B937-6F68BF8830AA}"/>
              </a:ext>
            </a:extLst>
          </p:cNvPr>
          <p:cNvSpPr>
            <a:spLocks noGrp="1"/>
          </p:cNvSpPr>
          <p:nvPr>
            <p:ph type="sldNum" sz="quarter" idx="12"/>
          </p:nvPr>
        </p:nvSpPr>
        <p:spPr/>
        <p:txBody>
          <a:bodyPr/>
          <a:lstStyle/>
          <a:p>
            <a:fld id="{E5C60907-9731-46B4-A33D-FDF5DC3BFF3C}" type="slidenum">
              <a:rPr lang="zh-TW" altLang="en-US" smtClean="0"/>
              <a:t>16</a:t>
            </a:fld>
            <a:endParaRPr lang="zh-TW" altLang="en-US"/>
          </a:p>
        </p:txBody>
      </p:sp>
    </p:spTree>
    <p:extLst>
      <p:ext uri="{BB962C8B-B14F-4D97-AF65-F5344CB8AC3E}">
        <p14:creationId xmlns:p14="http://schemas.microsoft.com/office/powerpoint/2010/main" val="1160101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694521" y="504630"/>
            <a:ext cx="10802957"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大型語言模型及其在程式碼生成與機器控制上的應用</a:t>
            </a:r>
          </a:p>
        </p:txBody>
      </p:sp>
      <p:sp>
        <p:nvSpPr>
          <p:cNvPr id="3" name="投影片編號版面配置區 2">
            <a:extLst>
              <a:ext uri="{FF2B5EF4-FFF2-40B4-BE49-F238E27FC236}">
                <a16:creationId xmlns:a16="http://schemas.microsoft.com/office/drawing/2014/main" id="{D322F6CF-534D-400D-83C3-0A18D8797DB8}"/>
              </a:ext>
            </a:extLst>
          </p:cNvPr>
          <p:cNvSpPr>
            <a:spLocks noGrp="1"/>
          </p:cNvSpPr>
          <p:nvPr>
            <p:ph type="sldNum" sz="quarter" idx="12"/>
          </p:nvPr>
        </p:nvSpPr>
        <p:spPr/>
        <p:txBody>
          <a:bodyPr/>
          <a:lstStyle/>
          <a:p>
            <a:fld id="{E5C60907-9731-46B4-A33D-FDF5DC3BFF3C}" type="slidenum">
              <a:rPr lang="zh-TW" altLang="en-US" smtClean="0"/>
              <a:t>17</a:t>
            </a:fld>
            <a:endParaRPr lang="zh-TW" altLang="en-US"/>
          </a:p>
        </p:txBody>
      </p:sp>
    </p:spTree>
    <p:extLst>
      <p:ext uri="{BB962C8B-B14F-4D97-AF65-F5344CB8AC3E}">
        <p14:creationId xmlns:p14="http://schemas.microsoft.com/office/powerpoint/2010/main" val="150452820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3468915" y="504630"/>
            <a:ext cx="5262979"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運動學研究與機器人控制</a:t>
            </a:r>
          </a:p>
        </p:txBody>
      </p:sp>
      <p:sp>
        <p:nvSpPr>
          <p:cNvPr id="3" name="投影片編號版面配置區 2">
            <a:extLst>
              <a:ext uri="{FF2B5EF4-FFF2-40B4-BE49-F238E27FC236}">
                <a16:creationId xmlns:a16="http://schemas.microsoft.com/office/drawing/2014/main" id="{C8EF085F-8DA2-49C9-B912-9B8D80011FAA}"/>
              </a:ext>
            </a:extLst>
          </p:cNvPr>
          <p:cNvSpPr>
            <a:spLocks noGrp="1"/>
          </p:cNvSpPr>
          <p:nvPr>
            <p:ph type="sldNum" sz="quarter" idx="12"/>
          </p:nvPr>
        </p:nvSpPr>
        <p:spPr/>
        <p:txBody>
          <a:bodyPr/>
          <a:lstStyle/>
          <a:p>
            <a:fld id="{E5C60907-9731-46B4-A33D-FDF5DC3BFF3C}" type="slidenum">
              <a:rPr lang="zh-TW" altLang="en-US" smtClean="0"/>
              <a:t>18</a:t>
            </a:fld>
            <a:endParaRPr lang="zh-TW" altLang="en-US"/>
          </a:p>
        </p:txBody>
      </p:sp>
    </p:spTree>
    <p:extLst>
      <p:ext uri="{BB962C8B-B14F-4D97-AF65-F5344CB8AC3E}">
        <p14:creationId xmlns:p14="http://schemas.microsoft.com/office/powerpoint/2010/main" val="3635910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2194932" y="504630"/>
            <a:ext cx="7802136" cy="646331"/>
          </a:xfrm>
          <a:prstGeom prst="rect">
            <a:avLst/>
          </a:prstGeom>
          <a:noFill/>
        </p:spPr>
        <p:txBody>
          <a:bodyPr wrap="none" rtlCol="0">
            <a:spAutoFit/>
          </a:bodyPr>
          <a:lstStyle/>
          <a:p>
            <a:r>
              <a:rPr lang="en-US" altLang="zh-TW" sz="3600">
                <a:solidFill>
                  <a:srgbClr val="000000"/>
                </a:solidFill>
                <a:latin typeface="標楷體" panose="03000509000000000000" pitchFamily="65" charset="-120"/>
                <a:ea typeface="標楷體" panose="03000509000000000000" pitchFamily="65" charset="-120"/>
              </a:rPr>
              <a:t>3D </a:t>
            </a:r>
            <a:r>
              <a:rPr lang="zh-TW" altLang="en-US" sz="3600">
                <a:solidFill>
                  <a:srgbClr val="000000"/>
                </a:solidFill>
                <a:latin typeface="標楷體" panose="03000509000000000000" pitchFamily="65" charset="-120"/>
                <a:ea typeface="標楷體" panose="03000509000000000000" pitchFamily="65" charset="-120"/>
              </a:rPr>
              <a:t>列印應用於機器人製作的相關文獻</a:t>
            </a:r>
          </a:p>
        </p:txBody>
      </p:sp>
      <p:sp>
        <p:nvSpPr>
          <p:cNvPr id="3" name="投影片編號版面配置區 2">
            <a:extLst>
              <a:ext uri="{FF2B5EF4-FFF2-40B4-BE49-F238E27FC236}">
                <a16:creationId xmlns:a16="http://schemas.microsoft.com/office/drawing/2014/main" id="{26C5BBFE-5F10-47C7-8C97-9F13E1185451}"/>
              </a:ext>
            </a:extLst>
          </p:cNvPr>
          <p:cNvSpPr>
            <a:spLocks noGrp="1"/>
          </p:cNvSpPr>
          <p:nvPr>
            <p:ph type="sldNum" sz="quarter" idx="12"/>
          </p:nvPr>
        </p:nvSpPr>
        <p:spPr/>
        <p:txBody>
          <a:bodyPr/>
          <a:lstStyle/>
          <a:p>
            <a:fld id="{E5C60907-9731-46B4-A33D-FDF5DC3BFF3C}" type="slidenum">
              <a:rPr lang="zh-TW" altLang="en-US" smtClean="0"/>
              <a:t>19</a:t>
            </a:fld>
            <a:endParaRPr lang="zh-TW" altLang="en-US"/>
          </a:p>
        </p:txBody>
      </p:sp>
    </p:spTree>
    <p:extLst>
      <p:ext uri="{BB962C8B-B14F-4D97-AF65-F5344CB8AC3E}">
        <p14:creationId xmlns:p14="http://schemas.microsoft.com/office/powerpoint/2010/main" val="34358051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B99CA633-98E2-B1AD-AE2B-8F8D68EE9ECE}"/>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
        <p:nvSpPr>
          <p:cNvPr id="6" name="文字方塊 5">
            <a:extLst>
              <a:ext uri="{FF2B5EF4-FFF2-40B4-BE49-F238E27FC236}">
                <a16:creationId xmlns:a16="http://schemas.microsoft.com/office/drawing/2014/main" id="{6168CD71-7CC6-7B7A-D280-9E7DA89612DD}"/>
              </a:ext>
            </a:extLst>
          </p:cNvPr>
          <p:cNvSpPr txBox="1"/>
          <p:nvPr/>
        </p:nvSpPr>
        <p:spPr>
          <a:xfrm>
            <a:off x="1605608" y="1398034"/>
            <a:ext cx="6666272" cy="2246769"/>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rgbClr val="000000"/>
                </a:solidFill>
                <a:latin typeface="標楷體" panose="03000509000000000000" pitchFamily="65" charset="-120"/>
                <a:ea typeface="標楷體" panose="03000509000000000000" pitchFamily="65" charset="-120"/>
              </a:rPr>
              <a:t>緒論</a:t>
            </a:r>
            <a:endParaRPr lang="en-US" altLang="zh-TW" sz="28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rgbClr val="000000"/>
                </a:solidFill>
                <a:latin typeface="標楷體" panose="03000509000000000000" pitchFamily="65" charset="-120"/>
                <a:ea typeface="標楷體" panose="03000509000000000000" pitchFamily="65" charset="-120"/>
              </a:rPr>
              <a:t>背景知識與文獻回顧</a:t>
            </a:r>
            <a:endParaRPr lang="en-US" altLang="zh-TW" sz="28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rgbClr val="000000"/>
                </a:solidFill>
                <a:latin typeface="標楷體" panose="03000509000000000000" pitchFamily="65" charset="-120"/>
                <a:ea typeface="標楷體" panose="03000509000000000000" pitchFamily="65" charset="-120"/>
              </a:rPr>
              <a:t>研究方法</a:t>
            </a:r>
            <a:endParaRPr lang="en-US" altLang="zh-TW" sz="28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rgbClr val="000000"/>
                </a:solidFill>
                <a:latin typeface="標楷體" panose="03000509000000000000" pitchFamily="65" charset="-120"/>
                <a:ea typeface="標楷體" panose="03000509000000000000" pitchFamily="65" charset="-120"/>
              </a:rPr>
              <a:t>實驗設計以及成果</a:t>
            </a:r>
            <a:endParaRPr lang="en-US" altLang="zh-TW" sz="28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rgbClr val="000000"/>
                </a:solidFill>
                <a:latin typeface="標楷體" panose="03000509000000000000" pitchFamily="65" charset="-120"/>
                <a:ea typeface="標楷體" panose="03000509000000000000" pitchFamily="65" charset="-120"/>
              </a:rPr>
              <a:t>結論與未來展望</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993D6FF5-0BC8-4374-B443-1972AD8693A0}"/>
              </a:ext>
            </a:extLst>
          </p:cNvPr>
          <p:cNvSpPr>
            <a:spLocks noGrp="1"/>
          </p:cNvSpPr>
          <p:nvPr>
            <p:ph type="sldNum" sz="quarter" idx="12"/>
          </p:nvPr>
        </p:nvSpPr>
        <p:spPr/>
        <p:txBody>
          <a:bodyPr/>
          <a:lstStyle/>
          <a:p>
            <a:fld id="{E5C60907-9731-46B4-A33D-FDF5DC3BFF3C}" type="slidenum">
              <a:rPr lang="zh-TW" altLang="en-US" smtClean="0"/>
              <a:t>2</a:t>
            </a:fld>
            <a:endParaRPr lang="zh-TW" altLang="en-US"/>
          </a:p>
        </p:txBody>
      </p:sp>
    </p:spTree>
    <p:extLst>
      <p:ext uri="{BB962C8B-B14F-4D97-AF65-F5344CB8AC3E}">
        <p14:creationId xmlns:p14="http://schemas.microsoft.com/office/powerpoint/2010/main" val="2370161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168CD71-7CC6-7B7A-D280-9E7DA89612DD}"/>
              </a:ext>
            </a:extLst>
          </p:cNvPr>
          <p:cNvSpPr txBox="1"/>
          <p:nvPr/>
        </p:nvSpPr>
        <p:spPr>
          <a:xfrm>
            <a:off x="1605606" y="1391787"/>
            <a:ext cx="10149411" cy="4401205"/>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背景知識與相關研究</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研究方法</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硬體設計流程</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運動學開發</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大型語言模型開發</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系統架構</a:t>
            </a:r>
            <a:endParaRPr lang="en-US" altLang="zh-TW" sz="2800" dirty="0">
              <a:latin typeface="標楷體" panose="03000509000000000000" pitchFamily="65" charset="-120"/>
              <a:ea typeface="標楷體" panose="03000509000000000000" pitchFamily="65" charset="-120"/>
            </a:endParaRPr>
          </a:p>
          <a:p>
            <a:pPr marL="1028700" lvl="1" indent="-571500">
              <a:buFont typeface="Arial" panose="020B0604020202020204" pitchFamily="34" charset="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實驗設計以及成果</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結論與未來展望</a:t>
            </a:r>
          </a:p>
        </p:txBody>
      </p:sp>
      <p:sp>
        <p:nvSpPr>
          <p:cNvPr id="7" name="文字方塊 6">
            <a:extLst>
              <a:ext uri="{FF2B5EF4-FFF2-40B4-BE49-F238E27FC236}">
                <a16:creationId xmlns:a16="http://schemas.microsoft.com/office/drawing/2014/main" id="{DB1187FD-DB7C-426E-F9FF-49233E557579}"/>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
        <p:nvSpPr>
          <p:cNvPr id="3" name="投影片編號版面配置區 2">
            <a:extLst>
              <a:ext uri="{FF2B5EF4-FFF2-40B4-BE49-F238E27FC236}">
                <a16:creationId xmlns:a16="http://schemas.microsoft.com/office/drawing/2014/main" id="{8D3BB869-19ED-4208-870B-ECBE9F9051B3}"/>
              </a:ext>
            </a:extLst>
          </p:cNvPr>
          <p:cNvSpPr>
            <a:spLocks noGrp="1"/>
          </p:cNvSpPr>
          <p:nvPr>
            <p:ph type="sldNum" sz="quarter" idx="12"/>
          </p:nvPr>
        </p:nvSpPr>
        <p:spPr/>
        <p:txBody>
          <a:bodyPr/>
          <a:lstStyle/>
          <a:p>
            <a:fld id="{E5C60907-9731-46B4-A33D-FDF5DC3BFF3C}" type="slidenum">
              <a:rPr lang="zh-TW" altLang="en-US" smtClean="0"/>
              <a:t>20</a:t>
            </a:fld>
            <a:endParaRPr lang="zh-TW" altLang="en-US"/>
          </a:p>
        </p:txBody>
      </p:sp>
    </p:spTree>
    <p:extLst>
      <p:ext uri="{BB962C8B-B14F-4D97-AF65-F5344CB8AC3E}">
        <p14:creationId xmlns:p14="http://schemas.microsoft.com/office/powerpoint/2010/main" val="39168746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4618672" y="504630"/>
            <a:ext cx="2954655"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硬體設計流程</a:t>
            </a:r>
            <a:endParaRPr lang="zh-TW" altLang="en-US" sz="3600" dirty="0">
              <a:solidFill>
                <a:srgbClr val="000000"/>
              </a:solidFill>
              <a:latin typeface="標楷體" panose="03000509000000000000" pitchFamily="65" charset="-120"/>
              <a:ea typeface="標楷體" panose="03000509000000000000" pitchFamily="65" charset="-120"/>
            </a:endParaRPr>
          </a:p>
        </p:txBody>
      </p:sp>
      <p:sp>
        <p:nvSpPr>
          <p:cNvPr id="3" name="投影片編號版面配置區 2">
            <a:extLst>
              <a:ext uri="{FF2B5EF4-FFF2-40B4-BE49-F238E27FC236}">
                <a16:creationId xmlns:a16="http://schemas.microsoft.com/office/drawing/2014/main" id="{7F09C857-7F9C-4E42-BD54-E9259DDF8C76}"/>
              </a:ext>
            </a:extLst>
          </p:cNvPr>
          <p:cNvSpPr>
            <a:spLocks noGrp="1"/>
          </p:cNvSpPr>
          <p:nvPr>
            <p:ph type="sldNum" sz="quarter" idx="12"/>
          </p:nvPr>
        </p:nvSpPr>
        <p:spPr/>
        <p:txBody>
          <a:bodyPr/>
          <a:lstStyle/>
          <a:p>
            <a:fld id="{E5C60907-9731-46B4-A33D-FDF5DC3BFF3C}" type="slidenum">
              <a:rPr lang="zh-TW" altLang="en-US" smtClean="0"/>
              <a:t>21</a:t>
            </a:fld>
            <a:endParaRPr lang="zh-TW" altLang="en-US"/>
          </a:p>
        </p:txBody>
      </p:sp>
    </p:spTree>
    <p:extLst>
      <p:ext uri="{BB962C8B-B14F-4D97-AF65-F5344CB8AC3E}">
        <p14:creationId xmlns:p14="http://schemas.microsoft.com/office/powerpoint/2010/main" val="23783356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4849505" y="504630"/>
            <a:ext cx="2492990"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運動學開發</a:t>
            </a:r>
            <a:endParaRPr lang="zh-TW" altLang="en-US" sz="3600" dirty="0">
              <a:solidFill>
                <a:srgbClr val="000000"/>
              </a:solidFill>
              <a:latin typeface="標楷體" panose="03000509000000000000" pitchFamily="65" charset="-120"/>
              <a:ea typeface="標楷體" panose="03000509000000000000" pitchFamily="65" charset="-120"/>
            </a:endParaRPr>
          </a:p>
        </p:txBody>
      </p:sp>
      <p:sp>
        <p:nvSpPr>
          <p:cNvPr id="3" name="投影片編號版面配置區 2">
            <a:extLst>
              <a:ext uri="{FF2B5EF4-FFF2-40B4-BE49-F238E27FC236}">
                <a16:creationId xmlns:a16="http://schemas.microsoft.com/office/drawing/2014/main" id="{A17B0C76-7768-428A-A336-0F93996DB53B}"/>
              </a:ext>
            </a:extLst>
          </p:cNvPr>
          <p:cNvSpPr>
            <a:spLocks noGrp="1"/>
          </p:cNvSpPr>
          <p:nvPr>
            <p:ph type="sldNum" sz="quarter" idx="12"/>
          </p:nvPr>
        </p:nvSpPr>
        <p:spPr/>
        <p:txBody>
          <a:bodyPr/>
          <a:lstStyle/>
          <a:p>
            <a:fld id="{E5C60907-9731-46B4-A33D-FDF5DC3BFF3C}" type="slidenum">
              <a:rPr lang="zh-TW" altLang="en-US" smtClean="0"/>
              <a:t>22</a:t>
            </a:fld>
            <a:endParaRPr lang="zh-TW" altLang="en-US"/>
          </a:p>
        </p:txBody>
      </p:sp>
    </p:spTree>
    <p:extLst>
      <p:ext uri="{BB962C8B-B14F-4D97-AF65-F5344CB8AC3E}">
        <p14:creationId xmlns:p14="http://schemas.microsoft.com/office/powerpoint/2010/main" val="2641309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4157007" y="504630"/>
            <a:ext cx="3877985"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大型語言模型開發</a:t>
            </a:r>
          </a:p>
        </p:txBody>
      </p:sp>
      <p:sp>
        <p:nvSpPr>
          <p:cNvPr id="3" name="投影片編號版面配置區 2">
            <a:extLst>
              <a:ext uri="{FF2B5EF4-FFF2-40B4-BE49-F238E27FC236}">
                <a16:creationId xmlns:a16="http://schemas.microsoft.com/office/drawing/2014/main" id="{4A55D460-C7CB-498C-BBA0-8D34247FFA7D}"/>
              </a:ext>
            </a:extLst>
          </p:cNvPr>
          <p:cNvSpPr>
            <a:spLocks noGrp="1"/>
          </p:cNvSpPr>
          <p:nvPr>
            <p:ph type="sldNum" sz="quarter" idx="12"/>
          </p:nvPr>
        </p:nvSpPr>
        <p:spPr/>
        <p:txBody>
          <a:bodyPr/>
          <a:lstStyle/>
          <a:p>
            <a:fld id="{E5C60907-9731-46B4-A33D-FDF5DC3BFF3C}" type="slidenum">
              <a:rPr lang="zh-TW" altLang="en-US" smtClean="0"/>
              <a:t>23</a:t>
            </a:fld>
            <a:endParaRPr lang="zh-TW" altLang="en-US"/>
          </a:p>
        </p:txBody>
      </p:sp>
    </p:spTree>
    <p:extLst>
      <p:ext uri="{BB962C8B-B14F-4D97-AF65-F5344CB8AC3E}">
        <p14:creationId xmlns:p14="http://schemas.microsoft.com/office/powerpoint/2010/main" val="21026405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5080337" y="504630"/>
            <a:ext cx="2031325"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系統架構</a:t>
            </a:r>
            <a:endParaRPr lang="zh-TW" altLang="en-US" sz="3600" dirty="0">
              <a:solidFill>
                <a:srgbClr val="000000"/>
              </a:solidFill>
              <a:latin typeface="標楷體" panose="03000509000000000000" pitchFamily="65" charset="-120"/>
              <a:ea typeface="標楷體" panose="03000509000000000000" pitchFamily="65" charset="-120"/>
            </a:endParaRPr>
          </a:p>
        </p:txBody>
      </p:sp>
      <p:sp>
        <p:nvSpPr>
          <p:cNvPr id="3" name="投影片編號版面配置區 2">
            <a:extLst>
              <a:ext uri="{FF2B5EF4-FFF2-40B4-BE49-F238E27FC236}">
                <a16:creationId xmlns:a16="http://schemas.microsoft.com/office/drawing/2014/main" id="{E779BDD3-68AF-429C-9557-00625E87B895}"/>
              </a:ext>
            </a:extLst>
          </p:cNvPr>
          <p:cNvSpPr>
            <a:spLocks noGrp="1"/>
          </p:cNvSpPr>
          <p:nvPr>
            <p:ph type="sldNum" sz="quarter" idx="12"/>
          </p:nvPr>
        </p:nvSpPr>
        <p:spPr/>
        <p:txBody>
          <a:bodyPr/>
          <a:lstStyle/>
          <a:p>
            <a:fld id="{E5C60907-9731-46B4-A33D-FDF5DC3BFF3C}" type="slidenum">
              <a:rPr lang="zh-TW" altLang="en-US" smtClean="0"/>
              <a:t>24</a:t>
            </a:fld>
            <a:endParaRPr lang="zh-TW" altLang="en-US"/>
          </a:p>
        </p:txBody>
      </p:sp>
    </p:spTree>
    <p:extLst>
      <p:ext uri="{BB962C8B-B14F-4D97-AF65-F5344CB8AC3E}">
        <p14:creationId xmlns:p14="http://schemas.microsoft.com/office/powerpoint/2010/main" val="25421894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168CD71-7CC6-7B7A-D280-9E7DA89612DD}"/>
              </a:ext>
            </a:extLst>
          </p:cNvPr>
          <p:cNvSpPr txBox="1"/>
          <p:nvPr/>
        </p:nvSpPr>
        <p:spPr>
          <a:xfrm>
            <a:off x="1605606" y="1391787"/>
            <a:ext cx="10149411" cy="5693866"/>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背景知識與相關研究</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研究方法</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硬體設計流程</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模型設計軟體：</a:t>
            </a:r>
            <a:r>
              <a:rPr lang="en-US" altLang="zh-TW" sz="2800" dirty="0">
                <a:latin typeface="標楷體" panose="03000509000000000000" pitchFamily="65" charset="-120"/>
                <a:ea typeface="標楷體" panose="03000509000000000000" pitchFamily="65" charset="-120"/>
              </a:rPr>
              <a:t>Autodesk Fusion 360</a:t>
            </a: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檔案輸出格式：</a:t>
            </a:r>
            <a:r>
              <a:rPr lang="en-US" altLang="zh-TW" sz="2800" dirty="0">
                <a:latin typeface="標楷體" panose="03000509000000000000" pitchFamily="65" charset="-120"/>
                <a:ea typeface="標楷體" panose="03000509000000000000" pitchFamily="65" charset="-120"/>
              </a:rPr>
              <a:t>STL</a:t>
            </a:r>
            <a:r>
              <a:rPr lang="zh-TW" altLang="en-US" sz="2800" dirty="0">
                <a:latin typeface="標楷體" panose="03000509000000000000" pitchFamily="65" charset="-120"/>
                <a:ea typeface="標楷體" panose="03000509000000000000" pitchFamily="65" charset="-120"/>
              </a:rPr>
              <a:t>（</a:t>
            </a:r>
            <a:r>
              <a:rPr lang="en-US" altLang="zh-TW" sz="2800" dirty="0">
                <a:latin typeface="標楷體" panose="03000509000000000000" pitchFamily="65" charset="-120"/>
                <a:ea typeface="標楷體" panose="03000509000000000000" pitchFamily="65" charset="-120"/>
              </a:rPr>
              <a:t>Stereolithography</a:t>
            </a:r>
            <a:r>
              <a:rPr lang="zh-TW" altLang="en-US" sz="2800" dirty="0">
                <a:latin typeface="標楷體" panose="03000509000000000000" pitchFamily="65" charset="-120"/>
                <a:ea typeface="標楷體" panose="03000509000000000000" pitchFamily="65" charset="-120"/>
              </a:rPr>
              <a:t>）</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en-US" altLang="zh-TW" sz="2800" dirty="0">
                <a:latin typeface="標楷體" panose="03000509000000000000" pitchFamily="65" charset="-120"/>
                <a:ea typeface="標楷體" panose="03000509000000000000" pitchFamily="65" charset="-120"/>
              </a:rPr>
              <a:t>3D </a:t>
            </a:r>
            <a:r>
              <a:rPr lang="zh-TW" altLang="en-US" sz="2800" dirty="0">
                <a:latin typeface="標楷體" panose="03000509000000000000" pitchFamily="65" charset="-120"/>
                <a:ea typeface="標楷體" panose="03000509000000000000" pitchFamily="65" charset="-120"/>
              </a:rPr>
              <a:t>列印機：</a:t>
            </a:r>
            <a:r>
              <a:rPr lang="en-US" altLang="zh-TW" sz="2800" dirty="0" err="1">
                <a:latin typeface="標楷體" panose="03000509000000000000" pitchFamily="65" charset="-120"/>
                <a:ea typeface="標楷體" panose="03000509000000000000" pitchFamily="65" charset="-120"/>
              </a:rPr>
              <a:t>Creality</a:t>
            </a:r>
            <a:r>
              <a:rPr lang="en-US" altLang="zh-TW" sz="2800" dirty="0">
                <a:latin typeface="標楷體" panose="03000509000000000000" pitchFamily="65" charset="-120"/>
                <a:ea typeface="標楷體" panose="03000509000000000000" pitchFamily="65" charset="-120"/>
              </a:rPr>
              <a:t> K1 MAX</a:t>
            </a: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運動學開發</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大型語言模型開發</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系統架構</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Arial" panose="020B0604020202020204" pitchFamily="34" charset="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實驗設計以及成果</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結論與未來展望</a:t>
            </a:r>
          </a:p>
        </p:txBody>
      </p:sp>
      <p:sp>
        <p:nvSpPr>
          <p:cNvPr id="7" name="文字方塊 6">
            <a:extLst>
              <a:ext uri="{FF2B5EF4-FFF2-40B4-BE49-F238E27FC236}">
                <a16:creationId xmlns:a16="http://schemas.microsoft.com/office/drawing/2014/main" id="{ECE81F7A-AC7B-54EA-8DE9-3A60A79E8919}"/>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
        <p:nvSpPr>
          <p:cNvPr id="3" name="投影片編號版面配置區 2">
            <a:extLst>
              <a:ext uri="{FF2B5EF4-FFF2-40B4-BE49-F238E27FC236}">
                <a16:creationId xmlns:a16="http://schemas.microsoft.com/office/drawing/2014/main" id="{67886FD7-39FF-4A92-B6B8-A3AED31F3DFF}"/>
              </a:ext>
            </a:extLst>
          </p:cNvPr>
          <p:cNvSpPr>
            <a:spLocks noGrp="1"/>
          </p:cNvSpPr>
          <p:nvPr>
            <p:ph type="sldNum" sz="quarter" idx="12"/>
          </p:nvPr>
        </p:nvSpPr>
        <p:spPr/>
        <p:txBody>
          <a:bodyPr/>
          <a:lstStyle/>
          <a:p>
            <a:fld id="{E5C60907-9731-46B4-A33D-FDF5DC3BFF3C}" type="slidenum">
              <a:rPr lang="zh-TW" altLang="en-US" smtClean="0"/>
              <a:t>25</a:t>
            </a:fld>
            <a:endParaRPr lang="zh-TW" altLang="en-US"/>
          </a:p>
        </p:txBody>
      </p:sp>
    </p:spTree>
    <p:extLst>
      <p:ext uri="{BB962C8B-B14F-4D97-AF65-F5344CB8AC3E}">
        <p14:creationId xmlns:p14="http://schemas.microsoft.com/office/powerpoint/2010/main" val="420330371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2194932" y="504630"/>
            <a:ext cx="7802136"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模型設計軟體：</a:t>
            </a:r>
            <a:r>
              <a:rPr lang="en-US" altLang="zh-TW" sz="3600">
                <a:solidFill>
                  <a:srgbClr val="000000"/>
                </a:solidFill>
                <a:latin typeface="標楷體" panose="03000509000000000000" pitchFamily="65" charset="-120"/>
                <a:ea typeface="標楷體" panose="03000509000000000000" pitchFamily="65" charset="-120"/>
              </a:rPr>
              <a:t>Autodesk Fusion 360</a:t>
            </a:r>
            <a:endParaRPr lang="en-US" altLang="zh-TW" sz="3600" dirty="0">
              <a:solidFill>
                <a:srgbClr val="000000"/>
              </a:solidFill>
              <a:latin typeface="標楷體" panose="03000509000000000000" pitchFamily="65" charset="-120"/>
              <a:ea typeface="標楷體" panose="03000509000000000000" pitchFamily="65" charset="-120"/>
            </a:endParaRPr>
          </a:p>
        </p:txBody>
      </p:sp>
      <p:sp>
        <p:nvSpPr>
          <p:cNvPr id="3" name="投影片編號版面配置區 2">
            <a:extLst>
              <a:ext uri="{FF2B5EF4-FFF2-40B4-BE49-F238E27FC236}">
                <a16:creationId xmlns:a16="http://schemas.microsoft.com/office/drawing/2014/main" id="{C67DFE14-1248-45A4-A6F5-8B8B85353CE9}"/>
              </a:ext>
            </a:extLst>
          </p:cNvPr>
          <p:cNvSpPr>
            <a:spLocks noGrp="1"/>
          </p:cNvSpPr>
          <p:nvPr>
            <p:ph type="sldNum" sz="quarter" idx="12"/>
          </p:nvPr>
        </p:nvSpPr>
        <p:spPr/>
        <p:txBody>
          <a:bodyPr/>
          <a:lstStyle/>
          <a:p>
            <a:fld id="{E5C60907-9731-46B4-A33D-FDF5DC3BFF3C}" type="slidenum">
              <a:rPr lang="zh-TW" altLang="en-US" smtClean="0"/>
              <a:t>26</a:t>
            </a:fld>
            <a:endParaRPr lang="zh-TW" altLang="en-US"/>
          </a:p>
        </p:txBody>
      </p:sp>
    </p:spTree>
    <p:extLst>
      <p:ext uri="{BB962C8B-B14F-4D97-AF65-F5344CB8AC3E}">
        <p14:creationId xmlns:p14="http://schemas.microsoft.com/office/powerpoint/2010/main" val="25189357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1617851" y="504630"/>
            <a:ext cx="8956298"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檔案輸出格式：</a:t>
            </a:r>
            <a:r>
              <a:rPr lang="en-US" altLang="zh-TW" sz="3600">
                <a:solidFill>
                  <a:srgbClr val="000000"/>
                </a:solidFill>
                <a:latin typeface="標楷體" panose="03000509000000000000" pitchFamily="65" charset="-120"/>
                <a:ea typeface="標楷體" panose="03000509000000000000" pitchFamily="65" charset="-120"/>
              </a:rPr>
              <a:t>STL</a:t>
            </a:r>
            <a:r>
              <a:rPr lang="zh-TW" altLang="en-US" sz="3600">
                <a:solidFill>
                  <a:srgbClr val="000000"/>
                </a:solidFill>
                <a:latin typeface="標楷體" panose="03000509000000000000" pitchFamily="65" charset="-120"/>
                <a:ea typeface="標楷體" panose="03000509000000000000" pitchFamily="65" charset="-120"/>
              </a:rPr>
              <a:t>（</a:t>
            </a:r>
            <a:r>
              <a:rPr lang="en-US" altLang="zh-TW" sz="3600">
                <a:solidFill>
                  <a:srgbClr val="000000"/>
                </a:solidFill>
                <a:latin typeface="標楷體" panose="03000509000000000000" pitchFamily="65" charset="-120"/>
                <a:ea typeface="標楷體" panose="03000509000000000000" pitchFamily="65" charset="-120"/>
              </a:rPr>
              <a:t>Stereolithography</a:t>
            </a:r>
            <a:r>
              <a:rPr lang="zh-TW" altLang="en-US" sz="3600">
                <a:solidFill>
                  <a:srgbClr val="000000"/>
                </a:solidFill>
                <a:latin typeface="標楷體" panose="03000509000000000000" pitchFamily="65" charset="-120"/>
                <a:ea typeface="標楷體" panose="03000509000000000000" pitchFamily="65" charset="-120"/>
              </a:rPr>
              <a:t>）</a:t>
            </a:r>
          </a:p>
        </p:txBody>
      </p:sp>
      <p:sp>
        <p:nvSpPr>
          <p:cNvPr id="3" name="投影片編號版面配置區 2">
            <a:extLst>
              <a:ext uri="{FF2B5EF4-FFF2-40B4-BE49-F238E27FC236}">
                <a16:creationId xmlns:a16="http://schemas.microsoft.com/office/drawing/2014/main" id="{266873E6-8865-4A92-A132-E22137687A97}"/>
              </a:ext>
            </a:extLst>
          </p:cNvPr>
          <p:cNvSpPr>
            <a:spLocks noGrp="1"/>
          </p:cNvSpPr>
          <p:nvPr>
            <p:ph type="sldNum" sz="quarter" idx="12"/>
          </p:nvPr>
        </p:nvSpPr>
        <p:spPr/>
        <p:txBody>
          <a:bodyPr/>
          <a:lstStyle/>
          <a:p>
            <a:fld id="{E5C60907-9731-46B4-A33D-FDF5DC3BFF3C}" type="slidenum">
              <a:rPr lang="zh-TW" altLang="en-US" smtClean="0"/>
              <a:t>27</a:t>
            </a:fld>
            <a:endParaRPr lang="zh-TW" altLang="en-US"/>
          </a:p>
        </p:txBody>
      </p:sp>
    </p:spTree>
    <p:extLst>
      <p:ext uri="{BB962C8B-B14F-4D97-AF65-F5344CB8AC3E}">
        <p14:creationId xmlns:p14="http://schemas.microsoft.com/office/powerpoint/2010/main" val="9006757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3002845" y="504630"/>
            <a:ext cx="6186309" cy="646331"/>
          </a:xfrm>
          <a:prstGeom prst="rect">
            <a:avLst/>
          </a:prstGeom>
          <a:noFill/>
        </p:spPr>
        <p:txBody>
          <a:bodyPr wrap="none" rtlCol="0">
            <a:spAutoFit/>
          </a:bodyPr>
          <a:lstStyle/>
          <a:p>
            <a:r>
              <a:rPr lang="en-US" altLang="zh-TW" sz="3600">
                <a:solidFill>
                  <a:srgbClr val="000000"/>
                </a:solidFill>
                <a:latin typeface="標楷體" panose="03000509000000000000" pitchFamily="65" charset="-120"/>
                <a:ea typeface="標楷體" panose="03000509000000000000" pitchFamily="65" charset="-120"/>
              </a:rPr>
              <a:t>3D </a:t>
            </a:r>
            <a:r>
              <a:rPr lang="zh-TW" altLang="en-US" sz="3600">
                <a:solidFill>
                  <a:srgbClr val="000000"/>
                </a:solidFill>
                <a:latin typeface="標楷體" panose="03000509000000000000" pitchFamily="65" charset="-120"/>
                <a:ea typeface="標楷體" panose="03000509000000000000" pitchFamily="65" charset="-120"/>
              </a:rPr>
              <a:t>列印機：</a:t>
            </a:r>
            <a:r>
              <a:rPr lang="en-US" altLang="zh-TW" sz="3600">
                <a:solidFill>
                  <a:srgbClr val="000000"/>
                </a:solidFill>
                <a:latin typeface="標楷體" panose="03000509000000000000" pitchFamily="65" charset="-120"/>
                <a:ea typeface="標楷體" panose="03000509000000000000" pitchFamily="65" charset="-120"/>
              </a:rPr>
              <a:t>Creality K1 MAX</a:t>
            </a:r>
          </a:p>
        </p:txBody>
      </p:sp>
      <p:sp>
        <p:nvSpPr>
          <p:cNvPr id="3" name="投影片編號版面配置區 2">
            <a:extLst>
              <a:ext uri="{FF2B5EF4-FFF2-40B4-BE49-F238E27FC236}">
                <a16:creationId xmlns:a16="http://schemas.microsoft.com/office/drawing/2014/main" id="{D41C5610-E3B0-4612-9758-96676D74544A}"/>
              </a:ext>
            </a:extLst>
          </p:cNvPr>
          <p:cNvSpPr>
            <a:spLocks noGrp="1"/>
          </p:cNvSpPr>
          <p:nvPr>
            <p:ph type="sldNum" sz="quarter" idx="12"/>
          </p:nvPr>
        </p:nvSpPr>
        <p:spPr/>
        <p:txBody>
          <a:bodyPr/>
          <a:lstStyle/>
          <a:p>
            <a:fld id="{E5C60907-9731-46B4-A33D-FDF5DC3BFF3C}" type="slidenum">
              <a:rPr lang="zh-TW" altLang="en-US" smtClean="0"/>
              <a:t>28</a:t>
            </a:fld>
            <a:endParaRPr lang="zh-TW" altLang="en-US"/>
          </a:p>
        </p:txBody>
      </p:sp>
    </p:spTree>
    <p:extLst>
      <p:ext uri="{BB962C8B-B14F-4D97-AF65-F5344CB8AC3E}">
        <p14:creationId xmlns:p14="http://schemas.microsoft.com/office/powerpoint/2010/main" val="11216797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168CD71-7CC6-7B7A-D280-9E7DA89612DD}"/>
              </a:ext>
            </a:extLst>
          </p:cNvPr>
          <p:cNvSpPr txBox="1"/>
          <p:nvPr/>
        </p:nvSpPr>
        <p:spPr>
          <a:xfrm>
            <a:off x="1605606" y="1391787"/>
            <a:ext cx="10149411" cy="5693866"/>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背景知識與相關研究</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研究方法</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硬體設計流程</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運動學開發</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運動模擬環境</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順向運動學</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逆向運動學</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大型語言模型開發</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系統架構</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Arial" panose="020B0604020202020204" pitchFamily="34" charset="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實驗設計以及成果</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結論與未來展望</a:t>
            </a:r>
          </a:p>
        </p:txBody>
      </p:sp>
      <p:sp>
        <p:nvSpPr>
          <p:cNvPr id="7" name="文字方塊 6">
            <a:extLst>
              <a:ext uri="{FF2B5EF4-FFF2-40B4-BE49-F238E27FC236}">
                <a16:creationId xmlns:a16="http://schemas.microsoft.com/office/drawing/2014/main" id="{1335398E-3D77-8B66-D30B-CFCC5086DC48}"/>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
        <p:nvSpPr>
          <p:cNvPr id="3" name="投影片編號版面配置區 2">
            <a:extLst>
              <a:ext uri="{FF2B5EF4-FFF2-40B4-BE49-F238E27FC236}">
                <a16:creationId xmlns:a16="http://schemas.microsoft.com/office/drawing/2014/main" id="{A46D9788-03C1-44AB-82C7-82FF94C6C014}"/>
              </a:ext>
            </a:extLst>
          </p:cNvPr>
          <p:cNvSpPr>
            <a:spLocks noGrp="1"/>
          </p:cNvSpPr>
          <p:nvPr>
            <p:ph type="sldNum" sz="quarter" idx="12"/>
          </p:nvPr>
        </p:nvSpPr>
        <p:spPr/>
        <p:txBody>
          <a:bodyPr/>
          <a:lstStyle/>
          <a:p>
            <a:fld id="{E5C60907-9731-46B4-A33D-FDF5DC3BFF3C}" type="slidenum">
              <a:rPr lang="zh-TW" altLang="en-US" smtClean="0"/>
              <a:t>29</a:t>
            </a:fld>
            <a:endParaRPr lang="zh-TW" altLang="en-US"/>
          </a:p>
        </p:txBody>
      </p:sp>
    </p:spTree>
    <p:extLst>
      <p:ext uri="{BB962C8B-B14F-4D97-AF65-F5344CB8AC3E}">
        <p14:creationId xmlns:p14="http://schemas.microsoft.com/office/powerpoint/2010/main" val="16154358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168CD71-7CC6-7B7A-D280-9E7DA89612DD}"/>
              </a:ext>
            </a:extLst>
          </p:cNvPr>
          <p:cNvSpPr txBox="1"/>
          <p:nvPr/>
        </p:nvSpPr>
        <p:spPr>
          <a:xfrm>
            <a:off x="1605607" y="1353362"/>
            <a:ext cx="9332023" cy="3539430"/>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rgbClr val="000000"/>
                </a:solidFill>
                <a:latin typeface="標楷體" panose="03000509000000000000" pitchFamily="65" charset="-120"/>
                <a:ea typeface="標楷體" panose="03000509000000000000" pitchFamily="65" charset="-120"/>
              </a:rPr>
              <a:t>緒論</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rgbClr val="000000"/>
                </a:solidFill>
                <a:latin typeface="標楷體" panose="03000509000000000000" pitchFamily="65" charset="-120"/>
                <a:ea typeface="標楷體" panose="03000509000000000000" pitchFamily="65" charset="-120"/>
              </a:rPr>
              <a:t>研究動機</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rgbClr val="000000"/>
                </a:solidFill>
                <a:latin typeface="標楷體" panose="03000509000000000000" pitchFamily="65" charset="-120"/>
                <a:ea typeface="標楷體" panose="03000509000000000000" pitchFamily="65" charset="-120"/>
              </a:rPr>
              <a:t>研究目的</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endParaRPr lang="en-US" altLang="zh-TW" sz="28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背景知識與文獻回顧</a:t>
            </a: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研究方法</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實驗設計以及成果</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結論與未來展望</a:t>
            </a:r>
            <a:endParaRPr lang="zh-TW" altLang="en-US" dirty="0">
              <a:solidFill>
                <a:schemeClr val="bg1">
                  <a:lumMod val="75000"/>
                </a:schemeClr>
              </a:solidFill>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a16="http://schemas.microsoft.com/office/drawing/2014/main" id="{44B82BEC-0E6E-662C-FA96-7781A8C0482A}"/>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
        <p:nvSpPr>
          <p:cNvPr id="3" name="投影片編號版面配置區 2">
            <a:extLst>
              <a:ext uri="{FF2B5EF4-FFF2-40B4-BE49-F238E27FC236}">
                <a16:creationId xmlns:a16="http://schemas.microsoft.com/office/drawing/2014/main" id="{EC04E22B-1777-4AD3-8C52-AD65268DEF49}"/>
              </a:ext>
            </a:extLst>
          </p:cNvPr>
          <p:cNvSpPr>
            <a:spLocks noGrp="1"/>
          </p:cNvSpPr>
          <p:nvPr>
            <p:ph type="sldNum" sz="quarter" idx="12"/>
          </p:nvPr>
        </p:nvSpPr>
        <p:spPr/>
        <p:txBody>
          <a:bodyPr/>
          <a:lstStyle/>
          <a:p>
            <a:fld id="{E5C60907-9731-46B4-A33D-FDF5DC3BFF3C}" type="slidenum">
              <a:rPr lang="zh-TW" altLang="en-US" smtClean="0"/>
              <a:t>3</a:t>
            </a:fld>
            <a:endParaRPr lang="zh-TW" altLang="en-US"/>
          </a:p>
        </p:txBody>
      </p:sp>
    </p:spTree>
    <p:extLst>
      <p:ext uri="{BB962C8B-B14F-4D97-AF65-F5344CB8AC3E}">
        <p14:creationId xmlns:p14="http://schemas.microsoft.com/office/powerpoint/2010/main" val="23815946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4618672" y="504630"/>
            <a:ext cx="2954655"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運動模擬環境</a:t>
            </a:r>
            <a:endParaRPr lang="zh-TW" altLang="en-US" sz="3600" dirty="0">
              <a:solidFill>
                <a:srgbClr val="000000"/>
              </a:solidFill>
              <a:latin typeface="標楷體" panose="03000509000000000000" pitchFamily="65" charset="-120"/>
              <a:ea typeface="標楷體" panose="03000509000000000000" pitchFamily="65" charset="-120"/>
            </a:endParaRPr>
          </a:p>
        </p:txBody>
      </p:sp>
      <p:sp>
        <p:nvSpPr>
          <p:cNvPr id="3" name="投影片編號版面配置區 2">
            <a:extLst>
              <a:ext uri="{FF2B5EF4-FFF2-40B4-BE49-F238E27FC236}">
                <a16:creationId xmlns:a16="http://schemas.microsoft.com/office/drawing/2014/main" id="{CA02733C-0103-417C-9CD3-F19BB1BF4CA4}"/>
              </a:ext>
            </a:extLst>
          </p:cNvPr>
          <p:cNvSpPr>
            <a:spLocks noGrp="1"/>
          </p:cNvSpPr>
          <p:nvPr>
            <p:ph type="sldNum" sz="quarter" idx="12"/>
          </p:nvPr>
        </p:nvSpPr>
        <p:spPr/>
        <p:txBody>
          <a:bodyPr/>
          <a:lstStyle/>
          <a:p>
            <a:fld id="{E5C60907-9731-46B4-A33D-FDF5DC3BFF3C}" type="slidenum">
              <a:rPr lang="zh-TW" altLang="en-US" smtClean="0"/>
              <a:t>30</a:t>
            </a:fld>
            <a:endParaRPr lang="zh-TW" altLang="en-US"/>
          </a:p>
        </p:txBody>
      </p:sp>
    </p:spTree>
    <p:extLst>
      <p:ext uri="{BB962C8B-B14F-4D97-AF65-F5344CB8AC3E}">
        <p14:creationId xmlns:p14="http://schemas.microsoft.com/office/powerpoint/2010/main" val="21016846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4849505" y="504630"/>
            <a:ext cx="2492990"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順向運動學</a:t>
            </a:r>
            <a:endParaRPr lang="zh-TW" altLang="en-US" sz="3600" dirty="0">
              <a:solidFill>
                <a:srgbClr val="000000"/>
              </a:solidFill>
              <a:latin typeface="標楷體" panose="03000509000000000000" pitchFamily="65" charset="-120"/>
              <a:ea typeface="標楷體" panose="03000509000000000000" pitchFamily="65" charset="-120"/>
            </a:endParaRPr>
          </a:p>
        </p:txBody>
      </p:sp>
      <p:sp>
        <p:nvSpPr>
          <p:cNvPr id="3" name="投影片編號版面配置區 2">
            <a:extLst>
              <a:ext uri="{FF2B5EF4-FFF2-40B4-BE49-F238E27FC236}">
                <a16:creationId xmlns:a16="http://schemas.microsoft.com/office/drawing/2014/main" id="{E53149A2-F2CE-455F-B2E8-C913675ACF1A}"/>
              </a:ext>
            </a:extLst>
          </p:cNvPr>
          <p:cNvSpPr>
            <a:spLocks noGrp="1"/>
          </p:cNvSpPr>
          <p:nvPr>
            <p:ph type="sldNum" sz="quarter" idx="12"/>
          </p:nvPr>
        </p:nvSpPr>
        <p:spPr/>
        <p:txBody>
          <a:bodyPr/>
          <a:lstStyle/>
          <a:p>
            <a:fld id="{E5C60907-9731-46B4-A33D-FDF5DC3BFF3C}" type="slidenum">
              <a:rPr lang="zh-TW" altLang="en-US" smtClean="0"/>
              <a:t>31</a:t>
            </a:fld>
            <a:endParaRPr lang="zh-TW" altLang="en-US"/>
          </a:p>
        </p:txBody>
      </p:sp>
    </p:spTree>
    <p:extLst>
      <p:ext uri="{BB962C8B-B14F-4D97-AF65-F5344CB8AC3E}">
        <p14:creationId xmlns:p14="http://schemas.microsoft.com/office/powerpoint/2010/main" val="239292085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4849505" y="504630"/>
            <a:ext cx="2492990"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逆向運動學</a:t>
            </a:r>
            <a:endParaRPr lang="zh-TW" altLang="en-US" sz="3600" dirty="0">
              <a:solidFill>
                <a:srgbClr val="000000"/>
              </a:solidFill>
              <a:latin typeface="標楷體" panose="03000509000000000000" pitchFamily="65" charset="-120"/>
              <a:ea typeface="標楷體" panose="03000509000000000000" pitchFamily="65" charset="-120"/>
            </a:endParaRPr>
          </a:p>
        </p:txBody>
      </p:sp>
      <p:sp>
        <p:nvSpPr>
          <p:cNvPr id="3" name="投影片編號版面配置區 2">
            <a:extLst>
              <a:ext uri="{FF2B5EF4-FFF2-40B4-BE49-F238E27FC236}">
                <a16:creationId xmlns:a16="http://schemas.microsoft.com/office/drawing/2014/main" id="{17ACB71B-3404-417D-911E-04492D4591AA}"/>
              </a:ext>
            </a:extLst>
          </p:cNvPr>
          <p:cNvSpPr>
            <a:spLocks noGrp="1"/>
          </p:cNvSpPr>
          <p:nvPr>
            <p:ph type="sldNum" sz="quarter" idx="12"/>
          </p:nvPr>
        </p:nvSpPr>
        <p:spPr/>
        <p:txBody>
          <a:bodyPr/>
          <a:lstStyle/>
          <a:p>
            <a:fld id="{E5C60907-9731-46B4-A33D-FDF5DC3BFF3C}" type="slidenum">
              <a:rPr lang="zh-TW" altLang="en-US" smtClean="0"/>
              <a:t>32</a:t>
            </a:fld>
            <a:endParaRPr lang="zh-TW" altLang="en-US"/>
          </a:p>
        </p:txBody>
      </p:sp>
    </p:spTree>
    <p:extLst>
      <p:ext uri="{BB962C8B-B14F-4D97-AF65-F5344CB8AC3E}">
        <p14:creationId xmlns:p14="http://schemas.microsoft.com/office/powerpoint/2010/main" val="99033280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168CD71-7CC6-7B7A-D280-9E7DA89612DD}"/>
              </a:ext>
            </a:extLst>
          </p:cNvPr>
          <p:cNvSpPr txBox="1"/>
          <p:nvPr/>
        </p:nvSpPr>
        <p:spPr>
          <a:xfrm>
            <a:off x="1605606" y="1391787"/>
            <a:ext cx="10149411" cy="5262979"/>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背景知識與相關研究</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研究方法</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硬體設計流程</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運動學開發</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大型語言模型開發</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en-US" altLang="zh-TW" sz="2800" dirty="0">
                <a:latin typeface="標楷體" panose="03000509000000000000" pitchFamily="65" charset="-120"/>
                <a:ea typeface="標楷體" panose="03000509000000000000" pitchFamily="65" charset="-120"/>
              </a:rPr>
              <a:t>OpenAI </a:t>
            </a:r>
            <a:r>
              <a:rPr lang="zh-TW" altLang="en-US" sz="2800" dirty="0">
                <a:latin typeface="標楷體" panose="03000509000000000000" pitchFamily="65" charset="-120"/>
                <a:ea typeface="標楷體" panose="03000509000000000000" pitchFamily="65" charset="-120"/>
              </a:rPr>
              <a:t>與 </a:t>
            </a:r>
            <a:r>
              <a:rPr lang="en-US" altLang="zh-TW" sz="2800" dirty="0">
                <a:latin typeface="標楷體" panose="03000509000000000000" pitchFamily="65" charset="-120"/>
                <a:ea typeface="標楷體" panose="03000509000000000000" pitchFamily="65" charset="-120"/>
              </a:rPr>
              <a:t>GPT </a:t>
            </a:r>
            <a:r>
              <a:rPr lang="zh-TW" altLang="en-US" sz="2800" dirty="0">
                <a:latin typeface="標楷體" panose="03000509000000000000" pitchFamily="65" charset="-120"/>
                <a:ea typeface="標楷體" panose="03000509000000000000" pitchFamily="65" charset="-120"/>
              </a:rPr>
              <a:t>模型</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模型使用流程</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系統架構</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Arial" panose="020B0604020202020204" pitchFamily="34" charset="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實驗設計以及成果</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結論與未來展望</a:t>
            </a:r>
          </a:p>
        </p:txBody>
      </p:sp>
      <p:sp>
        <p:nvSpPr>
          <p:cNvPr id="7" name="文字方塊 6">
            <a:extLst>
              <a:ext uri="{FF2B5EF4-FFF2-40B4-BE49-F238E27FC236}">
                <a16:creationId xmlns:a16="http://schemas.microsoft.com/office/drawing/2014/main" id="{66E85C96-0BA1-F4AC-FCD0-4195441EC78E}"/>
              </a:ext>
            </a:extLst>
          </p:cNvPr>
          <p:cNvSpPr txBox="1"/>
          <p:nvPr/>
        </p:nvSpPr>
        <p:spPr>
          <a:xfrm>
            <a:off x="699901" y="598723"/>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
        <p:nvSpPr>
          <p:cNvPr id="3" name="投影片編號版面配置區 2">
            <a:extLst>
              <a:ext uri="{FF2B5EF4-FFF2-40B4-BE49-F238E27FC236}">
                <a16:creationId xmlns:a16="http://schemas.microsoft.com/office/drawing/2014/main" id="{43903715-9FAF-4CD9-9441-9C02C8431635}"/>
              </a:ext>
            </a:extLst>
          </p:cNvPr>
          <p:cNvSpPr>
            <a:spLocks noGrp="1"/>
          </p:cNvSpPr>
          <p:nvPr>
            <p:ph type="sldNum" sz="quarter" idx="12"/>
          </p:nvPr>
        </p:nvSpPr>
        <p:spPr/>
        <p:txBody>
          <a:bodyPr/>
          <a:lstStyle/>
          <a:p>
            <a:fld id="{E5C60907-9731-46B4-A33D-FDF5DC3BFF3C}" type="slidenum">
              <a:rPr lang="zh-TW" altLang="en-US" smtClean="0"/>
              <a:t>33</a:t>
            </a:fld>
            <a:endParaRPr lang="zh-TW" altLang="en-US"/>
          </a:p>
        </p:txBody>
      </p:sp>
    </p:spTree>
    <p:extLst>
      <p:ext uri="{BB962C8B-B14F-4D97-AF65-F5344CB8AC3E}">
        <p14:creationId xmlns:p14="http://schemas.microsoft.com/office/powerpoint/2010/main" val="37817272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3926175" y="504630"/>
            <a:ext cx="4339650" cy="646331"/>
          </a:xfrm>
          <a:prstGeom prst="rect">
            <a:avLst/>
          </a:prstGeom>
          <a:noFill/>
        </p:spPr>
        <p:txBody>
          <a:bodyPr wrap="none" rtlCol="0">
            <a:spAutoFit/>
          </a:bodyPr>
          <a:lstStyle/>
          <a:p>
            <a:r>
              <a:rPr lang="en-US" altLang="zh-TW" sz="3600">
                <a:solidFill>
                  <a:srgbClr val="000000"/>
                </a:solidFill>
                <a:latin typeface="標楷體" panose="03000509000000000000" pitchFamily="65" charset="-120"/>
                <a:ea typeface="標楷體" panose="03000509000000000000" pitchFamily="65" charset="-120"/>
              </a:rPr>
              <a:t>OpenAI </a:t>
            </a:r>
            <a:r>
              <a:rPr lang="zh-TW" altLang="en-US" sz="3600">
                <a:solidFill>
                  <a:srgbClr val="000000"/>
                </a:solidFill>
                <a:latin typeface="標楷體" panose="03000509000000000000" pitchFamily="65" charset="-120"/>
                <a:ea typeface="標楷體" panose="03000509000000000000" pitchFamily="65" charset="-120"/>
              </a:rPr>
              <a:t>與 </a:t>
            </a:r>
            <a:r>
              <a:rPr lang="en-US" altLang="zh-TW" sz="3600">
                <a:solidFill>
                  <a:srgbClr val="000000"/>
                </a:solidFill>
                <a:latin typeface="標楷體" panose="03000509000000000000" pitchFamily="65" charset="-120"/>
                <a:ea typeface="標楷體" panose="03000509000000000000" pitchFamily="65" charset="-120"/>
              </a:rPr>
              <a:t>GPT </a:t>
            </a:r>
            <a:r>
              <a:rPr lang="zh-TW" altLang="en-US" sz="3600">
                <a:solidFill>
                  <a:srgbClr val="000000"/>
                </a:solidFill>
                <a:latin typeface="標楷體" panose="03000509000000000000" pitchFamily="65" charset="-120"/>
                <a:ea typeface="標楷體" panose="03000509000000000000" pitchFamily="65" charset="-120"/>
              </a:rPr>
              <a:t>模型</a:t>
            </a:r>
          </a:p>
        </p:txBody>
      </p:sp>
      <p:sp>
        <p:nvSpPr>
          <p:cNvPr id="3" name="投影片編號版面配置區 2">
            <a:extLst>
              <a:ext uri="{FF2B5EF4-FFF2-40B4-BE49-F238E27FC236}">
                <a16:creationId xmlns:a16="http://schemas.microsoft.com/office/drawing/2014/main" id="{52FC0AB0-2E1E-4BA6-896C-89B1934AE514}"/>
              </a:ext>
            </a:extLst>
          </p:cNvPr>
          <p:cNvSpPr>
            <a:spLocks noGrp="1"/>
          </p:cNvSpPr>
          <p:nvPr>
            <p:ph type="sldNum" sz="quarter" idx="12"/>
          </p:nvPr>
        </p:nvSpPr>
        <p:spPr/>
        <p:txBody>
          <a:bodyPr/>
          <a:lstStyle/>
          <a:p>
            <a:fld id="{E5C60907-9731-46B4-A33D-FDF5DC3BFF3C}" type="slidenum">
              <a:rPr lang="zh-TW" altLang="en-US" smtClean="0"/>
              <a:t>34</a:t>
            </a:fld>
            <a:endParaRPr lang="zh-TW" altLang="en-US"/>
          </a:p>
        </p:txBody>
      </p:sp>
    </p:spTree>
    <p:extLst>
      <p:ext uri="{BB962C8B-B14F-4D97-AF65-F5344CB8AC3E}">
        <p14:creationId xmlns:p14="http://schemas.microsoft.com/office/powerpoint/2010/main" val="24346712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4618672" y="504630"/>
            <a:ext cx="2954655"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模型使用流程</a:t>
            </a:r>
          </a:p>
        </p:txBody>
      </p:sp>
      <p:sp>
        <p:nvSpPr>
          <p:cNvPr id="3" name="投影片編號版面配置區 2">
            <a:extLst>
              <a:ext uri="{FF2B5EF4-FFF2-40B4-BE49-F238E27FC236}">
                <a16:creationId xmlns:a16="http://schemas.microsoft.com/office/drawing/2014/main" id="{6E692719-0D1F-4BF0-AC82-821ACAEC1409}"/>
              </a:ext>
            </a:extLst>
          </p:cNvPr>
          <p:cNvSpPr>
            <a:spLocks noGrp="1"/>
          </p:cNvSpPr>
          <p:nvPr>
            <p:ph type="sldNum" sz="quarter" idx="12"/>
          </p:nvPr>
        </p:nvSpPr>
        <p:spPr/>
        <p:txBody>
          <a:bodyPr/>
          <a:lstStyle/>
          <a:p>
            <a:fld id="{E5C60907-9731-46B4-A33D-FDF5DC3BFF3C}" type="slidenum">
              <a:rPr lang="zh-TW" altLang="en-US" smtClean="0"/>
              <a:t>35</a:t>
            </a:fld>
            <a:endParaRPr lang="zh-TW" altLang="en-US"/>
          </a:p>
        </p:txBody>
      </p:sp>
    </p:spTree>
    <p:extLst>
      <p:ext uri="{BB962C8B-B14F-4D97-AF65-F5344CB8AC3E}">
        <p14:creationId xmlns:p14="http://schemas.microsoft.com/office/powerpoint/2010/main" val="18295478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168CD71-7CC6-7B7A-D280-9E7DA89612DD}"/>
              </a:ext>
            </a:extLst>
          </p:cNvPr>
          <p:cNvSpPr txBox="1"/>
          <p:nvPr/>
        </p:nvSpPr>
        <p:spPr>
          <a:xfrm>
            <a:off x="1605606" y="1391787"/>
            <a:ext cx="10149411" cy="4832092"/>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背景知識與相關研究</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研究方法</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硬體設計流程</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運動學開發</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大型語言模型開發</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系統架構</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系統架構與流程</a:t>
            </a:r>
            <a:endParaRPr lang="en-US" altLang="zh-TW" sz="2800" dirty="0">
              <a:solidFill>
                <a:srgbClr val="000000"/>
              </a:solidFill>
              <a:latin typeface="標楷體" panose="03000509000000000000" pitchFamily="65" charset="-120"/>
              <a:ea typeface="標楷體" panose="03000509000000000000" pitchFamily="65" charset="-120"/>
            </a:endParaRPr>
          </a:p>
          <a:p>
            <a:pPr lvl="1"/>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實驗設計以及成果</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結論與未來展望</a:t>
            </a:r>
          </a:p>
        </p:txBody>
      </p:sp>
      <p:sp>
        <p:nvSpPr>
          <p:cNvPr id="7" name="文字方塊 6">
            <a:extLst>
              <a:ext uri="{FF2B5EF4-FFF2-40B4-BE49-F238E27FC236}">
                <a16:creationId xmlns:a16="http://schemas.microsoft.com/office/drawing/2014/main" id="{FEAEE2EB-E6ED-4CB7-4C40-6522CDE9F57B}"/>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
        <p:nvSpPr>
          <p:cNvPr id="3" name="投影片編號版面配置區 2">
            <a:extLst>
              <a:ext uri="{FF2B5EF4-FFF2-40B4-BE49-F238E27FC236}">
                <a16:creationId xmlns:a16="http://schemas.microsoft.com/office/drawing/2014/main" id="{2134F8E1-04DF-4FDE-9D47-CDDDFC6D3406}"/>
              </a:ext>
            </a:extLst>
          </p:cNvPr>
          <p:cNvSpPr>
            <a:spLocks noGrp="1"/>
          </p:cNvSpPr>
          <p:nvPr>
            <p:ph type="sldNum" sz="quarter" idx="12"/>
          </p:nvPr>
        </p:nvSpPr>
        <p:spPr/>
        <p:txBody>
          <a:bodyPr/>
          <a:lstStyle/>
          <a:p>
            <a:fld id="{E5C60907-9731-46B4-A33D-FDF5DC3BFF3C}" type="slidenum">
              <a:rPr lang="zh-TW" altLang="en-US" smtClean="0"/>
              <a:t>36</a:t>
            </a:fld>
            <a:endParaRPr lang="zh-TW" altLang="en-US"/>
          </a:p>
        </p:txBody>
      </p:sp>
    </p:spTree>
    <p:extLst>
      <p:ext uri="{BB962C8B-B14F-4D97-AF65-F5344CB8AC3E}">
        <p14:creationId xmlns:p14="http://schemas.microsoft.com/office/powerpoint/2010/main" val="27462746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4387840" y="504630"/>
            <a:ext cx="3416320"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系統架構與流程</a:t>
            </a:r>
          </a:p>
        </p:txBody>
      </p:sp>
      <p:sp>
        <p:nvSpPr>
          <p:cNvPr id="3" name="投影片編號版面配置區 2">
            <a:extLst>
              <a:ext uri="{FF2B5EF4-FFF2-40B4-BE49-F238E27FC236}">
                <a16:creationId xmlns:a16="http://schemas.microsoft.com/office/drawing/2014/main" id="{3B9BBAD3-D82D-49D8-AD75-9ACF63628A89}"/>
              </a:ext>
            </a:extLst>
          </p:cNvPr>
          <p:cNvSpPr>
            <a:spLocks noGrp="1"/>
          </p:cNvSpPr>
          <p:nvPr>
            <p:ph type="sldNum" sz="quarter" idx="12"/>
          </p:nvPr>
        </p:nvSpPr>
        <p:spPr/>
        <p:txBody>
          <a:bodyPr/>
          <a:lstStyle/>
          <a:p>
            <a:fld id="{E5C60907-9731-46B4-A33D-FDF5DC3BFF3C}" type="slidenum">
              <a:rPr lang="zh-TW" altLang="en-US" smtClean="0"/>
              <a:t>37</a:t>
            </a:fld>
            <a:endParaRPr lang="zh-TW" altLang="en-US"/>
          </a:p>
        </p:txBody>
      </p:sp>
    </p:spTree>
    <p:extLst>
      <p:ext uri="{BB962C8B-B14F-4D97-AF65-F5344CB8AC3E}">
        <p14:creationId xmlns:p14="http://schemas.microsoft.com/office/powerpoint/2010/main" val="7791527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168CD71-7CC6-7B7A-D280-9E7DA89612DD}"/>
              </a:ext>
            </a:extLst>
          </p:cNvPr>
          <p:cNvSpPr txBox="1"/>
          <p:nvPr/>
        </p:nvSpPr>
        <p:spPr>
          <a:xfrm>
            <a:off x="1605606" y="1391787"/>
            <a:ext cx="10149411" cy="3539430"/>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研究方法</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lvl="1"/>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實驗設計以及成果</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實驗一：機械臂的基本控制</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實驗二：將機械臂用於畫圖</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實驗三：機械臂在自動運輸車上的應用</a:t>
            </a:r>
            <a:endParaRPr lang="en-US" altLang="zh-TW" sz="2800" dirty="0">
              <a:latin typeface="標楷體" panose="03000509000000000000" pitchFamily="65" charset="-120"/>
              <a:ea typeface="標楷體" panose="03000509000000000000" pitchFamily="65" charset="-120"/>
            </a:endParaRPr>
          </a:p>
          <a:p>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結論與未來展望</a:t>
            </a:r>
          </a:p>
        </p:txBody>
      </p:sp>
      <p:sp>
        <p:nvSpPr>
          <p:cNvPr id="10" name="文字方塊 9">
            <a:extLst>
              <a:ext uri="{FF2B5EF4-FFF2-40B4-BE49-F238E27FC236}">
                <a16:creationId xmlns:a16="http://schemas.microsoft.com/office/drawing/2014/main" id="{B5417BF8-213C-2766-A2E7-8C350A625DF6}"/>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
        <p:nvSpPr>
          <p:cNvPr id="3" name="投影片編號版面配置區 2">
            <a:extLst>
              <a:ext uri="{FF2B5EF4-FFF2-40B4-BE49-F238E27FC236}">
                <a16:creationId xmlns:a16="http://schemas.microsoft.com/office/drawing/2014/main" id="{74AAB97A-2C20-4953-B579-BAFB4B044BD7}"/>
              </a:ext>
            </a:extLst>
          </p:cNvPr>
          <p:cNvSpPr>
            <a:spLocks noGrp="1"/>
          </p:cNvSpPr>
          <p:nvPr>
            <p:ph type="sldNum" sz="quarter" idx="12"/>
          </p:nvPr>
        </p:nvSpPr>
        <p:spPr/>
        <p:txBody>
          <a:bodyPr/>
          <a:lstStyle/>
          <a:p>
            <a:fld id="{E5C60907-9731-46B4-A33D-FDF5DC3BFF3C}" type="slidenum">
              <a:rPr lang="zh-TW" altLang="en-US" smtClean="0"/>
              <a:t>38</a:t>
            </a:fld>
            <a:endParaRPr lang="zh-TW" altLang="en-US"/>
          </a:p>
        </p:txBody>
      </p:sp>
    </p:spTree>
    <p:extLst>
      <p:ext uri="{BB962C8B-B14F-4D97-AF65-F5344CB8AC3E}">
        <p14:creationId xmlns:p14="http://schemas.microsoft.com/office/powerpoint/2010/main" val="27501024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168CD71-7CC6-7B7A-D280-9E7DA89612DD}"/>
              </a:ext>
            </a:extLst>
          </p:cNvPr>
          <p:cNvSpPr txBox="1"/>
          <p:nvPr/>
        </p:nvSpPr>
        <p:spPr>
          <a:xfrm>
            <a:off x="1605606" y="1391787"/>
            <a:ext cx="10149411" cy="5262979"/>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研究方法</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lvl="1"/>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實驗設計以及成果</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實驗一：機械臂的基本控制</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機械結構設計圖 </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函數設計</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下達指令的格式範例</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實驗結果</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實驗二：將機械臂用於畫圖</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實驗三：機械臂在自動運輸車上的應用</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結論與未來展望</a:t>
            </a:r>
          </a:p>
        </p:txBody>
      </p:sp>
      <p:sp>
        <p:nvSpPr>
          <p:cNvPr id="7" name="文字方塊 6">
            <a:extLst>
              <a:ext uri="{FF2B5EF4-FFF2-40B4-BE49-F238E27FC236}">
                <a16:creationId xmlns:a16="http://schemas.microsoft.com/office/drawing/2014/main" id="{58343049-F821-C683-701E-852E1B96140C}"/>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
        <p:nvSpPr>
          <p:cNvPr id="3" name="投影片編號版面配置區 2">
            <a:extLst>
              <a:ext uri="{FF2B5EF4-FFF2-40B4-BE49-F238E27FC236}">
                <a16:creationId xmlns:a16="http://schemas.microsoft.com/office/drawing/2014/main" id="{0897A59D-7CEE-49D0-9A8F-8F98C87F4D24}"/>
              </a:ext>
            </a:extLst>
          </p:cNvPr>
          <p:cNvSpPr>
            <a:spLocks noGrp="1"/>
          </p:cNvSpPr>
          <p:nvPr>
            <p:ph type="sldNum" sz="quarter" idx="12"/>
          </p:nvPr>
        </p:nvSpPr>
        <p:spPr/>
        <p:txBody>
          <a:bodyPr/>
          <a:lstStyle/>
          <a:p>
            <a:fld id="{E5C60907-9731-46B4-A33D-FDF5DC3BFF3C}" type="slidenum">
              <a:rPr lang="zh-TW" altLang="en-US" smtClean="0"/>
              <a:t>39</a:t>
            </a:fld>
            <a:endParaRPr lang="zh-TW" altLang="en-US"/>
          </a:p>
        </p:txBody>
      </p:sp>
    </p:spTree>
    <p:extLst>
      <p:ext uri="{BB962C8B-B14F-4D97-AF65-F5344CB8AC3E}">
        <p14:creationId xmlns:p14="http://schemas.microsoft.com/office/powerpoint/2010/main" val="1774163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5080337" y="504630"/>
            <a:ext cx="2031325" cy="646331"/>
          </a:xfrm>
          <a:prstGeom prst="rect">
            <a:avLst/>
          </a:prstGeom>
          <a:noFill/>
        </p:spPr>
        <p:txBody>
          <a:bodyPr wrap="none" rtlCol="0">
            <a:spAutoFit/>
          </a:bodyPr>
          <a:lstStyle/>
          <a:p>
            <a:r>
              <a:rPr lang="zh-TW" altLang="en-US" sz="3600" dirty="0">
                <a:solidFill>
                  <a:srgbClr val="000000"/>
                </a:solidFill>
                <a:latin typeface="標楷體" panose="03000509000000000000" pitchFamily="65" charset="-120"/>
                <a:ea typeface="標楷體" panose="03000509000000000000" pitchFamily="65" charset="-120"/>
              </a:rPr>
              <a:t>研究動機</a:t>
            </a:r>
            <a:endParaRPr lang="en-US" altLang="zh-TW" sz="3600" dirty="0">
              <a:solidFill>
                <a:srgbClr val="000000"/>
              </a:solidFill>
              <a:latin typeface="標楷體" panose="03000509000000000000" pitchFamily="65" charset="-120"/>
              <a:ea typeface="標楷體" panose="03000509000000000000" pitchFamily="65" charset="-120"/>
            </a:endParaRPr>
          </a:p>
        </p:txBody>
      </p:sp>
      <p:sp>
        <p:nvSpPr>
          <p:cNvPr id="3" name="文字方塊 2">
            <a:extLst>
              <a:ext uri="{FF2B5EF4-FFF2-40B4-BE49-F238E27FC236}">
                <a16:creationId xmlns:a16="http://schemas.microsoft.com/office/drawing/2014/main" id="{3669F30E-D78F-EDC1-2A55-D50AB6F1C99F}"/>
              </a:ext>
            </a:extLst>
          </p:cNvPr>
          <p:cNvSpPr txBox="1"/>
          <p:nvPr/>
        </p:nvSpPr>
        <p:spPr>
          <a:xfrm>
            <a:off x="1241465" y="1817614"/>
            <a:ext cx="9940656" cy="2308324"/>
          </a:xfrm>
          <a:prstGeom prst="rect">
            <a:avLst/>
          </a:prstGeom>
          <a:noFill/>
        </p:spPr>
        <p:txBody>
          <a:bodyPr wrap="square" rtlCol="0">
            <a:spAutoFit/>
          </a:bodyPr>
          <a:lstStyle/>
          <a:p>
            <a:pPr marL="342900" indent="-3429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隨著深度學習的蓬勃發展，人工智慧的應用也漸漸普及到各行各業。然而，現在大部分模型卻為</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黑盒</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模型，雖然了解運作原理，卻無法得知做出預測的具體根據與邏輯。</a:t>
            </a:r>
            <a:endParaRPr lang="en-US" altLang="zh-TW" sz="2400" dirty="0">
              <a:latin typeface="標楷體" panose="03000509000000000000" pitchFamily="65" charset="-120"/>
              <a:ea typeface="標楷體" panose="03000509000000000000" pitchFamily="65" charset="-120"/>
            </a:endParaRPr>
          </a:p>
          <a:p>
            <a:endParaRPr lang="en-US" altLang="zh-TW" sz="2400" dirty="0">
              <a:latin typeface="標楷體" panose="03000509000000000000" pitchFamily="65" charset="-120"/>
              <a:ea typeface="標楷體" panose="03000509000000000000" pitchFamily="65" charset="-120"/>
            </a:endParaRPr>
          </a:p>
          <a:p>
            <a:pPr marL="342900" indent="-3429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在特定的關鍵領域</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如金融、醫療</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需要有支撐決策的理由與邏輯才足以讓人採用。</a:t>
            </a:r>
            <a:endParaRPr lang="en-US" altLang="zh-TW" sz="2400" dirty="0">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1407C7B3-B6FA-4BEB-AB1C-618BDB3FD430}"/>
              </a:ext>
            </a:extLst>
          </p:cNvPr>
          <p:cNvSpPr>
            <a:spLocks noGrp="1"/>
          </p:cNvSpPr>
          <p:nvPr>
            <p:ph type="sldNum" sz="quarter" idx="12"/>
          </p:nvPr>
        </p:nvSpPr>
        <p:spPr/>
        <p:txBody>
          <a:bodyPr/>
          <a:lstStyle/>
          <a:p>
            <a:fld id="{E5C60907-9731-46B4-A33D-FDF5DC3BFF3C}" type="slidenum">
              <a:rPr lang="zh-TW" altLang="en-US" smtClean="0"/>
              <a:t>4</a:t>
            </a:fld>
            <a:endParaRPr lang="zh-TW" altLang="en-US"/>
          </a:p>
        </p:txBody>
      </p:sp>
    </p:spTree>
    <p:extLst>
      <p:ext uri="{BB962C8B-B14F-4D97-AF65-F5344CB8AC3E}">
        <p14:creationId xmlns:p14="http://schemas.microsoft.com/office/powerpoint/2010/main" val="13236408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4272424" y="504630"/>
            <a:ext cx="3647152"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機械結構設計圖 </a:t>
            </a:r>
            <a:endParaRPr lang="zh-TW" altLang="en-US" sz="3600" dirty="0">
              <a:solidFill>
                <a:srgbClr val="000000"/>
              </a:solidFill>
              <a:latin typeface="標楷體" panose="03000509000000000000" pitchFamily="65" charset="-120"/>
              <a:ea typeface="標楷體" panose="03000509000000000000" pitchFamily="65" charset="-120"/>
            </a:endParaRPr>
          </a:p>
        </p:txBody>
      </p:sp>
      <p:sp>
        <p:nvSpPr>
          <p:cNvPr id="3" name="投影片編號版面配置區 2">
            <a:extLst>
              <a:ext uri="{FF2B5EF4-FFF2-40B4-BE49-F238E27FC236}">
                <a16:creationId xmlns:a16="http://schemas.microsoft.com/office/drawing/2014/main" id="{56688844-A7A1-487F-BDFE-98CD202BFC0F}"/>
              </a:ext>
            </a:extLst>
          </p:cNvPr>
          <p:cNvSpPr>
            <a:spLocks noGrp="1"/>
          </p:cNvSpPr>
          <p:nvPr>
            <p:ph type="sldNum" sz="quarter" idx="12"/>
          </p:nvPr>
        </p:nvSpPr>
        <p:spPr/>
        <p:txBody>
          <a:bodyPr/>
          <a:lstStyle/>
          <a:p>
            <a:fld id="{E5C60907-9731-46B4-A33D-FDF5DC3BFF3C}" type="slidenum">
              <a:rPr lang="zh-TW" altLang="en-US" smtClean="0"/>
              <a:t>40</a:t>
            </a:fld>
            <a:endParaRPr lang="zh-TW" altLang="en-US"/>
          </a:p>
        </p:txBody>
      </p:sp>
    </p:spTree>
    <p:extLst>
      <p:ext uri="{BB962C8B-B14F-4D97-AF65-F5344CB8AC3E}">
        <p14:creationId xmlns:p14="http://schemas.microsoft.com/office/powerpoint/2010/main" val="4485975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5080337" y="504630"/>
            <a:ext cx="2031325"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函數設計</a:t>
            </a:r>
            <a:endParaRPr lang="zh-TW" altLang="en-US" sz="3600" dirty="0">
              <a:solidFill>
                <a:srgbClr val="000000"/>
              </a:solidFill>
              <a:latin typeface="標楷體" panose="03000509000000000000" pitchFamily="65" charset="-120"/>
              <a:ea typeface="標楷體" panose="03000509000000000000" pitchFamily="65" charset="-120"/>
            </a:endParaRPr>
          </a:p>
        </p:txBody>
      </p:sp>
      <p:sp>
        <p:nvSpPr>
          <p:cNvPr id="3" name="投影片編號版面配置區 2">
            <a:extLst>
              <a:ext uri="{FF2B5EF4-FFF2-40B4-BE49-F238E27FC236}">
                <a16:creationId xmlns:a16="http://schemas.microsoft.com/office/drawing/2014/main" id="{AE2023E2-BB67-454D-B580-E7EC48A9441C}"/>
              </a:ext>
            </a:extLst>
          </p:cNvPr>
          <p:cNvSpPr>
            <a:spLocks noGrp="1"/>
          </p:cNvSpPr>
          <p:nvPr>
            <p:ph type="sldNum" sz="quarter" idx="12"/>
          </p:nvPr>
        </p:nvSpPr>
        <p:spPr/>
        <p:txBody>
          <a:bodyPr/>
          <a:lstStyle/>
          <a:p>
            <a:fld id="{E5C60907-9731-46B4-A33D-FDF5DC3BFF3C}" type="slidenum">
              <a:rPr lang="zh-TW" altLang="en-US" smtClean="0"/>
              <a:t>41</a:t>
            </a:fld>
            <a:endParaRPr lang="zh-TW" altLang="en-US"/>
          </a:p>
        </p:txBody>
      </p:sp>
    </p:spTree>
    <p:extLst>
      <p:ext uri="{BB962C8B-B14F-4D97-AF65-F5344CB8AC3E}">
        <p14:creationId xmlns:p14="http://schemas.microsoft.com/office/powerpoint/2010/main" val="25603725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3926175" y="504630"/>
            <a:ext cx="4339650"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下達指令的格式範例</a:t>
            </a:r>
          </a:p>
        </p:txBody>
      </p:sp>
      <p:sp>
        <p:nvSpPr>
          <p:cNvPr id="3" name="投影片編號版面配置區 2">
            <a:extLst>
              <a:ext uri="{FF2B5EF4-FFF2-40B4-BE49-F238E27FC236}">
                <a16:creationId xmlns:a16="http://schemas.microsoft.com/office/drawing/2014/main" id="{9B3ACD87-F2CB-49E2-906F-0577D70845DB}"/>
              </a:ext>
            </a:extLst>
          </p:cNvPr>
          <p:cNvSpPr>
            <a:spLocks noGrp="1"/>
          </p:cNvSpPr>
          <p:nvPr>
            <p:ph type="sldNum" sz="quarter" idx="12"/>
          </p:nvPr>
        </p:nvSpPr>
        <p:spPr/>
        <p:txBody>
          <a:bodyPr/>
          <a:lstStyle/>
          <a:p>
            <a:fld id="{E5C60907-9731-46B4-A33D-FDF5DC3BFF3C}" type="slidenum">
              <a:rPr lang="zh-TW" altLang="en-US" smtClean="0"/>
              <a:t>42</a:t>
            </a:fld>
            <a:endParaRPr lang="zh-TW" altLang="en-US"/>
          </a:p>
        </p:txBody>
      </p:sp>
    </p:spTree>
    <p:extLst>
      <p:ext uri="{BB962C8B-B14F-4D97-AF65-F5344CB8AC3E}">
        <p14:creationId xmlns:p14="http://schemas.microsoft.com/office/powerpoint/2010/main" val="1687523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5080337" y="504630"/>
            <a:ext cx="2031325"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實驗結果</a:t>
            </a:r>
          </a:p>
        </p:txBody>
      </p:sp>
      <p:sp>
        <p:nvSpPr>
          <p:cNvPr id="3" name="投影片編號版面配置區 2">
            <a:extLst>
              <a:ext uri="{FF2B5EF4-FFF2-40B4-BE49-F238E27FC236}">
                <a16:creationId xmlns:a16="http://schemas.microsoft.com/office/drawing/2014/main" id="{1339DF5D-74B8-4172-9AF0-711992DC5100}"/>
              </a:ext>
            </a:extLst>
          </p:cNvPr>
          <p:cNvSpPr>
            <a:spLocks noGrp="1"/>
          </p:cNvSpPr>
          <p:nvPr>
            <p:ph type="sldNum" sz="quarter" idx="12"/>
          </p:nvPr>
        </p:nvSpPr>
        <p:spPr/>
        <p:txBody>
          <a:bodyPr/>
          <a:lstStyle/>
          <a:p>
            <a:fld id="{E5C60907-9731-46B4-A33D-FDF5DC3BFF3C}" type="slidenum">
              <a:rPr lang="zh-TW" altLang="en-US" smtClean="0"/>
              <a:t>43</a:t>
            </a:fld>
            <a:endParaRPr lang="zh-TW" altLang="en-US"/>
          </a:p>
        </p:txBody>
      </p:sp>
    </p:spTree>
    <p:extLst>
      <p:ext uri="{BB962C8B-B14F-4D97-AF65-F5344CB8AC3E}">
        <p14:creationId xmlns:p14="http://schemas.microsoft.com/office/powerpoint/2010/main" val="6838322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168CD71-7CC6-7B7A-D280-9E7DA89612DD}"/>
              </a:ext>
            </a:extLst>
          </p:cNvPr>
          <p:cNvSpPr txBox="1"/>
          <p:nvPr/>
        </p:nvSpPr>
        <p:spPr>
          <a:xfrm>
            <a:off x="1605606" y="1391787"/>
            <a:ext cx="10149411" cy="5262979"/>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研究方法</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lvl="1"/>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實驗設計以及成果</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實驗一：機械臂的基本控制</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實驗二：將機械臂用於畫圖</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機械結構設計圖 </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函數設計</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下達指令的格式範例</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實驗結果</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實驗三：機械臂在自動運輸車上的應用</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結論與未來展望</a:t>
            </a:r>
          </a:p>
        </p:txBody>
      </p:sp>
      <p:sp>
        <p:nvSpPr>
          <p:cNvPr id="7" name="文字方塊 6">
            <a:extLst>
              <a:ext uri="{FF2B5EF4-FFF2-40B4-BE49-F238E27FC236}">
                <a16:creationId xmlns:a16="http://schemas.microsoft.com/office/drawing/2014/main" id="{837FF591-B4E0-89F1-3C6C-FA5EF4B62F17}"/>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
        <p:nvSpPr>
          <p:cNvPr id="3" name="投影片編號版面配置區 2">
            <a:extLst>
              <a:ext uri="{FF2B5EF4-FFF2-40B4-BE49-F238E27FC236}">
                <a16:creationId xmlns:a16="http://schemas.microsoft.com/office/drawing/2014/main" id="{4707587F-C74A-4CB9-B5DC-02BC100D5BD4}"/>
              </a:ext>
            </a:extLst>
          </p:cNvPr>
          <p:cNvSpPr>
            <a:spLocks noGrp="1"/>
          </p:cNvSpPr>
          <p:nvPr>
            <p:ph type="sldNum" sz="quarter" idx="12"/>
          </p:nvPr>
        </p:nvSpPr>
        <p:spPr/>
        <p:txBody>
          <a:bodyPr/>
          <a:lstStyle/>
          <a:p>
            <a:fld id="{E5C60907-9731-46B4-A33D-FDF5DC3BFF3C}" type="slidenum">
              <a:rPr lang="zh-TW" altLang="en-US" smtClean="0"/>
              <a:t>44</a:t>
            </a:fld>
            <a:endParaRPr lang="zh-TW" altLang="en-US"/>
          </a:p>
        </p:txBody>
      </p:sp>
    </p:spTree>
    <p:extLst>
      <p:ext uri="{BB962C8B-B14F-4D97-AF65-F5344CB8AC3E}">
        <p14:creationId xmlns:p14="http://schemas.microsoft.com/office/powerpoint/2010/main" val="7185405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4272424" y="504630"/>
            <a:ext cx="3647152"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機械結構設計圖 </a:t>
            </a:r>
            <a:endParaRPr lang="zh-TW" altLang="en-US" sz="3600" dirty="0">
              <a:solidFill>
                <a:srgbClr val="000000"/>
              </a:solidFill>
              <a:latin typeface="標楷體" panose="03000509000000000000" pitchFamily="65" charset="-120"/>
              <a:ea typeface="標楷體" panose="03000509000000000000" pitchFamily="65" charset="-120"/>
            </a:endParaRPr>
          </a:p>
        </p:txBody>
      </p:sp>
      <p:sp>
        <p:nvSpPr>
          <p:cNvPr id="3" name="投影片編號版面配置區 2">
            <a:extLst>
              <a:ext uri="{FF2B5EF4-FFF2-40B4-BE49-F238E27FC236}">
                <a16:creationId xmlns:a16="http://schemas.microsoft.com/office/drawing/2014/main" id="{B805F5AB-F066-4806-A306-91D07E250EF7}"/>
              </a:ext>
            </a:extLst>
          </p:cNvPr>
          <p:cNvSpPr>
            <a:spLocks noGrp="1"/>
          </p:cNvSpPr>
          <p:nvPr>
            <p:ph type="sldNum" sz="quarter" idx="12"/>
          </p:nvPr>
        </p:nvSpPr>
        <p:spPr/>
        <p:txBody>
          <a:bodyPr/>
          <a:lstStyle/>
          <a:p>
            <a:fld id="{E5C60907-9731-46B4-A33D-FDF5DC3BFF3C}" type="slidenum">
              <a:rPr lang="zh-TW" altLang="en-US" smtClean="0"/>
              <a:t>45</a:t>
            </a:fld>
            <a:endParaRPr lang="zh-TW" altLang="en-US"/>
          </a:p>
        </p:txBody>
      </p:sp>
    </p:spTree>
    <p:extLst>
      <p:ext uri="{BB962C8B-B14F-4D97-AF65-F5344CB8AC3E}">
        <p14:creationId xmlns:p14="http://schemas.microsoft.com/office/powerpoint/2010/main" val="18254802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5080337" y="504630"/>
            <a:ext cx="2031325"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函數設計</a:t>
            </a:r>
            <a:endParaRPr lang="zh-TW" altLang="en-US" sz="3600" dirty="0">
              <a:solidFill>
                <a:srgbClr val="000000"/>
              </a:solidFill>
              <a:latin typeface="標楷體" panose="03000509000000000000" pitchFamily="65" charset="-120"/>
              <a:ea typeface="標楷體" panose="03000509000000000000" pitchFamily="65" charset="-120"/>
            </a:endParaRPr>
          </a:p>
        </p:txBody>
      </p:sp>
      <p:sp>
        <p:nvSpPr>
          <p:cNvPr id="3" name="投影片編號版面配置區 2">
            <a:extLst>
              <a:ext uri="{FF2B5EF4-FFF2-40B4-BE49-F238E27FC236}">
                <a16:creationId xmlns:a16="http://schemas.microsoft.com/office/drawing/2014/main" id="{F7802C53-EB81-4545-B205-22C3A2C6450B}"/>
              </a:ext>
            </a:extLst>
          </p:cNvPr>
          <p:cNvSpPr>
            <a:spLocks noGrp="1"/>
          </p:cNvSpPr>
          <p:nvPr>
            <p:ph type="sldNum" sz="quarter" idx="12"/>
          </p:nvPr>
        </p:nvSpPr>
        <p:spPr/>
        <p:txBody>
          <a:bodyPr/>
          <a:lstStyle/>
          <a:p>
            <a:fld id="{E5C60907-9731-46B4-A33D-FDF5DC3BFF3C}" type="slidenum">
              <a:rPr lang="zh-TW" altLang="en-US" smtClean="0"/>
              <a:t>46</a:t>
            </a:fld>
            <a:endParaRPr lang="zh-TW" altLang="en-US"/>
          </a:p>
        </p:txBody>
      </p:sp>
    </p:spTree>
    <p:extLst>
      <p:ext uri="{BB962C8B-B14F-4D97-AF65-F5344CB8AC3E}">
        <p14:creationId xmlns:p14="http://schemas.microsoft.com/office/powerpoint/2010/main" val="3394368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3926175" y="504630"/>
            <a:ext cx="4339650"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下達指令的格式範例</a:t>
            </a:r>
          </a:p>
        </p:txBody>
      </p:sp>
      <p:sp>
        <p:nvSpPr>
          <p:cNvPr id="3" name="投影片編號版面配置區 2">
            <a:extLst>
              <a:ext uri="{FF2B5EF4-FFF2-40B4-BE49-F238E27FC236}">
                <a16:creationId xmlns:a16="http://schemas.microsoft.com/office/drawing/2014/main" id="{BA61AEE1-C1FB-49B1-B625-BB3C76957ECF}"/>
              </a:ext>
            </a:extLst>
          </p:cNvPr>
          <p:cNvSpPr>
            <a:spLocks noGrp="1"/>
          </p:cNvSpPr>
          <p:nvPr>
            <p:ph type="sldNum" sz="quarter" idx="12"/>
          </p:nvPr>
        </p:nvSpPr>
        <p:spPr/>
        <p:txBody>
          <a:bodyPr/>
          <a:lstStyle/>
          <a:p>
            <a:fld id="{E5C60907-9731-46B4-A33D-FDF5DC3BFF3C}" type="slidenum">
              <a:rPr lang="zh-TW" altLang="en-US" smtClean="0"/>
              <a:t>47</a:t>
            </a:fld>
            <a:endParaRPr lang="zh-TW" altLang="en-US"/>
          </a:p>
        </p:txBody>
      </p:sp>
    </p:spTree>
    <p:extLst>
      <p:ext uri="{BB962C8B-B14F-4D97-AF65-F5344CB8AC3E}">
        <p14:creationId xmlns:p14="http://schemas.microsoft.com/office/powerpoint/2010/main" val="13241825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5080337" y="504630"/>
            <a:ext cx="2031325"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實驗結果</a:t>
            </a:r>
          </a:p>
        </p:txBody>
      </p:sp>
      <p:sp>
        <p:nvSpPr>
          <p:cNvPr id="3" name="投影片編號版面配置區 2">
            <a:extLst>
              <a:ext uri="{FF2B5EF4-FFF2-40B4-BE49-F238E27FC236}">
                <a16:creationId xmlns:a16="http://schemas.microsoft.com/office/drawing/2014/main" id="{EF06418F-F80B-4940-B289-B2ABBEA68F23}"/>
              </a:ext>
            </a:extLst>
          </p:cNvPr>
          <p:cNvSpPr>
            <a:spLocks noGrp="1"/>
          </p:cNvSpPr>
          <p:nvPr>
            <p:ph type="sldNum" sz="quarter" idx="12"/>
          </p:nvPr>
        </p:nvSpPr>
        <p:spPr/>
        <p:txBody>
          <a:bodyPr/>
          <a:lstStyle/>
          <a:p>
            <a:fld id="{E5C60907-9731-46B4-A33D-FDF5DC3BFF3C}" type="slidenum">
              <a:rPr lang="zh-TW" altLang="en-US" smtClean="0"/>
              <a:t>48</a:t>
            </a:fld>
            <a:endParaRPr lang="zh-TW" altLang="en-US"/>
          </a:p>
        </p:txBody>
      </p:sp>
    </p:spTree>
    <p:extLst>
      <p:ext uri="{BB962C8B-B14F-4D97-AF65-F5344CB8AC3E}">
        <p14:creationId xmlns:p14="http://schemas.microsoft.com/office/powerpoint/2010/main" val="42839831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168CD71-7CC6-7B7A-D280-9E7DA89612DD}"/>
              </a:ext>
            </a:extLst>
          </p:cNvPr>
          <p:cNvSpPr txBox="1"/>
          <p:nvPr/>
        </p:nvSpPr>
        <p:spPr>
          <a:xfrm>
            <a:off x="1605606" y="1391787"/>
            <a:ext cx="10149411" cy="5262979"/>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研究方法</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lvl="1"/>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實驗設計以及成果</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實驗一：機械臂的基本控制</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實驗二：將機械臂用於畫圖</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實驗三：機械臂在自動運輸車上的應用</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機械結構設計圖 </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函數設計</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下達指令的格式範例</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實驗結果 </a:t>
            </a:r>
            <a:endParaRPr lang="en-US" altLang="zh-TW" sz="2800" dirty="0">
              <a:latin typeface="標楷體" panose="03000509000000000000" pitchFamily="65" charset="-120"/>
              <a:ea typeface="標楷體" panose="03000509000000000000" pitchFamily="65" charset="-120"/>
            </a:endParaRPr>
          </a:p>
          <a:p>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結論與未來展望</a:t>
            </a:r>
          </a:p>
        </p:txBody>
      </p:sp>
      <p:sp>
        <p:nvSpPr>
          <p:cNvPr id="7" name="文字方塊 6">
            <a:extLst>
              <a:ext uri="{FF2B5EF4-FFF2-40B4-BE49-F238E27FC236}">
                <a16:creationId xmlns:a16="http://schemas.microsoft.com/office/drawing/2014/main" id="{5D6286F6-5227-32D7-23AF-6471B352A433}"/>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
        <p:nvSpPr>
          <p:cNvPr id="3" name="投影片編號版面配置區 2">
            <a:extLst>
              <a:ext uri="{FF2B5EF4-FFF2-40B4-BE49-F238E27FC236}">
                <a16:creationId xmlns:a16="http://schemas.microsoft.com/office/drawing/2014/main" id="{8B676473-E8E3-4AED-8FDC-58BF8DE57D41}"/>
              </a:ext>
            </a:extLst>
          </p:cNvPr>
          <p:cNvSpPr>
            <a:spLocks noGrp="1"/>
          </p:cNvSpPr>
          <p:nvPr>
            <p:ph type="sldNum" sz="quarter" idx="12"/>
          </p:nvPr>
        </p:nvSpPr>
        <p:spPr/>
        <p:txBody>
          <a:bodyPr/>
          <a:lstStyle/>
          <a:p>
            <a:fld id="{E5C60907-9731-46B4-A33D-FDF5DC3BFF3C}" type="slidenum">
              <a:rPr lang="zh-TW" altLang="en-US" smtClean="0"/>
              <a:t>49</a:t>
            </a:fld>
            <a:endParaRPr lang="zh-TW" altLang="en-US"/>
          </a:p>
        </p:txBody>
      </p:sp>
    </p:spTree>
    <p:extLst>
      <p:ext uri="{BB962C8B-B14F-4D97-AF65-F5344CB8AC3E}">
        <p14:creationId xmlns:p14="http://schemas.microsoft.com/office/powerpoint/2010/main" val="21155817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5080337" y="504630"/>
            <a:ext cx="2031325" cy="646331"/>
          </a:xfrm>
          <a:prstGeom prst="rect">
            <a:avLst/>
          </a:prstGeom>
          <a:noFill/>
        </p:spPr>
        <p:txBody>
          <a:bodyPr wrap="none" rtlCol="0">
            <a:spAutoFit/>
          </a:bodyPr>
          <a:lstStyle/>
          <a:p>
            <a:r>
              <a:rPr lang="zh-TW" altLang="en-US" sz="3600" dirty="0">
                <a:solidFill>
                  <a:srgbClr val="000000"/>
                </a:solidFill>
                <a:latin typeface="標楷體" panose="03000509000000000000" pitchFamily="65" charset="-120"/>
                <a:ea typeface="標楷體" panose="03000509000000000000" pitchFamily="65" charset="-120"/>
              </a:rPr>
              <a:t>研究動機</a:t>
            </a:r>
            <a:endParaRPr lang="en-US" altLang="zh-TW" sz="3600" dirty="0">
              <a:solidFill>
                <a:srgbClr val="000000"/>
              </a:solidFill>
              <a:latin typeface="標楷體" panose="03000509000000000000" pitchFamily="65" charset="-120"/>
              <a:ea typeface="標楷體" panose="03000509000000000000" pitchFamily="65" charset="-120"/>
            </a:endParaRPr>
          </a:p>
        </p:txBody>
      </p:sp>
      <p:sp>
        <p:nvSpPr>
          <p:cNvPr id="3" name="文字方塊 2">
            <a:extLst>
              <a:ext uri="{FF2B5EF4-FFF2-40B4-BE49-F238E27FC236}">
                <a16:creationId xmlns:a16="http://schemas.microsoft.com/office/drawing/2014/main" id="{3669F30E-D78F-EDC1-2A55-D50AB6F1C99F}"/>
              </a:ext>
            </a:extLst>
          </p:cNvPr>
          <p:cNvSpPr txBox="1"/>
          <p:nvPr/>
        </p:nvSpPr>
        <p:spPr>
          <a:xfrm>
            <a:off x="1241465" y="1817614"/>
            <a:ext cx="9940656" cy="2677656"/>
          </a:xfrm>
          <a:prstGeom prst="rect">
            <a:avLst/>
          </a:prstGeom>
          <a:noFill/>
        </p:spPr>
        <p:txBody>
          <a:bodyPr wrap="square" rtlCol="0">
            <a:spAutoFit/>
          </a:bodyPr>
          <a:lstStyle/>
          <a:p>
            <a:pPr marL="342900" indent="-3429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美國國防部在</a:t>
            </a:r>
            <a:r>
              <a:rPr lang="en-US" altLang="zh-TW" sz="2400" dirty="0">
                <a:latin typeface="標楷體" panose="03000509000000000000" pitchFamily="65" charset="-120"/>
                <a:ea typeface="標楷體" panose="03000509000000000000" pitchFamily="65" charset="-120"/>
              </a:rPr>
              <a:t>2016</a:t>
            </a:r>
            <a:r>
              <a:rPr lang="zh-TW" altLang="en-US" sz="2400" dirty="0">
                <a:latin typeface="標楷體" panose="03000509000000000000" pitchFamily="65" charset="-120"/>
                <a:ea typeface="標楷體" panose="03000509000000000000" pitchFamily="65" charset="-120"/>
              </a:rPr>
              <a:t>年將可解釋性人工智慧</a:t>
            </a:r>
            <a:r>
              <a:rPr lang="en-US" altLang="zh-TW" sz="2400" dirty="0">
                <a:latin typeface="標楷體" panose="03000509000000000000" pitchFamily="65" charset="-120"/>
                <a:ea typeface="標楷體" panose="03000509000000000000" pitchFamily="65" charset="-120"/>
              </a:rPr>
              <a:t>(</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XAI</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加入國防高等研究計劃署</a:t>
            </a:r>
            <a:r>
              <a:rPr lang="en-US" altLang="zh-TW" sz="2400" dirty="0">
                <a:latin typeface="標楷體" panose="03000509000000000000" pitchFamily="65" charset="-120"/>
                <a:ea typeface="標楷體" panose="03000509000000000000" pitchFamily="65" charset="-120"/>
              </a:rPr>
              <a:t>(DARPA)</a:t>
            </a:r>
            <a:r>
              <a:rPr lang="zh-TW" altLang="en-US" sz="2400" dirty="0">
                <a:latin typeface="標楷體" panose="03000509000000000000" pitchFamily="65" charset="-120"/>
                <a:ea typeface="標楷體" panose="03000509000000000000" pitchFamily="65" charset="-120"/>
              </a:rPr>
              <a:t>的計畫；歐盟在同年通過了</a:t>
            </a:r>
            <a:r>
              <a:rPr lang="en-US" altLang="zh-TW" sz="2400" dirty="0"/>
              <a:t>《</a:t>
            </a:r>
            <a:r>
              <a:rPr lang="en-US" altLang="zh-TW" sz="2400" dirty="0">
                <a:latin typeface="Times New Roman" panose="02020603050405020304" pitchFamily="18" charset="0"/>
                <a:cs typeface="Times New Roman" panose="02020603050405020304" pitchFamily="18" charset="0"/>
              </a:rPr>
              <a:t>European Union’s General Data Protection Regulation (GDPR)</a:t>
            </a:r>
            <a:r>
              <a:rPr lang="en-US" altLang="zh-TW" sz="2400" dirty="0"/>
              <a:t> 》</a:t>
            </a:r>
            <a:r>
              <a:rPr lang="zh-TW" altLang="en-US" sz="2400" dirty="0">
                <a:latin typeface="標楷體" panose="03000509000000000000" pitchFamily="65" charset="-120"/>
                <a:ea typeface="標楷體" panose="03000509000000000000" pitchFamily="65" charset="-120"/>
              </a:rPr>
              <a:t>裡面規範使用者有獲得有關於推論資訊的權利</a:t>
            </a:r>
            <a:endParaRPr lang="en-US" altLang="zh-TW" sz="2400" dirty="0">
              <a:latin typeface="標楷體" panose="03000509000000000000" pitchFamily="65" charset="-120"/>
              <a:ea typeface="標楷體" panose="03000509000000000000" pitchFamily="65" charset="-120"/>
            </a:endParaRPr>
          </a:p>
          <a:p>
            <a:endParaRPr lang="en-US" altLang="zh-TW" sz="2400" dirty="0">
              <a:latin typeface="標楷體" panose="03000509000000000000" pitchFamily="65" charset="-120"/>
              <a:ea typeface="標楷體" panose="03000509000000000000" pitchFamily="65" charset="-120"/>
            </a:endParaRPr>
          </a:p>
          <a:p>
            <a:pPr marL="342900" indent="-3429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以上這些重要的政策也證明了可解釋性模型不僅在學術界、企業界甚至國家層面都被視為重要項目</a:t>
            </a:r>
            <a:endParaRPr lang="en-US" altLang="zh-TW" sz="2400" dirty="0">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1407C7B3-B6FA-4BEB-AB1C-618BDB3FD430}"/>
              </a:ext>
            </a:extLst>
          </p:cNvPr>
          <p:cNvSpPr>
            <a:spLocks noGrp="1"/>
          </p:cNvSpPr>
          <p:nvPr>
            <p:ph type="sldNum" sz="quarter" idx="12"/>
          </p:nvPr>
        </p:nvSpPr>
        <p:spPr/>
        <p:txBody>
          <a:bodyPr/>
          <a:lstStyle/>
          <a:p>
            <a:fld id="{E5C60907-9731-46B4-A33D-FDF5DC3BFF3C}" type="slidenum">
              <a:rPr lang="zh-TW" altLang="en-US" smtClean="0"/>
              <a:t>5</a:t>
            </a:fld>
            <a:endParaRPr lang="zh-TW" altLang="en-US"/>
          </a:p>
        </p:txBody>
      </p:sp>
    </p:spTree>
    <p:extLst>
      <p:ext uri="{BB962C8B-B14F-4D97-AF65-F5344CB8AC3E}">
        <p14:creationId xmlns:p14="http://schemas.microsoft.com/office/powerpoint/2010/main" val="6605588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4272424" y="504630"/>
            <a:ext cx="3647152"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機械結構設計圖 </a:t>
            </a:r>
            <a:endParaRPr lang="zh-TW" altLang="en-US" sz="3600" dirty="0">
              <a:solidFill>
                <a:srgbClr val="000000"/>
              </a:solidFill>
              <a:latin typeface="標楷體" panose="03000509000000000000" pitchFamily="65" charset="-120"/>
              <a:ea typeface="標楷體" panose="03000509000000000000" pitchFamily="65" charset="-120"/>
            </a:endParaRPr>
          </a:p>
        </p:txBody>
      </p:sp>
      <p:sp>
        <p:nvSpPr>
          <p:cNvPr id="3" name="投影片編號版面配置區 2">
            <a:extLst>
              <a:ext uri="{FF2B5EF4-FFF2-40B4-BE49-F238E27FC236}">
                <a16:creationId xmlns:a16="http://schemas.microsoft.com/office/drawing/2014/main" id="{6FA7BB2E-8CE2-4650-B21A-F2EEF97767FF}"/>
              </a:ext>
            </a:extLst>
          </p:cNvPr>
          <p:cNvSpPr>
            <a:spLocks noGrp="1"/>
          </p:cNvSpPr>
          <p:nvPr>
            <p:ph type="sldNum" sz="quarter" idx="12"/>
          </p:nvPr>
        </p:nvSpPr>
        <p:spPr/>
        <p:txBody>
          <a:bodyPr/>
          <a:lstStyle/>
          <a:p>
            <a:fld id="{E5C60907-9731-46B4-A33D-FDF5DC3BFF3C}" type="slidenum">
              <a:rPr lang="zh-TW" altLang="en-US" smtClean="0"/>
              <a:t>50</a:t>
            </a:fld>
            <a:endParaRPr lang="zh-TW" altLang="en-US"/>
          </a:p>
        </p:txBody>
      </p:sp>
    </p:spTree>
    <p:extLst>
      <p:ext uri="{BB962C8B-B14F-4D97-AF65-F5344CB8AC3E}">
        <p14:creationId xmlns:p14="http://schemas.microsoft.com/office/powerpoint/2010/main" val="42576494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5080337" y="504630"/>
            <a:ext cx="2031325"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函數設計</a:t>
            </a:r>
            <a:endParaRPr lang="zh-TW" altLang="en-US" sz="3600" dirty="0">
              <a:solidFill>
                <a:srgbClr val="000000"/>
              </a:solidFill>
              <a:latin typeface="標楷體" panose="03000509000000000000" pitchFamily="65" charset="-120"/>
              <a:ea typeface="標楷體" panose="03000509000000000000" pitchFamily="65" charset="-120"/>
            </a:endParaRPr>
          </a:p>
        </p:txBody>
      </p:sp>
      <p:sp>
        <p:nvSpPr>
          <p:cNvPr id="3" name="投影片編號版面配置區 2">
            <a:extLst>
              <a:ext uri="{FF2B5EF4-FFF2-40B4-BE49-F238E27FC236}">
                <a16:creationId xmlns:a16="http://schemas.microsoft.com/office/drawing/2014/main" id="{0B52E779-F1C6-40E4-A32A-76AB2D4EA068}"/>
              </a:ext>
            </a:extLst>
          </p:cNvPr>
          <p:cNvSpPr>
            <a:spLocks noGrp="1"/>
          </p:cNvSpPr>
          <p:nvPr>
            <p:ph type="sldNum" sz="quarter" idx="12"/>
          </p:nvPr>
        </p:nvSpPr>
        <p:spPr/>
        <p:txBody>
          <a:bodyPr/>
          <a:lstStyle/>
          <a:p>
            <a:fld id="{E5C60907-9731-46B4-A33D-FDF5DC3BFF3C}" type="slidenum">
              <a:rPr lang="zh-TW" altLang="en-US" smtClean="0"/>
              <a:t>51</a:t>
            </a:fld>
            <a:endParaRPr lang="zh-TW" altLang="en-US"/>
          </a:p>
        </p:txBody>
      </p:sp>
    </p:spTree>
    <p:extLst>
      <p:ext uri="{BB962C8B-B14F-4D97-AF65-F5344CB8AC3E}">
        <p14:creationId xmlns:p14="http://schemas.microsoft.com/office/powerpoint/2010/main" val="309472231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3926175" y="504630"/>
            <a:ext cx="4339650"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下達指令的格式範例</a:t>
            </a:r>
          </a:p>
        </p:txBody>
      </p:sp>
      <p:sp>
        <p:nvSpPr>
          <p:cNvPr id="3" name="投影片編號版面配置區 2">
            <a:extLst>
              <a:ext uri="{FF2B5EF4-FFF2-40B4-BE49-F238E27FC236}">
                <a16:creationId xmlns:a16="http://schemas.microsoft.com/office/drawing/2014/main" id="{058A256F-D840-4546-AE22-3D73BABBC7F4}"/>
              </a:ext>
            </a:extLst>
          </p:cNvPr>
          <p:cNvSpPr>
            <a:spLocks noGrp="1"/>
          </p:cNvSpPr>
          <p:nvPr>
            <p:ph type="sldNum" sz="quarter" idx="12"/>
          </p:nvPr>
        </p:nvSpPr>
        <p:spPr/>
        <p:txBody>
          <a:bodyPr/>
          <a:lstStyle/>
          <a:p>
            <a:fld id="{E5C60907-9731-46B4-A33D-FDF5DC3BFF3C}" type="slidenum">
              <a:rPr lang="zh-TW" altLang="en-US" smtClean="0"/>
              <a:t>52</a:t>
            </a:fld>
            <a:endParaRPr lang="zh-TW" altLang="en-US"/>
          </a:p>
        </p:txBody>
      </p:sp>
    </p:spTree>
    <p:extLst>
      <p:ext uri="{BB962C8B-B14F-4D97-AF65-F5344CB8AC3E}">
        <p14:creationId xmlns:p14="http://schemas.microsoft.com/office/powerpoint/2010/main" val="38386959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5080337" y="504630"/>
            <a:ext cx="2031325"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實驗結果</a:t>
            </a:r>
          </a:p>
        </p:txBody>
      </p:sp>
      <p:sp>
        <p:nvSpPr>
          <p:cNvPr id="3" name="投影片編號版面配置區 2">
            <a:extLst>
              <a:ext uri="{FF2B5EF4-FFF2-40B4-BE49-F238E27FC236}">
                <a16:creationId xmlns:a16="http://schemas.microsoft.com/office/drawing/2014/main" id="{757F352E-525F-428E-9829-9A03471589AE}"/>
              </a:ext>
            </a:extLst>
          </p:cNvPr>
          <p:cNvSpPr>
            <a:spLocks noGrp="1"/>
          </p:cNvSpPr>
          <p:nvPr>
            <p:ph type="sldNum" sz="quarter" idx="12"/>
          </p:nvPr>
        </p:nvSpPr>
        <p:spPr/>
        <p:txBody>
          <a:bodyPr/>
          <a:lstStyle/>
          <a:p>
            <a:fld id="{E5C60907-9731-46B4-A33D-FDF5DC3BFF3C}" type="slidenum">
              <a:rPr lang="zh-TW" altLang="en-US" smtClean="0"/>
              <a:t>53</a:t>
            </a:fld>
            <a:endParaRPr lang="zh-TW" altLang="en-US"/>
          </a:p>
        </p:txBody>
      </p:sp>
    </p:spTree>
    <p:extLst>
      <p:ext uri="{BB962C8B-B14F-4D97-AF65-F5344CB8AC3E}">
        <p14:creationId xmlns:p14="http://schemas.microsoft.com/office/powerpoint/2010/main" val="4201434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85D059EE-B08C-A891-5027-6428BC9C170E}"/>
              </a:ext>
            </a:extLst>
          </p:cNvPr>
          <p:cNvSpPr txBox="1"/>
          <p:nvPr/>
        </p:nvSpPr>
        <p:spPr>
          <a:xfrm>
            <a:off x="1605608" y="1391310"/>
            <a:ext cx="6666272" cy="3385542"/>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研究動機與目的</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背景知識與相關研究</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研究方法</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實驗設計以及成果</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rgbClr val="000000"/>
                </a:solidFill>
                <a:latin typeface="標楷體" panose="03000509000000000000" pitchFamily="65" charset="-120"/>
                <a:ea typeface="標楷體" panose="03000509000000000000" pitchFamily="65" charset="-120"/>
              </a:rPr>
              <a:t>結論與未來展望</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rgbClr val="000000"/>
                </a:solidFill>
                <a:latin typeface="標楷體" panose="03000509000000000000" pitchFamily="65" charset="-120"/>
                <a:ea typeface="標楷體" panose="03000509000000000000" pitchFamily="65" charset="-120"/>
              </a:rPr>
              <a:t>結論</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rgbClr val="000000"/>
                </a:solidFill>
                <a:latin typeface="標楷體" panose="03000509000000000000" pitchFamily="65" charset="-120"/>
                <a:ea typeface="標楷體" panose="03000509000000000000" pitchFamily="65" charset="-120"/>
              </a:rPr>
              <a:t>未來展望</a:t>
            </a:r>
            <a:endParaRPr lang="en-US" altLang="zh-TW" sz="28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endParaRPr lang="zh-TW" altLang="en-US" dirty="0">
              <a:latin typeface="標楷體" panose="03000509000000000000" pitchFamily="65" charset="-120"/>
              <a:ea typeface="標楷體" panose="03000509000000000000" pitchFamily="65" charset="-120"/>
            </a:endParaRPr>
          </a:p>
        </p:txBody>
      </p:sp>
      <p:sp>
        <p:nvSpPr>
          <p:cNvPr id="10" name="文字方塊 9">
            <a:extLst>
              <a:ext uri="{FF2B5EF4-FFF2-40B4-BE49-F238E27FC236}">
                <a16:creationId xmlns:a16="http://schemas.microsoft.com/office/drawing/2014/main" id="{B52A9377-8ABA-C064-8C18-B577C82C5FA3}"/>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
        <p:nvSpPr>
          <p:cNvPr id="3" name="投影片編號版面配置區 2">
            <a:extLst>
              <a:ext uri="{FF2B5EF4-FFF2-40B4-BE49-F238E27FC236}">
                <a16:creationId xmlns:a16="http://schemas.microsoft.com/office/drawing/2014/main" id="{81EA0802-5AA2-4DFC-A4CD-09E47D4BD5C8}"/>
              </a:ext>
            </a:extLst>
          </p:cNvPr>
          <p:cNvSpPr>
            <a:spLocks noGrp="1"/>
          </p:cNvSpPr>
          <p:nvPr>
            <p:ph type="sldNum" sz="quarter" idx="12"/>
          </p:nvPr>
        </p:nvSpPr>
        <p:spPr/>
        <p:txBody>
          <a:bodyPr/>
          <a:lstStyle/>
          <a:p>
            <a:fld id="{E5C60907-9731-46B4-A33D-FDF5DC3BFF3C}" type="slidenum">
              <a:rPr lang="zh-TW" altLang="en-US" smtClean="0"/>
              <a:t>54</a:t>
            </a:fld>
            <a:endParaRPr lang="zh-TW" altLang="en-US"/>
          </a:p>
        </p:txBody>
      </p:sp>
    </p:spTree>
    <p:extLst>
      <p:ext uri="{BB962C8B-B14F-4D97-AF65-F5344CB8AC3E}">
        <p14:creationId xmlns:p14="http://schemas.microsoft.com/office/powerpoint/2010/main" val="10210048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5542002" y="504630"/>
            <a:ext cx="1107996"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結論</a:t>
            </a:r>
          </a:p>
        </p:txBody>
      </p:sp>
      <p:sp>
        <p:nvSpPr>
          <p:cNvPr id="3" name="投影片編號版面配置區 2">
            <a:extLst>
              <a:ext uri="{FF2B5EF4-FFF2-40B4-BE49-F238E27FC236}">
                <a16:creationId xmlns:a16="http://schemas.microsoft.com/office/drawing/2014/main" id="{58E7AC2E-F512-48A9-83DC-3D5F3CB10C48}"/>
              </a:ext>
            </a:extLst>
          </p:cNvPr>
          <p:cNvSpPr>
            <a:spLocks noGrp="1"/>
          </p:cNvSpPr>
          <p:nvPr>
            <p:ph type="sldNum" sz="quarter" idx="12"/>
          </p:nvPr>
        </p:nvSpPr>
        <p:spPr/>
        <p:txBody>
          <a:bodyPr/>
          <a:lstStyle/>
          <a:p>
            <a:fld id="{E5C60907-9731-46B4-A33D-FDF5DC3BFF3C}" type="slidenum">
              <a:rPr lang="zh-TW" altLang="en-US" smtClean="0"/>
              <a:t>55</a:t>
            </a:fld>
            <a:endParaRPr lang="zh-TW" altLang="en-US"/>
          </a:p>
        </p:txBody>
      </p:sp>
    </p:spTree>
    <p:extLst>
      <p:ext uri="{BB962C8B-B14F-4D97-AF65-F5344CB8AC3E}">
        <p14:creationId xmlns:p14="http://schemas.microsoft.com/office/powerpoint/2010/main" val="28796213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5080337" y="504630"/>
            <a:ext cx="2031325"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未來展望</a:t>
            </a:r>
          </a:p>
        </p:txBody>
      </p:sp>
      <p:sp>
        <p:nvSpPr>
          <p:cNvPr id="3" name="投影片編號版面配置區 2">
            <a:extLst>
              <a:ext uri="{FF2B5EF4-FFF2-40B4-BE49-F238E27FC236}">
                <a16:creationId xmlns:a16="http://schemas.microsoft.com/office/drawing/2014/main" id="{20254339-D10E-476C-9841-3CE03829EB76}"/>
              </a:ext>
            </a:extLst>
          </p:cNvPr>
          <p:cNvSpPr>
            <a:spLocks noGrp="1"/>
          </p:cNvSpPr>
          <p:nvPr>
            <p:ph type="sldNum" sz="quarter" idx="12"/>
          </p:nvPr>
        </p:nvSpPr>
        <p:spPr/>
        <p:txBody>
          <a:bodyPr/>
          <a:lstStyle/>
          <a:p>
            <a:fld id="{E5C60907-9731-46B4-A33D-FDF5DC3BFF3C}" type="slidenum">
              <a:rPr lang="zh-TW" altLang="en-US" smtClean="0"/>
              <a:t>56</a:t>
            </a:fld>
            <a:endParaRPr lang="zh-TW" altLang="en-US"/>
          </a:p>
        </p:txBody>
      </p:sp>
    </p:spTree>
    <p:extLst>
      <p:ext uri="{BB962C8B-B14F-4D97-AF65-F5344CB8AC3E}">
        <p14:creationId xmlns:p14="http://schemas.microsoft.com/office/powerpoint/2010/main" val="31739830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descr="一張含有 圖畫, 花, 圖解, 設計 的圖片&#10;&#10;自動產生的描述">
            <a:extLst>
              <a:ext uri="{FF2B5EF4-FFF2-40B4-BE49-F238E27FC236}">
                <a16:creationId xmlns:a16="http://schemas.microsoft.com/office/drawing/2014/main" id="{CB3A8556-971A-1C7F-08E7-DD965F0CEC12}"/>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55427" y="5401256"/>
            <a:ext cx="2913488" cy="1456744"/>
          </a:xfrm>
          <a:prstGeom prst="rect">
            <a:avLst/>
          </a:prstGeom>
        </p:spPr>
      </p:pic>
      <p:sp>
        <p:nvSpPr>
          <p:cNvPr id="9" name="文字方塊 8">
            <a:extLst>
              <a:ext uri="{FF2B5EF4-FFF2-40B4-BE49-F238E27FC236}">
                <a16:creationId xmlns:a16="http://schemas.microsoft.com/office/drawing/2014/main" id="{1C7EE5CA-ED82-B3E3-5856-00255CD8AF89}"/>
              </a:ext>
            </a:extLst>
          </p:cNvPr>
          <p:cNvSpPr txBox="1"/>
          <p:nvPr/>
        </p:nvSpPr>
        <p:spPr>
          <a:xfrm>
            <a:off x="3178630" y="6325496"/>
            <a:ext cx="8576387" cy="430887"/>
          </a:xfrm>
          <a:prstGeom prst="rect">
            <a:avLst/>
          </a:prstGeom>
          <a:noFill/>
        </p:spPr>
        <p:txBody>
          <a:bodyPr wrap="none" rtlCol="0">
            <a:spAutoFit/>
          </a:bodyPr>
          <a:lstStyle/>
          <a:p>
            <a:r>
              <a:rPr lang="en-US" altLang="zh-TW" sz="2200" b="1" i="0" dirty="0">
                <a:effectLst/>
                <a:latin typeface="清松手寫體1-Medium" pitchFamily="2" charset="-120"/>
                <a:ea typeface="清松手寫體1-Medium" pitchFamily="2" charset="-120"/>
              </a:rPr>
              <a:t>Computational Intelligence and Human-Computer Interaction Lab.</a:t>
            </a:r>
          </a:p>
        </p:txBody>
      </p:sp>
      <p:pic>
        <p:nvPicPr>
          <p:cNvPr id="2" name="圖片 1" descr="一張含有 螢幕擷取畫面, 圖形, 鮮豔, 平面設計 的圖片&#10;&#10;自動產生的描述">
            <a:extLst>
              <a:ext uri="{FF2B5EF4-FFF2-40B4-BE49-F238E27FC236}">
                <a16:creationId xmlns:a16="http://schemas.microsoft.com/office/drawing/2014/main" id="{167C80CF-CDC0-1603-D553-89582E280A69}"/>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t="68681" r="13640" b="12137"/>
          <a:stretch/>
        </p:blipFill>
        <p:spPr>
          <a:xfrm>
            <a:off x="2498272" y="4924025"/>
            <a:ext cx="12192000" cy="1933975"/>
          </a:xfrm>
          <a:prstGeom prst="rect">
            <a:avLst/>
          </a:prstGeom>
        </p:spPr>
      </p:pic>
      <p:pic>
        <p:nvPicPr>
          <p:cNvPr id="6" name="圖片 5" descr="一張含有 螢幕擷取畫面, 圖形, 鮮豔, 平面設計 的圖片&#10;&#10;自動產生的描述">
            <a:extLst>
              <a:ext uri="{FF2B5EF4-FFF2-40B4-BE49-F238E27FC236}">
                <a16:creationId xmlns:a16="http://schemas.microsoft.com/office/drawing/2014/main" id="{84ACE810-2C18-CFBA-8172-30AC6D8FACC5}"/>
              </a:ext>
            </a:extLst>
          </p:cNvPr>
          <p:cNvPicPr>
            <a:picLocks noChangeAspect="1"/>
          </p:cNvPicPr>
          <p:nvPr/>
        </p:nvPicPr>
        <p:blipFill rotWithShape="1">
          <a:blip r:embed="rId4">
            <a:alphaModFix amt="50000"/>
            <a:extLst>
              <a:ext uri="{28A0092B-C50C-407E-A947-70E740481C1C}">
                <a14:useLocalDpi xmlns:a14="http://schemas.microsoft.com/office/drawing/2010/main" val="0"/>
              </a:ext>
            </a:extLst>
          </a:blip>
          <a:srcRect l="16339" r="38936" b="69995"/>
          <a:stretch/>
        </p:blipFill>
        <p:spPr>
          <a:xfrm rot="21132035">
            <a:off x="-2836048" y="-1563455"/>
            <a:ext cx="6314140" cy="3025245"/>
          </a:xfrm>
          <a:prstGeom prst="rect">
            <a:avLst/>
          </a:prstGeom>
        </p:spPr>
      </p:pic>
      <p:pic>
        <p:nvPicPr>
          <p:cNvPr id="7" name="圖片 6" descr="一張含有 螢幕擷取畫面, 圖形, 鮮豔, 平面設計 的圖片&#10;&#10;自動產生的描述">
            <a:extLst>
              <a:ext uri="{FF2B5EF4-FFF2-40B4-BE49-F238E27FC236}">
                <a16:creationId xmlns:a16="http://schemas.microsoft.com/office/drawing/2014/main" id="{F5CCD7D2-10FA-9445-7CED-577298D52433}"/>
              </a:ext>
            </a:extLst>
          </p:cNvPr>
          <p:cNvPicPr>
            <a:picLocks noChangeAspect="1"/>
          </p:cNvPicPr>
          <p:nvPr/>
        </p:nvPicPr>
        <p:blipFill rotWithShape="1">
          <a:blip r:embed="rId4">
            <a:alphaModFix amt="50000"/>
            <a:extLst>
              <a:ext uri="{28A0092B-C50C-407E-A947-70E740481C1C}">
                <a14:useLocalDpi xmlns:a14="http://schemas.microsoft.com/office/drawing/2010/main" val="0"/>
              </a:ext>
            </a:extLst>
          </a:blip>
          <a:srcRect l="74315" t="3003" r="3095" b="82295"/>
          <a:stretch/>
        </p:blipFill>
        <p:spPr>
          <a:xfrm rot="4134665">
            <a:off x="10278645" y="-964573"/>
            <a:ext cx="3189169" cy="1482270"/>
          </a:xfrm>
          <a:prstGeom prst="rect">
            <a:avLst/>
          </a:prstGeom>
          <a:noFill/>
        </p:spPr>
      </p:pic>
      <p:sp>
        <p:nvSpPr>
          <p:cNvPr id="4" name="文字方塊 3">
            <a:extLst>
              <a:ext uri="{FF2B5EF4-FFF2-40B4-BE49-F238E27FC236}">
                <a16:creationId xmlns:a16="http://schemas.microsoft.com/office/drawing/2014/main" id="{1BEC93B9-C145-565A-E9A1-FF7ECB2B27A5}"/>
              </a:ext>
            </a:extLst>
          </p:cNvPr>
          <p:cNvSpPr txBox="1"/>
          <p:nvPr/>
        </p:nvSpPr>
        <p:spPr>
          <a:xfrm>
            <a:off x="699902" y="414594"/>
            <a:ext cx="1811413" cy="830997"/>
          </a:xfrm>
          <a:prstGeom prst="rect">
            <a:avLst/>
          </a:prstGeom>
          <a:noFill/>
        </p:spPr>
        <p:txBody>
          <a:bodyPr wrap="square" rtlCol="0">
            <a:spAutoFit/>
          </a:bodyPr>
          <a:lstStyle/>
          <a:p>
            <a:pPr algn="ctr"/>
            <a:r>
              <a:rPr lang="zh-TW" altLang="en-US" sz="4800" dirty="0">
                <a:latin typeface="標楷體" panose="03000509000000000000" pitchFamily="65" charset="-120"/>
                <a:ea typeface="標楷體" panose="03000509000000000000" pitchFamily="65" charset="-120"/>
              </a:rPr>
              <a:t>大綱</a:t>
            </a:r>
          </a:p>
        </p:txBody>
      </p:sp>
      <p:sp>
        <p:nvSpPr>
          <p:cNvPr id="3" name="文字方塊 2">
            <a:extLst>
              <a:ext uri="{FF2B5EF4-FFF2-40B4-BE49-F238E27FC236}">
                <a16:creationId xmlns:a16="http://schemas.microsoft.com/office/drawing/2014/main" id="{E7668FC9-AD29-C177-CAB8-E5A73B3D5DCA}"/>
              </a:ext>
            </a:extLst>
          </p:cNvPr>
          <p:cNvSpPr txBox="1"/>
          <p:nvPr/>
        </p:nvSpPr>
        <p:spPr>
          <a:xfrm>
            <a:off x="1605748" y="-6816575"/>
            <a:ext cx="11141679" cy="19051369"/>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rgbClr val="000000"/>
                </a:solidFill>
                <a:latin typeface="標楷體" panose="03000509000000000000" pitchFamily="65" charset="-120"/>
                <a:ea typeface="標楷體" panose="03000509000000000000" pitchFamily="65" charset="-120"/>
              </a:rPr>
              <a:t>研究動機與目的</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rgbClr val="000000"/>
                </a:solidFill>
                <a:latin typeface="標楷體" panose="03000509000000000000" pitchFamily="65" charset="-120"/>
                <a:ea typeface="標楷體" panose="03000509000000000000" pitchFamily="65" charset="-120"/>
              </a:rPr>
              <a:t>研究動機</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rgbClr val="000000"/>
                </a:solidFill>
                <a:latin typeface="標楷體" panose="03000509000000000000" pitchFamily="65" charset="-120"/>
                <a:ea typeface="標楷體" panose="03000509000000000000" pitchFamily="65" charset="-120"/>
              </a:rPr>
              <a:t>研究目的</a:t>
            </a:r>
            <a:endParaRPr lang="en-US" altLang="zh-TW" sz="28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rgbClr val="000000"/>
                </a:solidFill>
                <a:latin typeface="標楷體" panose="03000509000000000000" pitchFamily="65" charset="-120"/>
                <a:ea typeface="標楷體" panose="03000509000000000000" pitchFamily="65" charset="-120"/>
              </a:rPr>
              <a:t>背景知識與相關研究</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rgbClr val="000000"/>
                </a:solidFill>
                <a:latin typeface="標楷體" panose="03000509000000000000" pitchFamily="65" charset="-120"/>
                <a:ea typeface="標楷體" panose="03000509000000000000" pitchFamily="65" charset="-120"/>
              </a:rPr>
              <a:t>背景知識</a:t>
            </a:r>
            <a:endParaRPr lang="en-US" altLang="zh-TW" sz="2800" dirty="0">
              <a:solidFill>
                <a:srgbClr val="000000"/>
              </a:solidFill>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大型語言模型的研究現況</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智慧機器與人工智慧物聯網的應用場景</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en-US" altLang="zh-TW" sz="2800" dirty="0">
                <a:latin typeface="標楷體" panose="03000509000000000000" pitchFamily="65" charset="-120"/>
                <a:ea typeface="標楷體" panose="03000509000000000000" pitchFamily="65" charset="-120"/>
              </a:rPr>
              <a:t>3D </a:t>
            </a:r>
            <a:r>
              <a:rPr lang="zh-TW" altLang="en-US" sz="2800" dirty="0">
                <a:latin typeface="標楷體" panose="03000509000000000000" pitchFamily="65" charset="-120"/>
                <a:ea typeface="標楷體" panose="03000509000000000000" pitchFamily="65" charset="-120"/>
              </a:rPr>
              <a:t>列印技術的發展現況</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rgbClr val="000000"/>
                </a:solidFill>
                <a:latin typeface="標楷體" panose="03000509000000000000" pitchFamily="65" charset="-120"/>
                <a:ea typeface="標楷體" panose="03000509000000000000" pitchFamily="65" charset="-120"/>
              </a:rPr>
              <a:t>文獻回顧</a:t>
            </a:r>
            <a:endParaRPr lang="en-US" altLang="zh-TW" sz="2800" dirty="0">
              <a:solidFill>
                <a:srgbClr val="000000"/>
              </a:solidFill>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大型語言模型及其在程式碼生成與機器控制上的應用</a:t>
            </a:r>
            <a:endParaRPr lang="en-US" altLang="zh-TW" sz="2800" dirty="0">
              <a:solidFill>
                <a:srgbClr val="000000"/>
              </a:solidFill>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運動學研究與機器人控制</a:t>
            </a:r>
            <a:endParaRPr lang="en-US" altLang="zh-TW" sz="2800" dirty="0">
              <a:solidFill>
                <a:srgbClr val="000000"/>
              </a:solidFill>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en-US" altLang="zh-TW" sz="2800" dirty="0">
                <a:latin typeface="標楷體" panose="03000509000000000000" pitchFamily="65" charset="-120"/>
                <a:ea typeface="標楷體" panose="03000509000000000000" pitchFamily="65" charset="-120"/>
              </a:rPr>
              <a:t>3D </a:t>
            </a:r>
            <a:r>
              <a:rPr lang="zh-TW" altLang="en-US" sz="2800" dirty="0">
                <a:latin typeface="標楷體" panose="03000509000000000000" pitchFamily="65" charset="-120"/>
                <a:ea typeface="標楷體" panose="03000509000000000000" pitchFamily="65" charset="-120"/>
              </a:rPr>
              <a:t>列印應用於機器人製作的相關文獻</a:t>
            </a:r>
            <a:endParaRPr lang="en-US" altLang="zh-TW" sz="28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rgbClr val="000000"/>
                </a:solidFill>
                <a:latin typeface="標楷體" panose="03000509000000000000" pitchFamily="65" charset="-120"/>
                <a:ea typeface="標楷體" panose="03000509000000000000" pitchFamily="65" charset="-120"/>
              </a:rPr>
              <a:t>研究方法</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硬體設計流程</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模型設計軟體：</a:t>
            </a:r>
            <a:r>
              <a:rPr lang="en-US" altLang="zh-TW" sz="2800" dirty="0">
                <a:latin typeface="標楷體" panose="03000509000000000000" pitchFamily="65" charset="-120"/>
                <a:ea typeface="標楷體" panose="03000509000000000000" pitchFamily="65" charset="-120"/>
              </a:rPr>
              <a:t>Autodesk Fusion 360</a:t>
            </a: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檔案輸出格式：</a:t>
            </a:r>
            <a:r>
              <a:rPr lang="en-US" altLang="zh-TW" sz="2800" dirty="0">
                <a:latin typeface="標楷體" panose="03000509000000000000" pitchFamily="65" charset="-120"/>
                <a:ea typeface="標楷體" panose="03000509000000000000" pitchFamily="65" charset="-120"/>
              </a:rPr>
              <a:t>STL</a:t>
            </a:r>
            <a:r>
              <a:rPr lang="zh-TW" altLang="en-US" sz="2800" dirty="0">
                <a:latin typeface="標楷體" panose="03000509000000000000" pitchFamily="65" charset="-120"/>
                <a:ea typeface="標楷體" panose="03000509000000000000" pitchFamily="65" charset="-120"/>
              </a:rPr>
              <a:t>（</a:t>
            </a:r>
            <a:r>
              <a:rPr lang="en-US" altLang="zh-TW" sz="2800" dirty="0">
                <a:latin typeface="標楷體" panose="03000509000000000000" pitchFamily="65" charset="-120"/>
                <a:ea typeface="標楷體" panose="03000509000000000000" pitchFamily="65" charset="-120"/>
              </a:rPr>
              <a:t>Stereolithography</a:t>
            </a:r>
            <a:r>
              <a:rPr lang="zh-TW" altLang="en-US" sz="2800" dirty="0">
                <a:latin typeface="標楷體" panose="03000509000000000000" pitchFamily="65" charset="-120"/>
                <a:ea typeface="標楷體" panose="03000509000000000000" pitchFamily="65" charset="-120"/>
              </a:rPr>
              <a:t>）</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en-US" altLang="zh-TW" sz="2800" dirty="0">
                <a:latin typeface="標楷體" panose="03000509000000000000" pitchFamily="65" charset="-120"/>
                <a:ea typeface="標楷體" panose="03000509000000000000" pitchFamily="65" charset="-120"/>
              </a:rPr>
              <a:t>3D </a:t>
            </a:r>
            <a:r>
              <a:rPr lang="zh-TW" altLang="en-US" sz="2800" dirty="0">
                <a:latin typeface="標楷體" panose="03000509000000000000" pitchFamily="65" charset="-120"/>
                <a:ea typeface="標楷體" panose="03000509000000000000" pitchFamily="65" charset="-120"/>
              </a:rPr>
              <a:t>列印機：</a:t>
            </a:r>
            <a:r>
              <a:rPr lang="en-US" altLang="zh-TW" sz="2800" dirty="0" err="1">
                <a:latin typeface="標楷體" panose="03000509000000000000" pitchFamily="65" charset="-120"/>
                <a:ea typeface="標楷體" panose="03000509000000000000" pitchFamily="65" charset="-120"/>
              </a:rPr>
              <a:t>Creality</a:t>
            </a:r>
            <a:r>
              <a:rPr lang="en-US" altLang="zh-TW" sz="2800" dirty="0">
                <a:latin typeface="標楷體" panose="03000509000000000000" pitchFamily="65" charset="-120"/>
                <a:ea typeface="標楷體" panose="03000509000000000000" pitchFamily="65" charset="-120"/>
              </a:rPr>
              <a:t> K1 MAX</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運動學開發</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運動模擬環境</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順向運動學</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逆向運動學</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大型語言模型開發</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en-US" altLang="zh-TW" sz="2800" dirty="0">
                <a:latin typeface="標楷體" panose="03000509000000000000" pitchFamily="65" charset="-120"/>
                <a:ea typeface="標楷體" panose="03000509000000000000" pitchFamily="65" charset="-120"/>
              </a:rPr>
              <a:t>OpenAI </a:t>
            </a:r>
            <a:r>
              <a:rPr lang="zh-TW" altLang="en-US" sz="2800" dirty="0">
                <a:latin typeface="標楷體" panose="03000509000000000000" pitchFamily="65" charset="-120"/>
                <a:ea typeface="標楷體" panose="03000509000000000000" pitchFamily="65" charset="-120"/>
              </a:rPr>
              <a:t>與 </a:t>
            </a:r>
            <a:r>
              <a:rPr lang="en-US" altLang="zh-TW" sz="2800" dirty="0">
                <a:latin typeface="標楷體" panose="03000509000000000000" pitchFamily="65" charset="-120"/>
                <a:ea typeface="標楷體" panose="03000509000000000000" pitchFamily="65" charset="-120"/>
              </a:rPr>
              <a:t>GPT </a:t>
            </a:r>
            <a:r>
              <a:rPr lang="zh-TW" altLang="en-US" sz="2800" dirty="0">
                <a:latin typeface="標楷體" panose="03000509000000000000" pitchFamily="65" charset="-120"/>
                <a:ea typeface="標楷體" panose="03000509000000000000" pitchFamily="65" charset="-120"/>
              </a:rPr>
              <a:t>模型</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模型使用流程</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系統架構</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系統架構與流程</a:t>
            </a:r>
            <a:endParaRPr lang="en-US" altLang="zh-TW" sz="28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rgbClr val="000000"/>
                </a:solidFill>
                <a:latin typeface="標楷體" panose="03000509000000000000" pitchFamily="65" charset="-120"/>
                <a:ea typeface="標楷體" panose="03000509000000000000" pitchFamily="65" charset="-120"/>
              </a:rPr>
              <a:t>實驗設計與成果</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實驗一：機械臂的基本控制</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機械結構設計圖 </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函數設計</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下達指令的格式範例</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實驗結果</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實驗二：將機械臂用於畫圖機械結構設計圖 </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函數設計</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下達指令的格式範例</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實驗結果</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實驗三：機械臂在自動運輸車上的應用機械結構設計圖 </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函數設計</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下達指令的格式範例</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實驗結果</a:t>
            </a:r>
            <a:endParaRPr lang="en-US" altLang="zh-TW" sz="2800" dirty="0">
              <a:solidFill>
                <a:srgbClr val="000000"/>
              </a:solidFill>
              <a:latin typeface="標楷體" panose="03000509000000000000" pitchFamily="65" charset="-120"/>
              <a:ea typeface="標楷體" panose="03000509000000000000" pitchFamily="65" charset="-120"/>
            </a:endParaRPr>
          </a:p>
          <a:p>
            <a:pPr lvl="2"/>
            <a:endParaRPr lang="en-US" altLang="zh-TW" sz="28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rgbClr val="000000"/>
                </a:solidFill>
                <a:latin typeface="標楷體" panose="03000509000000000000" pitchFamily="65" charset="-120"/>
                <a:ea typeface="標楷體" panose="03000509000000000000" pitchFamily="65" charset="-120"/>
              </a:rPr>
              <a:t>結論與未來展望</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結論</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未來展望</a:t>
            </a:r>
            <a:endParaRPr lang="en-US" altLang="zh-TW" sz="2800" dirty="0">
              <a:solidFill>
                <a:srgbClr val="000000"/>
              </a:solidFill>
              <a:latin typeface="標楷體" panose="03000509000000000000" pitchFamily="65" charset="-120"/>
              <a:ea typeface="標楷體" panose="03000509000000000000" pitchFamily="65" charset="-120"/>
            </a:endParaRPr>
          </a:p>
        </p:txBody>
      </p:sp>
      <p:sp>
        <p:nvSpPr>
          <p:cNvPr id="10" name="投影片編號版面配置區 9">
            <a:extLst>
              <a:ext uri="{FF2B5EF4-FFF2-40B4-BE49-F238E27FC236}">
                <a16:creationId xmlns:a16="http://schemas.microsoft.com/office/drawing/2014/main" id="{74FFFDA1-71A3-4744-B6AD-EAFC7ADBB6A9}"/>
              </a:ext>
            </a:extLst>
          </p:cNvPr>
          <p:cNvSpPr>
            <a:spLocks noGrp="1"/>
          </p:cNvSpPr>
          <p:nvPr>
            <p:ph type="sldNum" sz="quarter" idx="12"/>
          </p:nvPr>
        </p:nvSpPr>
        <p:spPr/>
        <p:txBody>
          <a:bodyPr/>
          <a:lstStyle/>
          <a:p>
            <a:fld id="{E5C60907-9731-46B4-A33D-FDF5DC3BFF3C}" type="slidenum">
              <a:rPr lang="zh-TW" altLang="en-US" smtClean="0"/>
              <a:t>57</a:t>
            </a:fld>
            <a:endParaRPr lang="zh-TW" altLang="en-US"/>
          </a:p>
        </p:txBody>
      </p:sp>
    </p:spTree>
    <p:extLst>
      <p:ext uri="{BB962C8B-B14F-4D97-AF65-F5344CB8AC3E}">
        <p14:creationId xmlns:p14="http://schemas.microsoft.com/office/powerpoint/2010/main" val="32048274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D780FEAF-2C8C-4CB8-8DF8-E4BA8C9365FD}"/>
              </a:ext>
            </a:extLst>
          </p:cNvPr>
          <p:cNvSpPr txBox="1"/>
          <p:nvPr/>
        </p:nvSpPr>
        <p:spPr>
          <a:xfrm>
            <a:off x="2762864" y="1166842"/>
            <a:ext cx="6666272" cy="25206900"/>
          </a:xfrm>
          <a:prstGeom prst="rect">
            <a:avLst/>
          </a:prstGeom>
          <a:noFill/>
        </p:spPr>
        <p:txBody>
          <a:bodyPr wrap="square" rtlCol="0">
            <a:spAutoFit/>
          </a:bodyPr>
          <a:lstStyle/>
          <a:p>
            <a:pPr marL="571500" indent="-571500">
              <a:buFont typeface="Arial" panose="020B0604020202020204" pitchFamily="34" charset="0"/>
              <a:buChar char="•"/>
            </a:pPr>
            <a:r>
              <a:rPr lang="zh-TW" altLang="en-US" sz="3200" dirty="0">
                <a:solidFill>
                  <a:srgbClr val="000000"/>
                </a:solidFill>
                <a:latin typeface="標楷體" panose="03000509000000000000" pitchFamily="65" charset="-120"/>
                <a:ea typeface="標楷體" panose="03000509000000000000" pitchFamily="65" charset="-120"/>
              </a:rPr>
              <a:t>研究動機與目的</a:t>
            </a:r>
            <a:endParaRPr lang="en-US" altLang="zh-TW" sz="32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3200" dirty="0">
                <a:solidFill>
                  <a:srgbClr val="000000"/>
                </a:solidFill>
                <a:latin typeface="標楷體" panose="03000509000000000000" pitchFamily="65" charset="-120"/>
                <a:ea typeface="標楷體" panose="03000509000000000000" pitchFamily="65" charset="-120"/>
              </a:rPr>
              <a:t>研究動機</a:t>
            </a:r>
            <a:endParaRPr lang="en-US" altLang="zh-TW" sz="32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3200" dirty="0">
                <a:solidFill>
                  <a:srgbClr val="000000"/>
                </a:solidFill>
                <a:latin typeface="標楷體" panose="03000509000000000000" pitchFamily="65" charset="-120"/>
                <a:ea typeface="標楷體" panose="03000509000000000000" pitchFamily="65" charset="-120"/>
              </a:rPr>
              <a:t>研究目的</a:t>
            </a:r>
            <a:endParaRPr lang="en-US" altLang="zh-TW" sz="32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3200" dirty="0">
                <a:solidFill>
                  <a:srgbClr val="000000"/>
                </a:solidFill>
                <a:latin typeface="標楷體" panose="03000509000000000000" pitchFamily="65" charset="-120"/>
                <a:ea typeface="標楷體" panose="03000509000000000000" pitchFamily="65" charset="-120"/>
              </a:rPr>
              <a:t>背景知識與相關研究</a:t>
            </a:r>
            <a:endParaRPr lang="en-US" altLang="zh-TW" sz="32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3200" dirty="0">
                <a:solidFill>
                  <a:srgbClr val="000000"/>
                </a:solidFill>
                <a:latin typeface="標楷體" panose="03000509000000000000" pitchFamily="65" charset="-120"/>
                <a:ea typeface="標楷體" panose="03000509000000000000" pitchFamily="65" charset="-120"/>
              </a:rPr>
              <a:t>背景知識</a:t>
            </a:r>
            <a:endParaRPr lang="en-US" altLang="zh-TW" sz="3200" dirty="0">
              <a:solidFill>
                <a:srgbClr val="000000"/>
              </a:solidFill>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大型語言模型的研究現況</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智慧機器與人工智慧物聯網的應用場景</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en-US" altLang="zh-TW" sz="3200" dirty="0">
                <a:latin typeface="標楷體" panose="03000509000000000000" pitchFamily="65" charset="-120"/>
                <a:ea typeface="標楷體" panose="03000509000000000000" pitchFamily="65" charset="-120"/>
              </a:rPr>
              <a:t>3D </a:t>
            </a:r>
            <a:r>
              <a:rPr lang="zh-TW" altLang="en-US" sz="3200" dirty="0">
                <a:latin typeface="標楷體" panose="03000509000000000000" pitchFamily="65" charset="-120"/>
                <a:ea typeface="標楷體" panose="03000509000000000000" pitchFamily="65" charset="-120"/>
              </a:rPr>
              <a:t>列印技術的發展現況</a:t>
            </a:r>
            <a:endParaRPr lang="en-US" altLang="zh-TW" sz="32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3200" dirty="0">
                <a:solidFill>
                  <a:srgbClr val="000000"/>
                </a:solidFill>
                <a:latin typeface="標楷體" panose="03000509000000000000" pitchFamily="65" charset="-120"/>
                <a:ea typeface="標楷體" panose="03000509000000000000" pitchFamily="65" charset="-120"/>
              </a:rPr>
              <a:t>文獻回顧</a:t>
            </a:r>
            <a:endParaRPr lang="en-US" altLang="zh-TW" sz="3200" dirty="0">
              <a:solidFill>
                <a:srgbClr val="000000"/>
              </a:solidFill>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大型語言模型及其在程式碼生成與機器控制上的應用</a:t>
            </a:r>
            <a:endParaRPr lang="en-US" altLang="zh-TW" sz="3200" dirty="0">
              <a:solidFill>
                <a:srgbClr val="000000"/>
              </a:solidFill>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運動學研究與機器人控制</a:t>
            </a:r>
            <a:endParaRPr lang="en-US" altLang="zh-TW" sz="3200" dirty="0">
              <a:solidFill>
                <a:srgbClr val="000000"/>
              </a:solidFill>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en-US" altLang="zh-TW" sz="3200" dirty="0">
                <a:latin typeface="標楷體" panose="03000509000000000000" pitchFamily="65" charset="-120"/>
                <a:ea typeface="標楷體" panose="03000509000000000000" pitchFamily="65" charset="-120"/>
              </a:rPr>
              <a:t>3D </a:t>
            </a:r>
            <a:r>
              <a:rPr lang="zh-TW" altLang="en-US" sz="3200" dirty="0">
                <a:latin typeface="標楷體" panose="03000509000000000000" pitchFamily="65" charset="-120"/>
                <a:ea typeface="標楷體" panose="03000509000000000000" pitchFamily="65" charset="-120"/>
              </a:rPr>
              <a:t>列印應用於機器人製作的相關文獻</a:t>
            </a:r>
            <a:endParaRPr lang="en-US" altLang="zh-TW" sz="32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3200" dirty="0">
                <a:solidFill>
                  <a:srgbClr val="000000"/>
                </a:solidFill>
                <a:latin typeface="標楷體" panose="03000509000000000000" pitchFamily="65" charset="-120"/>
                <a:ea typeface="標楷體" panose="03000509000000000000" pitchFamily="65" charset="-120"/>
              </a:rPr>
              <a:t>研究方法</a:t>
            </a:r>
            <a:endParaRPr lang="en-US" altLang="zh-TW" sz="32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硬體設計流程</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模型設計軟體：</a:t>
            </a:r>
            <a:r>
              <a:rPr lang="en-US" altLang="zh-TW" sz="3200" dirty="0">
                <a:latin typeface="標楷體" panose="03000509000000000000" pitchFamily="65" charset="-120"/>
                <a:ea typeface="標楷體" panose="03000509000000000000" pitchFamily="65" charset="-120"/>
              </a:rPr>
              <a:t>Autodesk Fusion 360</a:t>
            </a: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檔案輸出格式：</a:t>
            </a:r>
            <a:r>
              <a:rPr lang="en-US" altLang="zh-TW" sz="3200" dirty="0">
                <a:latin typeface="標楷體" panose="03000509000000000000" pitchFamily="65" charset="-120"/>
                <a:ea typeface="標楷體" panose="03000509000000000000" pitchFamily="65" charset="-120"/>
              </a:rPr>
              <a:t>STL</a:t>
            </a:r>
            <a:r>
              <a:rPr lang="zh-TW" altLang="en-US" sz="3200" dirty="0">
                <a:latin typeface="標楷體" panose="03000509000000000000" pitchFamily="65" charset="-120"/>
                <a:ea typeface="標楷體" panose="03000509000000000000" pitchFamily="65" charset="-120"/>
              </a:rPr>
              <a:t>（</a:t>
            </a:r>
            <a:r>
              <a:rPr lang="en-US" altLang="zh-TW" sz="3200" dirty="0">
                <a:latin typeface="標楷體" panose="03000509000000000000" pitchFamily="65" charset="-120"/>
                <a:ea typeface="標楷體" panose="03000509000000000000" pitchFamily="65" charset="-120"/>
              </a:rPr>
              <a:t>Stereolithography</a:t>
            </a:r>
            <a:r>
              <a:rPr lang="zh-TW" altLang="en-US" sz="3200" dirty="0">
                <a:latin typeface="標楷體" panose="03000509000000000000" pitchFamily="65" charset="-120"/>
                <a:ea typeface="標楷體" panose="03000509000000000000" pitchFamily="65" charset="-120"/>
              </a:rPr>
              <a:t>）</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en-US" altLang="zh-TW" sz="3200" dirty="0">
                <a:latin typeface="標楷體" panose="03000509000000000000" pitchFamily="65" charset="-120"/>
                <a:ea typeface="標楷體" panose="03000509000000000000" pitchFamily="65" charset="-120"/>
              </a:rPr>
              <a:t>3D </a:t>
            </a:r>
            <a:r>
              <a:rPr lang="zh-TW" altLang="en-US" sz="3200" dirty="0">
                <a:latin typeface="標楷體" panose="03000509000000000000" pitchFamily="65" charset="-120"/>
                <a:ea typeface="標楷體" panose="03000509000000000000" pitchFamily="65" charset="-120"/>
              </a:rPr>
              <a:t>列印機：</a:t>
            </a:r>
            <a:r>
              <a:rPr lang="en-US" altLang="zh-TW" sz="3200" dirty="0" err="1">
                <a:latin typeface="標楷體" panose="03000509000000000000" pitchFamily="65" charset="-120"/>
                <a:ea typeface="標楷體" panose="03000509000000000000" pitchFamily="65" charset="-120"/>
              </a:rPr>
              <a:t>Creality</a:t>
            </a:r>
            <a:r>
              <a:rPr lang="en-US" altLang="zh-TW" sz="3200" dirty="0">
                <a:latin typeface="標楷體" panose="03000509000000000000" pitchFamily="65" charset="-120"/>
                <a:ea typeface="標楷體" panose="03000509000000000000" pitchFamily="65" charset="-120"/>
              </a:rPr>
              <a:t> K1 MAX</a:t>
            </a:r>
            <a:endParaRPr lang="en-US" altLang="zh-TW" sz="32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運動學開發</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運動模擬環境</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順向運動學</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逆向運動學</a:t>
            </a:r>
            <a:endParaRPr lang="en-US" altLang="zh-TW" sz="32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大型語言模型開發</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en-US" altLang="zh-TW" sz="3200" dirty="0">
                <a:latin typeface="標楷體" panose="03000509000000000000" pitchFamily="65" charset="-120"/>
                <a:ea typeface="標楷體" panose="03000509000000000000" pitchFamily="65" charset="-120"/>
              </a:rPr>
              <a:t>OpenAI </a:t>
            </a:r>
            <a:r>
              <a:rPr lang="zh-TW" altLang="en-US" sz="3200" dirty="0">
                <a:latin typeface="標楷體" panose="03000509000000000000" pitchFamily="65" charset="-120"/>
                <a:ea typeface="標楷體" panose="03000509000000000000" pitchFamily="65" charset="-120"/>
              </a:rPr>
              <a:t>與 </a:t>
            </a:r>
            <a:r>
              <a:rPr lang="en-US" altLang="zh-TW" sz="3200" dirty="0">
                <a:latin typeface="標楷體" panose="03000509000000000000" pitchFamily="65" charset="-120"/>
                <a:ea typeface="標楷體" panose="03000509000000000000" pitchFamily="65" charset="-120"/>
              </a:rPr>
              <a:t>GPT </a:t>
            </a:r>
            <a:r>
              <a:rPr lang="zh-TW" altLang="en-US" sz="3200" dirty="0">
                <a:latin typeface="標楷體" panose="03000509000000000000" pitchFamily="65" charset="-120"/>
                <a:ea typeface="標楷體" panose="03000509000000000000" pitchFamily="65" charset="-120"/>
              </a:rPr>
              <a:t>模型</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模型使用流程</a:t>
            </a:r>
            <a:endParaRPr lang="en-US" altLang="zh-TW" sz="32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系統架構</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系統架構與流程</a:t>
            </a:r>
            <a:endParaRPr lang="en-US" altLang="zh-TW" sz="32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3200" dirty="0">
                <a:solidFill>
                  <a:srgbClr val="000000"/>
                </a:solidFill>
                <a:latin typeface="標楷體" panose="03000509000000000000" pitchFamily="65" charset="-120"/>
                <a:ea typeface="標楷體" panose="03000509000000000000" pitchFamily="65" charset="-120"/>
              </a:rPr>
              <a:t>實驗設計與成果</a:t>
            </a:r>
            <a:endParaRPr lang="en-US" altLang="zh-TW" sz="32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實驗一：機械臂的基本控制</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機械結構設計圖 </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函數設計</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下達指令的格式範例</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實驗結果</a:t>
            </a:r>
            <a:endParaRPr lang="en-US" altLang="zh-TW" sz="32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實驗二：將機械臂用於畫圖機械結構設計圖 </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函數設計</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下達指令的格式範例</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實驗結果</a:t>
            </a:r>
            <a:endParaRPr lang="en-US" altLang="zh-TW" sz="32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實驗三：機械臂在自動運輸車上的應用機械結構設計圖 </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函數設計</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下達指令的格式範例</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實驗結果</a:t>
            </a:r>
            <a:endParaRPr lang="en-US" altLang="zh-TW" sz="3200" dirty="0">
              <a:solidFill>
                <a:srgbClr val="000000"/>
              </a:solidFill>
              <a:latin typeface="標楷體" panose="03000509000000000000" pitchFamily="65" charset="-120"/>
              <a:ea typeface="標楷體" panose="03000509000000000000" pitchFamily="65" charset="-120"/>
            </a:endParaRPr>
          </a:p>
          <a:p>
            <a:pPr lvl="2"/>
            <a:endParaRPr lang="en-US" altLang="zh-TW" sz="32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3200" dirty="0">
                <a:solidFill>
                  <a:srgbClr val="000000"/>
                </a:solidFill>
                <a:latin typeface="標楷體" panose="03000509000000000000" pitchFamily="65" charset="-120"/>
                <a:ea typeface="標楷體" panose="03000509000000000000" pitchFamily="65" charset="-120"/>
              </a:rPr>
              <a:t>結論與未來展望</a:t>
            </a:r>
            <a:endParaRPr lang="en-US" altLang="zh-TW" sz="32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結論</a:t>
            </a:r>
            <a:endParaRPr lang="en-US" altLang="zh-TW" sz="32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未來展望</a:t>
            </a:r>
            <a:endParaRPr lang="en-US" altLang="zh-TW" sz="3200" dirty="0">
              <a:solidFill>
                <a:srgbClr val="000000"/>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F3BF71C2-2B67-46FB-B542-4EF3054BFB9F}"/>
              </a:ext>
            </a:extLst>
          </p:cNvPr>
          <p:cNvSpPr>
            <a:spLocks noGrp="1"/>
          </p:cNvSpPr>
          <p:nvPr>
            <p:ph type="sldNum" sz="quarter" idx="12"/>
          </p:nvPr>
        </p:nvSpPr>
        <p:spPr/>
        <p:txBody>
          <a:bodyPr/>
          <a:lstStyle/>
          <a:p>
            <a:fld id="{E5C60907-9731-46B4-A33D-FDF5DC3BFF3C}" type="slidenum">
              <a:rPr lang="zh-TW" altLang="en-US" smtClean="0"/>
              <a:t>58</a:t>
            </a:fld>
            <a:endParaRPr lang="zh-TW" altLang="en-US"/>
          </a:p>
        </p:txBody>
      </p:sp>
    </p:spTree>
    <p:extLst>
      <p:ext uri="{BB962C8B-B14F-4D97-AF65-F5344CB8AC3E}">
        <p14:creationId xmlns:p14="http://schemas.microsoft.com/office/powerpoint/2010/main" val="14016727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5080337" y="504630"/>
            <a:ext cx="2031325" cy="646331"/>
          </a:xfrm>
          <a:prstGeom prst="rect">
            <a:avLst/>
          </a:prstGeom>
          <a:noFill/>
        </p:spPr>
        <p:txBody>
          <a:bodyPr wrap="none" rtlCol="0">
            <a:spAutoFit/>
          </a:bodyPr>
          <a:lstStyle/>
          <a:p>
            <a:r>
              <a:rPr lang="zh-TW" altLang="en-US" sz="3600" dirty="0">
                <a:solidFill>
                  <a:srgbClr val="000000"/>
                </a:solidFill>
                <a:latin typeface="標楷體" panose="03000509000000000000" pitchFamily="65" charset="-120"/>
                <a:ea typeface="標楷體" panose="03000509000000000000" pitchFamily="65" charset="-120"/>
              </a:rPr>
              <a:t>研究目的</a:t>
            </a:r>
            <a:endParaRPr lang="en-US" altLang="zh-TW" sz="3600" dirty="0">
              <a:solidFill>
                <a:srgbClr val="000000"/>
              </a:solidFill>
              <a:latin typeface="標楷體" panose="03000509000000000000" pitchFamily="65" charset="-120"/>
              <a:ea typeface="標楷體" panose="03000509000000000000" pitchFamily="65" charset="-120"/>
            </a:endParaRPr>
          </a:p>
        </p:txBody>
      </p:sp>
      <p:sp>
        <p:nvSpPr>
          <p:cNvPr id="2" name="文字方塊 1">
            <a:extLst>
              <a:ext uri="{FF2B5EF4-FFF2-40B4-BE49-F238E27FC236}">
                <a16:creationId xmlns:a16="http://schemas.microsoft.com/office/drawing/2014/main" id="{A38B2C26-1505-5AB2-E117-F1E68E875EE8}"/>
              </a:ext>
            </a:extLst>
          </p:cNvPr>
          <p:cNvSpPr txBox="1"/>
          <p:nvPr/>
        </p:nvSpPr>
        <p:spPr>
          <a:xfrm>
            <a:off x="1241465" y="1251960"/>
            <a:ext cx="10395108" cy="4154984"/>
          </a:xfrm>
          <a:prstGeom prst="rect">
            <a:avLst/>
          </a:prstGeom>
          <a:noFill/>
        </p:spPr>
        <p:txBody>
          <a:bodyPr wrap="square" rtlCol="0">
            <a:spAutoFit/>
          </a:bodyPr>
          <a:lstStyle/>
          <a:p>
            <a:pPr marL="342900" indent="-3429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深入研究</a:t>
            </a:r>
            <a:r>
              <a:rPr lang="en-US" altLang="zh-TW" sz="2400" dirty="0">
                <a:latin typeface="標楷體" panose="03000509000000000000" pitchFamily="65" charset="-120"/>
                <a:ea typeface="標楷體" panose="03000509000000000000" pitchFamily="65" charset="-120"/>
              </a:rPr>
              <a:t>2023</a:t>
            </a:r>
            <a:r>
              <a:rPr lang="zh-TW" altLang="en-US" sz="2400" dirty="0">
                <a:latin typeface="標楷體" panose="03000509000000000000" pitchFamily="65" charset="-120"/>
                <a:ea typeface="標楷體" panose="03000509000000000000" pitchFamily="65" charset="-120"/>
              </a:rPr>
              <a:t>年由</a:t>
            </a:r>
            <a:r>
              <a:rPr lang="en-US" altLang="zh-TW" sz="2400" dirty="0">
                <a:latin typeface="標楷體" panose="03000509000000000000" pitchFamily="65" charset="-120"/>
                <a:ea typeface="標楷體" panose="03000509000000000000" pitchFamily="65" charset="-120"/>
              </a:rPr>
              <a:t>J.F Yang</a:t>
            </a:r>
            <a:r>
              <a:rPr lang="zh-TW" altLang="en-US" sz="2400" dirty="0">
                <a:latin typeface="標楷體" panose="03000509000000000000" pitchFamily="65" charset="-120"/>
                <a:ea typeface="標楷體" panose="03000509000000000000" pitchFamily="65" charset="-120"/>
              </a:rPr>
              <a:t> 等人所提出模擬皮層多層構造的可解釋性模型 </a:t>
            </a:r>
            <a:r>
              <a:rPr lang="en-US" altLang="zh-TW" sz="2400" dirty="0">
                <a:latin typeface="+mj-lt"/>
                <a:ea typeface="標楷體" panose="03000509000000000000" pitchFamily="65" charset="-120"/>
              </a:rPr>
              <a:t>CNN-based Interpretable Model</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以下簡稱</a:t>
            </a:r>
            <a:r>
              <a:rPr lang="en-US" altLang="zh-TW" sz="2400" dirty="0">
                <a:latin typeface="+mj-lt"/>
                <a:ea typeface="標楷體" panose="03000509000000000000" pitchFamily="65" charset="-120"/>
              </a:rPr>
              <a:t>CIM</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，以</a:t>
            </a:r>
            <a:r>
              <a:rPr lang="en-US" altLang="zh-TW" sz="2400" dirty="0">
                <a:latin typeface="+mj-lt"/>
                <a:ea typeface="標楷體" panose="03000509000000000000" pitchFamily="65" charset="-120"/>
              </a:rPr>
              <a:t>CIM</a:t>
            </a:r>
            <a:r>
              <a:rPr lang="zh-TW" altLang="en-US" sz="2400" dirty="0">
                <a:latin typeface="標楷體" panose="03000509000000000000" pitchFamily="65" charset="-120"/>
                <a:ea typeface="標楷體" panose="03000509000000000000" pitchFamily="65" charset="-120"/>
              </a:rPr>
              <a:t>為基礎開發出一個能適用於符合現實中彩色影像的可解釋性模型</a:t>
            </a:r>
            <a:endParaRPr lang="en-US" altLang="zh-TW" sz="2400" dirty="0">
              <a:latin typeface="標楷體" panose="03000509000000000000" pitchFamily="65" charset="-120"/>
              <a:ea typeface="標楷體" panose="03000509000000000000" pitchFamily="65" charset="-120"/>
            </a:endParaRPr>
          </a:p>
          <a:p>
            <a:endParaRPr lang="en-US" altLang="zh-TW" sz="2400" dirty="0">
              <a:latin typeface="標楷體" panose="03000509000000000000" pitchFamily="65" charset="-120"/>
              <a:ea typeface="標楷體" panose="03000509000000000000" pitchFamily="65" charset="-120"/>
            </a:endParaRPr>
          </a:p>
          <a:p>
            <a:pPr marL="342900" indent="-342900">
              <a:buFont typeface="Arial" panose="020B0604020202020204" pitchFamily="34" charset="0"/>
              <a:buChar char="•"/>
            </a:pPr>
            <a:r>
              <a:rPr lang="zh-TW" altLang="en-US" sz="2400" dirty="0"/>
              <a:t>透過研究人眼如何辨識彩色影像，設計出模擬人眼感知色彩機構的色彩感知區塊和感知輪廓的輪廓感知區塊，使模型可以模仿人眼感知外部資訊的過程</a:t>
            </a:r>
            <a:endParaRPr lang="en-US" altLang="zh-TW" sz="2400" dirty="0"/>
          </a:p>
          <a:p>
            <a:pPr marL="342900" indent="-342900">
              <a:buFont typeface="Arial" panose="020B0604020202020204" pitchFamily="34" charset="0"/>
              <a:buChar char="•"/>
            </a:pPr>
            <a:endParaRPr lang="en-US" altLang="zh-TW" sz="2400" dirty="0">
              <a:latin typeface="標楷體" panose="03000509000000000000" pitchFamily="65" charset="-120"/>
              <a:ea typeface="標楷體" panose="03000509000000000000" pitchFamily="65" charset="-120"/>
            </a:endParaRPr>
          </a:p>
          <a:p>
            <a:pPr marL="342900" indent="-3429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接著將兩者資訊分別輸入特徵傳遞區塊，藉由高斯卷積、特徵增強、空間合併模組，模擬人腦多層皮質資訊傳遞，最終形成較為完整的特徵資訊並輸入全連接層學習分類特徵</a:t>
            </a:r>
            <a:endParaRPr lang="en-US" altLang="zh-TW" sz="2400" dirty="0">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2EC652FD-BC22-442B-B96A-434CD825FBA3}"/>
              </a:ext>
            </a:extLst>
          </p:cNvPr>
          <p:cNvSpPr>
            <a:spLocks noGrp="1"/>
          </p:cNvSpPr>
          <p:nvPr>
            <p:ph type="sldNum" sz="quarter" idx="12"/>
          </p:nvPr>
        </p:nvSpPr>
        <p:spPr/>
        <p:txBody>
          <a:bodyPr/>
          <a:lstStyle/>
          <a:p>
            <a:fld id="{E5C60907-9731-46B4-A33D-FDF5DC3BFF3C}" type="slidenum">
              <a:rPr lang="zh-TW" altLang="en-US" smtClean="0"/>
              <a:t>6</a:t>
            </a:fld>
            <a:endParaRPr lang="zh-TW" altLang="en-US"/>
          </a:p>
        </p:txBody>
      </p:sp>
    </p:spTree>
    <p:extLst>
      <p:ext uri="{BB962C8B-B14F-4D97-AF65-F5344CB8AC3E}">
        <p14:creationId xmlns:p14="http://schemas.microsoft.com/office/powerpoint/2010/main" val="261491818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168CD71-7CC6-7B7A-D280-9E7DA89612DD}"/>
              </a:ext>
            </a:extLst>
          </p:cNvPr>
          <p:cNvSpPr txBox="1"/>
          <p:nvPr/>
        </p:nvSpPr>
        <p:spPr>
          <a:xfrm>
            <a:off x="1605607" y="1391787"/>
            <a:ext cx="8816207" cy="3970318"/>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緒論</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背景知識與文獻回顧</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背景知識</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文獻回顧</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研究方法</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實驗設計以及成果</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結論與未來展望</a:t>
            </a:r>
          </a:p>
        </p:txBody>
      </p:sp>
      <p:sp>
        <p:nvSpPr>
          <p:cNvPr id="7" name="文字方塊 6">
            <a:extLst>
              <a:ext uri="{FF2B5EF4-FFF2-40B4-BE49-F238E27FC236}">
                <a16:creationId xmlns:a16="http://schemas.microsoft.com/office/drawing/2014/main" id="{D62FBC71-2907-C995-7896-1F2F7DE34E2F}"/>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
        <p:nvSpPr>
          <p:cNvPr id="3" name="投影片編號版面配置區 2">
            <a:extLst>
              <a:ext uri="{FF2B5EF4-FFF2-40B4-BE49-F238E27FC236}">
                <a16:creationId xmlns:a16="http://schemas.microsoft.com/office/drawing/2014/main" id="{274F1793-06EA-46B4-A500-6E426E6A49A4}"/>
              </a:ext>
            </a:extLst>
          </p:cNvPr>
          <p:cNvSpPr>
            <a:spLocks noGrp="1"/>
          </p:cNvSpPr>
          <p:nvPr>
            <p:ph type="sldNum" sz="quarter" idx="12"/>
          </p:nvPr>
        </p:nvSpPr>
        <p:spPr/>
        <p:txBody>
          <a:bodyPr/>
          <a:lstStyle/>
          <a:p>
            <a:fld id="{E5C60907-9731-46B4-A33D-FDF5DC3BFF3C}" type="slidenum">
              <a:rPr lang="zh-TW" altLang="en-US" smtClean="0"/>
              <a:t>7</a:t>
            </a:fld>
            <a:endParaRPr lang="zh-TW" altLang="en-US"/>
          </a:p>
        </p:txBody>
      </p:sp>
    </p:spTree>
    <p:extLst>
      <p:ext uri="{BB962C8B-B14F-4D97-AF65-F5344CB8AC3E}">
        <p14:creationId xmlns:p14="http://schemas.microsoft.com/office/powerpoint/2010/main" val="16967965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168CD71-7CC6-7B7A-D280-9E7DA89612DD}"/>
              </a:ext>
            </a:extLst>
          </p:cNvPr>
          <p:cNvSpPr txBox="1"/>
          <p:nvPr/>
        </p:nvSpPr>
        <p:spPr>
          <a:xfrm>
            <a:off x="1605607" y="1391787"/>
            <a:ext cx="8816207" cy="4832092"/>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研究動機與目的</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背景知識與相關研究</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背景知識</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人如何感知彩色影像</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en-US" altLang="zh-TW" sz="2800" dirty="0">
                <a:latin typeface="+mj-lt"/>
                <a:ea typeface="標楷體" panose="03000509000000000000" pitchFamily="65" charset="-120"/>
              </a:rPr>
              <a:t>CNN-based Interpretable Model</a:t>
            </a: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文獻回顧</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研究方法</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實驗設計以及成果</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結論與未來展望</a:t>
            </a:r>
          </a:p>
        </p:txBody>
      </p:sp>
      <p:sp>
        <p:nvSpPr>
          <p:cNvPr id="7" name="文字方塊 6">
            <a:extLst>
              <a:ext uri="{FF2B5EF4-FFF2-40B4-BE49-F238E27FC236}">
                <a16:creationId xmlns:a16="http://schemas.microsoft.com/office/drawing/2014/main" id="{3EE29A46-EDE0-4598-6473-FFC0793DB05A}"/>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
        <p:nvSpPr>
          <p:cNvPr id="3" name="投影片編號版面配置區 2">
            <a:extLst>
              <a:ext uri="{FF2B5EF4-FFF2-40B4-BE49-F238E27FC236}">
                <a16:creationId xmlns:a16="http://schemas.microsoft.com/office/drawing/2014/main" id="{E1E00879-98BE-4EEA-A4A0-477CD5030095}"/>
              </a:ext>
            </a:extLst>
          </p:cNvPr>
          <p:cNvSpPr>
            <a:spLocks noGrp="1"/>
          </p:cNvSpPr>
          <p:nvPr>
            <p:ph type="sldNum" sz="quarter" idx="12"/>
          </p:nvPr>
        </p:nvSpPr>
        <p:spPr/>
        <p:txBody>
          <a:bodyPr/>
          <a:lstStyle/>
          <a:p>
            <a:fld id="{E5C60907-9731-46B4-A33D-FDF5DC3BFF3C}" type="slidenum">
              <a:rPr lang="zh-TW" altLang="en-US" smtClean="0"/>
              <a:t>8</a:t>
            </a:fld>
            <a:endParaRPr lang="zh-TW" altLang="en-US"/>
          </a:p>
        </p:txBody>
      </p:sp>
    </p:spTree>
    <p:extLst>
      <p:ext uri="{BB962C8B-B14F-4D97-AF65-F5344CB8AC3E}">
        <p14:creationId xmlns:p14="http://schemas.microsoft.com/office/powerpoint/2010/main" val="27041596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3926175" y="382710"/>
            <a:ext cx="4339650" cy="646331"/>
          </a:xfrm>
          <a:prstGeom prst="rect">
            <a:avLst/>
          </a:prstGeom>
          <a:noFill/>
        </p:spPr>
        <p:txBody>
          <a:bodyPr wrap="none" rtlCol="0">
            <a:spAutoFit/>
          </a:bodyPr>
          <a:lstStyle/>
          <a:p>
            <a:r>
              <a:rPr lang="zh-TW" altLang="en-US" sz="3600" dirty="0">
                <a:solidFill>
                  <a:srgbClr val="000000"/>
                </a:solidFill>
                <a:latin typeface="標楷體" panose="03000509000000000000" pitchFamily="65" charset="-120"/>
                <a:ea typeface="標楷體" panose="03000509000000000000" pitchFamily="65" charset="-120"/>
              </a:rPr>
              <a:t>人如何感知彩色影像</a:t>
            </a:r>
          </a:p>
        </p:txBody>
      </p:sp>
      <p:sp>
        <p:nvSpPr>
          <p:cNvPr id="2" name="文字方塊 1">
            <a:extLst>
              <a:ext uri="{FF2B5EF4-FFF2-40B4-BE49-F238E27FC236}">
                <a16:creationId xmlns:a16="http://schemas.microsoft.com/office/drawing/2014/main" id="{61EDE1BB-7398-E012-A3B9-B2350876A379}"/>
              </a:ext>
            </a:extLst>
          </p:cNvPr>
          <p:cNvSpPr txBox="1"/>
          <p:nvPr/>
        </p:nvSpPr>
        <p:spPr>
          <a:xfrm>
            <a:off x="1249085" y="1424968"/>
            <a:ext cx="10395108" cy="1200329"/>
          </a:xfrm>
          <a:prstGeom prst="rect">
            <a:avLst/>
          </a:prstGeom>
          <a:noFill/>
        </p:spPr>
        <p:txBody>
          <a:bodyPr wrap="square" rtlCol="0">
            <a:spAutoFit/>
          </a:bodyPr>
          <a:lstStyle/>
          <a:p>
            <a:pPr marL="342900" indent="-342900">
              <a:buFont typeface="Arial" panose="020B0604020202020204" pitchFamily="34" charset="0"/>
              <a:buChar char="•"/>
            </a:pPr>
            <a:r>
              <a:rPr lang="zh-TW" altLang="en-US" sz="2400" dirty="0"/>
              <a:t>根據</a:t>
            </a:r>
            <a:r>
              <a:rPr lang="en-US" altLang="zh-TW" sz="2400" dirty="0"/>
              <a:t>《Neuroscience 》[6] </a:t>
            </a:r>
            <a:r>
              <a:rPr lang="zh-TW" altLang="en-US" sz="2400" dirty="0"/>
              <a:t>所 介紹，彩色影像在 </a:t>
            </a:r>
            <a:r>
              <a:rPr lang="en-US" altLang="zh-TW" sz="2400" dirty="0"/>
              <a:t>Central Visual Pathway </a:t>
            </a:r>
            <a:r>
              <a:rPr lang="zh-TW" altLang="en-US" sz="2400" dirty="0"/>
              <a:t>會經過的部位總共可以分為三 個重要部位：視網膜 </a:t>
            </a:r>
            <a:r>
              <a:rPr lang="en-US" altLang="zh-TW" sz="2400" dirty="0"/>
              <a:t>(Retina)</a:t>
            </a:r>
            <a:r>
              <a:rPr lang="zh-TW" altLang="en-US" sz="2400" dirty="0"/>
              <a:t>、外側膝狀體 </a:t>
            </a:r>
            <a:r>
              <a:rPr lang="en-US" altLang="zh-TW" sz="2400" dirty="0"/>
              <a:t>(</a:t>
            </a:r>
            <a:r>
              <a:rPr lang="zh-TW" altLang="en-US" sz="2400" dirty="0"/>
              <a:t>外膝體，</a:t>
            </a:r>
            <a:r>
              <a:rPr lang="en-US" altLang="zh-TW" sz="2400" dirty="0"/>
              <a:t>Lateral Geniculate Nucleus)</a:t>
            </a:r>
            <a:r>
              <a:rPr lang="zh-TW" altLang="en-US" sz="2400" dirty="0"/>
              <a:t>、視覺皮層 </a:t>
            </a:r>
            <a:r>
              <a:rPr lang="en-US" altLang="zh-TW" sz="2400" dirty="0"/>
              <a:t>(Visual Cortex)</a:t>
            </a:r>
            <a:endParaRPr lang="zh-TW" altLang="en-US" sz="2400" dirty="0">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15984FFA-CE73-40DD-BB8C-C18A4FD85559}"/>
              </a:ext>
            </a:extLst>
          </p:cNvPr>
          <p:cNvSpPr>
            <a:spLocks noGrp="1"/>
          </p:cNvSpPr>
          <p:nvPr>
            <p:ph type="sldNum" sz="quarter" idx="12"/>
          </p:nvPr>
        </p:nvSpPr>
        <p:spPr/>
        <p:txBody>
          <a:bodyPr/>
          <a:lstStyle/>
          <a:p>
            <a:fld id="{E5C60907-9731-46B4-A33D-FDF5DC3BFF3C}" type="slidenum">
              <a:rPr lang="zh-TW" altLang="en-US" smtClean="0"/>
              <a:t>9</a:t>
            </a:fld>
            <a:endParaRPr lang="zh-TW" altLang="en-US"/>
          </a:p>
        </p:txBody>
      </p:sp>
      <p:pic>
        <p:nvPicPr>
          <p:cNvPr id="6" name="圖片 5">
            <a:extLst>
              <a:ext uri="{FF2B5EF4-FFF2-40B4-BE49-F238E27FC236}">
                <a16:creationId xmlns:a16="http://schemas.microsoft.com/office/drawing/2014/main" id="{476AF097-7B2A-4E05-8057-6BBF536D9F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2929" y="2725159"/>
            <a:ext cx="5038636" cy="3532598"/>
          </a:xfrm>
          <a:prstGeom prst="rect">
            <a:avLst/>
          </a:prstGeom>
        </p:spPr>
      </p:pic>
      <p:sp>
        <p:nvSpPr>
          <p:cNvPr id="7" name="矩形 6">
            <a:extLst>
              <a:ext uri="{FF2B5EF4-FFF2-40B4-BE49-F238E27FC236}">
                <a16:creationId xmlns:a16="http://schemas.microsoft.com/office/drawing/2014/main" id="{2EA7EA40-AC03-4AC6-A089-E1F28CDA03B4}"/>
              </a:ext>
            </a:extLst>
          </p:cNvPr>
          <p:cNvSpPr/>
          <p:nvPr/>
        </p:nvSpPr>
        <p:spPr>
          <a:xfrm>
            <a:off x="3509681" y="5647764"/>
            <a:ext cx="847165" cy="3697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865698D2-4E31-441C-B3AC-30F250600C47}"/>
              </a:ext>
            </a:extLst>
          </p:cNvPr>
          <p:cNvSpPr/>
          <p:nvPr/>
        </p:nvSpPr>
        <p:spPr>
          <a:xfrm>
            <a:off x="3509682" y="4336816"/>
            <a:ext cx="705972" cy="4301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162469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自訂 1">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5226</TotalTime>
  <Words>2247</Words>
  <Application>Microsoft Office PowerPoint</Application>
  <PresentationFormat>寬螢幕</PresentationFormat>
  <Paragraphs>410</Paragraphs>
  <Slides>58</Slides>
  <Notes>4</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58</vt:i4>
      </vt:variant>
    </vt:vector>
  </HeadingPairs>
  <TitlesOfParts>
    <vt:vector size="64" baseType="lpstr">
      <vt:lpstr>Aptos</vt:lpstr>
      <vt:lpstr>清松手寫體1-Medium</vt:lpstr>
      <vt:lpstr>標楷體</vt:lpstr>
      <vt:lpstr>Arial</vt:lpstr>
      <vt:lpstr>Times New Roman</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蔡時富 (111526001)</dc:creator>
  <cp:lastModifiedBy>建名 凃</cp:lastModifiedBy>
  <cp:revision>96</cp:revision>
  <dcterms:created xsi:type="dcterms:W3CDTF">2024-06-17T05:20:27Z</dcterms:created>
  <dcterms:modified xsi:type="dcterms:W3CDTF">2024-06-24T05:45:51Z</dcterms:modified>
</cp:coreProperties>
</file>