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8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 karlsson" initials="mk" lastIdx="2" clrIdx="0">
    <p:extLst>
      <p:ext uri="{19B8F6BF-5375-455C-9EA6-DF929625EA0E}">
        <p15:presenceInfo xmlns:p15="http://schemas.microsoft.com/office/powerpoint/2012/main" userId="4aa96ca748f9b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31346A-1DAF-4B3E-9BE2-E94CBA4E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BD482DC-91A2-42E6-8EDA-BDBF50970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1EF689-82FB-45AB-BDF6-D7F0B6D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DD2398-8CB0-473A-911A-D966777E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EC0CA6-D3A0-480F-9D35-F6447E36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85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128A6-96E2-4283-8C07-558FEA1A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BB6389-10FB-45FE-AEE9-582B71EC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9A04D0-9091-472C-A1D3-B7BB68F2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37D408-72B7-45E7-9F62-9C5E02CD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DC03CA-A6A9-455B-A0DD-B9064347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809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0387098-99BE-499F-9E1E-6AFCEC945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6F336B7-0537-4C8D-B251-43CA2221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F85020-4191-46E0-A33E-B1AD9B0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9068BE-928D-4E08-9A3B-FFBF0213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598088-799B-4E4E-9847-4DBA923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1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E307EB-4299-4D50-8074-7FAA2F31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2C3DEE-58F7-4D41-9E33-9BBF204F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499B69-3CF7-4E40-9497-B8B701C0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8741B1-C67A-4894-8272-526328F7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B782411-A9E1-42F7-86C2-E6667D7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58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E842EA-2900-432E-92FF-7C010D9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BAEE65-746D-4B7C-9D2F-C58B716B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B1D30E-C4F3-4DB7-96FD-01E3D649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76BB1FC-FD5B-4295-93FE-D53B797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D9183E-ACF5-44EF-BF92-259C679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14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F5BF60-D952-4BCD-9E88-7ED66D5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9A2FC3-1BB2-4B63-92D1-9779FA89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E3730B-A4EB-489B-A8C4-B83B918F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F88EDA-B6CC-4200-ACFB-DB17E3DE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480ADD4-9836-4918-8057-1E46581F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53296E-9471-4EB2-B510-A08048C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22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EBA911-4159-4EBA-B5EC-F0FEDCCC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61E2BD0-B7B4-4E03-86FA-A91678F6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235B1A0-EF24-45EC-AADE-52741EA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2AD0396-34DC-415A-8FD0-B001231C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EBF5158-8D55-450B-9026-5E48E854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A01E65D-AF37-47D9-9950-2F57350C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81BB8C3-582B-4BA7-B6E0-38091C2F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4026BF7-511C-4652-92BE-3A3C510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2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32332D-10D8-46F3-917B-2470A03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FC598E-9E68-4FD4-AD14-1B4DB262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A097E6-AACE-4F96-94B6-177FF997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03A295-CF5D-4C6E-8B23-1A1FC687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EE36667-99BA-439F-8240-5A20314C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64EB76-0E26-494E-BAD8-25ED7193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E60C8D8-AAB5-4657-A73A-BDE251B3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65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81CA87-B430-4EF1-904D-B90728AC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6F4B8B-8A55-421A-AF9A-113800E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6536C7D-B58F-4FC3-89A6-C4D6D40E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38FAE7-7DDD-4D8A-840D-63FECBF3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55E468E-709E-4001-BE54-0065C7CE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48F8D92-7A4E-4FD6-A6E4-9C264E68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82703D-20DE-45BD-ADE5-90C05335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E2B60C2-FCF9-4285-9FDB-18D156099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91687E6-B18E-44E8-AAD1-1464AED8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E6CB7A-5B1B-41AB-9A69-89716934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428839-85C3-4BDE-A0DA-038E1063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EBB2F9A-1677-494E-9D47-D396EFA8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7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2B4899F-A653-4CF3-B1AE-F5F5C687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C348D03-D18C-4252-8A96-DA4E250F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DE93D0-6026-4189-B26E-443A3CA1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0A40-F0BC-4E6D-ABB6-AE674D734B4F}" type="datetimeFigureOut">
              <a:rPr lang="sv-SE" smtClean="0"/>
              <a:t>2022-04-12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CF317F-EDCA-4377-A269-7A5A31020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9EC282-8F27-4C8B-8E75-FECBDFAF9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0CFC-24EC-49F8-B23C-BA3062FAA9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54688" TargetMode="External"/><Relationship Id="rId2" Type="http://schemas.openxmlformats.org/officeDocument/2006/relationships/hyperlink" Target="https://docs.microsoft.com/sv-se/azure/active-directory/authentication/howto-mfa-usersta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-server/remote/remote-access/remote-access" TargetMode="External"/><Relationship Id="rId3" Type="http://schemas.openxmlformats.org/officeDocument/2006/relationships/hyperlink" Target="https://docs.microsoft.com/en-us/windows-server/networking/technologies/nps/nps-firewalls-configure" TargetMode="External"/><Relationship Id="rId7" Type="http://schemas.openxmlformats.org/officeDocument/2006/relationships/hyperlink" Target="https://docs.microsoft.com/sv-se/azure/active-directory/hybrid/how-to-connect-install-prerequisites" TargetMode="External"/><Relationship Id="rId2" Type="http://schemas.openxmlformats.org/officeDocument/2006/relationships/hyperlink" Target="https://docs.microsoft.com/sv-se/azure/active-directory/authentication/howto-mfa-nps-extension-vp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sv-se/azure/active-directory/authentication/howto-mfa-userstates" TargetMode="External"/><Relationship Id="rId5" Type="http://schemas.openxmlformats.org/officeDocument/2006/relationships/hyperlink" Target="https://support.microsoft.com/sv-se/account-billing/anv%C3%A4nda-appen-microsoft-authenticator-9783c865-0308-42fb-a519-8cf666fe0acc" TargetMode="External"/><Relationship Id="rId4" Type="http://schemas.openxmlformats.org/officeDocument/2006/relationships/hyperlink" Target="https://docs.microsoft.com/sv-se/azure/active-directory/authentication/howto-mfa-getstarted#plan-conditional-access-policies" TargetMode="External"/><Relationship Id="rId9" Type="http://schemas.openxmlformats.org/officeDocument/2006/relationships/hyperlink" Target="https://docs.microsoft.com/en-us/windows-server/networking/technologies/nps/nps-t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s://raw.githubusercontent.com/CobraKarl/InstallADConnect/main/InstallAzureAdConnect.ps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nkebubbla: moln 3">
            <a:extLst>
              <a:ext uri="{FF2B5EF4-FFF2-40B4-BE49-F238E27FC236}">
                <a16:creationId xmlns:a16="http://schemas.microsoft.com/office/drawing/2014/main" id="{39F3C044-28A8-4ADE-BF25-D24E540FD3D9}"/>
              </a:ext>
            </a:extLst>
          </p:cNvPr>
          <p:cNvSpPr/>
          <p:nvPr/>
        </p:nvSpPr>
        <p:spPr>
          <a:xfrm>
            <a:off x="175847" y="406401"/>
            <a:ext cx="11676184" cy="5475653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2498C09-EB82-4E64-919E-A1943929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73" y="1169377"/>
            <a:ext cx="8625254" cy="4396154"/>
          </a:xfrm>
        </p:spPr>
        <p:txBody>
          <a:bodyPr>
            <a:normAutofit/>
          </a:bodyPr>
          <a:lstStyle/>
          <a:p>
            <a:pPr algn="ctr"/>
            <a:r>
              <a:rPr lang="sv-SE" sz="49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En Guide för att Integrera VPN-infrastrukturen med </a:t>
            </a:r>
            <a:r>
              <a:rPr lang="sv-SE" sz="49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49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AD MFA med hjälp av servertillägget nätverksprincip för </a:t>
            </a:r>
            <a:r>
              <a:rPr lang="sv-SE" sz="49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</a:t>
            </a:r>
            <a:br>
              <a:rPr lang="sv-SE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446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DAFC05-6B63-40DA-BC84-F9C8D253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Testa VPN anslutningen</a:t>
            </a:r>
            <a:br>
              <a:rPr lang="sv-SE" sz="4000" dirty="0"/>
            </a:br>
            <a:r>
              <a:rPr lang="sv-SE" sz="2000" dirty="0"/>
              <a:t>(win 10 konfiguration nedan)</a:t>
            </a:r>
            <a:endParaRPr lang="sv-SE" sz="40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0546D5-D653-43C5-858E-E8D37919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Gå in på VPN-inställningar – Lägg till VPN anslutning</a:t>
            </a:r>
          </a:p>
          <a:p>
            <a:r>
              <a:rPr lang="sv-SE" sz="2000" dirty="0"/>
              <a:t>Leverantör – Windows (inbyggt)</a:t>
            </a:r>
          </a:p>
          <a:p>
            <a:r>
              <a:rPr lang="sv-SE" sz="2000" dirty="0"/>
              <a:t>Anslutningsnamn – Döp</a:t>
            </a:r>
          </a:p>
          <a:p>
            <a:r>
              <a:rPr lang="sv-SE" sz="2000" dirty="0"/>
              <a:t>Serverns namn eller adress – IP adressen till VPN servern</a:t>
            </a:r>
          </a:p>
          <a:p>
            <a:r>
              <a:rPr lang="sv-SE" sz="2000" dirty="0"/>
              <a:t>VPN-typ – L2TP/</a:t>
            </a:r>
            <a:r>
              <a:rPr lang="sv-SE" sz="2000" dirty="0" err="1"/>
              <a:t>Ipsec</a:t>
            </a:r>
            <a:r>
              <a:rPr lang="sv-SE" sz="2000" dirty="0"/>
              <a:t> med i förväg delad nyckel</a:t>
            </a:r>
          </a:p>
          <a:p>
            <a:r>
              <a:rPr lang="sv-SE" sz="2000" dirty="0"/>
              <a:t>I förväg delad nyckel – Skriv in nyckeln som du skrev i </a:t>
            </a:r>
            <a:r>
              <a:rPr lang="sv-SE" sz="2000" dirty="0" err="1"/>
              <a:t>preshared</a:t>
            </a:r>
            <a:r>
              <a:rPr lang="sv-SE" sz="2000" dirty="0"/>
              <a:t> </a:t>
            </a:r>
            <a:r>
              <a:rPr lang="sv-SE" sz="2000" dirty="0" err="1"/>
              <a:t>key</a:t>
            </a:r>
            <a:r>
              <a:rPr lang="sv-SE" sz="2000" dirty="0"/>
              <a:t> i RAS konfigurationen</a:t>
            </a:r>
          </a:p>
          <a:p>
            <a:r>
              <a:rPr lang="sv-SE" sz="2000" dirty="0"/>
              <a:t>SPARA</a:t>
            </a:r>
          </a:p>
          <a:p>
            <a:r>
              <a:rPr lang="sv-SE" sz="2000" dirty="0"/>
              <a:t>Gå in i : Kontrollpanelen\Nätverk och Internet\Nätverksanslutningar och högerklicka på VPN nätverksanslutningen – Egenskaper</a:t>
            </a:r>
          </a:p>
          <a:p>
            <a:r>
              <a:rPr lang="sv-SE" sz="2000" dirty="0"/>
              <a:t>Säkerhet – kryssa i under Tillåt följande protokoll – MS-CHAP v2</a:t>
            </a:r>
          </a:p>
          <a:p>
            <a:r>
              <a:rPr lang="sv-SE" sz="2000" dirty="0"/>
              <a:t>Testa om VPN-uppkopplingen funkar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29852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DAFC05-6B63-40DA-BC84-F9C8D253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Testa VPN anslutningen</a:t>
            </a:r>
            <a:br>
              <a:rPr lang="sv-SE" sz="4000" dirty="0"/>
            </a:br>
            <a:r>
              <a:rPr lang="sv-SE" sz="2000" dirty="0"/>
              <a:t>(win 10 konfiguration nedan)</a:t>
            </a:r>
            <a:endParaRPr lang="sv-SE" sz="40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0546D5-D653-43C5-858E-E8D37919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Om det inte funkar, testa detta:</a:t>
            </a:r>
          </a:p>
          <a:p>
            <a:r>
              <a:rPr lang="sv-SE" sz="2000" dirty="0"/>
              <a:t>Öppna Kommandotolken på servern där NPAS är installerat</a:t>
            </a:r>
          </a:p>
          <a:p>
            <a:r>
              <a:rPr lang="sv-SE" sz="2000" dirty="0"/>
              <a:t>Kör: </a:t>
            </a:r>
            <a:r>
              <a:rPr lang="sv-SE" sz="14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sc</a:t>
            </a:r>
            <a:r>
              <a:rPr lang="sv-SE" sz="14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sv-SE" sz="14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sidtype</a:t>
            </a:r>
            <a:r>
              <a:rPr lang="sv-SE" sz="14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IAS </a:t>
            </a:r>
            <a:r>
              <a:rPr lang="sv-SE" sz="14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unrestricted</a:t>
            </a:r>
            <a:endParaRPr lang="sv-SE" sz="1400" b="0" i="0" dirty="0">
              <a:solidFill>
                <a:srgbClr val="242424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sv-SE" sz="2000" dirty="0"/>
              <a:t>Starta om servern och testa koppla upp igen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13745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4069D2-2F14-453C-A89A-91F81B80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Installera och konfigurera NPS-tillägget</a:t>
            </a:r>
            <a:br>
              <a:rPr lang="sv-SE" dirty="0"/>
            </a:br>
            <a:r>
              <a:rPr lang="sv-SE" sz="1400" dirty="0"/>
              <a:t>OBS:FÅR EJ GÖRAS PÅ VPN-SERVERN (Där </a:t>
            </a:r>
            <a:r>
              <a:rPr lang="sv-SE" sz="1400" dirty="0" err="1"/>
              <a:t>remote</a:t>
            </a:r>
            <a:r>
              <a:rPr lang="sv-SE" sz="1400" dirty="0"/>
              <a:t> access är </a:t>
            </a:r>
            <a:r>
              <a:rPr lang="sv-SE" sz="1400" dirty="0" err="1"/>
              <a:t>intsallerat</a:t>
            </a:r>
            <a:r>
              <a:rPr lang="sv-SE" sz="1400" dirty="0"/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B6CBDC-603F-49FC-8E5A-8839F50B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Innan man börjar med detta är det bra att registrera de användare som ska använda MFA i </a:t>
            </a:r>
            <a:r>
              <a:rPr lang="sv-SE" sz="2000" dirty="0" err="1"/>
              <a:t>Azure</a:t>
            </a:r>
            <a:r>
              <a:rPr lang="sv-SE" sz="2000" dirty="0"/>
              <a:t> AD Multi-</a:t>
            </a:r>
            <a:r>
              <a:rPr lang="sv-SE" sz="2000" dirty="0" err="1"/>
              <a:t>Factor</a:t>
            </a:r>
            <a:r>
              <a:rPr lang="sv-SE" sz="2000" dirty="0"/>
              <a:t> </a:t>
            </a:r>
            <a:r>
              <a:rPr lang="sv-SE" sz="2000" dirty="0" err="1"/>
              <a:t>Authentication</a:t>
            </a:r>
            <a:r>
              <a:rPr lang="sv-SE" sz="2000" dirty="0"/>
              <a:t>, Se </a:t>
            </a:r>
            <a:r>
              <a:rPr lang="sv-SE" sz="2000" dirty="0">
                <a:hlinkClick r:id="rId2"/>
              </a:rPr>
              <a:t>LÄNK </a:t>
            </a:r>
            <a:endParaRPr lang="sv-SE" sz="2000" dirty="0"/>
          </a:p>
          <a:p>
            <a:r>
              <a:rPr lang="sv-SE" sz="2000" dirty="0"/>
              <a:t>Hämta sedan </a:t>
            </a:r>
            <a:r>
              <a:rPr lang="sv-SE" sz="2000" dirty="0" err="1"/>
              <a:t>Azure</a:t>
            </a:r>
            <a:r>
              <a:rPr lang="sv-SE" sz="2000" dirty="0"/>
              <a:t> AD klientorganisations-ID genom att logga in på </a:t>
            </a:r>
            <a:r>
              <a:rPr lang="sv-SE" sz="2000" dirty="0" err="1"/>
              <a:t>Azure</a:t>
            </a:r>
            <a:r>
              <a:rPr lang="sv-SE" sz="2000" dirty="0"/>
              <a:t> portalen som global </a:t>
            </a:r>
            <a:r>
              <a:rPr lang="sv-SE" sz="2000" dirty="0" err="1"/>
              <a:t>admin</a:t>
            </a:r>
            <a:r>
              <a:rPr lang="sv-SE" sz="2000" dirty="0"/>
              <a:t> (för klientorganisationen) – välj </a:t>
            </a:r>
            <a:r>
              <a:rPr lang="sv-SE" sz="2000" dirty="0" err="1"/>
              <a:t>Azure</a:t>
            </a:r>
            <a:r>
              <a:rPr lang="sv-SE" sz="2000" dirty="0"/>
              <a:t> Active Directory – i översikt ser ni </a:t>
            </a:r>
            <a:r>
              <a:rPr lang="sv-SE" sz="2000" dirty="0" err="1"/>
              <a:t>iD´t</a:t>
            </a:r>
            <a:r>
              <a:rPr lang="sv-SE" sz="2000" dirty="0"/>
              <a:t>, kopiera det</a:t>
            </a:r>
          </a:p>
          <a:p>
            <a:r>
              <a:rPr lang="sv-SE" sz="2000" dirty="0"/>
              <a:t>Ladda ner NPS tillägget ” </a:t>
            </a:r>
            <a:r>
              <a:rPr lang="sv-SE" sz="2000" dirty="0">
                <a:hlinkClick r:id="rId3"/>
              </a:rPr>
              <a:t>https://www.microsoft.com/en-us/download/confirmation.aspx?id=54688</a:t>
            </a:r>
            <a:r>
              <a:rPr lang="sv-SE" sz="2000" dirty="0"/>
              <a:t>” och installera på </a:t>
            </a:r>
            <a:r>
              <a:rPr lang="sv-SE" sz="2000" dirty="0" err="1"/>
              <a:t>t.ex</a:t>
            </a:r>
            <a:r>
              <a:rPr lang="sv-SE" sz="2000" dirty="0"/>
              <a:t> AD servern (OBS: FÅR INTE INSTALLERAS PÅ VPN-SERVERN UTAN DÄR NPS är installerat.</a:t>
            </a:r>
          </a:p>
          <a:p>
            <a:r>
              <a:rPr lang="sv-SE" sz="2000" dirty="0"/>
              <a:t>Kör </a:t>
            </a:r>
            <a:r>
              <a:rPr lang="sv-SE" sz="2000" dirty="0" err="1"/>
              <a:t>powershell</a:t>
            </a:r>
            <a:r>
              <a:rPr lang="sv-SE" sz="2000" dirty="0"/>
              <a:t> som Administratör på servern där tillägget installerats,  skriv in: </a:t>
            </a:r>
            <a:r>
              <a:rPr lang="pt-BR" sz="2000" dirty="0"/>
              <a:t>cd "c:\Program Files\Microsoft\AzureMfa\Config“, tryck enter</a:t>
            </a:r>
          </a:p>
          <a:p>
            <a:r>
              <a:rPr lang="pt-BR" sz="2000" dirty="0"/>
              <a:t>Sen skriver du in: “.\AzureMfaNpsExtnConfigSetup.ps1” och trycker enter, väjer Yes på frågorna som kommer</a:t>
            </a:r>
          </a:p>
          <a:p>
            <a:r>
              <a:rPr lang="pt-BR" sz="2000" dirty="0"/>
              <a:t>Sen behöver man logga in med namn och lösenord för AD administratören</a:t>
            </a:r>
          </a:p>
          <a:p>
            <a:endParaRPr lang="pt-BR" sz="2000" dirty="0"/>
          </a:p>
          <a:p>
            <a:endParaRPr lang="sv-SE" sz="2000" dirty="0"/>
          </a:p>
        </p:txBody>
      </p:sp>
      <p:sp>
        <p:nvSpPr>
          <p:cNvPr id="4" name="Tankebubbla: moln 3">
            <a:extLst>
              <a:ext uri="{FF2B5EF4-FFF2-40B4-BE49-F238E27FC236}">
                <a16:creationId xmlns:a16="http://schemas.microsoft.com/office/drawing/2014/main" id="{529FAA39-9077-429A-A69A-1C81712F8A75}"/>
              </a:ext>
            </a:extLst>
          </p:cNvPr>
          <p:cNvSpPr/>
          <p:nvPr/>
        </p:nvSpPr>
        <p:spPr>
          <a:xfrm>
            <a:off x="9463783" y="230188"/>
            <a:ext cx="2580556" cy="130278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STEG 2</a:t>
            </a:r>
          </a:p>
        </p:txBody>
      </p:sp>
    </p:spTree>
    <p:extLst>
      <p:ext uri="{BB962C8B-B14F-4D97-AF65-F5344CB8AC3E}">
        <p14:creationId xmlns:p14="http://schemas.microsoft.com/office/powerpoint/2010/main" val="44486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4069D2-2F14-453C-A89A-91F81B80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Installera och konfigurera NPS-tillägget FORTS.</a:t>
            </a:r>
            <a:br>
              <a:rPr lang="sv-SE" dirty="0"/>
            </a:br>
            <a:endParaRPr lang="sv-SE" sz="14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B6CBDC-603F-49FC-8E5A-8839F50B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Om man gjort MFA i </a:t>
            </a:r>
            <a:r>
              <a:rPr lang="sv-SE" sz="2000" dirty="0" err="1"/>
              <a:t>Azure</a:t>
            </a:r>
            <a:r>
              <a:rPr lang="sv-SE" sz="2000" dirty="0"/>
              <a:t> AD Multi-</a:t>
            </a:r>
            <a:r>
              <a:rPr lang="sv-SE" sz="2000" dirty="0" err="1"/>
              <a:t>Factor</a:t>
            </a:r>
            <a:r>
              <a:rPr lang="sv-SE" sz="2000" dirty="0"/>
              <a:t> </a:t>
            </a:r>
            <a:r>
              <a:rPr lang="sv-SE" sz="2000" dirty="0" err="1"/>
              <a:t>Authentication</a:t>
            </a:r>
            <a:r>
              <a:rPr lang="sv-SE" sz="2000" dirty="0"/>
              <a:t> i </a:t>
            </a:r>
            <a:r>
              <a:rPr lang="sv-SE" sz="2000" dirty="0" err="1"/>
              <a:t>Azure</a:t>
            </a:r>
            <a:r>
              <a:rPr lang="sv-SE" sz="2000" dirty="0"/>
              <a:t> portalen blir man ombedd att ladda ner och konfigurera </a:t>
            </a:r>
            <a:r>
              <a:rPr lang="sv-SE" sz="2000" dirty="0" err="1"/>
              <a:t>Authenticator</a:t>
            </a:r>
            <a:r>
              <a:rPr lang="sv-SE" sz="2000" dirty="0"/>
              <a:t> </a:t>
            </a:r>
            <a:r>
              <a:rPr lang="sv-SE" sz="2000" dirty="0" err="1"/>
              <a:t>appen</a:t>
            </a:r>
            <a:r>
              <a:rPr lang="sv-SE" sz="2000" dirty="0"/>
              <a:t> och då får man följa det som står på skärmen</a:t>
            </a:r>
          </a:p>
          <a:p>
            <a:r>
              <a:rPr lang="sv-SE" sz="2000" dirty="0"/>
              <a:t>Därefter får man gå tillbaka till </a:t>
            </a:r>
            <a:r>
              <a:rPr lang="sv-SE" sz="2000" dirty="0" err="1"/>
              <a:t>Powershell</a:t>
            </a:r>
            <a:r>
              <a:rPr lang="sv-SE" sz="2000" dirty="0"/>
              <a:t> och </a:t>
            </a:r>
            <a:r>
              <a:rPr lang="sv-SE" sz="2000" dirty="0" err="1"/>
              <a:t>klista</a:t>
            </a:r>
            <a:r>
              <a:rPr lang="sv-SE" sz="2000" dirty="0"/>
              <a:t> in </a:t>
            </a:r>
            <a:r>
              <a:rPr lang="sv-SE" sz="2000" dirty="0" err="1"/>
              <a:t>Tenant</a:t>
            </a:r>
            <a:r>
              <a:rPr lang="sv-SE" sz="2000" dirty="0"/>
              <a:t> </a:t>
            </a:r>
            <a:r>
              <a:rPr lang="sv-SE" sz="2000" dirty="0" err="1"/>
              <a:t>ID´t</a:t>
            </a:r>
            <a:r>
              <a:rPr lang="sv-SE" sz="2000" dirty="0"/>
              <a:t>  som finns i portalen under </a:t>
            </a:r>
            <a:r>
              <a:rPr lang="sv-SE" sz="2000" dirty="0" err="1"/>
              <a:t>Azure</a:t>
            </a:r>
            <a:r>
              <a:rPr lang="sv-SE" sz="2000" dirty="0"/>
              <a:t> Active Directory</a:t>
            </a:r>
          </a:p>
          <a:p>
            <a:r>
              <a:rPr lang="sv-SE" sz="2000" dirty="0"/>
              <a:t>Sen ska scriptet skapa ett själv signerat certifikat</a:t>
            </a:r>
          </a:p>
          <a:p>
            <a:r>
              <a:rPr lang="sv-SE" sz="2000" dirty="0"/>
              <a:t>Starta om servern</a:t>
            </a:r>
          </a:p>
          <a:p>
            <a:r>
              <a:rPr lang="sv-SE" sz="2000" dirty="0"/>
              <a:t>Verifiera genom att testa VPN-anslutningen som gjordes på sidan 8 och nu ska man även behöva autentisera  via </a:t>
            </a:r>
            <a:r>
              <a:rPr lang="sv-SE" sz="2000" dirty="0" err="1"/>
              <a:t>appen</a:t>
            </a:r>
            <a:r>
              <a:rPr lang="sv-SE" sz="2000" dirty="0"/>
              <a:t>.</a:t>
            </a:r>
            <a:endParaRPr lang="pt-BR" sz="2000" dirty="0"/>
          </a:p>
          <a:p>
            <a:endParaRPr lang="pt-BR" sz="2000" dirty="0"/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8832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AC5E0-751E-4C44-9239-8DF25A7A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Länkar etc.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412F64-8531-4824-84A5-60B01D97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>
                <a:latin typeface="Consolas" panose="020B0609020204030204" pitchFamily="49" charset="0"/>
                <a:hlinkClick r:id="rId2"/>
              </a:rPr>
              <a:t>https://docs.microsoft.com/sv-se/azure/active-directory/authentication/howto-mfa-nps-extension-vpn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3"/>
              </a:rPr>
              <a:t>https://docs.microsoft.com/en-us/windows-server/networking/technologies/nps/nps-firewalls-configure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4"/>
              </a:rPr>
              <a:t>https://docs.microsoft.com/sv-se/azure/active-directory/authentication/howto-mfa-getstarted#plan-conditional-access-policies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5"/>
              </a:rPr>
              <a:t>https://support.microsoft.com/sv-se/account-billing/anv%C3%A4nda-appen-microsoft-authenticator-9783c865-0308-42fb-a519-8cf666fe0acc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6"/>
              </a:rPr>
              <a:t>https://docs.microsoft.com/sv-se/azure/active-directory/authentication/howto-mfa-userstates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7"/>
              </a:rPr>
              <a:t>https://docs.microsoft.com/sv-se/azure/active-directory/hybrid/how-to-connect-install-prerequisites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8"/>
              </a:rPr>
              <a:t>https://docs.microsoft.com/en-us/windows-server/remote/remote-access/remote-access</a:t>
            </a: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hlinkClick r:id="rId9"/>
              </a:rPr>
              <a:t>https://docs.microsoft.com/en-us/windows-server/networking/technologies/nps/nps-top</a:t>
            </a:r>
            <a:endParaRPr lang="sv-SE" sz="1600" dirty="0">
              <a:latin typeface="Consolas" panose="020B0609020204030204" pitchFamily="49" charset="0"/>
            </a:endParaRPr>
          </a:p>
          <a:p>
            <a:endParaRPr lang="sv-SE" sz="1600" dirty="0">
              <a:latin typeface="Consolas" panose="020B0609020204030204" pitchFamily="49" charset="0"/>
            </a:endParaRPr>
          </a:p>
          <a:p>
            <a:endParaRPr lang="sv-SE" sz="1600" dirty="0">
              <a:latin typeface="Consolas" panose="020B0609020204030204" pitchFamily="49" charset="0"/>
            </a:endParaRPr>
          </a:p>
          <a:p>
            <a:endParaRPr lang="sv-SE" sz="1600" dirty="0">
              <a:latin typeface="Consolas" panose="020B0609020204030204" pitchFamily="49" charset="0"/>
            </a:endParaRPr>
          </a:p>
          <a:p>
            <a:endParaRPr lang="sv-S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C39E4B-CA2A-41F8-B4F4-4237F1F9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u="sng" dirty="0">
                <a:latin typeface="Segoe UI" panose="020B0502040204020203" pitchFamily="34" charset="0"/>
                <a:cs typeface="Segoe UI" panose="020B0502040204020203" pitchFamily="34" charset="0"/>
              </a:rPr>
              <a:t>Teknologier som behövs: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EF185A-FB3E-472C-88B4-41938702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556"/>
            <a:ext cx="10515600" cy="1445113"/>
          </a:xfrm>
        </p:spPr>
        <p:txBody>
          <a:bodyPr/>
          <a:lstStyle/>
          <a:p>
            <a:r>
              <a:rPr lang="sv-S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AD </a:t>
            </a:r>
            <a:r>
              <a:rPr lang="sv-S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endParaRPr lang="sv-S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NPS Server</a:t>
            </a:r>
          </a:p>
          <a:p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VPN Server (</a:t>
            </a:r>
            <a:r>
              <a:rPr lang="sv-S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remote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access)</a:t>
            </a:r>
          </a:p>
          <a:p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NPS Extension</a:t>
            </a:r>
          </a:p>
          <a:p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74EE4D07-70F3-41C7-BDF8-EEA6FA15BB9E}"/>
              </a:ext>
            </a:extLst>
          </p:cNvPr>
          <p:cNvSpPr txBox="1">
            <a:spLocks/>
          </p:cNvSpPr>
          <p:nvPr/>
        </p:nvSpPr>
        <p:spPr>
          <a:xfrm>
            <a:off x="838200" y="30145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u="sng" dirty="0">
                <a:latin typeface="Segoe UI" panose="020B0502040204020203" pitchFamily="34" charset="0"/>
                <a:cs typeface="Segoe UI" panose="020B0502040204020203" pitchFamily="34" charset="0"/>
              </a:rPr>
              <a:t>Licenser: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6B78A30-2D9C-4945-A23A-4DBF4CEB74D1}"/>
              </a:ext>
            </a:extLst>
          </p:cNvPr>
          <p:cNvSpPr txBox="1">
            <a:spLocks/>
          </p:cNvSpPr>
          <p:nvPr/>
        </p:nvSpPr>
        <p:spPr>
          <a:xfrm>
            <a:off x="838200" y="4053010"/>
            <a:ext cx="10515600" cy="144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365 Business premium, E3 eller E5</a:t>
            </a:r>
          </a:p>
          <a:p>
            <a:r>
              <a:rPr lang="sv-S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Active Directory 1 eller 2</a:t>
            </a:r>
          </a:p>
          <a:p>
            <a:pPr marL="0" indent="0">
              <a:buNone/>
            </a:pPr>
            <a:endParaRPr lang="sv-S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OBS: Licensen/</a:t>
            </a:r>
            <a:r>
              <a:rPr lang="sv-S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erna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måste vara köpta innan du påbörjar installationen av NPS Extension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8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2266D2-4D4D-420D-84AC-C76F67A2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Följande diagram illustrerar flödet för autentiseringsbegäran: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6D7FDA-45F1-4436-8346-736CEB8F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0331" cy="435133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sv-SE" sz="1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NAS/VPN Server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tar emot begäranden från VPN-klienter och konverterar dem till RADIUS-begäranden till NPS-servrar.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sv-SE" sz="1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NPS Server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ansluter till Active Directory 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Domain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Services (AD DS) för att utföra den primära autentiseringen för RADIUS-begäranden och skickar vid lyckat resultat begäran till eventuella installerade tillägg.</a:t>
            </a:r>
          </a:p>
          <a:p>
            <a:pPr marL="457200" indent="-457200">
              <a:buAutoNum type="arabicPeriod"/>
            </a:pPr>
            <a:r>
              <a:rPr lang="sv-SE" sz="1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NPS-tillägget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utlöser en begäran till 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AD Multi-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Factor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Authentication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för den sekundära autentiseringen. När tillägget har fått svaret och MFA-utmaningen lyckas slutför det autentiseringsbegäran genom att förse NPS-servern med säkerhetstoken som innehåller ett MFA-anspråk som utfärdats av 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sv-SE" sz="16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1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AD MFA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kommunicerar med 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Active Directory (</a:t>
            </a:r>
            <a:r>
              <a:rPr lang="sv-SE" sz="16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sv-SE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AD) för att hämta användarens information och utför den sekundära autentiseringen med hjälp av en verifieringsmetod som konfigurerats för användaren.</a:t>
            </a:r>
          </a:p>
          <a:p>
            <a:pPr marL="0" indent="0">
              <a:buNone/>
            </a:pPr>
            <a:endParaRPr lang="sv-SE" sz="2400" b="0" i="0" dirty="0">
              <a:solidFill>
                <a:srgbClr val="171717"/>
              </a:solidFill>
              <a:effectLst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8385C82-90E9-4343-A949-57EA8D76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5" y="1027906"/>
            <a:ext cx="5398477" cy="58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ödesschema: Process 34">
            <a:extLst>
              <a:ext uri="{FF2B5EF4-FFF2-40B4-BE49-F238E27FC236}">
                <a16:creationId xmlns:a16="http://schemas.microsoft.com/office/drawing/2014/main" id="{5E240E3D-3DCB-48DB-A0CA-B03F416410A4}"/>
              </a:ext>
            </a:extLst>
          </p:cNvPr>
          <p:cNvSpPr/>
          <p:nvPr/>
        </p:nvSpPr>
        <p:spPr>
          <a:xfrm>
            <a:off x="7759899" y="4695092"/>
            <a:ext cx="4160939" cy="17145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KORREKT KONFIGURATION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C058677A-1DE4-4514-B824-6C3BE4875E04}"/>
              </a:ext>
            </a:extLst>
          </p:cNvPr>
          <p:cNvSpPr/>
          <p:nvPr/>
        </p:nvSpPr>
        <p:spPr>
          <a:xfrm>
            <a:off x="3639775" y="131436"/>
            <a:ext cx="2046914" cy="486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START</a:t>
            </a:r>
          </a:p>
        </p:txBody>
      </p:sp>
      <p:sp>
        <p:nvSpPr>
          <p:cNvPr id="25" name="Flödesschema: Process 24">
            <a:extLst>
              <a:ext uri="{FF2B5EF4-FFF2-40B4-BE49-F238E27FC236}">
                <a16:creationId xmlns:a16="http://schemas.microsoft.com/office/drawing/2014/main" id="{ABCE29FC-17EC-4D75-994B-10CD37F1E642}"/>
              </a:ext>
            </a:extLst>
          </p:cNvPr>
          <p:cNvSpPr/>
          <p:nvPr/>
        </p:nvSpPr>
        <p:spPr>
          <a:xfrm>
            <a:off x="3773999" y="1071003"/>
            <a:ext cx="1778466" cy="9731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REMOTE ACCESS</a:t>
            </a:r>
          </a:p>
        </p:txBody>
      </p:sp>
      <p:sp>
        <p:nvSpPr>
          <p:cNvPr id="26" name="Flödesschema: Process 25">
            <a:extLst>
              <a:ext uri="{FF2B5EF4-FFF2-40B4-BE49-F238E27FC236}">
                <a16:creationId xmlns:a16="http://schemas.microsoft.com/office/drawing/2014/main" id="{F4A71719-A512-443E-9571-A91C3C780732}"/>
              </a:ext>
            </a:extLst>
          </p:cNvPr>
          <p:cNvSpPr/>
          <p:nvPr/>
        </p:nvSpPr>
        <p:spPr>
          <a:xfrm>
            <a:off x="3773999" y="4060277"/>
            <a:ext cx="1778466" cy="9731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NPS</a:t>
            </a:r>
          </a:p>
        </p:txBody>
      </p:sp>
      <p:sp>
        <p:nvSpPr>
          <p:cNvPr id="27" name="Flödesschema: Process 26">
            <a:extLst>
              <a:ext uri="{FF2B5EF4-FFF2-40B4-BE49-F238E27FC236}">
                <a16:creationId xmlns:a16="http://schemas.microsoft.com/office/drawing/2014/main" id="{689EF5C6-B4BB-4252-B1BA-5B241B15D897}"/>
              </a:ext>
            </a:extLst>
          </p:cNvPr>
          <p:cNvSpPr/>
          <p:nvPr/>
        </p:nvSpPr>
        <p:spPr>
          <a:xfrm>
            <a:off x="3773999" y="2565640"/>
            <a:ext cx="1778466" cy="9731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AD CONNECT</a:t>
            </a:r>
          </a:p>
        </p:txBody>
      </p:sp>
      <p:sp>
        <p:nvSpPr>
          <p:cNvPr id="28" name="Flödesschema: Manuella indata 27">
            <a:hlinkClick r:id="rId2" action="ppaction://hlinksldjump"/>
            <a:extLst>
              <a:ext uri="{FF2B5EF4-FFF2-40B4-BE49-F238E27FC236}">
                <a16:creationId xmlns:a16="http://schemas.microsoft.com/office/drawing/2014/main" id="{CF73D8FB-2F1B-4FBC-BE6D-352E59F8043A}"/>
              </a:ext>
            </a:extLst>
          </p:cNvPr>
          <p:cNvSpPr/>
          <p:nvPr/>
        </p:nvSpPr>
        <p:spPr>
          <a:xfrm>
            <a:off x="972076" y="1071003"/>
            <a:ext cx="2038525" cy="973123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hlinkClick r:id="rId3" action="ppaction://hlinksldjump"/>
              </a:rPr>
              <a:t>Installera &amp; konfigurera på AD servern</a:t>
            </a:r>
            <a:endParaRPr lang="sv-SE" dirty="0"/>
          </a:p>
        </p:txBody>
      </p:sp>
      <p:sp>
        <p:nvSpPr>
          <p:cNvPr id="29" name="Flödesschema: Manuella indata 28">
            <a:extLst>
              <a:ext uri="{FF2B5EF4-FFF2-40B4-BE49-F238E27FC236}">
                <a16:creationId xmlns:a16="http://schemas.microsoft.com/office/drawing/2014/main" id="{2CC494F7-00FB-4790-A385-F112CC76E035}"/>
              </a:ext>
            </a:extLst>
          </p:cNvPr>
          <p:cNvSpPr/>
          <p:nvPr/>
        </p:nvSpPr>
        <p:spPr>
          <a:xfrm>
            <a:off x="6022247" y="2565639"/>
            <a:ext cx="2038525" cy="973123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hlinkClick r:id="rId2" action="ppaction://hlinksldjump"/>
              </a:rPr>
              <a:t>Installera &amp; konfigurera på AD servern</a:t>
            </a:r>
            <a:endParaRPr lang="sv-SE" dirty="0"/>
          </a:p>
        </p:txBody>
      </p:sp>
      <p:sp>
        <p:nvSpPr>
          <p:cNvPr id="30" name="Flödesschema: Manuella indata 29">
            <a:extLst>
              <a:ext uri="{FF2B5EF4-FFF2-40B4-BE49-F238E27FC236}">
                <a16:creationId xmlns:a16="http://schemas.microsoft.com/office/drawing/2014/main" id="{B66A3FB9-1CB0-45CB-B696-90462E0D2994}"/>
              </a:ext>
            </a:extLst>
          </p:cNvPr>
          <p:cNvSpPr/>
          <p:nvPr/>
        </p:nvSpPr>
        <p:spPr>
          <a:xfrm>
            <a:off x="972075" y="4067272"/>
            <a:ext cx="2038525" cy="973123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hlinkClick r:id="rId4" action="ppaction://hlinksldjump"/>
              </a:rPr>
              <a:t>Installera &amp; konfigurera på ny/annan server</a:t>
            </a:r>
            <a:endParaRPr lang="sv-SE" dirty="0"/>
          </a:p>
        </p:txBody>
      </p:sp>
      <p:sp>
        <p:nvSpPr>
          <p:cNvPr id="31" name="Pratbubbla: rektangel 30">
            <a:extLst>
              <a:ext uri="{FF2B5EF4-FFF2-40B4-BE49-F238E27FC236}">
                <a16:creationId xmlns:a16="http://schemas.microsoft.com/office/drawing/2014/main" id="{68956292-6D0E-4A9B-A0F9-AE470C5D4818}"/>
              </a:ext>
            </a:extLst>
          </p:cNvPr>
          <p:cNvSpPr/>
          <p:nvPr/>
        </p:nvSpPr>
        <p:spPr>
          <a:xfrm>
            <a:off x="3773999" y="5543737"/>
            <a:ext cx="1778466" cy="109056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hlinkClick r:id="rId5" action="ppaction://hlinksldjump"/>
              </a:rPr>
              <a:t>Installera NPS-tillägget</a:t>
            </a:r>
            <a:endParaRPr lang="sv-SE" sz="1400" dirty="0"/>
          </a:p>
        </p:txBody>
      </p:sp>
      <p:sp>
        <p:nvSpPr>
          <p:cNvPr id="32" name="Flödesschema: Process 31">
            <a:extLst>
              <a:ext uri="{FF2B5EF4-FFF2-40B4-BE49-F238E27FC236}">
                <a16:creationId xmlns:a16="http://schemas.microsoft.com/office/drawing/2014/main" id="{F8B8733A-66D3-40B0-B148-864230AC9C45}"/>
              </a:ext>
            </a:extLst>
          </p:cNvPr>
          <p:cNvSpPr/>
          <p:nvPr/>
        </p:nvSpPr>
        <p:spPr>
          <a:xfrm>
            <a:off x="10001562" y="5115897"/>
            <a:ext cx="1778466" cy="9731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NPS SERVER</a:t>
            </a:r>
          </a:p>
          <a:p>
            <a:pPr algn="ctr"/>
            <a:r>
              <a:rPr lang="sv-SE" sz="1200" dirty="0"/>
              <a:t>* NPS</a:t>
            </a:r>
          </a:p>
          <a:p>
            <a:pPr algn="ctr"/>
            <a:r>
              <a:rPr lang="sv-SE" sz="1200" dirty="0"/>
              <a:t>*(NPS –tillägget)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sv-SE" sz="1200" dirty="0"/>
          </a:p>
        </p:txBody>
      </p:sp>
      <p:sp>
        <p:nvSpPr>
          <p:cNvPr id="33" name="Flödesschema: Process 32">
            <a:extLst>
              <a:ext uri="{FF2B5EF4-FFF2-40B4-BE49-F238E27FC236}">
                <a16:creationId xmlns:a16="http://schemas.microsoft.com/office/drawing/2014/main" id="{9907CB6F-ECFD-4304-BB8B-9E94D42DDED6}"/>
              </a:ext>
            </a:extLst>
          </p:cNvPr>
          <p:cNvSpPr/>
          <p:nvPr/>
        </p:nvSpPr>
        <p:spPr>
          <a:xfrm>
            <a:off x="7914102" y="5115898"/>
            <a:ext cx="1778466" cy="9731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AD SERVER</a:t>
            </a:r>
          </a:p>
          <a:p>
            <a:pPr algn="ctr"/>
            <a:r>
              <a:rPr lang="sv-SE" sz="1200" dirty="0"/>
              <a:t>* AD </a:t>
            </a:r>
            <a:r>
              <a:rPr lang="sv-SE" sz="1200" dirty="0" err="1"/>
              <a:t>Connect</a:t>
            </a:r>
            <a:endParaRPr lang="sv-SE" sz="1200" dirty="0"/>
          </a:p>
          <a:p>
            <a:pPr algn="ctr"/>
            <a:r>
              <a:rPr lang="sv-SE" sz="1200" dirty="0"/>
              <a:t> * </a:t>
            </a:r>
            <a:r>
              <a:rPr lang="sv-SE" sz="1200" dirty="0" err="1"/>
              <a:t>Remote</a:t>
            </a:r>
            <a:r>
              <a:rPr lang="sv-SE" sz="1200" dirty="0"/>
              <a:t> Access</a:t>
            </a: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BCF6E5C2-CCDE-4DBB-9EF0-84961DE51528}"/>
              </a:ext>
            </a:extLst>
          </p:cNvPr>
          <p:cNvCxnSpPr>
            <a:stCxn id="4" idx="2"/>
            <a:endCxn id="25" idx="0"/>
          </p:cNvCxnSpPr>
          <p:nvPr/>
        </p:nvCxnSpPr>
        <p:spPr>
          <a:xfrm>
            <a:off x="4663232" y="617997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pilkoppling 51">
            <a:extLst>
              <a:ext uri="{FF2B5EF4-FFF2-40B4-BE49-F238E27FC236}">
                <a16:creationId xmlns:a16="http://schemas.microsoft.com/office/drawing/2014/main" id="{7E9A6E79-4170-476C-B26D-98DEC2C831C7}"/>
              </a:ext>
            </a:extLst>
          </p:cNvPr>
          <p:cNvCxnSpPr/>
          <p:nvPr/>
        </p:nvCxnSpPr>
        <p:spPr>
          <a:xfrm flipH="1">
            <a:off x="3010601" y="4546837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507CB5F6-8BC4-47B3-82CE-2B859FF91151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flipH="1">
            <a:off x="3010601" y="1557565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ppling: vinklad 6">
            <a:extLst>
              <a:ext uri="{FF2B5EF4-FFF2-40B4-BE49-F238E27FC236}">
                <a16:creationId xmlns:a16="http://schemas.microsoft.com/office/drawing/2014/main" id="{AC0F3CBA-FF8E-4E27-A319-28B2A67D5765}"/>
              </a:ext>
            </a:extLst>
          </p:cNvPr>
          <p:cNvCxnSpPr>
            <a:stCxn id="28" idx="2"/>
            <a:endCxn id="27" idx="1"/>
          </p:cNvCxnSpPr>
          <p:nvPr/>
        </p:nvCxnSpPr>
        <p:spPr>
          <a:xfrm rot="16200000" flipH="1">
            <a:off x="2378631" y="1656834"/>
            <a:ext cx="1008076" cy="178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919EA7A4-429D-49AF-8B5C-03D0F3C18BCE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5552465" y="3052201"/>
            <a:ext cx="46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ppling: vinklad 12">
            <a:extLst>
              <a:ext uri="{FF2B5EF4-FFF2-40B4-BE49-F238E27FC236}">
                <a16:creationId xmlns:a16="http://schemas.microsoft.com/office/drawing/2014/main" id="{4D4DC678-B025-4388-8B28-E6E97C0F9BDF}"/>
              </a:ext>
            </a:extLst>
          </p:cNvPr>
          <p:cNvCxnSpPr>
            <a:stCxn id="29" idx="2"/>
            <a:endCxn id="26" idx="3"/>
          </p:cNvCxnSpPr>
          <p:nvPr/>
        </p:nvCxnSpPr>
        <p:spPr>
          <a:xfrm rot="5400000">
            <a:off x="5792950" y="3298278"/>
            <a:ext cx="1008077" cy="1489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ppling: vinklad 14">
            <a:extLst>
              <a:ext uri="{FF2B5EF4-FFF2-40B4-BE49-F238E27FC236}">
                <a16:creationId xmlns:a16="http://schemas.microsoft.com/office/drawing/2014/main" id="{1C306832-64A8-4AEC-AD05-9386667AE7F1}"/>
              </a:ext>
            </a:extLst>
          </p:cNvPr>
          <p:cNvCxnSpPr>
            <a:stCxn id="30" idx="2"/>
            <a:endCxn id="31" idx="1"/>
          </p:cNvCxnSpPr>
          <p:nvPr/>
        </p:nvCxnSpPr>
        <p:spPr>
          <a:xfrm rot="16200000" flipH="1">
            <a:off x="2358355" y="4673377"/>
            <a:ext cx="1048627" cy="1782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AF2CB29F-7067-4FB7-B121-BCA8319A4BB9}"/>
              </a:ext>
            </a:extLst>
          </p:cNvPr>
          <p:cNvSpPr txBox="1"/>
          <p:nvPr/>
        </p:nvSpPr>
        <p:spPr>
          <a:xfrm>
            <a:off x="6242540" y="131436"/>
            <a:ext cx="58468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Installation &amp; konfigurations flöde </a:t>
            </a:r>
            <a:r>
              <a:rPr lang="sv-SE" dirty="0"/>
              <a:t>(baserat på 2 servrar)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29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7406F-2A55-47E6-AB6A-59787CE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 av AD </a:t>
            </a:r>
            <a:r>
              <a:rPr lang="sv-SE" dirty="0" err="1"/>
              <a:t>Connect</a:t>
            </a:r>
            <a:r>
              <a:rPr lang="sv-SE" dirty="0"/>
              <a:t> på AD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38059-7C06-4740-95E0-030CEDD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Öppna </a:t>
            </a:r>
            <a:r>
              <a:rPr lang="sv-SE" sz="2000" dirty="0" err="1"/>
              <a:t>Powershell</a:t>
            </a:r>
            <a:r>
              <a:rPr lang="sv-SE" sz="2000" dirty="0"/>
              <a:t> som </a:t>
            </a:r>
            <a:r>
              <a:rPr lang="sv-SE" sz="2000" dirty="0" err="1"/>
              <a:t>admin</a:t>
            </a:r>
            <a:r>
              <a:rPr lang="sv-SE" sz="2000" dirty="0"/>
              <a:t> och kopiera följande:</a:t>
            </a: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DownloadPath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= "$HOME/Downloads"</a:t>
            </a: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Start-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BitsTransfer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https://download.microsoft.com/download/B/0/0/B00291D0-5A83-4DE7-86F5-980BC00DE05A/AzureADConnect.msi -Destination $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DownloadPath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Start-Process $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DownloadPath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\AzureADConnect.msi</a:t>
            </a:r>
          </a:p>
          <a:p>
            <a:r>
              <a:rPr lang="en-US" sz="2000" dirty="0" err="1"/>
              <a:t>Går</a:t>
            </a:r>
            <a:r>
              <a:rPr lang="en-US" sz="2000" dirty="0"/>
              <a:t> </a:t>
            </a:r>
            <a:r>
              <a:rPr lang="en-US" sz="2000" dirty="0" err="1"/>
              <a:t>även</a:t>
            </a:r>
            <a:r>
              <a:rPr lang="en-US" sz="2000" dirty="0"/>
              <a:t> </a:t>
            </a:r>
            <a:r>
              <a:rPr lang="en-US" sz="2000" dirty="0" err="1"/>
              <a:t>att</a:t>
            </a:r>
            <a:r>
              <a:rPr lang="en-US" sz="2000" dirty="0"/>
              <a:t> </a:t>
            </a:r>
            <a:r>
              <a:rPr lang="en-US" sz="2000" dirty="0" err="1"/>
              <a:t>hämta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här</a:t>
            </a:r>
            <a:r>
              <a:rPr lang="en-US" sz="2000" dirty="0"/>
              <a:t> </a:t>
            </a:r>
          </a:p>
          <a:p>
            <a:r>
              <a:rPr lang="en-US" sz="2000" dirty="0"/>
              <a:t>I AD Connect </a:t>
            </a:r>
            <a:r>
              <a:rPr lang="en-US" sz="2000" dirty="0" err="1"/>
              <a:t>konfigurationsfönstret</a:t>
            </a:r>
            <a:r>
              <a:rPr lang="en-US" sz="2000" dirty="0"/>
              <a:t> </a:t>
            </a:r>
            <a:r>
              <a:rPr lang="en-US" sz="2000" dirty="0" err="1"/>
              <a:t>välj</a:t>
            </a:r>
            <a:r>
              <a:rPr lang="en-US" sz="2000" dirty="0"/>
              <a:t> Express settings</a:t>
            </a:r>
          </a:p>
          <a:p>
            <a:r>
              <a:rPr lang="en-US" sz="2000" dirty="0" err="1"/>
              <a:t>Logga</a:t>
            </a:r>
            <a:r>
              <a:rPr lang="en-US" sz="2000" dirty="0"/>
              <a:t> in med global admin </a:t>
            </a:r>
            <a:r>
              <a:rPr lang="en-US" sz="2000" dirty="0" err="1"/>
              <a:t>konto</a:t>
            </a: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Connecta</a:t>
            </a:r>
            <a:r>
              <a:rPr lang="en-US" sz="2000" dirty="0"/>
              <a:t>” med AD DS </a:t>
            </a:r>
            <a:r>
              <a:rPr lang="en-US" sz="2000" dirty="0" err="1"/>
              <a:t>enterprice</a:t>
            </a:r>
            <a:r>
              <a:rPr lang="en-US" sz="2000" dirty="0"/>
              <a:t> admin </a:t>
            </a:r>
            <a:r>
              <a:rPr lang="en-US" sz="2000" dirty="0" err="1"/>
              <a:t>namn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pw (OBS </a:t>
            </a:r>
            <a:r>
              <a:rPr lang="en-US" sz="2000" dirty="0" err="1"/>
              <a:t>måste</a:t>
            </a:r>
            <a:r>
              <a:rPr lang="en-US" sz="2000" dirty="0"/>
              <a:t> </a:t>
            </a:r>
            <a:r>
              <a:rPr lang="en-US" sz="2000" dirty="0" err="1"/>
              <a:t>skriva</a:t>
            </a:r>
            <a:r>
              <a:rPr lang="en-US" sz="2000" dirty="0"/>
              <a:t> </a:t>
            </a:r>
            <a:r>
              <a:rPr lang="en-US" sz="2000" dirty="0" err="1"/>
              <a:t>domän</a:t>
            </a:r>
            <a:r>
              <a:rPr lang="en-US" sz="2000" dirty="0"/>
              <a:t>\</a:t>
            </a:r>
            <a:r>
              <a:rPr lang="en-US" sz="2000" dirty="0" err="1"/>
              <a:t>namn</a:t>
            </a:r>
            <a:r>
              <a:rPr lang="en-US" sz="2000" dirty="0"/>
              <a:t>)</a:t>
            </a:r>
          </a:p>
          <a:p>
            <a:r>
              <a:rPr lang="en-US" sz="2000" dirty="0"/>
              <a:t>INSTALL</a:t>
            </a:r>
          </a:p>
          <a:p>
            <a:r>
              <a:rPr lang="en-US" sz="2000" dirty="0">
                <a:hlinkClick r:id="rId3" action="ppaction://hlinksldjump"/>
              </a:rPr>
              <a:t>Tillbaka till </a:t>
            </a:r>
            <a:r>
              <a:rPr lang="en-US" sz="2000" dirty="0" err="1">
                <a:hlinkClick r:id="rId3" action="ppaction://hlinksldjump"/>
              </a:rPr>
              <a:t>flöde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97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7406F-2A55-47E6-AB6A-59787CE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 av </a:t>
            </a:r>
            <a:r>
              <a:rPr lang="sv-SE" dirty="0" err="1"/>
              <a:t>Remote</a:t>
            </a:r>
            <a:r>
              <a:rPr lang="sv-SE" dirty="0"/>
              <a:t> </a:t>
            </a:r>
            <a:r>
              <a:rPr lang="sv-SE" dirty="0" err="1"/>
              <a:t>Acces</a:t>
            </a:r>
            <a:r>
              <a:rPr lang="sv-SE" dirty="0"/>
              <a:t> roll på AD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38059-7C06-4740-95E0-030CEDD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Öppna </a:t>
            </a:r>
            <a:r>
              <a:rPr lang="sv-SE" sz="2000" dirty="0" err="1"/>
              <a:t>Powershell</a:t>
            </a:r>
            <a:r>
              <a:rPr lang="sv-SE" sz="2000" dirty="0"/>
              <a:t> som </a:t>
            </a:r>
            <a:r>
              <a:rPr lang="sv-SE" sz="2000" dirty="0" err="1"/>
              <a:t>admin</a:t>
            </a:r>
            <a:r>
              <a:rPr lang="sv-SE" sz="2000" dirty="0"/>
              <a:t> och kopiera följande:</a:t>
            </a:r>
          </a:p>
          <a:p>
            <a:pPr marL="0" indent="0">
              <a:buNone/>
            </a:pPr>
            <a:r>
              <a:rPr lang="sv-SE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Install-WindowsFeature</a:t>
            </a:r>
            <a:r>
              <a:rPr lang="sv-SE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RemoteAccess</a:t>
            </a:r>
            <a:r>
              <a:rPr lang="sv-SE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sv-SE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DirectAccess</a:t>
            </a:r>
            <a:r>
              <a:rPr lang="sv-SE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-VPN -</a:t>
            </a:r>
            <a:r>
              <a:rPr lang="sv-SE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IncludeManagementTools</a:t>
            </a:r>
            <a:endParaRPr lang="sv-SE" sz="1400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dirty="0" err="1"/>
              <a:t>Efter</a:t>
            </a:r>
            <a:r>
              <a:rPr lang="en-US" sz="2000" dirty="0"/>
              <a:t> installation  Tools – Routing and Remote Access</a:t>
            </a:r>
          </a:p>
          <a:p>
            <a:r>
              <a:rPr lang="en-US" sz="2000" dirty="0" err="1"/>
              <a:t>Högerklicka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server – Configure – </a:t>
            </a:r>
            <a:r>
              <a:rPr lang="en-US" sz="2000" dirty="0" err="1"/>
              <a:t>välj</a:t>
            </a:r>
            <a:r>
              <a:rPr lang="en-US" sz="2000" dirty="0"/>
              <a:t> custom – VPN - OK</a:t>
            </a:r>
          </a:p>
          <a:p>
            <a:r>
              <a:rPr lang="en-US" sz="2000" dirty="0" err="1"/>
              <a:t>Högerklicka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server – properties</a:t>
            </a:r>
          </a:p>
          <a:p>
            <a:r>
              <a:rPr lang="en-US" sz="2000" dirty="0"/>
              <a:t>Security </a:t>
            </a:r>
            <a:r>
              <a:rPr lang="en-US" sz="2000" dirty="0" err="1"/>
              <a:t>fliken</a:t>
            </a:r>
            <a:r>
              <a:rPr lang="en-US" sz="2000" dirty="0"/>
              <a:t>  – Radius Authentication – Configure – Add -  </a:t>
            </a:r>
            <a:r>
              <a:rPr lang="en-US" sz="2000" dirty="0" err="1"/>
              <a:t>Namnet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IP address </a:t>
            </a:r>
            <a:r>
              <a:rPr lang="en-US" sz="2000" dirty="0" err="1"/>
              <a:t>på</a:t>
            </a:r>
            <a:r>
              <a:rPr lang="en-US" sz="2000" dirty="0"/>
              <a:t> NPS server</a:t>
            </a:r>
            <a:r>
              <a:rPr lang="en-US" sz="2000" b="1" dirty="0"/>
              <a:t>*</a:t>
            </a:r>
            <a:r>
              <a:rPr lang="en-US" sz="2000" dirty="0"/>
              <a:t> – Shared secret ska </a:t>
            </a:r>
            <a:r>
              <a:rPr lang="en-US" sz="2000" dirty="0" err="1"/>
              <a:t>vara</a:t>
            </a:r>
            <a:r>
              <a:rPr lang="en-US" sz="2000" dirty="0"/>
              <a:t> </a:t>
            </a:r>
            <a:r>
              <a:rPr lang="en-US" sz="2000" dirty="0" err="1"/>
              <a:t>samma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skrivs</a:t>
            </a:r>
            <a:r>
              <a:rPr lang="en-US" sz="2000" dirty="0"/>
              <a:t> in </a:t>
            </a:r>
            <a:r>
              <a:rPr lang="en-US" sz="2000" dirty="0" err="1"/>
              <a:t>när</a:t>
            </a:r>
            <a:r>
              <a:rPr lang="en-US" sz="2000" dirty="0"/>
              <a:t> NPAS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VPn</a:t>
            </a:r>
            <a:r>
              <a:rPr lang="en-US" sz="2000" dirty="0"/>
              <a:t> server </a:t>
            </a:r>
            <a:r>
              <a:rPr lang="en-US" sz="2000" dirty="0" err="1"/>
              <a:t>konfigureras</a:t>
            </a:r>
            <a:r>
              <a:rPr lang="en-US" sz="2000" dirty="0"/>
              <a:t> – OK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Bocka</a:t>
            </a:r>
            <a:r>
              <a:rPr lang="en-US" sz="2000" dirty="0"/>
              <a:t> I Allow custom IP sec policy…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hitta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Preshared</a:t>
            </a:r>
            <a:r>
              <a:rPr lang="en-US" sz="2000" dirty="0"/>
              <a:t> key</a:t>
            </a:r>
          </a:p>
          <a:p>
            <a:r>
              <a:rPr lang="en-US" sz="2000" dirty="0"/>
              <a:t>(om det </a:t>
            </a:r>
            <a:r>
              <a:rPr lang="en-US" sz="2000" dirty="0" err="1"/>
              <a:t>inte</a:t>
            </a:r>
            <a:r>
              <a:rPr lang="en-US" sz="2000" dirty="0"/>
              <a:t> </a:t>
            </a:r>
            <a:r>
              <a:rPr lang="en-US" sz="2000" dirty="0" err="1"/>
              <a:t>finns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DHCP server </a:t>
            </a:r>
            <a:r>
              <a:rPr lang="en-US" sz="2000" dirty="0" err="1"/>
              <a:t>så</a:t>
            </a:r>
            <a:r>
              <a:rPr lang="en-US" sz="2000" dirty="0"/>
              <a:t> </a:t>
            </a:r>
            <a:r>
              <a:rPr lang="en-US" sz="2000" dirty="0" err="1"/>
              <a:t>behövs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statisk</a:t>
            </a:r>
            <a:r>
              <a:rPr lang="en-US" sz="2000" dirty="0"/>
              <a:t> address pool </a:t>
            </a:r>
            <a:r>
              <a:rPr lang="en-US" sz="2000" dirty="0" err="1"/>
              <a:t>skrivas</a:t>
            </a:r>
            <a:r>
              <a:rPr lang="en-US" sz="2000" dirty="0"/>
              <a:t> In under IPv4 </a:t>
            </a:r>
            <a:r>
              <a:rPr lang="en-US" sz="2000" dirty="0" err="1"/>
              <a:t>fliken</a:t>
            </a:r>
            <a:r>
              <a:rPr lang="en-US" sz="2000" dirty="0"/>
              <a:t>)</a:t>
            </a:r>
          </a:p>
          <a:p>
            <a:r>
              <a:rPr lang="en-US" sz="2000" dirty="0">
                <a:hlinkClick r:id="rId2" action="ppaction://hlinksldjump"/>
              </a:rPr>
              <a:t>Tillbaka till </a:t>
            </a:r>
            <a:r>
              <a:rPr lang="en-US" sz="2000" dirty="0" err="1">
                <a:hlinkClick r:id="rId2" action="ppaction://hlinksldjump"/>
              </a:rPr>
              <a:t>Flödet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* Om NPS server </a:t>
            </a:r>
            <a:r>
              <a:rPr lang="en-US" sz="2000" b="1" dirty="0" err="1"/>
              <a:t>inte</a:t>
            </a:r>
            <a:r>
              <a:rPr lang="en-US" sz="2000" b="1" dirty="0"/>
              <a:t> </a:t>
            </a:r>
            <a:r>
              <a:rPr lang="en-US" sz="2000" b="1" dirty="0" err="1"/>
              <a:t>är</a:t>
            </a:r>
            <a:r>
              <a:rPr lang="en-US" sz="2000" b="1" dirty="0"/>
              <a:t> </a:t>
            </a:r>
            <a:r>
              <a:rPr lang="en-US" sz="2000" b="1" dirty="0" err="1"/>
              <a:t>skapad</a:t>
            </a:r>
            <a:r>
              <a:rPr lang="en-US" sz="2000" b="1" dirty="0"/>
              <a:t> </a:t>
            </a:r>
            <a:r>
              <a:rPr lang="en-US" sz="2000" b="1" dirty="0" err="1"/>
              <a:t>så</a:t>
            </a:r>
            <a:r>
              <a:rPr lang="en-US" sz="2000" b="1" dirty="0"/>
              <a:t> </a:t>
            </a:r>
            <a:r>
              <a:rPr lang="en-US" sz="2000" b="1" dirty="0" err="1"/>
              <a:t>får</a:t>
            </a:r>
            <a:r>
              <a:rPr lang="en-US" sz="2000" b="1" dirty="0"/>
              <a:t> man </a:t>
            </a:r>
            <a:r>
              <a:rPr lang="en-US" sz="2000" b="1" dirty="0" err="1"/>
              <a:t>göra</a:t>
            </a:r>
            <a:r>
              <a:rPr lang="en-US" sz="2000" b="1" dirty="0"/>
              <a:t> det </a:t>
            </a:r>
            <a:r>
              <a:rPr lang="en-US" sz="2000" b="1" dirty="0" err="1"/>
              <a:t>först</a:t>
            </a:r>
            <a:r>
              <a:rPr lang="en-US" sz="2000" b="1" dirty="0"/>
              <a:t> </a:t>
            </a:r>
            <a:r>
              <a:rPr lang="en-US" sz="2000" b="1" dirty="0" err="1"/>
              <a:t>och</a:t>
            </a:r>
            <a:r>
              <a:rPr lang="en-US" sz="2000" b="1" dirty="0"/>
              <a:t> </a:t>
            </a:r>
            <a:r>
              <a:rPr lang="en-US" sz="2000" b="1" dirty="0" err="1"/>
              <a:t>därefter</a:t>
            </a:r>
            <a:r>
              <a:rPr lang="en-US" sz="2000" b="1" dirty="0"/>
              <a:t> </a:t>
            </a:r>
            <a:r>
              <a:rPr lang="en-US" sz="2000" b="1" dirty="0" err="1"/>
              <a:t>gå</a:t>
            </a:r>
            <a:r>
              <a:rPr lang="en-US" sz="2000" b="1" dirty="0"/>
              <a:t> </a:t>
            </a:r>
            <a:r>
              <a:rPr lang="en-US" sz="2000" b="1" dirty="0" err="1"/>
              <a:t>tillbaka</a:t>
            </a:r>
            <a:r>
              <a:rPr lang="en-US" sz="2000" b="1" dirty="0"/>
              <a:t> hit </a:t>
            </a:r>
            <a:r>
              <a:rPr lang="en-US" sz="2000" b="1" dirty="0" err="1"/>
              <a:t>och</a:t>
            </a:r>
            <a:r>
              <a:rPr lang="en-US" sz="2000" b="1" dirty="0"/>
              <a:t> </a:t>
            </a:r>
            <a:r>
              <a:rPr lang="en-US" sz="2000" b="1" dirty="0" err="1"/>
              <a:t>fortsätta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21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7406F-2A55-47E6-AB6A-59787CE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 av NPS roll på annan server*</a:t>
            </a:r>
            <a:br>
              <a:rPr lang="sv-SE" dirty="0"/>
            </a:br>
            <a:r>
              <a:rPr lang="sv-SE" sz="1400" dirty="0"/>
              <a:t>* Helst på en dedikerad domänansluten Server  (EJ AD server)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38059-7C06-4740-95E0-030CEDD5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r>
              <a:rPr lang="sv-SE" sz="2000" dirty="0"/>
              <a:t>Öppna </a:t>
            </a:r>
            <a:r>
              <a:rPr lang="sv-SE" sz="2000" dirty="0" err="1"/>
              <a:t>Powershell</a:t>
            </a:r>
            <a:r>
              <a:rPr lang="sv-SE" sz="2000" dirty="0"/>
              <a:t> som </a:t>
            </a:r>
            <a:r>
              <a:rPr lang="sv-SE" sz="2000" dirty="0" err="1"/>
              <a:t>admin</a:t>
            </a:r>
            <a:r>
              <a:rPr lang="sv-SE" sz="2000" dirty="0"/>
              <a:t> och kopiera följande:</a:t>
            </a:r>
          </a:p>
          <a:p>
            <a:pPr marL="0" indent="0">
              <a:buNone/>
            </a:pP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Install-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WindowsFeature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NPAS –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IncludeManagementTools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netsh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nps</a:t>
            </a:r>
            <a:r>
              <a:rPr lang="en-US" sz="14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add </a:t>
            </a:r>
            <a:r>
              <a:rPr lang="en-US" sz="14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registeredserver</a:t>
            </a:r>
            <a:endParaRPr lang="en-US" sz="1400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dirty="0" err="1"/>
              <a:t>Efter</a:t>
            </a:r>
            <a:r>
              <a:rPr lang="en-US" sz="2000" dirty="0"/>
              <a:t> installation  Tools – Network Policy Server</a:t>
            </a:r>
          </a:p>
          <a:p>
            <a:r>
              <a:rPr lang="en-US" sz="2000" dirty="0" err="1"/>
              <a:t>Högerklicka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&lt;</a:t>
            </a:r>
            <a:r>
              <a:rPr lang="en-US" sz="2000" dirty="0" err="1"/>
              <a:t>servernamnet</a:t>
            </a:r>
            <a:r>
              <a:rPr lang="en-US" sz="2000" dirty="0"/>
              <a:t>(local)&gt;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välj</a:t>
            </a:r>
            <a:r>
              <a:rPr lang="en-US" sz="2000" dirty="0"/>
              <a:t> Register Server in Active Directory</a:t>
            </a:r>
          </a:p>
          <a:p>
            <a:r>
              <a:rPr lang="en-US" sz="2000" dirty="0" err="1"/>
              <a:t>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&lt;</a:t>
            </a:r>
            <a:r>
              <a:rPr lang="en-US" sz="2000" dirty="0" err="1"/>
              <a:t>servernamnet</a:t>
            </a:r>
            <a:r>
              <a:rPr lang="en-US" sz="2000" dirty="0"/>
              <a:t>(local)&gt;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välj</a:t>
            </a:r>
            <a:r>
              <a:rPr lang="en-US" sz="2000" dirty="0"/>
              <a:t> Configure VPN or Dial-Up</a:t>
            </a:r>
          </a:p>
          <a:p>
            <a:r>
              <a:rPr lang="en-US" sz="2000" dirty="0" err="1"/>
              <a:t>Välj</a:t>
            </a:r>
            <a:r>
              <a:rPr lang="en-US" sz="2000" dirty="0"/>
              <a:t> VPN Connections – Next</a:t>
            </a:r>
          </a:p>
          <a:p>
            <a:r>
              <a:rPr lang="en-US" sz="2000" dirty="0"/>
              <a:t>Add RADIUS client</a:t>
            </a:r>
          </a:p>
          <a:p>
            <a:r>
              <a:rPr lang="en-US" sz="2000" dirty="0" err="1"/>
              <a:t>Döp</a:t>
            </a:r>
            <a:r>
              <a:rPr lang="en-US" sz="2000" dirty="0"/>
              <a:t> – </a:t>
            </a:r>
            <a:r>
              <a:rPr lang="en-US" sz="2000" dirty="0" err="1"/>
              <a:t>Skriv</a:t>
            </a:r>
            <a:r>
              <a:rPr lang="en-US" sz="2000" dirty="0"/>
              <a:t> in address or DNS </a:t>
            </a:r>
            <a:r>
              <a:rPr lang="en-US" sz="2000" dirty="0" err="1"/>
              <a:t>namnet</a:t>
            </a:r>
            <a:r>
              <a:rPr lang="en-US" sz="2000" dirty="0"/>
              <a:t> till server </a:t>
            </a:r>
            <a:r>
              <a:rPr lang="en-US" sz="2000" dirty="0" err="1"/>
              <a:t>där</a:t>
            </a:r>
            <a:r>
              <a:rPr lang="en-US" sz="2000" dirty="0"/>
              <a:t> RAS </a:t>
            </a:r>
            <a:r>
              <a:rPr lang="en-US" sz="2000" dirty="0" err="1"/>
              <a:t>installerades</a:t>
            </a:r>
            <a:r>
              <a:rPr lang="en-US" sz="2000" dirty="0"/>
              <a:t> (AD server)</a:t>
            </a:r>
          </a:p>
          <a:p>
            <a:r>
              <a:rPr lang="en-US" sz="2000" dirty="0" err="1"/>
              <a:t>Skriv</a:t>
            </a:r>
            <a:r>
              <a:rPr lang="en-US" sz="2000" dirty="0"/>
              <a:t> in </a:t>
            </a:r>
            <a:r>
              <a:rPr lang="en-US" sz="2000" dirty="0" err="1"/>
              <a:t>samma</a:t>
            </a:r>
            <a:r>
              <a:rPr lang="en-US" sz="2000" dirty="0"/>
              <a:t> Shared Secret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när</a:t>
            </a:r>
            <a:r>
              <a:rPr lang="en-US" sz="2000" dirty="0"/>
              <a:t> RAS </a:t>
            </a:r>
            <a:r>
              <a:rPr lang="en-US" sz="2000" dirty="0" err="1"/>
              <a:t>konfigurerades</a:t>
            </a:r>
            <a:r>
              <a:rPr lang="en-US" sz="2000" dirty="0"/>
              <a:t> (</a:t>
            </a:r>
            <a:r>
              <a:rPr lang="en-US" sz="2000" dirty="0" err="1"/>
              <a:t>på</a:t>
            </a:r>
            <a:r>
              <a:rPr lang="en-US" sz="2000" dirty="0"/>
              <a:t> VPN server) – OK</a:t>
            </a:r>
          </a:p>
          <a:p>
            <a:r>
              <a:rPr lang="en-US" sz="2000" dirty="0"/>
              <a:t>Next </a:t>
            </a:r>
            <a:r>
              <a:rPr lang="en-US" sz="2000" dirty="0" err="1"/>
              <a:t>utan</a:t>
            </a:r>
            <a:r>
              <a:rPr lang="en-US" sz="2000" dirty="0"/>
              <a:t> </a:t>
            </a:r>
            <a:r>
              <a:rPr lang="en-US" sz="2000" dirty="0" err="1"/>
              <a:t>ändringar</a:t>
            </a:r>
            <a:r>
              <a:rPr lang="en-US" sz="2000" dirty="0"/>
              <a:t> </a:t>
            </a:r>
            <a:r>
              <a:rPr lang="en-US" sz="2000" dirty="0" err="1"/>
              <a:t>hela</a:t>
            </a:r>
            <a:r>
              <a:rPr lang="en-US" sz="2000" dirty="0"/>
              <a:t> </a:t>
            </a:r>
            <a:r>
              <a:rPr lang="en-US" sz="2000" dirty="0" err="1"/>
              <a:t>vägen</a:t>
            </a:r>
            <a:r>
              <a:rPr lang="en-US" sz="2000" dirty="0"/>
              <a:t> till finish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27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7406F-2A55-47E6-AB6A-59787CE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Installation av NPS roll på annan server* FORTS.</a:t>
            </a:r>
            <a:br>
              <a:rPr lang="sv-SE" dirty="0"/>
            </a:br>
            <a:r>
              <a:rPr lang="sv-SE" sz="1200" dirty="0"/>
              <a:t>* </a:t>
            </a:r>
            <a:r>
              <a:rPr lang="sv-SE" sz="1600" dirty="0"/>
              <a:t>Helst på en dedikerad domänansluten annan Server (EJ AD server)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38059-7C06-4740-95E0-030CEDD5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r>
              <a:rPr lang="en-US" sz="2000" dirty="0"/>
              <a:t>I Policies – Connection Request Policies </a:t>
            </a:r>
            <a:r>
              <a:rPr lang="en-US" sz="2000" dirty="0" err="1"/>
              <a:t>högerklicka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den </a:t>
            </a:r>
            <a:r>
              <a:rPr lang="en-US" sz="2000" dirty="0" err="1"/>
              <a:t>policyn</a:t>
            </a:r>
            <a:r>
              <a:rPr lang="en-US" sz="2000" dirty="0"/>
              <a:t> med det </a:t>
            </a:r>
            <a:r>
              <a:rPr lang="en-US" sz="2000" dirty="0" err="1"/>
              <a:t>namnet</a:t>
            </a:r>
            <a:r>
              <a:rPr lang="en-US" sz="2000" dirty="0"/>
              <a:t> du </a:t>
            </a:r>
            <a:r>
              <a:rPr lang="en-US" sz="2000" dirty="0" err="1"/>
              <a:t>döpte</a:t>
            </a:r>
            <a:r>
              <a:rPr lang="en-US" sz="2000" dirty="0"/>
              <a:t> det till – </a:t>
            </a:r>
            <a:r>
              <a:rPr lang="en-US" sz="2000" dirty="0" err="1"/>
              <a:t>Proporties</a:t>
            </a:r>
            <a:endParaRPr lang="en-US" sz="2000" dirty="0"/>
          </a:p>
          <a:p>
            <a:r>
              <a:rPr lang="en-US" sz="2000" dirty="0"/>
              <a:t>I Conditions </a:t>
            </a:r>
            <a:r>
              <a:rPr lang="en-US" sz="2000" dirty="0" err="1"/>
              <a:t>fliken</a:t>
            </a:r>
            <a:r>
              <a:rPr lang="en-US" sz="2000" dirty="0"/>
              <a:t> </a:t>
            </a:r>
            <a:r>
              <a:rPr lang="en-US" sz="2000" dirty="0" err="1"/>
              <a:t>kolla</a:t>
            </a:r>
            <a:r>
              <a:rPr lang="en-US" sz="2000" dirty="0"/>
              <a:t> </a:t>
            </a:r>
            <a:r>
              <a:rPr lang="en-US" sz="2000" dirty="0" err="1"/>
              <a:t>så</a:t>
            </a:r>
            <a:r>
              <a:rPr lang="en-US" sz="2000" dirty="0"/>
              <a:t> VPN </a:t>
            </a:r>
            <a:r>
              <a:rPr lang="en-US" sz="2000" dirty="0" err="1"/>
              <a:t>är</a:t>
            </a:r>
            <a:r>
              <a:rPr lang="en-US" sz="2000" dirty="0"/>
              <a:t> I </a:t>
            </a:r>
            <a:r>
              <a:rPr lang="en-US" sz="2000" dirty="0" err="1"/>
              <a:t>bockat</a:t>
            </a:r>
            <a:r>
              <a:rPr lang="en-US" sz="2000" dirty="0"/>
              <a:t> </a:t>
            </a:r>
            <a:r>
              <a:rPr lang="en-US" sz="2000" dirty="0" err="1"/>
              <a:t>när</a:t>
            </a:r>
            <a:r>
              <a:rPr lang="en-US" sz="2000" dirty="0"/>
              <a:t> man </a:t>
            </a:r>
            <a:r>
              <a:rPr lang="en-US" sz="2000" dirty="0" err="1"/>
              <a:t>dubbelklickat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NAS port type</a:t>
            </a:r>
          </a:p>
          <a:p>
            <a:r>
              <a:rPr lang="en-US" sz="2000" dirty="0"/>
              <a:t>I Settings </a:t>
            </a:r>
            <a:r>
              <a:rPr lang="en-US" sz="2000" dirty="0" err="1"/>
              <a:t>fliken</a:t>
            </a:r>
            <a:r>
              <a:rPr lang="en-US" sz="2000" dirty="0"/>
              <a:t>  </a:t>
            </a:r>
            <a:r>
              <a:rPr lang="en-US" sz="2000" dirty="0" err="1"/>
              <a:t>bocka</a:t>
            </a:r>
            <a:r>
              <a:rPr lang="en-US" sz="2000" dirty="0"/>
              <a:t> I </a:t>
            </a:r>
            <a:r>
              <a:rPr lang="en-US" sz="2000" dirty="0" err="1"/>
              <a:t>Overide</a:t>
            </a:r>
            <a:r>
              <a:rPr lang="en-US" sz="2000" dirty="0"/>
              <a:t> network policy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klicka</a:t>
            </a:r>
            <a:r>
              <a:rPr lang="en-US" sz="2000" dirty="0"/>
              <a:t> </a:t>
            </a:r>
            <a:r>
              <a:rPr lang="en-US" sz="2000" dirty="0" err="1"/>
              <a:t>sen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Add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lägg</a:t>
            </a:r>
            <a:r>
              <a:rPr lang="en-US" sz="2000" dirty="0"/>
              <a:t> till (EAP-MSCHAP v2),  </a:t>
            </a:r>
            <a:r>
              <a:rPr lang="en-US" sz="2000" dirty="0" err="1"/>
              <a:t>inget</a:t>
            </a:r>
            <a:r>
              <a:rPr lang="en-US" sz="2000" dirty="0"/>
              <a:t> </a:t>
            </a:r>
            <a:r>
              <a:rPr lang="en-US" sz="2000" dirty="0" err="1"/>
              <a:t>annat</a:t>
            </a:r>
            <a:r>
              <a:rPr lang="en-US" sz="2000" dirty="0"/>
              <a:t> ska </a:t>
            </a:r>
            <a:r>
              <a:rPr lang="en-US" sz="2000" dirty="0" err="1"/>
              <a:t>vara</a:t>
            </a:r>
            <a:r>
              <a:rPr lang="en-US" sz="2000" dirty="0"/>
              <a:t> </a:t>
            </a:r>
            <a:r>
              <a:rPr lang="en-US" sz="2000" dirty="0" err="1"/>
              <a:t>ikryssat</a:t>
            </a:r>
            <a:endParaRPr lang="en-US" sz="2000" dirty="0"/>
          </a:p>
          <a:p>
            <a:r>
              <a:rPr lang="en-US" sz="2000" dirty="0"/>
              <a:t>I Policies – Network Policies </a:t>
            </a:r>
            <a:r>
              <a:rPr lang="en-US" sz="2000" dirty="0" err="1"/>
              <a:t>högerklicka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den </a:t>
            </a:r>
            <a:r>
              <a:rPr lang="en-US" sz="2000" dirty="0" err="1"/>
              <a:t>policyn</a:t>
            </a:r>
            <a:r>
              <a:rPr lang="en-US" sz="2000" dirty="0"/>
              <a:t> med </a:t>
            </a:r>
            <a:r>
              <a:rPr lang="en-US" sz="2000" dirty="0" err="1"/>
              <a:t>samma</a:t>
            </a:r>
            <a:r>
              <a:rPr lang="en-US" sz="2000" dirty="0"/>
              <a:t> </a:t>
            </a:r>
            <a:r>
              <a:rPr lang="en-US" sz="2000" dirty="0" err="1"/>
              <a:t>namn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överst</a:t>
            </a:r>
            <a:r>
              <a:rPr lang="en-US" sz="2000" dirty="0"/>
              <a:t> – properties</a:t>
            </a:r>
          </a:p>
          <a:p>
            <a:r>
              <a:rPr lang="en-US" sz="2000" dirty="0" err="1"/>
              <a:t>Klicka</a:t>
            </a:r>
            <a:r>
              <a:rPr lang="en-US" sz="2000" dirty="0"/>
              <a:t> </a:t>
            </a:r>
            <a:r>
              <a:rPr lang="en-US" sz="2000" dirty="0" err="1"/>
              <a:t>ur</a:t>
            </a:r>
            <a:r>
              <a:rPr lang="en-US" sz="2000" dirty="0"/>
              <a:t> Ignore user account dial-in properties</a:t>
            </a:r>
          </a:p>
          <a:p>
            <a:r>
              <a:rPr lang="en-US" sz="2000" dirty="0"/>
              <a:t>Sen </a:t>
            </a:r>
            <a:r>
              <a:rPr lang="en-US" sz="2000" dirty="0" err="1"/>
              <a:t>samma</a:t>
            </a:r>
            <a:r>
              <a:rPr lang="en-US" sz="2000" dirty="0"/>
              <a:t> saker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ovan</a:t>
            </a:r>
            <a:r>
              <a:rPr lang="en-US" sz="2000" dirty="0"/>
              <a:t> I Conditions &amp; Constrains, </a:t>
            </a:r>
            <a:r>
              <a:rPr lang="en-US" sz="2000" dirty="0" err="1"/>
              <a:t>kolla</a:t>
            </a:r>
            <a:r>
              <a:rPr lang="en-US" sz="2000" dirty="0"/>
              <a:t> </a:t>
            </a:r>
            <a:r>
              <a:rPr lang="en-US" sz="2000" dirty="0" err="1"/>
              <a:t>även</a:t>
            </a:r>
            <a:r>
              <a:rPr lang="en-US" sz="2000" dirty="0"/>
              <a:t> I NAS Port Type I </a:t>
            </a:r>
            <a:r>
              <a:rPr lang="en-US" sz="2000" dirty="0" err="1"/>
              <a:t>Contrains</a:t>
            </a:r>
            <a:r>
              <a:rPr lang="en-US" sz="2000" dirty="0"/>
              <a:t> </a:t>
            </a:r>
            <a:r>
              <a:rPr lang="en-US" sz="2000" dirty="0" err="1"/>
              <a:t>så</a:t>
            </a:r>
            <a:r>
              <a:rPr lang="en-US" sz="2000" dirty="0"/>
              <a:t> VPN </a:t>
            </a:r>
            <a:r>
              <a:rPr lang="en-US" sz="2000" dirty="0" err="1"/>
              <a:t>är</a:t>
            </a:r>
            <a:r>
              <a:rPr lang="en-US" sz="2000" dirty="0"/>
              <a:t> </a:t>
            </a:r>
            <a:r>
              <a:rPr lang="en-US" sz="2000" dirty="0" err="1"/>
              <a:t>ikryssat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85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12219</TotalTime>
  <Words>1300</Words>
  <Application>Microsoft Office PowerPoint</Application>
  <PresentationFormat>Bredbild</PresentationFormat>
  <Paragraphs>121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Office-tema</vt:lpstr>
      <vt:lpstr>En Guide för att Integrera VPN-infrastrukturen med Azure AD MFA med hjälp av servertillägget nätverksprincip för Azure </vt:lpstr>
      <vt:lpstr>Länkar etc.</vt:lpstr>
      <vt:lpstr>Teknologier som behövs:</vt:lpstr>
      <vt:lpstr>Följande diagram illustrerar flödet för autentiseringsbegäran:</vt:lpstr>
      <vt:lpstr>PowerPoint-presentation</vt:lpstr>
      <vt:lpstr>Installation av AD Connect på AD server</vt:lpstr>
      <vt:lpstr>Installation av Remote Acces roll på AD server</vt:lpstr>
      <vt:lpstr>Installation av NPS roll på annan server* * Helst på en dedikerad domänansluten Server  (EJ AD server)</vt:lpstr>
      <vt:lpstr>Installation av NPS roll på annan server* FORTS. * Helst på en dedikerad domänansluten annan Server (EJ AD server)</vt:lpstr>
      <vt:lpstr>Testa VPN anslutningen (win 10 konfiguration nedan)</vt:lpstr>
      <vt:lpstr>Testa VPN anslutningen (win 10 konfiguration nedan)</vt:lpstr>
      <vt:lpstr>Installera och konfigurera NPS-tillägget OBS:FÅR EJ GÖRAS PÅ VPN-SERVERN (Där remote access är intsallerat)</vt:lpstr>
      <vt:lpstr>Installera och konfigurera NPS-tillägget FORTS.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karlsson</dc:creator>
  <cp:lastModifiedBy>mikael karlsson</cp:lastModifiedBy>
  <cp:revision>25</cp:revision>
  <dcterms:created xsi:type="dcterms:W3CDTF">2022-03-31T07:36:35Z</dcterms:created>
  <dcterms:modified xsi:type="dcterms:W3CDTF">2022-04-13T13:56:36Z</dcterms:modified>
</cp:coreProperties>
</file>