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0" r:id="rId4"/>
    <p:sldId id="353" r:id="rId5"/>
    <p:sldId id="304" r:id="rId6"/>
    <p:sldId id="327" r:id="rId7"/>
    <p:sldId id="305" r:id="rId8"/>
    <p:sldId id="306" r:id="rId9"/>
    <p:sldId id="339" r:id="rId10"/>
    <p:sldId id="340" r:id="rId11"/>
    <p:sldId id="346" r:id="rId12"/>
    <p:sldId id="341" r:id="rId13"/>
    <p:sldId id="342" r:id="rId14"/>
    <p:sldId id="343" r:id="rId15"/>
    <p:sldId id="344" r:id="rId16"/>
    <p:sldId id="345" r:id="rId17"/>
    <p:sldId id="354" r:id="rId18"/>
    <p:sldId id="347" r:id="rId19"/>
    <p:sldId id="348" r:id="rId20"/>
    <p:sldId id="349" r:id="rId21"/>
    <p:sldId id="350" r:id="rId22"/>
    <p:sldId id="351" r:id="rId23"/>
    <p:sldId id="301" r:id="rId24"/>
    <p:sldId id="309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8" r:id="rId41"/>
    <p:sldId id="329" r:id="rId42"/>
    <p:sldId id="330" r:id="rId43"/>
    <p:sldId id="332" r:id="rId44"/>
    <p:sldId id="333" r:id="rId45"/>
    <p:sldId id="334" r:id="rId46"/>
    <p:sldId id="335" r:id="rId47"/>
    <p:sldId id="336" r:id="rId48"/>
    <p:sldId id="337" r:id="rId49"/>
    <p:sldId id="338" r:id="rId50"/>
    <p:sldId id="352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36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33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27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60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95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72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94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78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29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4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83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6D4BE-532F-443B-99AA-016C229502D5}" type="datetimeFigureOut">
              <a:rPr lang="en-GB" smtClean="0"/>
              <a:t>08/12/2016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73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REST </a:t>
            </a:r>
            <a:r>
              <a:rPr lang="en-GB" dirty="0" err="1" smtClean="0"/>
              <a:t>pozivi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3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Paginacija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Poruka o stranici se tipično šalje kao query parametar, kao i filteri</a:t>
            </a:r>
          </a:p>
          <a:p>
            <a:pPr marL="0" indent="0">
              <a:buNone/>
            </a:pPr>
            <a:endParaRPr lang="sr-Latn-RS" sz="20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GB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sr-Latn-R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en-GB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=Hello</a:t>
            </a:r>
            <a:endParaRPr lang="sr-Latn-RS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sr-Latn-R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Odgovor je tipično wrapovan u objekat koji ima </a:t>
            </a:r>
          </a:p>
          <a:p>
            <a:pPr lvl="1"/>
            <a:r>
              <a:rPr lang="sr-Latn-RS" dirty="0" smtClean="0"/>
              <a:t>Kolekciju podataka na zahtevanoj stranici</a:t>
            </a:r>
          </a:p>
          <a:p>
            <a:pPr lvl="1"/>
            <a:r>
              <a:rPr lang="sr-Latn-RS" dirty="0" smtClean="0"/>
              <a:t>Metapodatke kao što su:</a:t>
            </a:r>
          </a:p>
          <a:p>
            <a:pPr lvl="2"/>
            <a:r>
              <a:rPr lang="sr-Latn-RS" dirty="0" smtClean="0"/>
              <a:t>Ukupan broj entiteta,</a:t>
            </a:r>
            <a:endParaRPr lang="sr-Latn-RS" dirty="0"/>
          </a:p>
          <a:p>
            <a:pPr lvl="2"/>
            <a:r>
              <a:rPr lang="sr-Latn-RS" dirty="0" smtClean="0"/>
              <a:t>Veličina stranice</a:t>
            </a:r>
            <a:endParaRPr lang="sr-Latn-RS" dirty="0"/>
          </a:p>
          <a:p>
            <a:pPr marL="0" indent="0">
              <a:buNone/>
            </a:pPr>
            <a:endParaRPr lang="sr-Latn-RS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778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Paginacija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Ukoliko korisnik ne pošalje query parametar page, vrati se kolekcija svih objekata koje je zahtevao</a:t>
            </a:r>
          </a:p>
          <a:p>
            <a:pPr lvl="1"/>
            <a:r>
              <a:rPr lang="sr-Latn-RS" dirty="0" smtClean="0"/>
              <a:t>Ne bi bilo smisla da šaljemo metapodatke kao što je veličina stranice ili broj stranice</a:t>
            </a:r>
          </a:p>
          <a:p>
            <a:r>
              <a:rPr lang="sr-Latn-RS" dirty="0" smtClean="0"/>
              <a:t>Ukoliko korisnik pošalje query parametar page, vrati se objekat koji ima kolekciju dokumenata na toj stranici i metapodatke</a:t>
            </a:r>
          </a:p>
          <a:p>
            <a:r>
              <a:rPr lang="sr-Latn-RS" dirty="0" smtClean="0"/>
              <a:t>U jednom slučaju radimo sa objektom, u drugom radimo sa kolekcijom</a:t>
            </a:r>
          </a:p>
          <a:p>
            <a:r>
              <a:rPr lang="sr-Latn-RS" dirty="0" smtClean="0"/>
              <a:t>Kako da prikažem podatke?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321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Transformisanje zahteva i odgovora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dirty="0" smtClean="0"/>
              <a:t>Zahtevi i odgovori mogu se transformisati zadavanjem funkcija sa signaturom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function(data,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headersGetter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sr-Latn-RS" dirty="0" smtClean="0"/>
              <a:t> za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transformRequest</a:t>
            </a:r>
            <a:r>
              <a:rPr lang="sr-Latn-RS" dirty="0" smtClean="0"/>
              <a:t> i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transformResponse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/>
              <a:t>svojstva</a:t>
            </a:r>
          </a:p>
          <a:p>
            <a:r>
              <a:rPr lang="sr-Latn-RS" dirty="0" smtClean="0"/>
              <a:t>Ova svojstva mogu da prime i nizove funkcija</a:t>
            </a:r>
          </a:p>
          <a:p>
            <a:pPr lvl="1"/>
            <a:r>
              <a:rPr lang="sr-Latn-RS" dirty="0" smtClean="0"/>
              <a:t>U tom slučaju pravi se lanac transformacija</a:t>
            </a:r>
          </a:p>
          <a:p>
            <a:pPr lvl="1"/>
            <a:r>
              <a:rPr lang="sr-Latn-RS" dirty="0" smtClean="0"/>
              <a:t>Transformacije su pajpovane, pa će sledeća raditi nad podacima koje je prethodna transformisala </a:t>
            </a:r>
          </a:p>
          <a:p>
            <a:r>
              <a:rPr lang="sr-Latn-RS" dirty="0" smtClean="0"/>
              <a:t>Ukoliko treba da radimo sa DTO objektima na klijentu, ove funkcije su pravo mesto za definisanje mapiranja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572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Transformisanje zahteva i odgovora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Prilikom transformacije zahteva i odgovora ne pravi se automatski kopija objekta koji se transformiše</a:t>
            </a:r>
          </a:p>
          <a:p>
            <a:r>
              <a:rPr lang="sr-Latn-RS" dirty="0" smtClean="0"/>
              <a:t>Ukoliko je objekat transformisan u pipelineu, a nismo sami napravili kopiju objekta, promena će se odraziti i na vrednost u $scopeu</a:t>
            </a:r>
          </a:p>
          <a:p>
            <a:r>
              <a:rPr lang="sr-Latn-RS" dirty="0" smtClean="0"/>
              <a:t>Stoga transform funkcije ne bi trebale da imaju bočne efekte</a:t>
            </a:r>
            <a:r>
              <a:rPr lang="sr-Latn-RS" dirty="0"/>
              <a:t> </a:t>
            </a:r>
            <a:r>
              <a:rPr lang="sr-Latn-RS" dirty="0" smtClean="0"/>
              <a:t>– trebalo bi da napravimo kopije objekata nad kojima ćemo raditi</a:t>
            </a:r>
          </a:p>
        </p:txBody>
      </p:sp>
    </p:spTree>
    <p:extLst>
      <p:ext uri="{BB962C8B-B14F-4D97-AF65-F5344CB8AC3E}">
        <p14:creationId xmlns:p14="http://schemas.microsoft.com/office/powerpoint/2010/main" val="361648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Transformisanje zahteva i odgovora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941" y="1639341"/>
            <a:ext cx="8148119" cy="4525963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$httpProvider</a:t>
            </a:r>
            <a:r>
              <a:rPr lang="sr-Latn-RS" dirty="0" smtClean="0"/>
              <a:t> i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$http</a:t>
            </a:r>
            <a:r>
              <a:rPr lang="sr-Latn-RS" dirty="0" smtClean="0"/>
              <a:t> imaju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defaults.transformRequest</a:t>
            </a:r>
            <a:r>
              <a:rPr lang="sr-Latn-RS" dirty="0" smtClean="0"/>
              <a:t> i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defaults.transformResponse</a:t>
            </a:r>
            <a:r>
              <a:rPr lang="sr-Latn-RS" dirty="0" smtClean="0"/>
              <a:t> svojstva kroz koja se mogu postaviti default transformerske funkcije koje će se primeniti na svaki zahtev i odgovor</a:t>
            </a:r>
          </a:p>
          <a:p>
            <a:r>
              <a:rPr lang="sr-Latn-RS" dirty="0" smtClean="0"/>
              <a:t>Transformaciju je moguće uraditi i za jedan konkretan zahtev zadavanjem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transformRe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quest </a:t>
            </a:r>
            <a:r>
              <a:rPr lang="sr-Latn-RS" dirty="0" smtClean="0"/>
              <a:t>ili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transformResponse</a:t>
            </a:r>
            <a:r>
              <a:rPr lang="sr-Latn-RS" dirty="0" smtClean="0"/>
              <a:t>  svojstva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$http</a:t>
            </a:r>
            <a:r>
              <a:rPr lang="sr-Latn-RS" dirty="0" smtClean="0"/>
              <a:t> zahteva</a:t>
            </a:r>
          </a:p>
          <a:p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60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Transformacija zahteva i odgovora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appendTransform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(defaults, transform) {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//ne znamo unapred da li već ima postavljenih transform funkcija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angular.isArray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(defaults) ? defaults : [defaults];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novu funkciju dodamo na kraj red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defaults.concat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(transform);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$http({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url: '...',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method: 'GET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//dodamo novu transform funkciju na kraj default liste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transformResponse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appendTransform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http.defaults.transformResponse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function(value)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doTransform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6102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Paginacija i transformacija odgovora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Kada radimo sa $http resursom nije neophodno da radimo transformaciju odgovora u slučaju da imamo paginaciju</a:t>
            </a:r>
          </a:p>
          <a:p>
            <a:pPr lvl="1"/>
            <a:r>
              <a:rPr lang="sr-Latn-RS" dirty="0" smtClean="0"/>
              <a:t>Mogli bismo svaki put kada primimo podatke da ih transformišemo u callback funkciji</a:t>
            </a:r>
          </a:p>
          <a:p>
            <a:pPr lvl="1"/>
            <a:r>
              <a:rPr lang="sr-Latn-RS" dirty="0" smtClean="0"/>
              <a:t>I time gadno narušimo DRY princip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36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Napomena - dve faze izvršavanja modula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Modul u AngularJS (pa i modul postavljen u ng-app) ima dva bloka: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 smtClean="0"/>
              <a:t>Blok konfiguracije – config</a:t>
            </a:r>
          </a:p>
          <a:p>
            <a:pPr marL="1200150" lvl="2" indent="-342900"/>
            <a:r>
              <a:rPr lang="sr-Latn-RS" dirty="0"/>
              <a:t>I</a:t>
            </a:r>
            <a:r>
              <a:rPr lang="sr-Latn-RS" dirty="0" smtClean="0"/>
              <a:t>zvršava se u toku registracije provajdera i konfigurisanja aplikacije</a:t>
            </a:r>
          </a:p>
          <a:p>
            <a:pPr marL="1200150" lvl="2" indent="-342900"/>
            <a:r>
              <a:rPr lang="sr-Latn-RS" dirty="0" smtClean="0"/>
              <a:t>Izdvajanje koda u ovaj blok sprečava da se servisi slučajno injektuju pre nego što su potpuno konfigurisani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 smtClean="0"/>
              <a:t>Blok izvršavanja – run</a:t>
            </a:r>
          </a:p>
          <a:p>
            <a:pPr marL="1200150" lvl="2" indent="-342900"/>
            <a:r>
              <a:rPr lang="sr-Latn-RS" dirty="0" smtClean="0"/>
              <a:t>Izvršava se nakon što se injektor kreira</a:t>
            </a:r>
          </a:p>
          <a:p>
            <a:pPr marL="1200150" lvl="2" indent="-342900"/>
            <a:r>
              <a:rPr lang="sr-Latn-RS" dirty="0" smtClean="0"/>
              <a:t>U ovoj fazi nije moguće dalje konfigurisanje</a:t>
            </a:r>
          </a:p>
          <a:p>
            <a:pPr marL="400050"/>
            <a:r>
              <a:rPr lang="sr-Latn-RS" dirty="0" smtClean="0"/>
              <a:t>Više o tome kasnije...</a:t>
            </a:r>
          </a:p>
        </p:txBody>
      </p:sp>
    </p:spTree>
    <p:extLst>
      <p:ext uri="{BB962C8B-B14F-4D97-AF65-F5344CB8AC3E}">
        <p14:creationId xmlns:p14="http://schemas.microsoft.com/office/powerpoint/2010/main" val="70770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Paginacija i transformacija zahteva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prepareResponse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(data) {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data.docs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){return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data.docs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else{return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pp.config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httpProvider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//šta bi se desilo da uradimo unshift 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//umesto  push?</a:t>
            </a: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httpProvider.defaults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transformResponse.push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prepareResponse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80212" y="5877272"/>
            <a:ext cx="21962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3600" dirty="0" smtClean="0"/>
              <a:t>Primer 1a</a:t>
            </a:r>
          </a:p>
        </p:txBody>
      </p:sp>
    </p:spTree>
    <p:extLst>
      <p:ext uri="{BB962C8B-B14F-4D97-AF65-F5344CB8AC3E}">
        <p14:creationId xmlns:p14="http://schemas.microsoft.com/office/powerpoint/2010/main" val="190773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Paginacija i transformacija zahteva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Domaći zadataka:</a:t>
            </a:r>
          </a:p>
          <a:p>
            <a:pPr lvl="1"/>
            <a:r>
              <a:rPr lang="sr-Latn-RS" dirty="0" smtClean="0"/>
              <a:t>Postaviti da previous i next polja budu disabled kada smo na prvoj odnosno poslednjoj stranici</a:t>
            </a:r>
          </a:p>
        </p:txBody>
      </p:sp>
    </p:spTree>
    <p:extLst>
      <p:ext uri="{BB962C8B-B14F-4D97-AF65-F5344CB8AC3E}">
        <p14:creationId xmlns:p14="http://schemas.microsoft.com/office/powerpoint/2010/main" val="16800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Servisi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$http</a:t>
            </a:r>
          </a:p>
          <a:p>
            <a:r>
              <a:rPr lang="sr-Latn-RS" dirty="0" smtClean="0"/>
              <a:t>$resource</a:t>
            </a:r>
            <a:endParaRPr lang="en-GB" dirty="0" smtClean="0"/>
          </a:p>
          <a:p>
            <a:r>
              <a:rPr lang="en-GB" dirty="0" err="1" smtClean="0"/>
              <a:t>restangular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75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$http interceptori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 smtClean="0"/>
              <a:t>$http servis omogućuje presretanje zahteva i odgovora</a:t>
            </a:r>
          </a:p>
          <a:p>
            <a:r>
              <a:rPr lang="sr-Latn-RS" sz="2400" dirty="0" smtClean="0"/>
              <a:t>Postoje dve vrste interceptora i dve vrste obrade grešaka</a:t>
            </a:r>
          </a:p>
          <a:p>
            <a:pPr lvl="1"/>
            <a:r>
              <a:rPr lang="en-GB" sz="2000" b="1" dirty="0"/>
              <a:t>request</a:t>
            </a:r>
            <a:r>
              <a:rPr lang="en-GB" sz="2000" dirty="0"/>
              <a:t>: </a:t>
            </a:r>
            <a:r>
              <a:rPr lang="sr-Latn-RS" sz="2000" dirty="0" smtClean="0"/>
              <a:t>funkcije koji se pozivaju sa config objektom kao parametrom</a:t>
            </a:r>
            <a:r>
              <a:rPr lang="en-GB" sz="2000" dirty="0" smtClean="0"/>
              <a:t>.</a:t>
            </a:r>
            <a:r>
              <a:rPr lang="sr-Latn-RS" sz="2000" dirty="0" smtClean="0"/>
              <a:t> Ove funkcije mogu da modifikuju config objekat ili da kreiraju novi</a:t>
            </a:r>
            <a:r>
              <a:rPr lang="en-GB" sz="2000" dirty="0" smtClean="0"/>
              <a:t>. </a:t>
            </a:r>
            <a:r>
              <a:rPr lang="sr-Latn-RS" sz="2000" dirty="0" smtClean="0"/>
              <a:t>Mogu da vrate config objekat ili promise config objekta.</a:t>
            </a:r>
            <a:endParaRPr lang="en-GB" sz="2000" dirty="0"/>
          </a:p>
          <a:p>
            <a:pPr lvl="1"/>
            <a:r>
              <a:rPr lang="en-GB" sz="2000" b="1" dirty="0" err="1"/>
              <a:t>requestError</a:t>
            </a:r>
            <a:r>
              <a:rPr lang="en-GB" sz="2000" dirty="0"/>
              <a:t>: </a:t>
            </a:r>
            <a:r>
              <a:rPr lang="sr-Latn-RS" sz="2000" dirty="0" smtClean="0"/>
              <a:t>funkcije koje se pozivaju ukoliko je bio izuzetak u request interceptoru ili ukoliko je promise config objekta razrešen kao reject</a:t>
            </a:r>
            <a:r>
              <a:rPr lang="en-GB" sz="2000" dirty="0" smtClean="0"/>
              <a:t>.</a:t>
            </a:r>
            <a:endParaRPr lang="en-GB" sz="2000" dirty="0"/>
          </a:p>
          <a:p>
            <a:pPr lvl="1"/>
            <a:r>
              <a:rPr lang="en-GB" sz="2000" b="1" dirty="0"/>
              <a:t>response</a:t>
            </a:r>
            <a:r>
              <a:rPr lang="en-GB" sz="2000" dirty="0"/>
              <a:t>: </a:t>
            </a:r>
            <a:r>
              <a:rPr lang="sr-Latn-RS" sz="2000" dirty="0" smtClean="0"/>
              <a:t>funkcije koje se pozivaju nad response objektom</a:t>
            </a:r>
            <a:r>
              <a:rPr lang="en-GB" sz="2000" dirty="0" smtClean="0"/>
              <a:t>. </a:t>
            </a:r>
            <a:r>
              <a:rPr lang="sr-Latn-RS" sz="2000" dirty="0" smtClean="0"/>
              <a:t>Funkcija može da modifikuje response objekat ili da kreira novi. Funkcija može da vrati ili response objekat ili promise response objekta</a:t>
            </a:r>
            <a:r>
              <a:rPr lang="en-GB" sz="2000" dirty="0" smtClean="0"/>
              <a:t>.</a:t>
            </a:r>
            <a:endParaRPr lang="en-GB" sz="2000" dirty="0"/>
          </a:p>
          <a:p>
            <a:pPr lvl="1"/>
            <a:r>
              <a:rPr lang="en-GB" sz="2000" b="1" dirty="0" err="1"/>
              <a:t>responseError</a:t>
            </a:r>
            <a:r>
              <a:rPr lang="en-GB" sz="2000" dirty="0"/>
              <a:t>: </a:t>
            </a:r>
            <a:r>
              <a:rPr lang="en-GB" sz="2000" dirty="0" err="1"/>
              <a:t>funkcije</a:t>
            </a:r>
            <a:r>
              <a:rPr lang="en-GB" sz="2000" dirty="0"/>
              <a:t> </a:t>
            </a:r>
            <a:r>
              <a:rPr lang="en-GB" sz="2000" dirty="0" err="1"/>
              <a:t>koje</a:t>
            </a:r>
            <a:r>
              <a:rPr lang="en-GB" sz="2000" dirty="0"/>
              <a:t> se </a:t>
            </a:r>
            <a:r>
              <a:rPr lang="en-GB" sz="2000" dirty="0" err="1"/>
              <a:t>pozivaju</a:t>
            </a:r>
            <a:r>
              <a:rPr lang="en-GB" sz="2000" dirty="0"/>
              <a:t> </a:t>
            </a:r>
            <a:r>
              <a:rPr lang="en-GB" sz="2000" dirty="0" err="1"/>
              <a:t>ukoliko</a:t>
            </a:r>
            <a:r>
              <a:rPr lang="en-GB" sz="2000" dirty="0"/>
              <a:t> je bio </a:t>
            </a:r>
            <a:r>
              <a:rPr lang="en-GB" sz="2000" dirty="0" err="1"/>
              <a:t>izuzetak</a:t>
            </a:r>
            <a:r>
              <a:rPr lang="en-GB" sz="2000" dirty="0"/>
              <a:t> u </a:t>
            </a:r>
            <a:r>
              <a:rPr lang="sr-Latn-RS" sz="2000" dirty="0" smtClean="0"/>
              <a:t>response</a:t>
            </a:r>
            <a:r>
              <a:rPr lang="en-GB" sz="2000" dirty="0" smtClean="0"/>
              <a:t> inter</a:t>
            </a:r>
            <a:r>
              <a:rPr lang="sr-Latn-RS" sz="2000" dirty="0" smtClean="0"/>
              <a:t>c</a:t>
            </a:r>
            <a:r>
              <a:rPr lang="en-GB" sz="2000" dirty="0" err="1" smtClean="0"/>
              <a:t>eptoru</a:t>
            </a:r>
            <a:r>
              <a:rPr lang="en-GB" sz="2000" dirty="0" smtClean="0"/>
              <a:t> </a:t>
            </a:r>
            <a:r>
              <a:rPr lang="en-GB" sz="2000" dirty="0" err="1"/>
              <a:t>ili</a:t>
            </a:r>
            <a:r>
              <a:rPr lang="en-GB" sz="2000" dirty="0"/>
              <a:t> </a:t>
            </a:r>
            <a:r>
              <a:rPr lang="en-GB" sz="2000" dirty="0" err="1"/>
              <a:t>ukoliko</a:t>
            </a:r>
            <a:r>
              <a:rPr lang="en-GB" sz="2000" dirty="0"/>
              <a:t> je promise </a:t>
            </a:r>
            <a:r>
              <a:rPr lang="en-GB" sz="2000" dirty="0" err="1"/>
              <a:t>config</a:t>
            </a:r>
            <a:r>
              <a:rPr lang="en-GB" sz="2000" dirty="0"/>
              <a:t> </a:t>
            </a:r>
            <a:r>
              <a:rPr lang="en-GB" sz="2000" dirty="0" err="1"/>
              <a:t>objekta</a:t>
            </a:r>
            <a:r>
              <a:rPr lang="en-GB" sz="2000" dirty="0"/>
              <a:t> </a:t>
            </a:r>
            <a:r>
              <a:rPr lang="en-GB" sz="2000" dirty="0" err="1"/>
              <a:t>razrešen</a:t>
            </a:r>
            <a:r>
              <a:rPr lang="en-GB" sz="2000" dirty="0"/>
              <a:t> </a:t>
            </a:r>
            <a:r>
              <a:rPr lang="en-GB" sz="2000" dirty="0" err="1"/>
              <a:t>sa</a:t>
            </a:r>
            <a:r>
              <a:rPr lang="en-GB" sz="2000" dirty="0"/>
              <a:t> reject.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4796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Interceptor vs. transform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Transform može da se pozove jedino neposredno pre slanja zahteva ili obrade odgovora</a:t>
            </a:r>
          </a:p>
          <a:p>
            <a:r>
              <a:rPr lang="sr-Latn-RS" dirty="0" smtClean="0"/>
              <a:t>Transform ima pristup jedino podacima i zaglavljima request/response objekta, dok interceptor ima pristup i config objektu</a:t>
            </a:r>
          </a:p>
          <a:p>
            <a:r>
              <a:rPr lang="sr-Latn-RS" smtClean="0"/>
              <a:t>Tipičan primer upotrebe interceptora je obrada grešaka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82991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Interceptor i obrada serverskih grešaka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httpProvider.interceptors.push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($q) {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{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'response': function (response)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responseError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': function (rejection) {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rejection.status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=== 500) {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alert('server error!');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q.reject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(rejection);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80212" y="5877272"/>
            <a:ext cx="21962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3600" dirty="0" smtClean="0"/>
              <a:t>Primer 1a</a:t>
            </a:r>
          </a:p>
        </p:txBody>
      </p:sp>
    </p:spTree>
    <p:extLst>
      <p:ext uri="{BB962C8B-B14F-4D97-AF65-F5344CB8AC3E}">
        <p14:creationId xmlns:p14="http://schemas.microsoft.com/office/powerpoint/2010/main" val="139938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$resource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dirty="0" smtClean="0"/>
              <a:t>Wrapper oko $http koji je specijalno namenjen za pozive REST servisa</a:t>
            </a:r>
          </a:p>
          <a:p>
            <a:r>
              <a:rPr lang="sr-Latn-RS" dirty="0" smtClean="0"/>
              <a:t>Omogućuje nam da REST pozive posmatramo kroz </a:t>
            </a:r>
            <a:r>
              <a:rPr lang="en-GB" dirty="0" err="1" smtClean="0"/>
              <a:t>manipulisanje</a:t>
            </a:r>
            <a:r>
              <a:rPr lang="en-GB" dirty="0" smtClean="0"/>
              <a:t> </a:t>
            </a:r>
            <a:r>
              <a:rPr lang="sr-Latn-RS" dirty="0" smtClean="0"/>
              <a:t>objekt</a:t>
            </a:r>
            <a:r>
              <a:rPr lang="en-GB" dirty="0" err="1" smtClean="0"/>
              <a:t>ima</a:t>
            </a:r>
            <a:r>
              <a:rPr lang="sr-Latn-RS" dirty="0" smtClean="0"/>
              <a:t> (resursima) i metoda</a:t>
            </a:r>
            <a:r>
              <a:rPr lang="en-GB" dirty="0" smtClean="0"/>
              <a:t>ma </a:t>
            </a:r>
            <a:r>
              <a:rPr lang="sr-Latn-RS" dirty="0" smtClean="0"/>
              <a:t>nad njima, umesto kroz HTTP zahteve i odgovore</a:t>
            </a:r>
          </a:p>
          <a:p>
            <a:r>
              <a:rPr lang="sr-Latn-RS" dirty="0" smtClean="0"/>
              <a:t>$resource servis se distribuira kao poseban fajlu (angular-resource.js) i poseban modulu (ngResource)</a:t>
            </a:r>
          </a:p>
          <a:p>
            <a:r>
              <a:rPr lang="sr-Latn-RS" dirty="0" smtClean="0"/>
              <a:t>Dodavanje angular-resource.js pomoću bower-a:</a:t>
            </a:r>
          </a:p>
          <a:p>
            <a:pPr marL="0" indent="0" algn="ctr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bower install angular-resource</a:t>
            </a:r>
            <a:r>
              <a:rPr lang="sr-Latn-R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–save</a:t>
            </a:r>
          </a:p>
          <a:p>
            <a:r>
              <a:rPr lang="sr-Latn-RS" dirty="0" smtClean="0"/>
              <a:t>Korišćenje</a:t>
            </a:r>
          </a:p>
          <a:p>
            <a:pPr marL="0" indent="0" algn="ctr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$resource(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 [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paramDefaults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], [actions], 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[options]);</a:t>
            </a:r>
            <a:endParaRPr lang="sr-Latn-R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01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$resource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Razdvaja</a:t>
            </a:r>
            <a:r>
              <a:rPr lang="sr-Latn-RS" dirty="0" smtClean="0"/>
              <a:t> sloj za komunikaciju sa serverom od kontrolera</a:t>
            </a:r>
          </a:p>
          <a:p>
            <a:r>
              <a:rPr lang="sr-Latn-RS" dirty="0" smtClean="0"/>
              <a:t>Omogućava nam da napravimo model u MVVM paternu</a:t>
            </a:r>
          </a:p>
          <a:p>
            <a:pPr lvl="1"/>
            <a:r>
              <a:rPr lang="sr-Latn-RS" dirty="0" smtClean="0"/>
              <a:t>Model predstavlja podatke i omogućuje komunikaciju sa back endom</a:t>
            </a:r>
            <a:endParaRPr lang="en-GB" dirty="0" smtClean="0"/>
          </a:p>
          <a:p>
            <a:pPr marL="0" indent="0" algn="r">
              <a:buNone/>
            </a:pPr>
            <a:r>
              <a:rPr lang="en-GB" dirty="0" smtClean="0"/>
              <a:t>Primer 02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67223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sr-Latn-RS" dirty="0" smtClean="0"/>
              <a:t>$resource metode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$resource automatski generiše dva skupa metoda:</a:t>
            </a:r>
          </a:p>
          <a:p>
            <a:pPr lvl="1"/>
            <a:r>
              <a:rPr lang="sr-Latn-RS" dirty="0" smtClean="0"/>
              <a:t>Metode na nivou konstruktora (</a:t>
            </a:r>
            <a:r>
              <a:rPr lang="en-GB" dirty="0" smtClean="0"/>
              <a:t>“</a:t>
            </a:r>
            <a:r>
              <a:rPr lang="sr-Latn-RS" dirty="0" smtClean="0"/>
              <a:t>klase</a:t>
            </a:r>
            <a:r>
              <a:rPr lang="en-GB" dirty="0" smtClean="0"/>
              <a:t>”</a:t>
            </a:r>
            <a:r>
              <a:rPr lang="sr-Latn-RS" dirty="0" smtClean="0"/>
              <a:t>): kao statičke metode. Ove metode su namenjene za rad sa kolekcijama objekata i situacije u kojima nije kreiran objekat</a:t>
            </a:r>
          </a:p>
          <a:p>
            <a:pPr lvl="1"/>
            <a:r>
              <a:rPr lang="sr-Latn-RS" dirty="0" smtClean="0"/>
              <a:t>Metode na nivou instance (objekta): koristimo ih kada radimo sa jednim konkretnim resursom</a:t>
            </a:r>
          </a:p>
          <a:p>
            <a:pPr lvl="1"/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7340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$resource konstruktor metode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 smtClean="0"/>
              <a:t>query(</a:t>
            </a:r>
            <a:r>
              <a:rPr lang="en-GB" b="1" dirty="0" err="1" smtClean="0"/>
              <a:t>params</a:t>
            </a:r>
            <a:r>
              <a:rPr lang="en-GB" b="1" dirty="0"/>
              <a:t>, </a:t>
            </a:r>
            <a:r>
              <a:rPr lang="en-GB" b="1" dirty="0" err="1"/>
              <a:t>successcb</a:t>
            </a:r>
            <a:r>
              <a:rPr lang="en-GB" b="1" dirty="0"/>
              <a:t>, </a:t>
            </a:r>
            <a:r>
              <a:rPr lang="en-GB" b="1" dirty="0" err="1"/>
              <a:t>errorcb</a:t>
            </a:r>
            <a:r>
              <a:rPr lang="en-GB" b="1" dirty="0"/>
              <a:t>)</a:t>
            </a:r>
            <a:r>
              <a:rPr lang="en-GB" dirty="0"/>
              <a:t>: </a:t>
            </a:r>
            <a:r>
              <a:rPr lang="sr-Latn-RS" dirty="0" smtClean="0"/>
              <a:t>slanje</a:t>
            </a:r>
            <a:r>
              <a:rPr lang="en-GB" dirty="0" smtClean="0"/>
              <a:t> </a:t>
            </a:r>
            <a:r>
              <a:rPr lang="en-GB" dirty="0"/>
              <a:t>HTTP </a:t>
            </a:r>
            <a:r>
              <a:rPr lang="en-GB" dirty="0" smtClean="0"/>
              <a:t>GET</a:t>
            </a:r>
            <a:r>
              <a:rPr lang="sr-Latn-RS" dirty="0" smtClean="0"/>
              <a:t> zahteva i prihvatanje JSON odgovora. Koristi se za preuzimanje </a:t>
            </a:r>
            <a:r>
              <a:rPr lang="sr-Latn-RS" b="1" dirty="0" smtClean="0"/>
              <a:t>kolekcije</a:t>
            </a:r>
            <a:r>
              <a:rPr lang="sr-Latn-RS" dirty="0" smtClean="0"/>
              <a:t> objekata!</a:t>
            </a:r>
            <a:endParaRPr lang="en-GB" dirty="0"/>
          </a:p>
          <a:p>
            <a:r>
              <a:rPr lang="en-GB" b="1" dirty="0" smtClean="0"/>
              <a:t>get(</a:t>
            </a:r>
            <a:r>
              <a:rPr lang="en-GB" b="1" dirty="0" err="1" smtClean="0"/>
              <a:t>params</a:t>
            </a:r>
            <a:r>
              <a:rPr lang="en-GB" b="1" dirty="0"/>
              <a:t>, </a:t>
            </a:r>
            <a:r>
              <a:rPr lang="en-GB" b="1" dirty="0" err="1"/>
              <a:t>successcb</a:t>
            </a:r>
            <a:r>
              <a:rPr lang="en-GB" b="1" dirty="0"/>
              <a:t>, </a:t>
            </a:r>
            <a:r>
              <a:rPr lang="en-GB" b="1" dirty="0" err="1"/>
              <a:t>errorcb</a:t>
            </a:r>
            <a:r>
              <a:rPr lang="en-GB" b="1" dirty="0"/>
              <a:t>)</a:t>
            </a:r>
            <a:r>
              <a:rPr lang="en-GB" dirty="0"/>
              <a:t>: </a:t>
            </a:r>
            <a:r>
              <a:rPr lang="sr-Latn-RS" dirty="0" smtClean="0"/>
              <a:t>slanje HTTP GET zahteva i prihvatanje JSON odgovora. Koristi se za preuzimanje </a:t>
            </a:r>
            <a:r>
              <a:rPr lang="sr-Latn-RS" b="1" dirty="0" smtClean="0"/>
              <a:t>jednog</a:t>
            </a:r>
            <a:r>
              <a:rPr lang="sr-Latn-RS" dirty="0" smtClean="0"/>
              <a:t> objekta.</a:t>
            </a:r>
          </a:p>
          <a:p>
            <a:pPr lvl="1"/>
            <a:r>
              <a:rPr lang="sr-Latn-RS" dirty="0" smtClean="0"/>
              <a:t>Šta bismo radili u situaciji da nam back end vraća </a:t>
            </a:r>
            <a:r>
              <a:rPr lang="sr-Latn-RS" b="1" dirty="0" smtClean="0"/>
              <a:t>kolekciju</a:t>
            </a:r>
            <a:r>
              <a:rPr lang="sr-Latn-RS" dirty="0" smtClean="0"/>
              <a:t>, ali ako pošaljemo </a:t>
            </a:r>
            <a:r>
              <a:rPr lang="sr-Latn-RS" b="1" dirty="0" smtClean="0"/>
              <a:t>page</a:t>
            </a:r>
            <a:r>
              <a:rPr lang="sr-Latn-RS" dirty="0" smtClean="0"/>
              <a:t> query parametar dobijamo </a:t>
            </a:r>
            <a:r>
              <a:rPr lang="sr-Latn-RS" b="1" dirty="0" smtClean="0"/>
              <a:t>kolekciju wrapovanu u objekat sa metapodacima</a:t>
            </a:r>
            <a:r>
              <a:rPr lang="sr-Latn-RS" dirty="0" smtClean="0"/>
              <a:t>?</a:t>
            </a:r>
            <a:endParaRPr lang="en-GB" dirty="0"/>
          </a:p>
          <a:p>
            <a:r>
              <a:rPr lang="en-GB" b="1" dirty="0" smtClean="0"/>
              <a:t>save(</a:t>
            </a:r>
            <a:r>
              <a:rPr lang="en-GB" b="1" dirty="0" err="1" smtClean="0"/>
              <a:t>params</a:t>
            </a:r>
            <a:r>
              <a:rPr lang="en-GB" b="1" dirty="0"/>
              <a:t>, </a:t>
            </a:r>
            <a:r>
              <a:rPr lang="en-GB" b="1" dirty="0" err="1"/>
              <a:t>payloadData</a:t>
            </a:r>
            <a:r>
              <a:rPr lang="en-GB" b="1" dirty="0"/>
              <a:t>, </a:t>
            </a:r>
            <a:r>
              <a:rPr lang="en-GB" b="1" dirty="0" err="1"/>
              <a:t>successcb</a:t>
            </a:r>
            <a:r>
              <a:rPr lang="en-GB" b="1" dirty="0"/>
              <a:t>, </a:t>
            </a:r>
            <a:r>
              <a:rPr lang="en-GB" b="1" dirty="0" err="1"/>
              <a:t>errorcb</a:t>
            </a:r>
            <a:r>
              <a:rPr lang="en-GB" b="1" dirty="0"/>
              <a:t>)</a:t>
            </a:r>
            <a:r>
              <a:rPr lang="en-GB" dirty="0"/>
              <a:t>: </a:t>
            </a:r>
            <a:r>
              <a:rPr lang="sr-Latn-RS" dirty="0" smtClean="0"/>
              <a:t>slanje HTTP post zahteva</a:t>
            </a:r>
          </a:p>
          <a:p>
            <a:r>
              <a:rPr lang="en-GB" b="1" dirty="0" smtClean="0"/>
              <a:t>delete(</a:t>
            </a:r>
            <a:r>
              <a:rPr lang="en-GB" b="1" dirty="0" err="1" smtClean="0"/>
              <a:t>params</a:t>
            </a:r>
            <a:r>
              <a:rPr lang="en-GB" b="1" dirty="0" smtClean="0"/>
              <a:t>, </a:t>
            </a:r>
            <a:r>
              <a:rPr lang="en-GB" b="1" dirty="0" err="1" smtClean="0"/>
              <a:t>successcb</a:t>
            </a:r>
            <a:r>
              <a:rPr lang="en-GB" b="1" dirty="0"/>
              <a:t>, </a:t>
            </a:r>
            <a:r>
              <a:rPr lang="en-GB" b="1" dirty="0" err="1"/>
              <a:t>errorcb</a:t>
            </a:r>
            <a:r>
              <a:rPr lang="en-GB" b="1" dirty="0" smtClean="0"/>
              <a:t>)</a:t>
            </a:r>
            <a:r>
              <a:rPr lang="en-GB" dirty="0" smtClean="0"/>
              <a:t> : </a:t>
            </a:r>
            <a:r>
              <a:rPr lang="sr-Latn-RS" dirty="0" smtClean="0"/>
              <a:t>slanje HTTP DELETE zahteva. Ima alijas </a:t>
            </a:r>
            <a:r>
              <a:rPr lang="sr-Latn-RS" b="1" dirty="0" smtClean="0"/>
              <a:t>remove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88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Parametri $resource konstruktor metoda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err="1"/>
              <a:t>s</a:t>
            </a:r>
            <a:r>
              <a:rPr lang="en-GB" dirty="0" err="1" smtClean="0"/>
              <a:t>uccesscb</a:t>
            </a:r>
            <a:r>
              <a:rPr lang="sr-Latn-RS" dirty="0" smtClean="0"/>
              <a:t>: callback funkcija za uspeh</a:t>
            </a:r>
          </a:p>
          <a:p>
            <a:r>
              <a:rPr lang="sr-Latn-RS" dirty="0" err="1"/>
              <a:t>e</a:t>
            </a:r>
            <a:r>
              <a:rPr lang="en-GB" dirty="0" err="1" smtClean="0"/>
              <a:t>rrorcb</a:t>
            </a:r>
            <a:r>
              <a:rPr lang="sr-Latn-RS" dirty="0" smtClean="0"/>
              <a:t>: callback funkcija za neuspeh</a:t>
            </a:r>
          </a:p>
          <a:p>
            <a:r>
              <a:rPr lang="sr-Latn-RS" dirty="0" err="1"/>
              <a:t>p</a:t>
            </a:r>
            <a:r>
              <a:rPr lang="en-GB" dirty="0" err="1" smtClean="0"/>
              <a:t>arams</a:t>
            </a:r>
            <a:r>
              <a:rPr lang="sr-Latn-RS" dirty="0" smtClean="0"/>
              <a:t>: query parametri zahteva</a:t>
            </a:r>
          </a:p>
          <a:p>
            <a:r>
              <a:rPr lang="en-GB" dirty="0" err="1" smtClean="0"/>
              <a:t>payloadData</a:t>
            </a:r>
            <a:r>
              <a:rPr lang="sr-Latn-RS" dirty="0" smtClean="0"/>
              <a:t>: telo zahteva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61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$resource metode instance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Metode prototipa</a:t>
            </a:r>
          </a:p>
          <a:p>
            <a:r>
              <a:rPr lang="sr-Latn-RS" dirty="0" smtClean="0"/>
              <a:t>Ekvivalentne metodama na nivou konstrutora, ali se drugačije pozivaju:</a:t>
            </a:r>
            <a:endParaRPr lang="sr-Latn-R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scope.blogEntry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.$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11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Custom metode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$resource, kao i $http, inicijalno </a:t>
            </a:r>
            <a:r>
              <a:rPr lang="en-GB" dirty="0" err="1" smtClean="0"/>
              <a:t>ima</a:t>
            </a:r>
            <a:r>
              <a:rPr lang="en-GB" dirty="0" smtClean="0"/>
              <a:t> </a:t>
            </a:r>
            <a:r>
              <a:rPr lang="en-GB" dirty="0" err="1" smtClean="0"/>
              <a:t>alijase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podskup</a:t>
            </a:r>
            <a:r>
              <a:rPr lang="sr-Latn-RS" dirty="0" smtClean="0"/>
              <a:t> HTTP metoda</a:t>
            </a:r>
          </a:p>
          <a:p>
            <a:r>
              <a:rPr lang="sr-Latn-RS" dirty="0" smtClean="0"/>
              <a:t>Možemo dodati </a:t>
            </a:r>
            <a:r>
              <a:rPr lang="en-GB" dirty="0" err="1" smtClean="0"/>
              <a:t>svoje</a:t>
            </a:r>
            <a:r>
              <a:rPr lang="en-GB" dirty="0" smtClean="0"/>
              <a:t> </a:t>
            </a:r>
            <a:r>
              <a:rPr lang="en-GB" dirty="0" err="1" smtClean="0"/>
              <a:t>alijase</a:t>
            </a:r>
            <a:endParaRPr lang="sr-Latn-RS" dirty="0" smtClean="0"/>
          </a:p>
          <a:p>
            <a:pPr marL="0" indent="0">
              <a:buNone/>
            </a:pP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$resource('/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/:id',</a:t>
            </a:r>
          </a:p>
          <a:p>
            <a:pPr marL="0" indent="0">
              <a:buNone/>
            </a:pP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	{id:'@_id'},</a:t>
            </a:r>
          </a:p>
          <a:p>
            <a:pPr marL="0" indent="0">
              <a:buNone/>
            </a:pP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{update:{</a:t>
            </a:r>
            <a:r>
              <a:rPr lang="en-GB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method:'PUT</a:t>
            </a:r>
            <a:r>
              <a:rPr lang="en-GB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'}}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84330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$http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Koristili smo ga u uvodu</a:t>
            </a:r>
          </a:p>
          <a:p>
            <a:r>
              <a:rPr lang="sr-Latn-RS" dirty="0" smtClean="0"/>
              <a:t>Servis opšte namene koji omogućava AJAX pozive – slanje zahteva i procesiranje dobijenih rezultata</a:t>
            </a:r>
          </a:p>
          <a:p>
            <a:r>
              <a:rPr lang="sr-Latn-RS" dirty="0" smtClean="0"/>
              <a:t>$http funkcija</a:t>
            </a:r>
          </a:p>
          <a:p>
            <a:pPr lvl="1"/>
            <a:r>
              <a:rPr lang="sr-Latn-RS" dirty="0" smtClean="0"/>
              <a:t>Ima jedan parametar – </a:t>
            </a:r>
            <a:r>
              <a:rPr lang="sr-Latn-RS" b="1" dirty="0" smtClean="0"/>
              <a:t>config </a:t>
            </a:r>
            <a:r>
              <a:rPr lang="sr-Latn-RS" dirty="0" smtClean="0"/>
              <a:t>objekat u kome se postavljaju metoda, url, podaci za slanje, zaglavlja, ...</a:t>
            </a:r>
          </a:p>
          <a:p>
            <a:pPr lvl="1"/>
            <a:r>
              <a:rPr lang="sr-Latn-RS" dirty="0" smtClean="0"/>
              <a:t>Vraća </a:t>
            </a:r>
            <a:r>
              <a:rPr lang="sr-Latn-RS" b="1" dirty="0" smtClean="0"/>
              <a:t>promise</a:t>
            </a:r>
            <a:r>
              <a:rPr lang="sr-Latn-RS" dirty="0" smtClean="0"/>
              <a:t> objekat </a:t>
            </a:r>
          </a:p>
        </p:txBody>
      </p:sp>
    </p:spTree>
    <p:extLst>
      <p:ext uri="{BB962C8B-B14F-4D97-AF65-F5344CB8AC3E}">
        <p14:creationId xmlns:p14="http://schemas.microsoft.com/office/powerpoint/2010/main" val="369422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Custom metode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Navede se</a:t>
            </a:r>
            <a:r>
              <a:rPr lang="en-GB" dirty="0" smtClean="0"/>
              <a:t> </a:t>
            </a:r>
            <a:r>
              <a:rPr lang="en-GB" dirty="0" err="1" smtClean="0"/>
              <a:t>kao</a:t>
            </a:r>
            <a:r>
              <a:rPr lang="sr-Latn-RS" dirty="0" smtClean="0"/>
              <a:t> treći parametar u pozivu $resource fabrike</a:t>
            </a:r>
          </a:p>
          <a:p>
            <a:r>
              <a:rPr lang="sr-Latn-RS" dirty="0" smtClean="0"/>
              <a:t>Vrednost parametra je objekat sledećeg formata:</a:t>
            </a:r>
          </a:p>
          <a:p>
            <a:endParaRPr lang="sr-Latn-RS" dirty="0" smtClean="0"/>
          </a:p>
          <a:p>
            <a:pPr marL="0" indent="0" algn="ctr">
              <a:buNone/>
            </a:pP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{method:?,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:?,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isArray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:?, headers</a:t>
            </a:r>
            <a:r>
              <a:rPr lang="en-GB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:?}</a:t>
            </a:r>
            <a:endParaRPr lang="sr-Latn-R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sr-Latn-R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sr-Latn-RS" dirty="0"/>
              <a:t>a</a:t>
            </a:r>
            <a:r>
              <a:rPr lang="sr-Latn-RS" dirty="0" smtClean="0"/>
              <a:t>ction: naziv metode $resource objekta</a:t>
            </a:r>
          </a:p>
          <a:p>
            <a:pPr lvl="1"/>
            <a:r>
              <a:rPr lang="sr-Latn-RS" dirty="0"/>
              <a:t>m</a:t>
            </a:r>
            <a:r>
              <a:rPr lang="sr-Latn-RS" dirty="0" smtClean="0"/>
              <a:t>ethod: HTTP metoda</a:t>
            </a:r>
          </a:p>
          <a:p>
            <a:pPr lvl="1"/>
            <a:r>
              <a:rPr lang="sr-Latn-RS" dirty="0"/>
              <a:t>p</a:t>
            </a:r>
            <a:r>
              <a:rPr lang="sr-Latn-RS" dirty="0" smtClean="0"/>
              <a:t>arams: default vrednosti parametara zahteva</a:t>
            </a:r>
          </a:p>
          <a:p>
            <a:pPr lvl="1"/>
            <a:r>
              <a:rPr lang="sr-Latn-RS" dirty="0" smtClean="0"/>
              <a:t>isArray: boolean vrednost, da </a:t>
            </a:r>
            <a:r>
              <a:rPr lang="en-GB" dirty="0" smtClean="0"/>
              <a:t>li </a:t>
            </a:r>
            <a:r>
              <a:rPr lang="sr-Latn-RS" dirty="0" smtClean="0"/>
              <a:t>se vraća niz objekata ili jedan objkat</a:t>
            </a:r>
          </a:p>
          <a:p>
            <a:pPr lvl="1"/>
            <a:r>
              <a:rPr lang="sr-Latn-RS" dirty="0"/>
              <a:t>h</a:t>
            </a:r>
            <a:r>
              <a:rPr lang="sr-Latn-RS" dirty="0" smtClean="0"/>
              <a:t>eaders: custom HTTP zaglavlja</a:t>
            </a:r>
          </a:p>
          <a:p>
            <a:pPr lvl="1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3723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$resource – napisano sitnim slovima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$resource sa back end-a može da primi samo JavaScript nizove i </a:t>
            </a:r>
            <a:r>
              <a:rPr lang="sr-Latn-RS" dirty="0" smtClean="0"/>
              <a:t>obj</a:t>
            </a:r>
            <a:r>
              <a:rPr lang="en-GB" dirty="0" smtClean="0"/>
              <a:t>e</a:t>
            </a:r>
            <a:r>
              <a:rPr lang="sr-Latn-RS" smtClean="0"/>
              <a:t>kte</a:t>
            </a:r>
            <a:endParaRPr lang="sr-Latn-RS" dirty="0" smtClean="0"/>
          </a:p>
          <a:p>
            <a:r>
              <a:rPr lang="sr-Latn-RS" dirty="0" smtClean="0"/>
              <a:t>Primitivni tipovi nisu podržani!</a:t>
            </a:r>
            <a:endParaRPr lang="en-GB" dirty="0"/>
          </a:p>
          <a:p>
            <a:r>
              <a:rPr lang="sr-Latn-RS" dirty="0" smtClean="0"/>
              <a:t>Metode koje u callback funkcijama imaju nizove (isArray:true) moraju da prime JavaScript niz</a:t>
            </a:r>
            <a:r>
              <a:rPr lang="en-GB" dirty="0" smtClean="0"/>
              <a:t>. </a:t>
            </a:r>
            <a:r>
              <a:rPr lang="sr-Latn-RS" dirty="0" smtClean="0"/>
              <a:t>Nizovi wrapovani u JavaScript objekte neće biti adekvatno procesirani.</a:t>
            </a:r>
          </a:p>
          <a:p>
            <a:r>
              <a:rPr lang="sr-Latn-RS" dirty="0" smtClean="0"/>
              <a:t>Za domaći: dodati paginaciju</a:t>
            </a:r>
          </a:p>
        </p:txBody>
      </p:sp>
    </p:spTree>
    <p:extLst>
      <p:ext uri="{BB962C8B-B14F-4D97-AF65-F5344CB8AC3E}">
        <p14:creationId xmlns:p14="http://schemas.microsoft.com/office/powerpoint/2010/main" val="401779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$resource i asinhroni pozivi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Šta se desi kada pozovemo kod ispod?</a:t>
            </a:r>
          </a:p>
          <a:p>
            <a:pPr marL="0" indent="0">
              <a:buNone/>
            </a:pP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.query</a:t>
            </a: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().$promise.then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(data) {</a:t>
            </a:r>
          </a:p>
          <a:p>
            <a:pPr marL="0" indent="0">
              <a:buNone/>
            </a:pP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$scope.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data;</a:t>
            </a:r>
          </a:p>
          <a:p>
            <a:pPr marL="0" indent="0">
              <a:buNone/>
            </a:pP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}, </a:t>
            </a:r>
          </a:p>
          <a:p>
            <a:pPr marL="0" indent="0">
              <a:buNone/>
            </a:pP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(error) {</a:t>
            </a:r>
          </a:p>
          <a:p>
            <a:pPr marL="0" indent="0">
              <a:buNone/>
            </a:pP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console.log(error</a:t>
            </a: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37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$resource i asinhroni pozivi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Pozovemo GET za URL koji smo zadali u </a:t>
            </a:r>
            <a:r>
              <a:rPr lang="en-GB" dirty="0" err="1" smtClean="0"/>
              <a:t>servisu</a:t>
            </a:r>
            <a:endParaRPr lang="sr-Latn-RS" dirty="0"/>
          </a:p>
          <a:p>
            <a:r>
              <a:rPr lang="sr-Latn-RS" dirty="0"/>
              <a:t>Kada stigne odgovor ($promis.then) ubacimo podatke u $</a:t>
            </a:r>
            <a:r>
              <a:rPr lang="sr-Latn-RS" dirty="0" smtClean="0"/>
              <a:t>scope.</a:t>
            </a:r>
            <a:r>
              <a:rPr lang="en-GB" dirty="0" err="1" smtClean="0"/>
              <a:t>blogEntries</a:t>
            </a:r>
            <a:r>
              <a:rPr lang="sr-Latn-RS" dirty="0" smtClean="0"/>
              <a:t> </a:t>
            </a:r>
            <a:r>
              <a:rPr lang="sr-Latn-RS" dirty="0"/>
              <a:t>ili (ako je bila greška) ispišemo grešku u log konzole.</a:t>
            </a:r>
          </a:p>
          <a:p>
            <a:r>
              <a:rPr lang="sr-Latn-RS" dirty="0"/>
              <a:t>Zaključak: podaci se postave na </a:t>
            </a:r>
            <a:r>
              <a:rPr lang="sr-Latn-RS" b="1" dirty="0" smtClean="0"/>
              <a:t>then</a:t>
            </a:r>
          </a:p>
          <a:p>
            <a:pPr lvl="1"/>
            <a:r>
              <a:rPr lang="sr-Latn-RS" dirty="0" smtClean="0"/>
              <a:t>Baš kao i u $http servisu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020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$resource i asinhroni pozivi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 smtClean="0"/>
              <a:t>Šta se desi kada pozovemo sledeći kod?</a:t>
            </a:r>
          </a:p>
          <a:p>
            <a:pPr marL="0" indent="0" algn="ctr">
              <a:buNone/>
            </a:pP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scope.blogEntries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BlogEntries.query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sr-Latn-R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Hipoteza:</a:t>
            </a:r>
          </a:p>
          <a:p>
            <a:pPr lvl="1"/>
            <a:r>
              <a:rPr lang="en-GB" sz="3200" dirty="0"/>
              <a:t>$</a:t>
            </a:r>
            <a:r>
              <a:rPr lang="en-GB" sz="3200" dirty="0" err="1" smtClean="0"/>
              <a:t>scope.blogEntries</a:t>
            </a:r>
            <a:r>
              <a:rPr lang="sr-Latn-RS" sz="3200" dirty="0" smtClean="0"/>
              <a:t> </a:t>
            </a:r>
            <a:r>
              <a:rPr lang="sr-Latn-RS" sz="3200" dirty="0"/>
              <a:t>sinhrono dobije </a:t>
            </a:r>
            <a:r>
              <a:rPr lang="sr-Latn-RS" sz="3200" dirty="0" smtClean="0"/>
              <a:t>vrednost</a:t>
            </a:r>
          </a:p>
          <a:p>
            <a:pPr lvl="1"/>
            <a:r>
              <a:rPr lang="sr-Latn-RS" sz="3200" dirty="0" smtClean="0"/>
              <a:t>Pošto podaci još nisu stigli lista ostane prazna</a:t>
            </a:r>
          </a:p>
          <a:p>
            <a:pPr lvl="1"/>
            <a:r>
              <a:rPr lang="sr-Latn-RS" sz="3200" dirty="0" smtClean="0"/>
              <a:t>Ali lista se popuni! Kako?</a:t>
            </a:r>
          </a:p>
          <a:p>
            <a:pPr lvl="2"/>
            <a:r>
              <a:rPr lang="sr-Latn-RS" sz="3000" b="1" dirty="0" smtClean="0"/>
              <a:t>Magijski </a:t>
            </a:r>
            <a:r>
              <a:rPr lang="sr-Latn-RS" sz="3000" dirty="0" smtClean="0">
                <a:sym typeface="Wingdings" panose="05000000000000000000" pitchFamily="2" charset="2"/>
              </a:rPr>
              <a:t></a:t>
            </a:r>
            <a:endParaRPr lang="en-GB" sz="3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932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$resource i asinhroni pozivi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Nastavi se sa izvršavanjem programa nakon poziva </a:t>
            </a:r>
            <a:r>
              <a:rPr lang="en-GB" sz="3100" dirty="0" err="1" smtClean="0"/>
              <a:t>BlogEntries.query</a:t>
            </a:r>
            <a:r>
              <a:rPr lang="en-GB" sz="3100" dirty="0" smtClean="0"/>
              <a:t>()</a:t>
            </a:r>
            <a:r>
              <a:rPr lang="sr-Latn-RS" sz="3100" dirty="0" smtClean="0"/>
              <a:t> </a:t>
            </a:r>
          </a:p>
          <a:p>
            <a:r>
              <a:rPr lang="sr-Latn-RS" sz="3100" dirty="0" smtClean="0"/>
              <a:t>Ova metod vrati prazan niz</a:t>
            </a:r>
            <a:endParaRPr lang="sr-Latn-RS" dirty="0" smtClean="0"/>
          </a:p>
          <a:p>
            <a:r>
              <a:rPr lang="sr-Latn-RS" dirty="0" smtClean="0"/>
              <a:t>Kada stignu podaci sa server</a:t>
            </a:r>
            <a:r>
              <a:rPr lang="en-GB" dirty="0" smtClean="0"/>
              <a:t>a</a:t>
            </a:r>
            <a:r>
              <a:rPr lang="sr-Latn-RS" dirty="0" smtClean="0"/>
              <a:t>, prazan niz se popuni pristiglim podacima</a:t>
            </a:r>
          </a:p>
          <a:p>
            <a:r>
              <a:rPr lang="sr-Latn-RS" dirty="0" smtClean="0"/>
              <a:t>Angular osveži templejte i podaci se prikažu na stranici</a:t>
            </a:r>
          </a:p>
        </p:txBody>
      </p:sp>
    </p:spTree>
    <p:extLst>
      <p:ext uri="{BB962C8B-B14F-4D97-AF65-F5344CB8AC3E}">
        <p14:creationId xmlns:p14="http://schemas.microsoft.com/office/powerpoint/2010/main" val="155847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$resource i asinhroni pozivi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Šta se desi kada se izvrši sledeći kod?</a:t>
            </a:r>
          </a:p>
          <a:p>
            <a:endParaRPr lang="sr-Latn-RS" dirty="0" smtClean="0"/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scope.blogEntries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BlogEntries.query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console.log($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scope.blogEntries.length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5334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$resource i asinhroni pozivi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Poslali smo HTTP GET zahtev na back end</a:t>
            </a:r>
          </a:p>
          <a:p>
            <a:r>
              <a:rPr lang="en-GB" dirty="0"/>
              <a:t>$</a:t>
            </a:r>
            <a:r>
              <a:rPr lang="en-GB" dirty="0" err="1" smtClean="0"/>
              <a:t>scope.blogEntries</a:t>
            </a:r>
            <a:r>
              <a:rPr lang="sr-Latn-RS" dirty="0" smtClean="0"/>
              <a:t> je inicijalno prazan niz, jer još nisu stigli podaci</a:t>
            </a:r>
          </a:p>
          <a:p>
            <a:r>
              <a:rPr lang="sr-Latn-RS" dirty="0" smtClean="0"/>
              <a:t>Ispišemo u konzolu dužinu tog niza: </a:t>
            </a:r>
            <a:r>
              <a:rPr lang="sr-Latn-RS" b="1" dirty="0" smtClean="0"/>
              <a:t>0</a:t>
            </a:r>
          </a:p>
          <a:p>
            <a:r>
              <a:rPr lang="sr-Latn-RS" dirty="0" smtClean="0"/>
              <a:t>Kako bi radilo?</a:t>
            </a:r>
          </a:p>
          <a:p>
            <a:pPr marL="0" indent="0">
              <a:buNone/>
            </a:pP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BlogEntries.query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(function(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scope.blogEntries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scope.blogEntries.length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96538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$resource i asinhroni pozivi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Zaključak: i ako </a:t>
            </a:r>
            <a:r>
              <a:rPr lang="sr-Latn-RS" dirty="0"/>
              <a:t>$resource </a:t>
            </a:r>
            <a:r>
              <a:rPr lang="sr-Latn-RS" dirty="0" smtClean="0"/>
              <a:t>od nas to sakriva, </a:t>
            </a:r>
            <a:r>
              <a:rPr lang="sr-Latn-RS" smtClean="0"/>
              <a:t>pozivi ka </a:t>
            </a:r>
            <a:r>
              <a:rPr lang="sr-Latn-RS" dirty="0" smtClean="0"/>
              <a:t>back end-u su uvek asinhroni</a:t>
            </a:r>
          </a:p>
          <a:p>
            <a:endParaRPr lang="sr-Latn-RS" dirty="0"/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402883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$resource i $http zaključak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$</a:t>
            </a:r>
            <a:r>
              <a:rPr lang="en-GB" dirty="0"/>
              <a:t>resource </a:t>
            </a:r>
            <a:r>
              <a:rPr lang="sr-Latn-RS" dirty="0" smtClean="0"/>
              <a:t>servis je praktičan i omogućava jednostavan razvoj REST klijntskih aplikacija</a:t>
            </a:r>
          </a:p>
          <a:p>
            <a:r>
              <a:rPr lang="sr-Latn-RS" dirty="0" smtClean="0"/>
              <a:t>Omogućiće nam da napravimo model podataka na klijentskoj aplikaciji</a:t>
            </a:r>
            <a:endParaRPr lang="en-GB" dirty="0"/>
          </a:p>
          <a:p>
            <a:r>
              <a:rPr lang="en-GB" dirty="0" smtClean="0"/>
              <a:t>$</a:t>
            </a:r>
            <a:r>
              <a:rPr lang="en-GB" dirty="0"/>
              <a:t>resource </a:t>
            </a:r>
            <a:r>
              <a:rPr lang="sr-Latn-RS" dirty="0" smtClean="0"/>
              <a:t>je generički servis i postavlja stroga ograničenja za back-end (na primer, format servisa)</a:t>
            </a:r>
          </a:p>
          <a:p>
            <a:r>
              <a:rPr lang="sr-Latn-RS" dirty="0" smtClean="0"/>
              <a:t>Kada sami razvijamo back-end, možemo da prilagodimo api zahtevima $resource servisa</a:t>
            </a:r>
          </a:p>
          <a:p>
            <a:r>
              <a:rPr lang="sr-Latn-RS" dirty="0" smtClean="0"/>
              <a:t>Kada koristimo postojeći back-end, može nam se desiti da $resource nije dovoljan</a:t>
            </a:r>
          </a:p>
          <a:p>
            <a:r>
              <a:rPr lang="sr-Latn-RS" dirty="0" smtClean="0"/>
              <a:t>Onda koristimo $http</a:t>
            </a:r>
          </a:p>
        </p:txBody>
      </p:sp>
    </p:spTree>
    <p:extLst>
      <p:ext uri="{BB962C8B-B14F-4D97-AF65-F5344CB8AC3E}">
        <p14:creationId xmlns:p14="http://schemas.microsoft.com/office/powerpoint/2010/main" val="393894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$http pozivi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zahtev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$http({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method: 'GET',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url: '/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someUrl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}).then(function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successCallback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(response)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callback metoda se poziva 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kada pristigne odgovor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}, 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errorCallback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(response)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calback se poziva kada se desi greška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ili kada server vrati odgovor 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sa statusom greške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1030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Restangular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Angular </a:t>
            </a:r>
            <a:r>
              <a:rPr lang="sr-Latn-RS" dirty="0" smtClean="0"/>
              <a:t>servis</a:t>
            </a:r>
            <a:r>
              <a:rPr lang="en-GB" dirty="0" smtClean="0"/>
              <a:t> </a:t>
            </a:r>
            <a:r>
              <a:rPr lang="sr-Latn-RS" dirty="0" smtClean="0"/>
              <a:t>koji pojednostavljuje HTTP komunikaciju uz minimizovanje klijentskog koda</a:t>
            </a:r>
          </a:p>
          <a:p>
            <a:r>
              <a:rPr lang="sr-Latn-RS" dirty="0" smtClean="0"/>
              <a:t>Razvijen za potrebe Web aplikacija koje konzumiraju čist RESTful API </a:t>
            </a:r>
          </a:p>
          <a:p>
            <a:r>
              <a:rPr lang="sr-Latn-RS" dirty="0" smtClean="0"/>
              <a:t>Kao i $resource, wrapper oko $http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938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Restangular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 smtClean="0"/>
              <a:t>Restangular koristi </a:t>
            </a:r>
            <a:r>
              <a:rPr lang="sr-Latn-RS" b="1" dirty="0" smtClean="0"/>
              <a:t>promise</a:t>
            </a:r>
            <a:r>
              <a:rPr lang="sr-Latn-RS" dirty="0" smtClean="0"/>
              <a:t> za punjenje objekata</a:t>
            </a:r>
            <a:r>
              <a:rPr lang="sr-Latn-RS" b="1" dirty="0" smtClean="0"/>
              <a:t> </a:t>
            </a:r>
            <a:r>
              <a:rPr lang="sr-Latn-RS" dirty="0" smtClean="0"/>
              <a:t>za razliku od $resource koji objekte puni „magijski“</a:t>
            </a:r>
          </a:p>
          <a:p>
            <a:r>
              <a:rPr lang="sr-Latn-RS" dirty="0" smtClean="0"/>
              <a:t>Podržane su sve HTTP metode</a:t>
            </a:r>
          </a:p>
          <a:p>
            <a:r>
              <a:rPr lang="sr-Latn-RS" b="1" dirty="0" smtClean="0"/>
              <a:t>Nikada</a:t>
            </a:r>
            <a:r>
              <a:rPr lang="sr-Latn-RS" dirty="0" smtClean="0"/>
              <a:t> nije potrebno eksplicitno pisanje URL-ova</a:t>
            </a:r>
          </a:p>
          <a:p>
            <a:r>
              <a:rPr lang="sr-Latn-RS" dirty="0" smtClean="0"/>
              <a:t>Pruža podršku za ugnježdene resurse</a:t>
            </a:r>
          </a:p>
          <a:p>
            <a:r>
              <a:rPr lang="sr-Latn-RS" dirty="0" smtClean="0"/>
              <a:t>Ostavlja mogućnost pisanja custom metoda</a:t>
            </a:r>
          </a:p>
          <a:p>
            <a:r>
              <a:rPr lang="sr-Latn-RS" dirty="0" smtClean="0"/>
              <a:t>Pojednostavljuje preuzimanje metapodataka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020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Konfigurisanje Restangular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Inicijalno su postavljene default konfiguracije i tipično nije potrebno raditi dodatno konfigurisanje</a:t>
            </a:r>
          </a:p>
          <a:p>
            <a:r>
              <a:rPr lang="sr-Latn-RS" dirty="0" smtClean="0"/>
              <a:t>Ukoliko jeste, to se radi u fazi konfigurisanja aplikacije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94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Konfigurisanje Restangular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U config fazi:</a:t>
            </a:r>
          </a:p>
          <a:p>
            <a:pPr marL="0" indent="0">
              <a:buNone/>
            </a:pP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app.config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(function(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RestangularProvider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RestangularProvider.setRestangularFields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"_id"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RestangularProvider.setBaseUrl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Identifikator je mongo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  <a:r>
              <a:rPr lang="sr-Latn-RS" dirty="0"/>
              <a:t> </a:t>
            </a:r>
            <a:r>
              <a:rPr lang="sr-Latn-RS" dirty="0" smtClean="0"/>
              <a:t>, a ne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sr-Latn-RS" dirty="0" smtClean="0"/>
              <a:t> atribut</a:t>
            </a:r>
          </a:p>
          <a:p>
            <a:r>
              <a:rPr lang="sr-Latn-RS" dirty="0" smtClean="0"/>
              <a:t>Svi resursi se nalaze na baseURL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/api</a:t>
            </a:r>
          </a:p>
          <a:p>
            <a:r>
              <a:rPr lang="sr-Latn-RS" dirty="0"/>
              <a:t>Detaljnije na https://github.com/mgonto/restangular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87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Metode </a:t>
            </a:r>
            <a:r>
              <a:rPr lang="sr-Latn-RS" dirty="0"/>
              <a:t>Restangular </a:t>
            </a:r>
            <a:r>
              <a:rPr lang="sr-Latn-RS" dirty="0" smtClean="0"/>
              <a:t>objekta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/>
              <a:t>one(route, id)</a:t>
            </a:r>
            <a:r>
              <a:rPr lang="en-GB" dirty="0"/>
              <a:t>: </a:t>
            </a:r>
            <a:r>
              <a:rPr lang="sr-Latn-RS" dirty="0" smtClean="0"/>
              <a:t>Kreira novi</a:t>
            </a:r>
            <a:r>
              <a:rPr lang="en-GB" dirty="0" smtClean="0"/>
              <a:t> </a:t>
            </a:r>
            <a:r>
              <a:rPr lang="en-GB" dirty="0" err="1"/>
              <a:t>Restangular</a:t>
            </a:r>
            <a:r>
              <a:rPr lang="en-GB" dirty="0"/>
              <a:t> </a:t>
            </a:r>
            <a:r>
              <a:rPr lang="sr-Latn-RS" dirty="0" smtClean="0"/>
              <a:t>objekat koji pokazuje na tačno jedan element sa zadatom rutom i id-om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b="1" dirty="0"/>
              <a:t>all(route)</a:t>
            </a:r>
            <a:r>
              <a:rPr lang="en-GB" dirty="0"/>
              <a:t>: </a:t>
            </a:r>
            <a:r>
              <a:rPr lang="sr-Latn-RS" dirty="0" smtClean="0"/>
              <a:t>Kreira novi </a:t>
            </a:r>
            <a:r>
              <a:rPr lang="en-GB" dirty="0" err="1" smtClean="0"/>
              <a:t>Restangular</a:t>
            </a:r>
            <a:r>
              <a:rPr lang="en-GB" dirty="0" smtClean="0"/>
              <a:t> </a:t>
            </a:r>
            <a:r>
              <a:rPr lang="sr-Latn-RS" dirty="0" smtClean="0"/>
              <a:t>objekat koji pokazuje na listu elemenata sa zadatom rutom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b="1" dirty="0" err="1"/>
              <a:t>oneUrl</a:t>
            </a:r>
            <a:r>
              <a:rPr lang="en-GB" b="1" dirty="0"/>
              <a:t>(route, </a:t>
            </a:r>
            <a:r>
              <a:rPr lang="en-GB" b="1" dirty="0" err="1"/>
              <a:t>url</a:t>
            </a:r>
            <a:r>
              <a:rPr lang="en-GB" b="1" dirty="0"/>
              <a:t>)</a:t>
            </a:r>
            <a:r>
              <a:rPr lang="en-GB" dirty="0"/>
              <a:t>: </a:t>
            </a:r>
            <a:r>
              <a:rPr lang="sr-Latn-RS" dirty="0"/>
              <a:t>Kreira novi</a:t>
            </a:r>
            <a:r>
              <a:rPr lang="en-GB" dirty="0"/>
              <a:t> </a:t>
            </a:r>
            <a:r>
              <a:rPr lang="en-GB" dirty="0" err="1"/>
              <a:t>Restangular</a:t>
            </a:r>
            <a:r>
              <a:rPr lang="en-GB" dirty="0"/>
              <a:t> </a:t>
            </a:r>
            <a:r>
              <a:rPr lang="sr-Latn-RS" dirty="0"/>
              <a:t>objekat pokazuje na tačno jedan element sa </a:t>
            </a:r>
            <a:r>
              <a:rPr lang="sr-Latn-RS" dirty="0" smtClean="0"/>
              <a:t>zadatim </a:t>
            </a:r>
            <a:r>
              <a:rPr lang="en-GB" dirty="0" smtClean="0"/>
              <a:t>URL</a:t>
            </a:r>
            <a:r>
              <a:rPr lang="en-GB" dirty="0"/>
              <a:t>.</a:t>
            </a:r>
          </a:p>
          <a:p>
            <a:r>
              <a:rPr lang="en-GB" b="1" dirty="0" err="1"/>
              <a:t>allUrl</a:t>
            </a:r>
            <a:r>
              <a:rPr lang="en-GB" b="1" dirty="0"/>
              <a:t>(route, </a:t>
            </a:r>
            <a:r>
              <a:rPr lang="en-GB" b="1" dirty="0" err="1"/>
              <a:t>url</a:t>
            </a:r>
            <a:r>
              <a:rPr lang="en-GB" b="1" dirty="0"/>
              <a:t>)</a:t>
            </a:r>
            <a:r>
              <a:rPr lang="en-GB" dirty="0"/>
              <a:t>:  </a:t>
            </a:r>
            <a:r>
              <a:rPr lang="sr-Latn-RS" dirty="0"/>
              <a:t>Kreira novi </a:t>
            </a:r>
            <a:r>
              <a:rPr lang="en-GB" dirty="0" err="1"/>
              <a:t>Restangular</a:t>
            </a:r>
            <a:r>
              <a:rPr lang="en-GB" dirty="0"/>
              <a:t> </a:t>
            </a:r>
            <a:r>
              <a:rPr lang="sr-Latn-RS" dirty="0"/>
              <a:t>objekat koji pokazuje na listu elemenata </a:t>
            </a:r>
            <a:r>
              <a:rPr lang="sr-Latn-RS" dirty="0" smtClean="0"/>
              <a:t>sa zadatim</a:t>
            </a:r>
            <a:r>
              <a:rPr lang="en-GB" dirty="0" smtClean="0"/>
              <a:t> </a:t>
            </a:r>
            <a:r>
              <a:rPr lang="en-GB" dirty="0"/>
              <a:t>URL.</a:t>
            </a:r>
          </a:p>
          <a:p>
            <a:r>
              <a:rPr lang="en-GB" b="1" dirty="0"/>
              <a:t>copy(</a:t>
            </a:r>
            <a:r>
              <a:rPr lang="en-GB" b="1" dirty="0" err="1"/>
              <a:t>fromElement</a:t>
            </a:r>
            <a:r>
              <a:rPr lang="en-GB" b="1" dirty="0"/>
              <a:t>)</a:t>
            </a:r>
            <a:r>
              <a:rPr lang="en-GB" dirty="0"/>
              <a:t>: </a:t>
            </a:r>
            <a:r>
              <a:rPr lang="sr-Latn-RS" dirty="0" smtClean="0"/>
              <a:t>Kopira Restangular objekat tako da možemo da modifikujemo kopiju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b="1" dirty="0" err="1"/>
              <a:t>restangularizeElement</a:t>
            </a:r>
            <a:r>
              <a:rPr lang="en-GB" b="1" dirty="0"/>
              <a:t>(parent, element, route, </a:t>
            </a:r>
            <a:r>
              <a:rPr lang="en-GB" b="1" dirty="0" err="1"/>
              <a:t>fromServer</a:t>
            </a:r>
            <a:r>
              <a:rPr lang="en-GB" b="1" dirty="0"/>
              <a:t>, collection, </a:t>
            </a:r>
            <a:r>
              <a:rPr lang="en-GB" b="1" dirty="0" err="1"/>
              <a:t>reqParams</a:t>
            </a:r>
            <a:r>
              <a:rPr lang="en-GB" b="1" dirty="0"/>
              <a:t>)</a:t>
            </a:r>
            <a:r>
              <a:rPr lang="en-GB" dirty="0"/>
              <a:t>: </a:t>
            </a:r>
            <a:r>
              <a:rPr lang="sr-Latn-RS" dirty="0" smtClean="0"/>
              <a:t>Objekat pretvara u objekat izveden iz Restangular-a (dodaje mu metode).</a:t>
            </a:r>
            <a:endParaRPr lang="en-GB" dirty="0"/>
          </a:p>
          <a:p>
            <a:r>
              <a:rPr lang="en-GB" b="1" dirty="0" err="1"/>
              <a:t>restangularizeCollection</a:t>
            </a:r>
            <a:r>
              <a:rPr lang="en-GB" b="1" dirty="0"/>
              <a:t>(parent, element, route, </a:t>
            </a:r>
            <a:r>
              <a:rPr lang="en-GB" b="1" dirty="0" err="1"/>
              <a:t>fromServer</a:t>
            </a:r>
            <a:r>
              <a:rPr lang="en-GB" b="1" dirty="0"/>
              <a:t>, </a:t>
            </a:r>
            <a:r>
              <a:rPr lang="en-GB" b="1" dirty="0" err="1"/>
              <a:t>reqParams</a:t>
            </a:r>
            <a:r>
              <a:rPr lang="en-GB" b="1" dirty="0"/>
              <a:t>)</a:t>
            </a:r>
            <a:r>
              <a:rPr lang="en-GB" dirty="0"/>
              <a:t>: </a:t>
            </a:r>
            <a:r>
              <a:rPr lang="sr-Latn-RS" dirty="0" smtClean="0"/>
              <a:t>Kolekciju pretvara u objekat izveden </a:t>
            </a:r>
            <a:r>
              <a:rPr lang="sr-Latn-RS" dirty="0"/>
              <a:t>iz Restangular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64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Metode elementa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b="1" dirty="0"/>
              <a:t>g</a:t>
            </a:r>
            <a:r>
              <a:rPr lang="sr-Latn-RS" b="1" dirty="0" smtClean="0"/>
              <a:t>et, getList, put, post, remove, head, trace, options, patch</a:t>
            </a:r>
            <a:r>
              <a:rPr lang="sr-Latn-RS" dirty="0" smtClean="0"/>
              <a:t> – http metode</a:t>
            </a:r>
          </a:p>
          <a:p>
            <a:r>
              <a:rPr lang="sr-Latn-RS" b="1" dirty="0"/>
              <a:t>o</a:t>
            </a:r>
            <a:r>
              <a:rPr lang="sr-Latn-RS" b="1" dirty="0" smtClean="0"/>
              <a:t>ne, all, several</a:t>
            </a:r>
            <a:r>
              <a:rPr lang="sr-Latn-RS" dirty="0" smtClean="0"/>
              <a:t> – </a:t>
            </a:r>
            <a:r>
              <a:rPr lang="en-GB" dirty="0" err="1" smtClean="0"/>
              <a:t>RequestLess</a:t>
            </a:r>
            <a:r>
              <a:rPr lang="sr-Latn-RS" dirty="0" smtClean="0"/>
              <a:t> connection (pripremanje objekta za komunikaciju sa serverom bez slanja zahteva)</a:t>
            </a:r>
          </a:p>
          <a:p>
            <a:r>
              <a:rPr lang="sr-Latn-RS" b="1" dirty="0"/>
              <a:t>c</a:t>
            </a:r>
            <a:r>
              <a:rPr lang="sr-Latn-RS" b="1" dirty="0" smtClean="0"/>
              <a:t>lone </a:t>
            </a:r>
            <a:r>
              <a:rPr lang="sr-Latn-RS" dirty="0" smtClean="0"/>
              <a:t>– kopiranje elementa. Alias za Restangular.copy(element)</a:t>
            </a:r>
          </a:p>
          <a:p>
            <a:r>
              <a:rPr lang="sr-Latn-RS" b="1" dirty="0"/>
              <a:t>p</a:t>
            </a:r>
            <a:r>
              <a:rPr lang="sr-Latn-RS" b="1" dirty="0" smtClean="0"/>
              <a:t>lain</a:t>
            </a:r>
            <a:r>
              <a:rPr lang="sr-Latn-RS" dirty="0" smtClean="0"/>
              <a:t> – vraća element bez Restangular metoda</a:t>
            </a:r>
          </a:p>
          <a:p>
            <a:r>
              <a:rPr lang="sr-Latn-RS" b="1" dirty="0"/>
              <a:t>s</a:t>
            </a:r>
            <a:r>
              <a:rPr lang="sr-Latn-RS" b="1" dirty="0" smtClean="0"/>
              <a:t>ave</a:t>
            </a:r>
            <a:r>
              <a:rPr lang="sr-Latn-RS" dirty="0" smtClean="0"/>
              <a:t> – PUT ili POST u zavisnosti od toga da li element ima identifikator </a:t>
            </a:r>
          </a:p>
          <a:p>
            <a:r>
              <a:rPr lang="sr-Latn-RS" b="1" dirty="0" smtClean="0"/>
              <a:t>withHttpConfig</a:t>
            </a:r>
            <a:r>
              <a:rPr lang="sr-Latn-RS" dirty="0" smtClean="0"/>
              <a:t> – postavljanje konfiguracije za $http za </a:t>
            </a:r>
            <a:r>
              <a:rPr lang="sr-Latn-RS" b="1" dirty="0" smtClean="0"/>
              <a:t>prvi </a:t>
            </a:r>
            <a:r>
              <a:rPr lang="sr-Latn-RS" dirty="0" smtClean="0"/>
              <a:t>sledeći poziv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644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Metode kolekcije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 smtClean="0"/>
              <a:t>getList</a:t>
            </a:r>
            <a:r>
              <a:rPr lang="sr-Latn-RS" dirty="0" smtClean="0"/>
              <a:t>, </a:t>
            </a:r>
            <a:r>
              <a:rPr lang="sr-Latn-RS" b="1" dirty="0" smtClean="0"/>
              <a:t>get</a:t>
            </a:r>
            <a:r>
              <a:rPr lang="sr-Latn-RS" dirty="0" smtClean="0"/>
              <a:t>, </a:t>
            </a:r>
            <a:r>
              <a:rPr lang="sr-Latn-RS" b="1" dirty="0" smtClean="0"/>
              <a:t>post</a:t>
            </a:r>
            <a:r>
              <a:rPr lang="sr-Latn-RS" dirty="0" smtClean="0"/>
              <a:t>, </a:t>
            </a:r>
            <a:r>
              <a:rPr lang="sr-Latn-RS" b="1" dirty="0" smtClean="0"/>
              <a:t>head</a:t>
            </a:r>
            <a:r>
              <a:rPr lang="sr-Latn-RS" dirty="0" smtClean="0"/>
              <a:t>, </a:t>
            </a:r>
            <a:r>
              <a:rPr lang="sr-Latn-RS" b="1" dirty="0" smtClean="0"/>
              <a:t>trace</a:t>
            </a:r>
            <a:r>
              <a:rPr lang="sr-Latn-RS" dirty="0" smtClean="0"/>
              <a:t>, </a:t>
            </a:r>
            <a:r>
              <a:rPr lang="sr-Latn-RS" b="1" dirty="0" smtClean="0"/>
              <a:t>options</a:t>
            </a:r>
            <a:r>
              <a:rPr lang="sr-Latn-RS" dirty="0" smtClean="0"/>
              <a:t>, </a:t>
            </a:r>
            <a:r>
              <a:rPr lang="sr-Latn-RS" b="1" dirty="0" smtClean="0"/>
              <a:t>patch</a:t>
            </a:r>
            <a:r>
              <a:rPr lang="sr-Latn-RS" dirty="0" smtClean="0"/>
              <a:t>, </a:t>
            </a:r>
            <a:r>
              <a:rPr lang="sr-Latn-RS" b="1" dirty="0" smtClean="0"/>
              <a:t>remove </a:t>
            </a:r>
            <a:r>
              <a:rPr lang="sr-Latn-RS" dirty="0" smtClean="0"/>
              <a:t>– HTTP metode</a:t>
            </a:r>
          </a:p>
          <a:p>
            <a:r>
              <a:rPr lang="sr-Latn-RS" b="1" dirty="0"/>
              <a:t>o</a:t>
            </a:r>
            <a:r>
              <a:rPr lang="sr-Latn-RS" b="1" dirty="0" smtClean="0"/>
              <a:t>ne</a:t>
            </a:r>
            <a:r>
              <a:rPr lang="sr-Latn-RS" dirty="0" smtClean="0"/>
              <a:t>, </a:t>
            </a:r>
            <a:r>
              <a:rPr lang="sr-Latn-RS" b="1" dirty="0" smtClean="0"/>
              <a:t>all</a:t>
            </a:r>
            <a:r>
              <a:rPr lang="sr-Latn-RS" dirty="0" smtClean="0"/>
              <a:t>, </a:t>
            </a:r>
            <a:r>
              <a:rPr lang="sr-Latn-RS" b="1" dirty="0" smtClean="0"/>
              <a:t>several</a:t>
            </a:r>
            <a:r>
              <a:rPr lang="sr-Latn-RS" dirty="0" smtClean="0"/>
              <a:t>, </a:t>
            </a:r>
            <a:r>
              <a:rPr lang="sr-Latn-RS" b="1" dirty="0" smtClean="0"/>
              <a:t>clone</a:t>
            </a:r>
            <a:r>
              <a:rPr lang="sr-Latn-RS" dirty="0" smtClean="0"/>
              <a:t>,</a:t>
            </a:r>
            <a:r>
              <a:rPr lang="sr-Latn-RS" b="1" dirty="0" smtClean="0"/>
              <a:t> </a:t>
            </a:r>
            <a:r>
              <a:rPr lang="en-GB" b="1" dirty="0" err="1"/>
              <a:t>withHttpConfig</a:t>
            </a:r>
            <a:endParaRPr lang="sr-Latn-RS" b="1" dirty="0" smtClean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730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Custom metode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-400050"/>
            <a:r>
              <a:rPr lang="sr-Latn-RS" dirty="0" smtClean="0"/>
              <a:t>U suštini, funkcionalnosti $http servisa</a:t>
            </a:r>
          </a:p>
          <a:p>
            <a:pPr marL="0" indent="-400050"/>
            <a:r>
              <a:rPr lang="sr-Latn-RS" b="1" dirty="0"/>
              <a:t>customOpreation</a:t>
            </a:r>
            <a:r>
              <a:rPr lang="sr-Latn-RS" dirty="0"/>
              <a:t> – custom operacija za </a:t>
            </a:r>
            <a:r>
              <a:rPr lang="sr-Latn-RS" dirty="0" smtClean="0"/>
              <a:t>path</a:t>
            </a:r>
          </a:p>
          <a:p>
            <a:r>
              <a:rPr lang="sr-Latn-RS" b="1" dirty="0" smtClean="0"/>
              <a:t>customGET</a:t>
            </a:r>
            <a:r>
              <a:rPr lang="sr-Latn-RS" dirty="0" smtClean="0"/>
              <a:t>, </a:t>
            </a:r>
            <a:r>
              <a:rPr lang="sr-Latn-RS" b="1" dirty="0" smtClean="0"/>
              <a:t>GETLIST</a:t>
            </a:r>
            <a:r>
              <a:rPr lang="sr-Latn-RS" dirty="0" smtClean="0"/>
              <a:t>, </a:t>
            </a:r>
            <a:r>
              <a:rPr lang="sr-Latn-RS" b="1" dirty="0" smtClean="0"/>
              <a:t>DELETE</a:t>
            </a:r>
            <a:r>
              <a:rPr lang="sr-Latn-RS" dirty="0" smtClean="0"/>
              <a:t>, </a:t>
            </a:r>
            <a:r>
              <a:rPr lang="sr-Latn-RS" b="1" dirty="0" smtClean="0"/>
              <a:t>POST</a:t>
            </a:r>
            <a:r>
              <a:rPr lang="sr-Latn-RS" dirty="0" smtClean="0"/>
              <a:t>, </a:t>
            </a:r>
            <a:r>
              <a:rPr lang="sr-Latn-RS" b="1" dirty="0" smtClean="0"/>
              <a:t>PUT</a:t>
            </a:r>
            <a:r>
              <a:rPr lang="sr-Latn-RS" dirty="0" smtClean="0"/>
              <a:t>, </a:t>
            </a:r>
            <a:r>
              <a:rPr lang="sr-Latn-RS" b="1" dirty="0" smtClean="0"/>
              <a:t>PATCH </a:t>
            </a:r>
            <a:r>
              <a:rPr lang="sr-Latn-RS" dirty="0" smtClean="0"/>
              <a:t>– pozivi http metoda za zadate path, parametre i zaglavlja zahteva </a:t>
            </a:r>
          </a:p>
          <a:p>
            <a:pPr lvl="1"/>
            <a:r>
              <a:rPr lang="sr-Latn-RS" dirty="0" smtClean="0"/>
              <a:t>Prečice za customOperation</a:t>
            </a:r>
          </a:p>
          <a:p>
            <a:r>
              <a:rPr lang="sr-Latn-RS" b="1" dirty="0" smtClean="0"/>
              <a:t>addRestangularMethod</a:t>
            </a:r>
            <a:r>
              <a:rPr lang="sr-Latn-RS" dirty="0" smtClean="0"/>
              <a:t> – dodavanje metode za objekat za zadatim imenom, operacijom i putanjom</a:t>
            </a:r>
          </a:p>
        </p:txBody>
      </p:sp>
    </p:spTree>
    <p:extLst>
      <p:ext uri="{BB962C8B-B14F-4D97-AF65-F5344CB8AC3E}">
        <p14:creationId xmlns:p14="http://schemas.microsoft.com/office/powerpoint/2010/main" val="57025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03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Restangular.all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loadEntries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()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blogEntries.getList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().then(function (data)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$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scope.blogEntries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data;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$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scope.blogEntry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});</a:t>
            </a: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scope.delete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blogEntry.remove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().then(function ()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loadEntries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});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1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Konstruisanje URL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Često nam treba da kroz REST api pristupimo ugnježdenom objektu</a:t>
            </a:r>
          </a:p>
          <a:p>
            <a:pPr marL="0" indent="0">
              <a:buNone/>
            </a:pP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POST /accounts/123/buildings/456/spaces 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Restangular.one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("accounts", 123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one("buildings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",456)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all("spaces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post({name: "New Space"});</a:t>
            </a:r>
          </a:p>
        </p:txBody>
      </p:sp>
    </p:spTree>
    <p:extLst>
      <p:ext uri="{BB962C8B-B14F-4D97-AF65-F5344CB8AC3E}">
        <p14:creationId xmlns:p14="http://schemas.microsoft.com/office/powerpoint/2010/main" val="121237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$http – prečice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GET: $</a:t>
            </a:r>
            <a:r>
              <a:rPr lang="en-GB" dirty="0" err="1"/>
              <a:t>http.get</a:t>
            </a:r>
            <a:r>
              <a:rPr lang="en-GB" dirty="0"/>
              <a:t>(</a:t>
            </a:r>
            <a:r>
              <a:rPr lang="en-GB" dirty="0" err="1"/>
              <a:t>url</a:t>
            </a:r>
            <a:r>
              <a:rPr lang="en-GB" dirty="0"/>
              <a:t>, </a:t>
            </a:r>
            <a:r>
              <a:rPr lang="en-GB" dirty="0" err="1"/>
              <a:t>config</a:t>
            </a:r>
            <a:r>
              <a:rPr lang="en-GB" dirty="0"/>
              <a:t>)</a:t>
            </a:r>
          </a:p>
          <a:p>
            <a:r>
              <a:rPr lang="en-GB" dirty="0" smtClean="0"/>
              <a:t>POST</a:t>
            </a:r>
            <a:r>
              <a:rPr lang="en-GB" dirty="0"/>
              <a:t>: $</a:t>
            </a:r>
            <a:r>
              <a:rPr lang="en-GB" dirty="0" err="1"/>
              <a:t>http.post</a:t>
            </a:r>
            <a:r>
              <a:rPr lang="en-GB" dirty="0"/>
              <a:t>(</a:t>
            </a:r>
            <a:r>
              <a:rPr lang="en-GB" dirty="0" err="1"/>
              <a:t>url</a:t>
            </a:r>
            <a:r>
              <a:rPr lang="en-GB" dirty="0"/>
              <a:t>, data, </a:t>
            </a:r>
            <a:r>
              <a:rPr lang="en-GB" dirty="0" err="1"/>
              <a:t>config</a:t>
            </a:r>
            <a:r>
              <a:rPr lang="en-GB" dirty="0"/>
              <a:t>)</a:t>
            </a:r>
          </a:p>
          <a:p>
            <a:r>
              <a:rPr lang="en-GB" dirty="0" smtClean="0"/>
              <a:t>PUT</a:t>
            </a:r>
            <a:r>
              <a:rPr lang="en-GB" dirty="0"/>
              <a:t>: $</a:t>
            </a:r>
            <a:r>
              <a:rPr lang="en-GB" dirty="0" err="1"/>
              <a:t>http.put</a:t>
            </a:r>
            <a:r>
              <a:rPr lang="en-GB" dirty="0"/>
              <a:t>(</a:t>
            </a:r>
            <a:r>
              <a:rPr lang="en-GB" dirty="0" err="1"/>
              <a:t>url</a:t>
            </a:r>
            <a:r>
              <a:rPr lang="en-GB" dirty="0"/>
              <a:t>, data, </a:t>
            </a:r>
            <a:r>
              <a:rPr lang="en-GB" dirty="0" err="1"/>
              <a:t>config</a:t>
            </a:r>
            <a:r>
              <a:rPr lang="en-GB" dirty="0"/>
              <a:t>)</a:t>
            </a:r>
          </a:p>
          <a:p>
            <a:r>
              <a:rPr lang="en-GB" dirty="0" smtClean="0"/>
              <a:t>DELETE</a:t>
            </a:r>
            <a:r>
              <a:rPr lang="en-GB" dirty="0"/>
              <a:t>: $</a:t>
            </a:r>
            <a:r>
              <a:rPr lang="en-GB" dirty="0" err="1"/>
              <a:t>http.delete</a:t>
            </a:r>
            <a:r>
              <a:rPr lang="en-GB" dirty="0"/>
              <a:t>(</a:t>
            </a:r>
            <a:r>
              <a:rPr lang="en-GB" dirty="0" err="1"/>
              <a:t>url</a:t>
            </a:r>
            <a:r>
              <a:rPr lang="en-GB" dirty="0"/>
              <a:t>, </a:t>
            </a:r>
            <a:r>
              <a:rPr lang="en-GB" dirty="0" err="1"/>
              <a:t>config</a:t>
            </a:r>
            <a:r>
              <a:rPr lang="en-GB" dirty="0"/>
              <a:t>)</a:t>
            </a:r>
          </a:p>
          <a:p>
            <a:r>
              <a:rPr lang="en-GB" dirty="0" smtClean="0"/>
              <a:t>HEAD</a:t>
            </a:r>
            <a:r>
              <a:rPr lang="en-GB" dirty="0"/>
              <a:t>: $</a:t>
            </a:r>
            <a:r>
              <a:rPr lang="en-GB" dirty="0" err="1"/>
              <a:t>http.head</a:t>
            </a:r>
            <a:r>
              <a:rPr lang="en-GB" dirty="0"/>
              <a:t>(</a:t>
            </a:r>
            <a:r>
              <a:rPr lang="en-GB" dirty="0" err="1"/>
              <a:t>url</a:t>
            </a:r>
            <a:r>
              <a:rPr lang="en-GB" dirty="0"/>
              <a:t>, </a:t>
            </a:r>
            <a:r>
              <a:rPr lang="en-GB" dirty="0" err="1"/>
              <a:t>config</a:t>
            </a:r>
            <a:r>
              <a:rPr lang="en-GB" dirty="0"/>
              <a:t>)</a:t>
            </a:r>
            <a:endParaRPr lang="en-GB" dirty="0" smtClean="0"/>
          </a:p>
          <a:p>
            <a:r>
              <a:rPr lang="sr-Latn-RS" dirty="0" smtClean="0"/>
              <a:t>Takođe, moguće je poslati jsonp zahtev prečicom </a:t>
            </a:r>
            <a:r>
              <a:rPr lang="en-GB" dirty="0"/>
              <a:t>$</a:t>
            </a:r>
            <a:r>
              <a:rPr lang="en-GB" dirty="0" err="1"/>
              <a:t>http.jsonp</a:t>
            </a:r>
            <a:r>
              <a:rPr lang="en-GB" dirty="0"/>
              <a:t>(</a:t>
            </a:r>
            <a:r>
              <a:rPr lang="en-GB" dirty="0" err="1"/>
              <a:t>url</a:t>
            </a:r>
            <a:r>
              <a:rPr lang="en-GB" dirty="0"/>
              <a:t>, </a:t>
            </a:r>
            <a:r>
              <a:rPr lang="en-GB" dirty="0" err="1"/>
              <a:t>config</a:t>
            </a:r>
            <a:r>
              <a:rPr lang="en-GB" dirty="0" smtClean="0"/>
              <a:t>)</a:t>
            </a:r>
            <a:endParaRPr lang="sr-Latn-RS" dirty="0" smtClean="0"/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97467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Zaključak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 smtClean="0"/>
              <a:t>Osnovni servis za HTTP komunikaciju je $http</a:t>
            </a:r>
          </a:p>
          <a:p>
            <a:pPr lvl="1"/>
            <a:r>
              <a:rPr lang="sr-Latn-RS" dirty="0" smtClean="0"/>
              <a:t>Nad ovim servisom se zadaju osnovne konfiguracije:</a:t>
            </a:r>
          </a:p>
          <a:p>
            <a:pPr lvl="2"/>
            <a:r>
              <a:rPr lang="sr-Latn-RS" dirty="0" smtClean="0"/>
              <a:t>Transform funkcije</a:t>
            </a:r>
          </a:p>
          <a:p>
            <a:pPr lvl="2"/>
            <a:r>
              <a:rPr lang="sr-Latn-RS" dirty="0" smtClean="0"/>
              <a:t>Interceptori</a:t>
            </a:r>
          </a:p>
          <a:p>
            <a:pPr lvl="2"/>
            <a:r>
              <a:rPr lang="sr-Latn-RS" dirty="0" smtClean="0"/>
              <a:t>...</a:t>
            </a:r>
          </a:p>
          <a:p>
            <a:r>
              <a:rPr lang="sr-Latn-RS" dirty="0" smtClean="0"/>
              <a:t>Postoji mnogo biblioteka koje su wrapperi oko $http i pojednostavljuju RESTful pozive</a:t>
            </a:r>
            <a:endParaRPr lang="sr-Latn-RS" dirty="0"/>
          </a:p>
          <a:p>
            <a:pPr lvl="1"/>
            <a:r>
              <a:rPr lang="sr-Latn-RS" dirty="0" smtClean="0"/>
              <a:t>Pomoću ovih biblioteka pravimo model u MVVM</a:t>
            </a:r>
          </a:p>
          <a:p>
            <a:r>
              <a:rPr lang="sr-Latn-RS" dirty="0" smtClean="0"/>
              <a:t>Model izolujemo u servise (više o tome kasnije...)</a:t>
            </a:r>
          </a:p>
        </p:txBody>
      </p:sp>
    </p:spTree>
    <p:extLst>
      <p:ext uri="{BB962C8B-B14F-4D97-AF65-F5344CB8AC3E}">
        <p14:creationId xmlns:p14="http://schemas.microsoft.com/office/powerpoint/2010/main" val="232108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Primer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loadEntries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()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http.get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success(function (data, status)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$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scope.blogEntries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data; 		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$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scope.blogEntry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{};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})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.error(function (data, status)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console.log('error!',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data,status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});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65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$http parametri metoda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200" b="1" dirty="0"/>
              <a:t>url</a:t>
            </a:r>
            <a:r>
              <a:rPr lang="en-GB" sz="2200" dirty="0"/>
              <a:t>: </a:t>
            </a:r>
            <a:r>
              <a:rPr lang="sr-Latn-RS" sz="2200" dirty="0"/>
              <a:t>url na koji se šalje zahtev</a:t>
            </a:r>
            <a:endParaRPr lang="en-GB" sz="2200" dirty="0"/>
          </a:p>
          <a:p>
            <a:r>
              <a:rPr lang="en-GB" sz="2200" b="1" dirty="0"/>
              <a:t>data</a:t>
            </a:r>
            <a:r>
              <a:rPr lang="en-GB" sz="2200" dirty="0"/>
              <a:t>: </a:t>
            </a:r>
            <a:r>
              <a:rPr lang="sr-Latn-RS" sz="2200" dirty="0"/>
              <a:t>podaci koji se šalju sa zahtevom</a:t>
            </a:r>
            <a:endParaRPr lang="en-GB" sz="2200" dirty="0"/>
          </a:p>
          <a:p>
            <a:r>
              <a:rPr lang="en-GB" sz="2200" b="1" dirty="0" err="1"/>
              <a:t>config</a:t>
            </a:r>
            <a:r>
              <a:rPr lang="en-GB" sz="2200" dirty="0"/>
              <a:t>: </a:t>
            </a:r>
            <a:r>
              <a:rPr lang="sr-Latn-RS" sz="2200" dirty="0"/>
              <a:t>JavaScript objekta koji sadrži dodatne konfiguracije koje utiču na zahtev i odgovor</a:t>
            </a:r>
          </a:p>
          <a:p>
            <a:pPr lvl="1"/>
            <a:r>
              <a:rPr lang="en-GB" sz="1800" b="1" dirty="0"/>
              <a:t>method</a:t>
            </a:r>
            <a:r>
              <a:rPr lang="en-GB" sz="1800" dirty="0"/>
              <a:t>: HTTP </a:t>
            </a:r>
            <a:r>
              <a:rPr lang="sr-Latn-RS" sz="1800" dirty="0" smtClean="0"/>
              <a:t>metoda (kao što smo videli, Angular ’prečice’ ne omogućuju PATCH i OPTIONS)</a:t>
            </a:r>
            <a:endParaRPr lang="en-GB" sz="1800" dirty="0"/>
          </a:p>
          <a:p>
            <a:pPr lvl="1"/>
            <a:r>
              <a:rPr lang="en-GB" sz="1800" b="1" dirty="0" smtClean="0"/>
              <a:t>url</a:t>
            </a:r>
            <a:r>
              <a:rPr lang="en-GB" sz="1800" dirty="0" smtClean="0"/>
              <a:t>: </a:t>
            </a:r>
            <a:r>
              <a:rPr lang="en-GB" sz="1800" dirty="0"/>
              <a:t>URL </a:t>
            </a:r>
            <a:r>
              <a:rPr lang="sr-Latn-RS" sz="1800" dirty="0" smtClean="0"/>
              <a:t>na koji se šalje zahtev ($http može da se pozove kao funkcija $http(configObject) i onda se sve prosleđuje kroz config)</a:t>
            </a:r>
            <a:endParaRPr lang="en-GB" sz="1800" dirty="0"/>
          </a:p>
          <a:p>
            <a:pPr lvl="1"/>
            <a:r>
              <a:rPr lang="en-GB" sz="1800" b="1" dirty="0" err="1"/>
              <a:t>params</a:t>
            </a:r>
            <a:r>
              <a:rPr lang="en-GB" sz="1800" dirty="0"/>
              <a:t>: </a:t>
            </a:r>
            <a:r>
              <a:rPr lang="sr-Latn-RS" sz="1800" dirty="0" smtClean="0"/>
              <a:t>parametri koji se prosleđuju kroz URL string</a:t>
            </a:r>
            <a:endParaRPr lang="en-GB" sz="1800" dirty="0"/>
          </a:p>
          <a:p>
            <a:pPr lvl="1"/>
            <a:r>
              <a:rPr lang="en-GB" sz="1800" b="1" dirty="0"/>
              <a:t>headers</a:t>
            </a:r>
            <a:r>
              <a:rPr lang="en-GB" sz="1800" dirty="0"/>
              <a:t>: </a:t>
            </a:r>
            <a:r>
              <a:rPr lang="sr-Latn-RS" sz="1800" dirty="0" smtClean="0"/>
              <a:t>dodatna zaglavlja zahteva</a:t>
            </a:r>
            <a:endParaRPr lang="en-GB" sz="1800" dirty="0"/>
          </a:p>
          <a:p>
            <a:pPr lvl="1"/>
            <a:r>
              <a:rPr lang="en-GB" sz="1800" b="1" dirty="0"/>
              <a:t>timeout</a:t>
            </a:r>
            <a:r>
              <a:rPr lang="en-GB" sz="1800" dirty="0"/>
              <a:t>: </a:t>
            </a:r>
            <a:r>
              <a:rPr lang="sr-Latn-RS" sz="1800" dirty="0" smtClean="0"/>
              <a:t>nakon koliko vremena (milisekundi) će XHR zahtev da istekne</a:t>
            </a:r>
            <a:endParaRPr lang="en-GB" sz="1800" dirty="0"/>
          </a:p>
          <a:p>
            <a:pPr lvl="1"/>
            <a:r>
              <a:rPr lang="en-GB" sz="1800" b="1" dirty="0" smtClean="0"/>
              <a:t>cache</a:t>
            </a:r>
            <a:r>
              <a:rPr lang="en-GB" sz="1800" dirty="0" smtClean="0"/>
              <a:t>: </a:t>
            </a:r>
            <a:r>
              <a:rPr lang="sr-Latn-RS" sz="1800" dirty="0" smtClean="0"/>
              <a:t>omogućuje XHR GET keširanje zahteva</a:t>
            </a:r>
            <a:endParaRPr lang="en-GB" sz="1800" dirty="0"/>
          </a:p>
          <a:p>
            <a:pPr lvl="1"/>
            <a:r>
              <a:rPr lang="fr-FR" sz="1800" b="1" dirty="0" err="1"/>
              <a:t>transformRequest</a:t>
            </a:r>
            <a:r>
              <a:rPr lang="fr-FR" sz="1800" dirty="0"/>
              <a:t>, </a:t>
            </a:r>
            <a:r>
              <a:rPr lang="fr-FR" sz="1800" b="1" dirty="0" err="1"/>
              <a:t>transformResponse</a:t>
            </a:r>
            <a:r>
              <a:rPr lang="fr-FR" sz="1800" dirty="0"/>
              <a:t>: </a:t>
            </a:r>
            <a:r>
              <a:rPr lang="sr-Latn-RS" sz="1800" dirty="0" smtClean="0"/>
              <a:t>funkcije za predprocesiranje i postporcesiranje podataka koji se razmenjuju sa serverom</a:t>
            </a:r>
            <a:endParaRPr lang="sr-Latn-RS" sz="1800" dirty="0"/>
          </a:p>
        </p:txBody>
      </p:sp>
    </p:spTree>
    <p:extLst>
      <p:ext uri="{BB962C8B-B14F-4D97-AF65-F5344CB8AC3E}">
        <p14:creationId xmlns:p14="http://schemas.microsoft.com/office/powerpoint/2010/main" val="298469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$http reakcija na odgovor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Latn-RS" sz="2400" dirty="0"/>
              <a:t>$http </a:t>
            </a:r>
            <a:r>
              <a:rPr lang="sr-Latn-RS" sz="2400" dirty="0" smtClean="0"/>
              <a:t>omogućuje dve callback funkcije za reakciju na odogovor:</a:t>
            </a:r>
          </a:p>
          <a:p>
            <a:pPr lvl="1"/>
            <a:r>
              <a:rPr lang="sr-Latn-RS" sz="2000" dirty="0" smtClean="0"/>
              <a:t>success – poziva se za odgovore sa statusom 2xx</a:t>
            </a:r>
          </a:p>
          <a:p>
            <a:pPr lvl="1"/>
            <a:r>
              <a:rPr lang="sr-Latn-RS" sz="2000" dirty="0"/>
              <a:t>e</a:t>
            </a:r>
            <a:r>
              <a:rPr lang="sr-Latn-RS" sz="2000" dirty="0" smtClean="0"/>
              <a:t>rror – poziva se za sve ostale odgovore, osim za odgovore sa statusom 3xx (za njih bowser automatski radi redirekciju)</a:t>
            </a:r>
          </a:p>
          <a:p>
            <a:r>
              <a:rPr lang="sr-Latn-RS" sz="2400" dirty="0" smtClean="0"/>
              <a:t>Obe metode su opcione – ako se ne navedu, odgovor će biti „tiho ignorisan“.</a:t>
            </a:r>
            <a:endParaRPr lang="sr-Latn-RS" sz="2800" dirty="0"/>
          </a:p>
          <a:p>
            <a:r>
              <a:rPr lang="sr-Latn-RS" sz="2400" dirty="0" smtClean="0"/>
              <a:t>Ove metode imaju sledeće parametre:</a:t>
            </a:r>
          </a:p>
          <a:p>
            <a:pPr lvl="1"/>
            <a:r>
              <a:rPr lang="en-GB" sz="1800" dirty="0"/>
              <a:t>data: </a:t>
            </a:r>
            <a:r>
              <a:rPr lang="sr-Latn-RS" sz="1800" dirty="0" smtClean="0"/>
              <a:t>podaci iz odgovora</a:t>
            </a:r>
            <a:r>
              <a:rPr lang="en-GB" sz="1800" dirty="0" smtClean="0"/>
              <a:t>data</a:t>
            </a:r>
            <a:endParaRPr lang="en-GB" sz="1800" dirty="0"/>
          </a:p>
          <a:p>
            <a:pPr lvl="1"/>
            <a:r>
              <a:rPr lang="en-GB" sz="1800" dirty="0" smtClean="0"/>
              <a:t>status</a:t>
            </a:r>
            <a:r>
              <a:rPr lang="en-GB" sz="1800" dirty="0"/>
              <a:t>: </a:t>
            </a:r>
            <a:r>
              <a:rPr lang="sr-Latn-RS" sz="1800" dirty="0" smtClean="0"/>
              <a:t>HTTP status odgovora</a:t>
            </a:r>
            <a:endParaRPr lang="en-GB" sz="1800" dirty="0"/>
          </a:p>
          <a:p>
            <a:pPr lvl="1"/>
            <a:r>
              <a:rPr lang="en-GB" sz="1800" dirty="0" smtClean="0"/>
              <a:t>headers</a:t>
            </a:r>
            <a:r>
              <a:rPr lang="en-GB" sz="1800" dirty="0"/>
              <a:t>: </a:t>
            </a:r>
            <a:r>
              <a:rPr lang="sr-Latn-RS" sz="1800" dirty="0" smtClean="0"/>
              <a:t>zaglavlja odgovora</a:t>
            </a:r>
            <a:endParaRPr lang="en-GB" sz="1800" dirty="0"/>
          </a:p>
          <a:p>
            <a:pPr lvl="1"/>
            <a:r>
              <a:rPr lang="en-GB" sz="1800" dirty="0" err="1" smtClean="0"/>
              <a:t>config</a:t>
            </a:r>
            <a:r>
              <a:rPr lang="en-GB" sz="1800" dirty="0"/>
              <a:t>: </a:t>
            </a:r>
            <a:r>
              <a:rPr lang="sr-Latn-RS" sz="1800" dirty="0" smtClean="0"/>
              <a:t>konfiguracija koja je poslata prilikom slanja zahteva</a:t>
            </a:r>
            <a:endParaRPr lang="sr-Latn-RS" sz="1800" dirty="0"/>
          </a:p>
        </p:txBody>
      </p:sp>
    </p:spTree>
    <p:extLst>
      <p:ext uri="{BB962C8B-B14F-4D97-AF65-F5344CB8AC3E}">
        <p14:creationId xmlns:p14="http://schemas.microsoft.com/office/powerpoint/2010/main" val="319394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Query parametri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Filteri se tipično šalju kao query paramtri</a:t>
            </a:r>
          </a:p>
          <a:p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GB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?title</a:t>
            </a:r>
            <a:r>
              <a:rPr lang="en-GB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=Hello</a:t>
            </a:r>
            <a:endParaRPr lang="sr-Latn-RS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http.get('/api/blogEntries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:{</a:t>
            </a: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title:$scope.title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}})</a:t>
            </a:r>
          </a:p>
        </p:txBody>
      </p:sp>
    </p:spTree>
    <p:extLst>
      <p:ext uri="{BB962C8B-B14F-4D97-AF65-F5344CB8AC3E}">
        <p14:creationId xmlns:p14="http://schemas.microsoft.com/office/powerpoint/2010/main" val="7023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2204</TotalTime>
  <Words>2434</Words>
  <Application>Microsoft Office PowerPoint</Application>
  <PresentationFormat>On-screen Show (4:3)</PresentationFormat>
  <Paragraphs>362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REST pozivi</vt:lpstr>
      <vt:lpstr>Servisi</vt:lpstr>
      <vt:lpstr>$http</vt:lpstr>
      <vt:lpstr>$http pozivi</vt:lpstr>
      <vt:lpstr>$http – prečice</vt:lpstr>
      <vt:lpstr>Primer 1</vt:lpstr>
      <vt:lpstr>$http parametri metoda</vt:lpstr>
      <vt:lpstr>$http reakcija na odgovor</vt:lpstr>
      <vt:lpstr>Query parametri</vt:lpstr>
      <vt:lpstr>Paginacija</vt:lpstr>
      <vt:lpstr>Paginacija</vt:lpstr>
      <vt:lpstr>Transformisanje zahteva i odgovora</vt:lpstr>
      <vt:lpstr>Transformisanje zahteva i odgovora</vt:lpstr>
      <vt:lpstr>Transformisanje zahteva i odgovora</vt:lpstr>
      <vt:lpstr>Transformacija zahteva i odgovora</vt:lpstr>
      <vt:lpstr>Paginacija i transformacija odgovora</vt:lpstr>
      <vt:lpstr>Napomena - dve faze izvršavanja modula</vt:lpstr>
      <vt:lpstr>Paginacija i transformacija zahteva</vt:lpstr>
      <vt:lpstr>Paginacija i transformacija zahteva</vt:lpstr>
      <vt:lpstr>$http interceptori</vt:lpstr>
      <vt:lpstr>Interceptor vs. transform</vt:lpstr>
      <vt:lpstr>Interceptor i obrada serverskih grešaka</vt:lpstr>
      <vt:lpstr>$resource</vt:lpstr>
      <vt:lpstr>$resource</vt:lpstr>
      <vt:lpstr>$resource metode</vt:lpstr>
      <vt:lpstr>$resource konstruktor metode</vt:lpstr>
      <vt:lpstr>Parametri $resource konstruktor metoda</vt:lpstr>
      <vt:lpstr>$resource metode instance</vt:lpstr>
      <vt:lpstr>Custom metode</vt:lpstr>
      <vt:lpstr>Custom metode</vt:lpstr>
      <vt:lpstr>$resource – napisano sitnim slovima</vt:lpstr>
      <vt:lpstr>$resource i asinhroni pozivi</vt:lpstr>
      <vt:lpstr>$resource i asinhroni pozivi</vt:lpstr>
      <vt:lpstr>$resource i asinhroni pozivi</vt:lpstr>
      <vt:lpstr>$resource i asinhroni pozivi</vt:lpstr>
      <vt:lpstr>$resource i asinhroni pozivi</vt:lpstr>
      <vt:lpstr>$resource i asinhroni pozivi</vt:lpstr>
      <vt:lpstr>$resource i asinhroni pozivi</vt:lpstr>
      <vt:lpstr>$resource i $http zaključak</vt:lpstr>
      <vt:lpstr>Restangular</vt:lpstr>
      <vt:lpstr>Restangular</vt:lpstr>
      <vt:lpstr>Konfigurisanje Restangular</vt:lpstr>
      <vt:lpstr>Konfigurisanje Restangular</vt:lpstr>
      <vt:lpstr>Metode Restangular objekta</vt:lpstr>
      <vt:lpstr>Metode elementa</vt:lpstr>
      <vt:lpstr>Metode kolekcije</vt:lpstr>
      <vt:lpstr>Custom metode</vt:lpstr>
      <vt:lpstr>Primer 03</vt:lpstr>
      <vt:lpstr>Konstruisanje URL</vt:lpstr>
      <vt:lpstr>Zaključak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- uvod</dc:title>
  <dc:creator>milansegedinac</dc:creator>
  <cp:lastModifiedBy>milansegedinac</cp:lastModifiedBy>
  <cp:revision>431</cp:revision>
  <dcterms:created xsi:type="dcterms:W3CDTF">2014-10-31T08:12:10Z</dcterms:created>
  <dcterms:modified xsi:type="dcterms:W3CDTF">2016-12-08T10:20:13Z</dcterms:modified>
</cp:coreProperties>
</file>