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92" r:id="rId4"/>
    <p:sldId id="291" r:id="rId5"/>
    <p:sldId id="290" r:id="rId6"/>
    <p:sldId id="289" r:id="rId7"/>
    <p:sldId id="293" r:id="rId8"/>
    <p:sldId id="275" r:id="rId9"/>
    <p:sldId id="272" r:id="rId10"/>
    <p:sldId id="273" r:id="rId11"/>
    <p:sldId id="285" r:id="rId12"/>
    <p:sldId id="258" r:id="rId13"/>
    <p:sldId id="259" r:id="rId14"/>
    <p:sldId id="265" r:id="rId15"/>
    <p:sldId id="266" r:id="rId16"/>
    <p:sldId id="267" r:id="rId17"/>
    <p:sldId id="284" r:id="rId18"/>
    <p:sldId id="283" r:id="rId19"/>
    <p:sldId id="264" r:id="rId20"/>
    <p:sldId id="260" r:id="rId21"/>
    <p:sldId id="261" r:id="rId22"/>
    <p:sldId id="288" r:id="rId23"/>
    <p:sldId id="286" r:id="rId24"/>
    <p:sldId id="287" r:id="rId25"/>
    <p:sldId id="268" r:id="rId26"/>
    <p:sldId id="276" r:id="rId27"/>
    <p:sldId id="277" r:id="rId28"/>
    <p:sldId id="278" r:id="rId29"/>
    <p:sldId id="279" r:id="rId30"/>
    <p:sldId id="280" r:id="rId31"/>
    <p:sldId id="281" r:id="rId32"/>
    <p:sldId id="26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15/11/2016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368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15/11/2016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339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15/11/2016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274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15/11/2016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609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15/11/2016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953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15/11/2016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72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15/11/2016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94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15/11/2016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785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15/11/2016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290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15/11/2016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24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15/11/2016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83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6D4BE-532F-443B-99AA-016C229502D5}" type="datetimeFigureOut">
              <a:rPr lang="en-GB" smtClean="0"/>
              <a:t>15/11/2016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732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AngularJS</a:t>
            </a:r>
            <a:r>
              <a:rPr lang="en-GB" dirty="0" smtClean="0"/>
              <a:t> – </a:t>
            </a:r>
            <a:r>
              <a:rPr lang="sr-Latn-RS" dirty="0" smtClean="0"/>
              <a:t>kontroleri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638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Angular – k</a:t>
            </a:r>
            <a:r>
              <a:rPr lang="en-GB" dirty="0" err="1"/>
              <a:t>ontroler</a:t>
            </a:r>
            <a:r>
              <a:rPr lang="en-GB" dirty="0"/>
              <a:t>, scope, </a:t>
            </a:r>
            <a:r>
              <a:rPr lang="en-GB" dirty="0" err="1"/>
              <a:t>prikaz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err="1"/>
              <a:t>Kontroleri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zaduženi</a:t>
            </a:r>
            <a:r>
              <a:rPr lang="en-GB" dirty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manipulaciju</a:t>
            </a:r>
            <a:r>
              <a:rPr lang="en-GB" dirty="0"/>
              <a:t> </a:t>
            </a:r>
            <a:r>
              <a:rPr lang="en-GB" dirty="0" err="1"/>
              <a:t>modelom</a:t>
            </a:r>
            <a:r>
              <a:rPr lang="en-GB" dirty="0"/>
              <a:t> (</a:t>
            </a:r>
            <a:r>
              <a:rPr lang="en-GB" dirty="0" err="1"/>
              <a:t>podacima</a:t>
            </a:r>
            <a:r>
              <a:rPr lang="en-GB" dirty="0"/>
              <a:t> </a:t>
            </a:r>
            <a:r>
              <a:rPr lang="en-GB" dirty="0" err="1" smtClean="0"/>
              <a:t>kojim</a:t>
            </a:r>
            <a:r>
              <a:rPr lang="en-GB" dirty="0" smtClean="0"/>
              <a:t> </a:t>
            </a:r>
            <a:r>
              <a:rPr lang="sr-Latn-RS" dirty="0" smtClean="0"/>
              <a:t>manipulišemo</a:t>
            </a:r>
            <a:r>
              <a:rPr lang="en-GB" dirty="0" smtClean="0"/>
              <a:t>). </a:t>
            </a:r>
            <a:endParaRPr lang="sr-Latn-RS" dirty="0" smtClean="0"/>
          </a:p>
          <a:p>
            <a:r>
              <a:rPr lang="en-GB" dirty="0" smtClean="0"/>
              <a:t>Model </a:t>
            </a:r>
            <a:r>
              <a:rPr lang="en-GB" dirty="0"/>
              <a:t>se </a:t>
            </a:r>
            <a:r>
              <a:rPr lang="en-GB" dirty="0" err="1"/>
              <a:t>prikazuje</a:t>
            </a:r>
            <a:r>
              <a:rPr lang="en-GB" dirty="0"/>
              <a:t> </a:t>
            </a:r>
            <a:r>
              <a:rPr lang="en-GB" dirty="0" err="1"/>
              <a:t>pomoću</a:t>
            </a:r>
            <a:r>
              <a:rPr lang="en-GB" dirty="0"/>
              <a:t> HTML-a, </a:t>
            </a:r>
            <a:r>
              <a:rPr lang="en-GB" dirty="0" err="1"/>
              <a:t>odnosno</a:t>
            </a:r>
            <a:r>
              <a:rPr lang="en-GB" dirty="0"/>
              <a:t> </a:t>
            </a:r>
            <a:r>
              <a:rPr lang="en-GB" dirty="0" err="1"/>
              <a:t>unutar</a:t>
            </a:r>
            <a:r>
              <a:rPr lang="en-GB" dirty="0"/>
              <a:t> </a:t>
            </a:r>
            <a:r>
              <a:rPr lang="en-GB" dirty="0" err="1"/>
              <a:t>nekog</a:t>
            </a:r>
            <a:r>
              <a:rPr lang="en-GB" dirty="0"/>
              <a:t> view-a. </a:t>
            </a:r>
            <a:endParaRPr lang="sr-Latn-RS" dirty="0" smtClean="0"/>
          </a:p>
          <a:p>
            <a:r>
              <a:rPr lang="en-GB" dirty="0" err="1" smtClean="0"/>
              <a:t>Kontroler</a:t>
            </a:r>
            <a:r>
              <a:rPr lang="en-GB" dirty="0" smtClean="0"/>
              <a:t> </a:t>
            </a:r>
            <a:r>
              <a:rPr lang="en-GB" dirty="0" err="1"/>
              <a:t>može</a:t>
            </a:r>
            <a:r>
              <a:rPr lang="en-GB" dirty="0"/>
              <a:t> </a:t>
            </a:r>
            <a:r>
              <a:rPr lang="en-GB" dirty="0" err="1"/>
              <a:t>primiti</a:t>
            </a:r>
            <a:r>
              <a:rPr lang="en-GB" dirty="0"/>
              <a:t> </a:t>
            </a:r>
            <a:r>
              <a:rPr lang="en-GB" dirty="0" err="1"/>
              <a:t>parametar</a:t>
            </a:r>
            <a:r>
              <a:rPr lang="en-GB" dirty="0"/>
              <a:t> $scope, </a:t>
            </a:r>
            <a:r>
              <a:rPr lang="en-GB" dirty="0" err="1"/>
              <a:t>gde</a:t>
            </a:r>
            <a:r>
              <a:rPr lang="en-GB" dirty="0"/>
              <a:t> $scope </a:t>
            </a:r>
            <a:r>
              <a:rPr lang="en-GB" dirty="0" err="1"/>
              <a:t>predstavlja</a:t>
            </a:r>
            <a:r>
              <a:rPr lang="en-GB" dirty="0"/>
              <a:t> </a:t>
            </a:r>
            <a:r>
              <a:rPr lang="en-GB" dirty="0" err="1"/>
              <a:t>vezu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modelom</a:t>
            </a:r>
            <a:r>
              <a:rPr lang="en-GB" dirty="0"/>
              <a:t> </a:t>
            </a:r>
            <a:endParaRPr lang="sr-Latn-RS" dirty="0"/>
          </a:p>
          <a:p>
            <a:r>
              <a:rPr lang="sr-Latn-RS" dirty="0"/>
              <a:t>S</a:t>
            </a:r>
            <a:r>
              <a:rPr lang="en-GB" dirty="0" smtClean="0"/>
              <a:t>vi </a:t>
            </a:r>
            <a:r>
              <a:rPr lang="en-GB" dirty="0" err="1"/>
              <a:t>objekti</a:t>
            </a:r>
            <a:r>
              <a:rPr lang="en-GB" dirty="0"/>
              <a:t> </a:t>
            </a:r>
            <a:r>
              <a:rPr lang="en-GB" dirty="0" err="1"/>
              <a:t>koje</a:t>
            </a:r>
            <a:r>
              <a:rPr lang="en-GB" dirty="0"/>
              <a:t> se </a:t>
            </a:r>
            <a:r>
              <a:rPr lang="en-GB" dirty="0" err="1"/>
              <a:t>dodaju</a:t>
            </a:r>
            <a:r>
              <a:rPr lang="en-GB" dirty="0"/>
              <a:t> u $scope </a:t>
            </a:r>
            <a:r>
              <a:rPr lang="en-GB" dirty="0" err="1"/>
              <a:t>predstavljaju</a:t>
            </a:r>
            <a:r>
              <a:rPr lang="en-GB" dirty="0"/>
              <a:t> model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mogu</a:t>
            </a:r>
            <a:r>
              <a:rPr lang="en-GB" dirty="0"/>
              <a:t> se </a:t>
            </a:r>
            <a:r>
              <a:rPr lang="en-GB" dirty="0" err="1"/>
              <a:t>prikazati</a:t>
            </a:r>
            <a:r>
              <a:rPr lang="en-GB" dirty="0"/>
              <a:t> </a:t>
            </a:r>
            <a:r>
              <a:rPr lang="en-GB" dirty="0" err="1"/>
              <a:t>unutar</a:t>
            </a:r>
            <a:r>
              <a:rPr lang="en-GB" dirty="0"/>
              <a:t> view-a</a:t>
            </a:r>
            <a:r>
              <a:rPr lang="en-GB" dirty="0" smtClean="0"/>
              <a:t>.</a:t>
            </a:r>
            <a:endParaRPr lang="sr-Latn-RS" dirty="0" smtClean="0"/>
          </a:p>
          <a:p>
            <a:r>
              <a:rPr lang="sr-Latn-RS" dirty="0" smtClean="0"/>
              <a:t>Kontroleri se dodaju u </a:t>
            </a:r>
            <a:r>
              <a:rPr lang="sr-Latn-RS" dirty="0"/>
              <a:t>HTML strancie pomoću</a:t>
            </a:r>
            <a:r>
              <a:rPr lang="sr-Latn-R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ng-controller </a:t>
            </a:r>
            <a:r>
              <a:rPr lang="sr-Latn-RS" dirty="0" smtClean="0"/>
              <a:t>atributa</a:t>
            </a:r>
          </a:p>
          <a:p>
            <a:r>
              <a:rPr lang="sr-Latn-RS" dirty="0" smtClean="0"/>
              <a:t>Kontroleri u angularu su JavaScript funkcije u koje parametri mogu da budu prosleđeni pomoću </a:t>
            </a:r>
            <a:r>
              <a:rPr lang="en-GB" dirty="0"/>
              <a:t>Dependency </a:t>
            </a:r>
            <a:r>
              <a:rPr lang="en-GB" dirty="0" smtClean="0"/>
              <a:t>Injection</a:t>
            </a:r>
            <a:r>
              <a:rPr lang="sr-Latn-RS" dirty="0" smtClean="0"/>
              <a:t> mehanizma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16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Interpolacija {{ izraz }}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Deo markupa označen sa </a:t>
            </a:r>
            <a:r>
              <a:rPr lang="sr-Latn-RS" dirty="0"/>
              <a:t>{{ izraz </a:t>
            </a:r>
            <a:r>
              <a:rPr lang="sr-Latn-RS" dirty="0" smtClean="0"/>
              <a:t>}} se zamenjuje vrednošću izraza</a:t>
            </a:r>
          </a:p>
          <a:p>
            <a:endParaRPr lang="en-GB" dirty="0"/>
          </a:p>
          <a:p>
            <a:r>
              <a:rPr lang="en-GB" dirty="0" err="1"/>
              <a:t>Interpolacioni</a:t>
            </a:r>
            <a:r>
              <a:rPr lang="en-GB" dirty="0"/>
              <a:t> </a:t>
            </a:r>
            <a:r>
              <a:rPr lang="en-GB" dirty="0" err="1"/>
              <a:t>izrazi</a:t>
            </a:r>
            <a:r>
              <a:rPr lang="en-GB" dirty="0"/>
              <a:t> se </a:t>
            </a:r>
            <a:r>
              <a:rPr lang="en-GB" dirty="0" err="1"/>
              <a:t>mogu</a:t>
            </a:r>
            <a:r>
              <a:rPr lang="en-GB" dirty="0"/>
              <a:t> </a:t>
            </a:r>
            <a:r>
              <a:rPr lang="en-GB" dirty="0" err="1"/>
              <a:t>staviti</a:t>
            </a:r>
            <a:r>
              <a:rPr lang="en-GB" dirty="0"/>
              <a:t> </a:t>
            </a:r>
            <a:r>
              <a:rPr lang="en-GB" dirty="0" err="1"/>
              <a:t>gotovo</a:t>
            </a:r>
            <a:r>
              <a:rPr lang="en-GB" dirty="0"/>
              <a:t> </a:t>
            </a:r>
            <a:r>
              <a:rPr lang="en-GB" dirty="0" err="1"/>
              <a:t>bilo</a:t>
            </a:r>
            <a:r>
              <a:rPr lang="en-GB" dirty="0"/>
              <a:t> </a:t>
            </a:r>
            <a:r>
              <a:rPr lang="en-GB" dirty="0" err="1"/>
              <a:t>gde</a:t>
            </a:r>
            <a:r>
              <a:rPr lang="en-GB" dirty="0"/>
              <a:t> u HTML-u: </a:t>
            </a:r>
            <a:endParaRPr lang="sr-Latn-RS" dirty="0" smtClean="0"/>
          </a:p>
          <a:p>
            <a:pPr lvl="1"/>
            <a:r>
              <a:rPr lang="en-GB" b="1" dirty="0" err="1" smtClean="0"/>
              <a:t>Unutar</a:t>
            </a:r>
            <a:r>
              <a:rPr lang="en-GB" b="1" dirty="0" smtClean="0"/>
              <a:t> </a:t>
            </a:r>
            <a:r>
              <a:rPr lang="en-GB" b="1" dirty="0"/>
              <a:t>HTML </a:t>
            </a:r>
            <a:r>
              <a:rPr lang="en-GB" b="1" dirty="0" err="1"/>
              <a:t>taga</a:t>
            </a:r>
            <a:r>
              <a:rPr lang="en-GB" b="1" dirty="0"/>
              <a:t> </a:t>
            </a:r>
            <a:r>
              <a:rPr lang="en-GB" dirty="0"/>
              <a:t>&lt;div&gt; {{ </a:t>
            </a:r>
            <a:r>
              <a:rPr lang="en-GB" i="1" dirty="0" err="1"/>
              <a:t>izraz</a:t>
            </a:r>
            <a:r>
              <a:rPr lang="en-GB" i="1" dirty="0"/>
              <a:t> </a:t>
            </a:r>
            <a:r>
              <a:rPr lang="en-GB" dirty="0"/>
              <a:t>}} &lt;/div&gt; </a:t>
            </a:r>
          </a:p>
          <a:p>
            <a:pPr lvl="1"/>
            <a:r>
              <a:rPr lang="en-GB" b="1" dirty="0" err="1" smtClean="0"/>
              <a:t>Vrednost</a:t>
            </a:r>
            <a:r>
              <a:rPr lang="en-GB" b="1" dirty="0" smtClean="0"/>
              <a:t> </a:t>
            </a:r>
            <a:r>
              <a:rPr lang="en-GB" b="1" dirty="0" err="1"/>
              <a:t>atributa</a:t>
            </a:r>
            <a:r>
              <a:rPr lang="en-GB" b="1" dirty="0"/>
              <a:t> </a:t>
            </a:r>
            <a:r>
              <a:rPr lang="en-GB" dirty="0"/>
              <a:t>&lt;div </a:t>
            </a:r>
            <a:r>
              <a:rPr lang="en-GB" dirty="0" err="1"/>
              <a:t>att</a:t>
            </a:r>
            <a:r>
              <a:rPr lang="en-GB" dirty="0"/>
              <a:t> = {{ </a:t>
            </a:r>
            <a:r>
              <a:rPr lang="en-GB" i="1" dirty="0" err="1"/>
              <a:t>izraz</a:t>
            </a:r>
            <a:r>
              <a:rPr lang="en-GB" i="1" dirty="0"/>
              <a:t> </a:t>
            </a:r>
            <a:r>
              <a:rPr lang="en-GB" dirty="0"/>
              <a:t>}}&gt;&lt;/div&gt; </a:t>
            </a:r>
          </a:p>
          <a:p>
            <a:pPr lvl="1"/>
            <a:r>
              <a:rPr lang="en-GB" b="1" dirty="0" err="1" smtClean="0"/>
              <a:t>Ime</a:t>
            </a:r>
            <a:r>
              <a:rPr lang="en-GB" b="1" dirty="0" smtClean="0"/>
              <a:t> </a:t>
            </a:r>
            <a:r>
              <a:rPr lang="en-GB" b="1" dirty="0" err="1"/>
              <a:t>atributa</a:t>
            </a:r>
            <a:r>
              <a:rPr lang="en-GB" b="1" dirty="0"/>
              <a:t> </a:t>
            </a:r>
            <a:r>
              <a:rPr lang="en-GB" dirty="0"/>
              <a:t>&lt;div {{ </a:t>
            </a:r>
            <a:r>
              <a:rPr lang="en-GB" i="1" dirty="0" err="1"/>
              <a:t>izraz</a:t>
            </a:r>
            <a:r>
              <a:rPr lang="en-GB" i="1" dirty="0"/>
              <a:t> </a:t>
            </a:r>
            <a:r>
              <a:rPr lang="en-GB" dirty="0"/>
              <a:t>}} = “</a:t>
            </a:r>
            <a:r>
              <a:rPr lang="en-GB" dirty="0" err="1"/>
              <a:t>vrednost_atributa</a:t>
            </a:r>
            <a:r>
              <a:rPr lang="en-GB" dirty="0"/>
              <a:t>“&gt;&lt;/div&gt; 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334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Korišćenje kontrolera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28800"/>
            <a:ext cx="6480720" cy="13681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myCtrl = function (</a:t>
            </a:r>
            <a:r>
              <a:rPr lang="sr-Latn-R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$scope</a:t>
            </a:r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$</a:t>
            </a:r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scope.message = "Hello from the controller!";</a:t>
            </a:r>
          </a:p>
          <a:p>
            <a:pPr marL="0" indent="0">
              <a:buNone/>
            </a:pP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sr-Latn-R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01776" y="2564904"/>
            <a:ext cx="36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aseline="30000" dirty="0" smtClean="0"/>
              <a:t>*</a:t>
            </a:r>
            <a:r>
              <a:rPr lang="sr-Latn-RS" dirty="0" smtClean="0"/>
              <a:t>Do verzije AngularJS 1.3 mogle su da se koriste globalne funkcije kao kontroleri. U novijim verzijama ne!</a:t>
            </a:r>
            <a:endParaRPr lang="en-GB" baseline="30000" dirty="0"/>
          </a:p>
        </p:txBody>
      </p:sp>
      <p:sp>
        <p:nvSpPr>
          <p:cNvPr id="5" name="Rectangle 4"/>
          <p:cNvSpPr/>
          <p:nvPr/>
        </p:nvSpPr>
        <p:spPr>
          <a:xfrm>
            <a:off x="107504" y="3704833"/>
            <a:ext cx="640871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head&gt;</a:t>
            </a: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script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="angular.js"&gt;&lt;/script&gt;</a:t>
            </a: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script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="myApp.js"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&gt;&lt;/script&gt;</a:t>
            </a: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head&gt;</a:t>
            </a: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body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ng-app=</a:t>
            </a: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r-Latn-R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app"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h1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ng-controller="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myCtrl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message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{{message}}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message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length: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message.length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/&gt;      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h1&gt;</a:t>
            </a: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body&gt;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16509" y="6093296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primer0</a:t>
            </a:r>
            <a:r>
              <a:rPr lang="sr-Latn-RS" dirty="0"/>
              <a:t>1</a:t>
            </a:r>
            <a:endParaRPr lang="sr-Latn-R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220072" y="1268760"/>
            <a:ext cx="3600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r-Latn-RS" dirty="0" smtClean="0"/>
              <a:t>$scope je injektovan u naš kontroler</a:t>
            </a:r>
            <a:endParaRPr lang="en-GB" dirty="0"/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>
            <a:off x="3419872" y="1453426"/>
            <a:ext cx="1800200" cy="53541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68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Moduli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2132130"/>
          </a:xfrm>
        </p:spPr>
        <p:txBody>
          <a:bodyPr>
            <a:normAutofit/>
          </a:bodyPr>
          <a:lstStyle/>
          <a:p>
            <a:r>
              <a:rPr lang="en-GB" sz="2000" dirty="0" err="1" smtClean="0"/>
              <a:t>Bolja</a:t>
            </a:r>
            <a:r>
              <a:rPr lang="en-GB" sz="2000" dirty="0" smtClean="0"/>
              <a:t> </a:t>
            </a:r>
            <a:r>
              <a:rPr lang="en-GB" sz="2000" dirty="0" err="1" smtClean="0"/>
              <a:t>organizacija</a:t>
            </a:r>
            <a:r>
              <a:rPr lang="en-GB" sz="2000" dirty="0" smtClean="0"/>
              <a:t> </a:t>
            </a:r>
            <a:r>
              <a:rPr lang="en-GB" sz="2000" dirty="0" err="1" smtClean="0"/>
              <a:t>koda</a:t>
            </a:r>
            <a:endParaRPr lang="en-GB" sz="2000" dirty="0" smtClean="0"/>
          </a:p>
          <a:p>
            <a:pPr lvl="1"/>
            <a:r>
              <a:rPr lang="sr-Latn-RS" sz="1600" dirty="0" smtClean="0"/>
              <a:t>Razumljiviji kod</a:t>
            </a:r>
            <a:endParaRPr lang="en-GB" sz="1600" dirty="0" smtClean="0"/>
          </a:p>
          <a:p>
            <a:pPr lvl="1"/>
            <a:r>
              <a:rPr lang="en-GB" sz="1600" dirty="0" smtClean="0"/>
              <a:t>Reusability</a:t>
            </a:r>
          </a:p>
          <a:p>
            <a:pPr lvl="1"/>
            <a:r>
              <a:rPr lang="en-GB" sz="1600" dirty="0" smtClean="0"/>
              <a:t>Unit </a:t>
            </a:r>
            <a:r>
              <a:rPr lang="en-GB" sz="1600" dirty="0" err="1" smtClean="0"/>
              <a:t>testovi</a:t>
            </a:r>
            <a:r>
              <a:rPr lang="en-GB" sz="1600" dirty="0" smtClean="0"/>
              <a:t> </a:t>
            </a:r>
            <a:r>
              <a:rPr lang="en-GB" sz="1600" dirty="0" err="1" smtClean="0"/>
              <a:t>pozivaju</a:t>
            </a:r>
            <a:r>
              <a:rPr lang="en-GB" sz="1600" dirty="0" smtClean="0"/>
              <a:t> </a:t>
            </a:r>
            <a:r>
              <a:rPr lang="en-GB" sz="1600" dirty="0" err="1" smtClean="0"/>
              <a:t>samo</a:t>
            </a:r>
            <a:r>
              <a:rPr lang="en-GB" sz="1600" dirty="0" smtClean="0"/>
              <a:t> </a:t>
            </a:r>
            <a:r>
              <a:rPr lang="en-GB" sz="1600" dirty="0" err="1" smtClean="0"/>
              <a:t>relevantne</a:t>
            </a:r>
            <a:r>
              <a:rPr lang="en-GB" sz="1600" dirty="0" smtClean="0"/>
              <a:t> module</a:t>
            </a:r>
            <a:endParaRPr lang="sr-Latn-RS" sz="1600" dirty="0" smtClean="0"/>
          </a:p>
          <a:p>
            <a:pPr lvl="1"/>
            <a:r>
              <a:rPr lang="sr-Latn-RS" sz="1600" dirty="0" smtClean="0"/>
              <a:t>...</a:t>
            </a:r>
            <a:endParaRPr lang="en-GB" sz="1600" dirty="0" smtClean="0"/>
          </a:p>
          <a:p>
            <a:r>
              <a:rPr lang="en-GB" sz="2000" dirty="0" err="1" smtClean="0"/>
              <a:t>Izbegavanje</a:t>
            </a:r>
            <a:r>
              <a:rPr lang="en-GB" sz="2000" dirty="0" smtClean="0"/>
              <a:t> </a:t>
            </a:r>
            <a:r>
              <a:rPr lang="en-GB" sz="2000" dirty="0" err="1" smtClean="0"/>
              <a:t>globalnog</a:t>
            </a:r>
            <a:r>
              <a:rPr lang="en-GB" sz="2000" dirty="0" smtClean="0"/>
              <a:t> namespace</a:t>
            </a:r>
          </a:p>
          <a:p>
            <a:endParaRPr lang="en-GB" sz="2000" dirty="0" smtClean="0"/>
          </a:p>
          <a:p>
            <a:endParaRPr lang="en-GB" sz="20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539552" y="3501008"/>
            <a:ext cx="828092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(function(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angular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myController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function ($scope) {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app = </a:t>
            </a: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angular.module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("app", []);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app.controller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myCtrl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myController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})(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angular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76055" y="3645024"/>
            <a:ext cx="396044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aseline="30000" dirty="0" smtClean="0"/>
              <a:t>*</a:t>
            </a:r>
            <a:r>
              <a:rPr lang="en-GB" dirty="0" smtClean="0"/>
              <a:t>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GB" dirty="0" smtClean="0"/>
              <a:t>je </a:t>
            </a:r>
            <a:r>
              <a:rPr lang="en-GB" dirty="0" err="1"/>
              <a:t>lista</a:t>
            </a:r>
            <a:r>
              <a:rPr lang="en-GB" dirty="0"/>
              <a:t> </a:t>
            </a:r>
            <a:r>
              <a:rPr lang="en-GB" dirty="0" err="1" smtClean="0"/>
              <a:t>zavisnosti</a:t>
            </a:r>
            <a:r>
              <a:rPr lang="en-GB" dirty="0" smtClean="0"/>
              <a:t> – </a:t>
            </a:r>
            <a:r>
              <a:rPr lang="en-GB" dirty="0" err="1" smtClean="0"/>
              <a:t>modula</a:t>
            </a:r>
            <a:r>
              <a:rPr lang="en-GB" dirty="0" smtClean="0"/>
              <a:t> </a:t>
            </a:r>
            <a:r>
              <a:rPr lang="en-GB" dirty="0" err="1" smtClean="0"/>
              <a:t>koje</a:t>
            </a:r>
            <a:r>
              <a:rPr lang="sr-Latn-RS" dirty="0" smtClean="0"/>
              <a:t> naš</a:t>
            </a:r>
            <a:r>
              <a:rPr lang="en-GB" dirty="0" smtClean="0"/>
              <a:t> </a:t>
            </a:r>
            <a:r>
              <a:rPr lang="en-GB" dirty="0" err="1" smtClean="0"/>
              <a:t>modul</a:t>
            </a:r>
            <a:r>
              <a:rPr lang="en-GB" dirty="0" smtClean="0"/>
              <a:t> </a:t>
            </a:r>
            <a:r>
              <a:rPr lang="en-GB" dirty="0" err="1" smtClean="0"/>
              <a:t>uvozi</a:t>
            </a:r>
            <a:endParaRPr lang="en-GB" dirty="0" smtClean="0"/>
          </a:p>
        </p:txBody>
      </p:sp>
      <p:cxnSp>
        <p:nvCxnSpPr>
          <p:cNvPr id="12" name="Straight Arrow Connector 11"/>
          <p:cNvCxnSpPr>
            <a:stCxn id="9" idx="1"/>
          </p:cNvCxnSpPr>
          <p:nvPr/>
        </p:nvCxnSpPr>
        <p:spPr>
          <a:xfrm flipH="1">
            <a:off x="2987825" y="3968190"/>
            <a:ext cx="2088230" cy="46892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860032" y="5108991"/>
            <a:ext cx="410445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aseline="30000" dirty="0" smtClean="0"/>
              <a:t>*</a:t>
            </a:r>
            <a:r>
              <a:rPr lang="en-GB" dirty="0" err="1" smtClean="0"/>
              <a:t>Registrovanje</a:t>
            </a:r>
            <a:r>
              <a:rPr lang="en-GB" dirty="0" smtClean="0"/>
              <a:t> </a:t>
            </a:r>
            <a:r>
              <a:rPr lang="en-GB" dirty="0" err="1" smtClean="0"/>
              <a:t>kontrolera</a:t>
            </a:r>
            <a:endParaRPr lang="en-GB" dirty="0" smtClean="0"/>
          </a:p>
          <a:p>
            <a:r>
              <a:rPr lang="sr-Latn-RS" baseline="30000" dirty="0"/>
              <a:t>*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myCtrl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GB" dirty="0"/>
              <a:t> </a:t>
            </a:r>
            <a:r>
              <a:rPr lang="en-GB" dirty="0" err="1" smtClean="0"/>
              <a:t>naziv</a:t>
            </a:r>
            <a:r>
              <a:rPr lang="en-GB" dirty="0" smtClean="0"/>
              <a:t> </a:t>
            </a:r>
            <a:r>
              <a:rPr lang="en-GB" dirty="0" err="1" smtClean="0"/>
              <a:t>kotrnolera</a:t>
            </a:r>
            <a:r>
              <a:rPr lang="en-GB" dirty="0" smtClean="0"/>
              <a:t>, </a:t>
            </a:r>
            <a:r>
              <a:rPr lang="en-GB" dirty="0" err="1" smtClean="0"/>
              <a:t>po</a:t>
            </a:r>
            <a:r>
              <a:rPr lang="en-GB" dirty="0" smtClean="0"/>
              <a:t> </a:t>
            </a:r>
            <a:r>
              <a:rPr lang="en-GB" dirty="0" err="1" smtClean="0"/>
              <a:t>kome</a:t>
            </a:r>
            <a:r>
              <a:rPr lang="en-GB" dirty="0" smtClean="0"/>
              <a:t> </a:t>
            </a:r>
            <a:r>
              <a:rPr lang="sr-Latn-RS" dirty="0" smtClean="0"/>
              <a:t>ćemo mu pristupati</a:t>
            </a:r>
          </a:p>
          <a:p>
            <a:r>
              <a:rPr lang="sr-Latn-RS" baseline="30000" dirty="0" smtClean="0"/>
              <a:t>*</a:t>
            </a:r>
            <a:r>
              <a:rPr lang="sr-Latn-R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myController</a:t>
            </a:r>
            <a:r>
              <a:rPr lang="sr-Latn-RS" dirty="0" smtClean="0"/>
              <a:t> je funkcija </a:t>
            </a:r>
            <a:r>
              <a:rPr lang="en-GB" dirty="0" err="1" smtClean="0"/>
              <a:t>kontrolera</a:t>
            </a:r>
            <a:endParaRPr lang="en-GB" baseline="300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267745" y="4834388"/>
            <a:ext cx="2592287" cy="31827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48064" y="2564904"/>
            <a:ext cx="381642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r-Latn-RS" sz="2000" baseline="30000" dirty="0"/>
              <a:t>*</a:t>
            </a:r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angular </a:t>
            </a:r>
            <a:r>
              <a:rPr lang="sr-Latn-RS" sz="2000" dirty="0"/>
              <a:t>je jedina globalna varijabla</a:t>
            </a:r>
            <a:endParaRPr lang="en-GB" sz="2000" dirty="0"/>
          </a:p>
        </p:txBody>
      </p:sp>
      <p:cxnSp>
        <p:nvCxnSpPr>
          <p:cNvPr id="26" name="Straight Arrow Connector 25"/>
          <p:cNvCxnSpPr>
            <a:stCxn id="25" idx="1"/>
          </p:cNvCxnSpPr>
          <p:nvPr/>
        </p:nvCxnSpPr>
        <p:spPr>
          <a:xfrm flipH="1">
            <a:off x="2195736" y="2918847"/>
            <a:ext cx="2952328" cy="65416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7504" y="5733256"/>
            <a:ext cx="38164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body ng-app="app"&gt;</a:t>
            </a:r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sr-Latn-RS" sz="2000" dirty="0" smtClean="0"/>
              <a:t> Vezivanje modula za AngularJS aplikaciju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45818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Koršćenje kontrolera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Kontroler </a:t>
            </a:r>
            <a:r>
              <a:rPr lang="sr-Latn-RS" b="1" dirty="0" smtClean="0"/>
              <a:t>nikada</a:t>
            </a:r>
            <a:r>
              <a:rPr lang="sr-Latn-RS" dirty="0" smtClean="0"/>
              <a:t> ne manipuliše HTML-om (view)</a:t>
            </a:r>
          </a:p>
          <a:p>
            <a:r>
              <a:rPr lang="sr-Latn-RS" dirty="0" smtClean="0"/>
              <a:t>Manipuliše </a:t>
            </a:r>
            <a:r>
              <a:rPr lang="sr-Latn-RS" b="1" dirty="0" smtClean="0"/>
              <a:t>modelom </a:t>
            </a:r>
            <a:r>
              <a:rPr lang="sr-Latn-RS" dirty="0" smtClean="0"/>
              <a:t>(kroz $scope) koji se vezuje za HTML</a:t>
            </a:r>
          </a:p>
          <a:p>
            <a:r>
              <a:rPr lang="sr-Latn-RS" dirty="0" smtClean="0"/>
              <a:t>Koja je razlika u odnosu na jQuery?</a:t>
            </a:r>
          </a:p>
        </p:txBody>
      </p:sp>
    </p:spTree>
    <p:extLst>
      <p:ext uri="{BB962C8B-B14F-4D97-AF65-F5344CB8AC3E}">
        <p14:creationId xmlns:p14="http://schemas.microsoft.com/office/powerpoint/2010/main" val="295027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Više kontrolera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r>
              <a:rPr lang="sr-Latn-RS" dirty="0" smtClean="0"/>
              <a:t>Tipična situacija u razvoju aplikacija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5496" y="3388345"/>
            <a:ext cx="468052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helloController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($scope) {</a:t>
            </a:r>
          </a:p>
          <a:p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R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weatherController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($scope) {</a:t>
            </a:r>
          </a:p>
          <a:p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R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app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angular.module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("app", []);</a:t>
            </a:r>
          </a:p>
          <a:p>
            <a:r>
              <a:rPr lang="en-GB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app.controller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helloCtrl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helloController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app.controller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weatherCtrl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en-GB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weatherController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sr-Latn-R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32040" y="3342471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body ng-app="app"&gt;</a:t>
            </a: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h1 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ng-controller="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helloCtrl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message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{{message}}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h1&gt;</a:t>
            </a: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ng-controller="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weatherCtrl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weather}}</a:t>
            </a: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24328" y="5589240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primer02</a:t>
            </a:r>
          </a:p>
        </p:txBody>
      </p:sp>
    </p:spTree>
    <p:extLst>
      <p:ext uri="{BB962C8B-B14F-4D97-AF65-F5344CB8AC3E}">
        <p14:creationId xmlns:p14="http://schemas.microsoft.com/office/powerpoint/2010/main" val="21982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Složeni objekti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687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weatherController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($scope) {</a:t>
            </a: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scope.weather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={};</a:t>
            </a:r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//šta bi se desilo da izbrišemo ovu liniju koda?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scope.weather.description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"The weather is cloudy";</a:t>
            </a: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scope.weather.temperature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"15 degrees Celsius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endParaRPr lang="sr-Latn-R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7544" y="3587492"/>
            <a:ext cx="64807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div ng-controller="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weatherCtrl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description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{{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weather.description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}} &lt;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r>
              <a:rPr lang="sr-Latn-R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temperature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{{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weather.temperature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}} &lt;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6296" y="4606935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p</a:t>
            </a:r>
            <a:r>
              <a:rPr lang="sr-Latn-RS" dirty="0" smtClean="0"/>
              <a:t>rimer03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86394" y="3068960"/>
            <a:ext cx="4523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Šta bi se desilo da imamo štamparsku grešku,</a:t>
            </a:r>
          </a:p>
          <a:p>
            <a:r>
              <a:rPr lang="sr-Latn-RS" dirty="0" smtClean="0"/>
              <a:t>npr.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weather.descriptio</a:t>
            </a: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dirty="0"/>
              <a:t>?</a:t>
            </a:r>
            <a:endParaRPr lang="en-GB" dirty="0"/>
          </a:p>
        </p:txBody>
      </p: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>
            <a:off x="4139952" y="3392126"/>
            <a:ext cx="546442" cy="68494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26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Ugnježdeni kontroleri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ng-controller="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ParentController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&lt;h1&gt; {{message}}&lt;/h1&gt;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&lt;p&gt;{{text}}&lt;/p&gt;</a:t>
            </a:r>
          </a:p>
          <a:p>
            <a:pPr marL="0" indent="0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&lt;div ng-controller="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ChildController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&lt;h1&gt; {{message}}&lt;/h1&gt;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&lt;h1&gt; {{$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parent.message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}}&lt;/h1&gt; </a:t>
            </a:r>
            <a:endParaRPr lang="sr-Latn-R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input type="text" ng-model="$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parent.text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r">
              <a:buNone/>
            </a:pPr>
            <a:endParaRPr lang="sr-Latn-RS" sz="2400" b="1" dirty="0" smtClean="0">
              <a:cs typeface="Courier New" panose="02070309020205020404" pitchFamily="49" charset="0"/>
            </a:endParaRPr>
          </a:p>
          <a:p>
            <a:pPr marL="0" indent="0" algn="r">
              <a:buNone/>
            </a:pPr>
            <a:r>
              <a:rPr lang="sr-Latn-RS" sz="2400" b="1" dirty="0" smtClean="0">
                <a:cs typeface="Courier New" panose="02070309020205020404" pitchFamily="49" charset="0"/>
              </a:rPr>
              <a:t>Primer 03a</a:t>
            </a:r>
            <a:endParaRPr lang="en-GB" sz="2400" b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13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Interpolacija - izrazi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err="1" smtClean="0"/>
              <a:t>Izraz</a:t>
            </a:r>
            <a:r>
              <a:rPr lang="en-GB" dirty="0" smtClean="0"/>
              <a:t> </a:t>
            </a:r>
            <a:r>
              <a:rPr lang="en-GB" dirty="0"/>
              <a:t>se </a:t>
            </a:r>
            <a:r>
              <a:rPr lang="en-GB" dirty="0" err="1"/>
              <a:t>evaluira</a:t>
            </a:r>
            <a:r>
              <a:rPr lang="en-GB" dirty="0"/>
              <a:t> u </a:t>
            </a:r>
            <a:r>
              <a:rPr lang="en-GB" dirty="0" err="1"/>
              <a:t>skladu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$scope </a:t>
            </a:r>
            <a:r>
              <a:rPr lang="en-GB" dirty="0" err="1"/>
              <a:t>objektom</a:t>
            </a:r>
            <a:r>
              <a:rPr lang="en-GB" dirty="0"/>
              <a:t> </a:t>
            </a:r>
          </a:p>
          <a:p>
            <a:pPr lvl="1"/>
            <a:r>
              <a:rPr lang="en-GB" dirty="0" err="1"/>
              <a:t>Promene</a:t>
            </a:r>
            <a:r>
              <a:rPr lang="en-GB" dirty="0"/>
              <a:t> property-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modela</a:t>
            </a:r>
            <a:r>
              <a:rPr lang="en-GB" dirty="0"/>
              <a:t> se </a:t>
            </a:r>
            <a:r>
              <a:rPr lang="en-GB" dirty="0" err="1"/>
              <a:t>automatski</a:t>
            </a:r>
            <a:r>
              <a:rPr lang="en-GB" dirty="0"/>
              <a:t> </a:t>
            </a:r>
            <a:r>
              <a:rPr lang="en-GB" dirty="0" err="1"/>
              <a:t>sinhronizuju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 smtClean="0"/>
              <a:t>prikazom</a:t>
            </a:r>
            <a:endParaRPr lang="en-GB" dirty="0"/>
          </a:p>
          <a:p>
            <a:r>
              <a:rPr lang="en-GB" dirty="0" err="1"/>
              <a:t>Primeri</a:t>
            </a:r>
            <a:r>
              <a:rPr lang="en-GB" dirty="0"/>
              <a:t> </a:t>
            </a:r>
            <a:r>
              <a:rPr lang="en-GB" dirty="0" err="1"/>
              <a:t>izraza</a:t>
            </a:r>
            <a:r>
              <a:rPr lang="en-GB" dirty="0"/>
              <a:t>: </a:t>
            </a:r>
            <a:endParaRPr lang="sr-Latn-RS" dirty="0" smtClean="0"/>
          </a:p>
          <a:p>
            <a:pPr lvl="1"/>
            <a:r>
              <a:rPr lang="en-GB" dirty="0" smtClean="0"/>
              <a:t>{{ </a:t>
            </a:r>
            <a:r>
              <a:rPr lang="en-GB" i="1" dirty="0"/>
              <a:t>property </a:t>
            </a:r>
            <a:r>
              <a:rPr lang="en-GB" dirty="0"/>
              <a:t>}} → </a:t>
            </a:r>
            <a:r>
              <a:rPr lang="en-GB" dirty="0" err="1"/>
              <a:t>vrednost</a:t>
            </a:r>
            <a:r>
              <a:rPr lang="en-GB" dirty="0"/>
              <a:t> $</a:t>
            </a:r>
            <a:r>
              <a:rPr lang="en-GB" dirty="0" err="1"/>
              <a:t>scope.</a:t>
            </a:r>
            <a:r>
              <a:rPr lang="en-GB" i="1" dirty="0" err="1"/>
              <a:t>property</a:t>
            </a:r>
            <a:r>
              <a:rPr lang="en-GB" i="1" dirty="0"/>
              <a:t> </a:t>
            </a:r>
            <a:endParaRPr lang="en-GB" dirty="0"/>
          </a:p>
          <a:p>
            <a:pPr lvl="1"/>
            <a:r>
              <a:rPr lang="en-GB" dirty="0"/>
              <a:t>{{ property &gt;=0? ‘positive’, ‘negative’}} → </a:t>
            </a:r>
            <a:r>
              <a:rPr lang="en-GB" dirty="0" err="1"/>
              <a:t>ukoliko</a:t>
            </a:r>
            <a:r>
              <a:rPr lang="en-GB" dirty="0"/>
              <a:t> je </a:t>
            </a:r>
            <a:r>
              <a:rPr lang="en-GB" dirty="0" err="1"/>
              <a:t>ispunjen</a:t>
            </a:r>
            <a:r>
              <a:rPr lang="en-GB" dirty="0"/>
              <a:t> </a:t>
            </a:r>
            <a:r>
              <a:rPr lang="en-GB" dirty="0" err="1"/>
              <a:t>uslov</a:t>
            </a:r>
            <a:r>
              <a:rPr lang="en-GB" dirty="0"/>
              <a:t> </a:t>
            </a:r>
            <a:r>
              <a:rPr lang="en-GB" dirty="0" err="1"/>
              <a:t>prikazaće</a:t>
            </a:r>
            <a:r>
              <a:rPr lang="en-GB" dirty="0"/>
              <a:t> se ‘positive’, a </a:t>
            </a:r>
            <a:r>
              <a:rPr lang="en-GB" dirty="0" err="1"/>
              <a:t>ako</a:t>
            </a:r>
            <a:r>
              <a:rPr lang="en-GB" dirty="0"/>
              <a:t> </a:t>
            </a:r>
            <a:r>
              <a:rPr lang="en-GB" dirty="0" err="1"/>
              <a:t>nije</a:t>
            </a:r>
            <a:r>
              <a:rPr lang="en-GB" dirty="0"/>
              <a:t> ‘negative’ </a:t>
            </a:r>
          </a:p>
          <a:p>
            <a:pPr lvl="1"/>
            <a:r>
              <a:rPr lang="en-GB" dirty="0"/>
              <a:t>{{ </a:t>
            </a:r>
            <a:r>
              <a:rPr lang="en-GB" i="1" dirty="0" err="1"/>
              <a:t>metoda</a:t>
            </a:r>
            <a:r>
              <a:rPr lang="en-GB" i="1" dirty="0"/>
              <a:t>() </a:t>
            </a:r>
            <a:r>
              <a:rPr lang="en-GB" dirty="0"/>
              <a:t>}} → </a:t>
            </a:r>
            <a:r>
              <a:rPr lang="en-GB" dirty="0" err="1"/>
              <a:t>prikazaće</a:t>
            </a:r>
            <a:r>
              <a:rPr lang="en-GB" dirty="0"/>
              <a:t> se </a:t>
            </a:r>
            <a:r>
              <a:rPr lang="en-GB" dirty="0" err="1"/>
              <a:t>vrednost</a:t>
            </a:r>
            <a:r>
              <a:rPr lang="en-GB" dirty="0"/>
              <a:t> </a:t>
            </a:r>
            <a:r>
              <a:rPr lang="en-GB" dirty="0" err="1"/>
              <a:t>koju</a:t>
            </a:r>
            <a:r>
              <a:rPr lang="en-GB" dirty="0"/>
              <a:t> </a:t>
            </a:r>
            <a:r>
              <a:rPr lang="en-GB" dirty="0" err="1"/>
              <a:t>vraća</a:t>
            </a:r>
            <a:r>
              <a:rPr lang="en-GB" dirty="0"/>
              <a:t> </a:t>
            </a:r>
            <a:r>
              <a:rPr lang="en-GB" dirty="0" err="1"/>
              <a:t>metoda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{{ x = </a:t>
            </a:r>
            <a:r>
              <a:rPr lang="en-GB" i="1" dirty="0" err="1"/>
              <a:t>metoda</a:t>
            </a:r>
            <a:r>
              <a:rPr lang="en-GB" dirty="0"/>
              <a:t>() }} → </a:t>
            </a:r>
            <a:r>
              <a:rPr lang="en-GB" dirty="0" err="1"/>
              <a:t>ništa</a:t>
            </a:r>
            <a:r>
              <a:rPr lang="en-GB" dirty="0"/>
              <a:t> se </a:t>
            </a:r>
            <a:r>
              <a:rPr lang="en-GB" dirty="0" err="1"/>
              <a:t>neće</a:t>
            </a:r>
            <a:r>
              <a:rPr lang="en-GB" dirty="0"/>
              <a:t> </a:t>
            </a:r>
            <a:r>
              <a:rPr lang="en-GB" dirty="0" err="1"/>
              <a:t>prikazati</a:t>
            </a:r>
            <a:r>
              <a:rPr lang="en-GB" dirty="0"/>
              <a:t>, </a:t>
            </a:r>
            <a:r>
              <a:rPr lang="en-GB" dirty="0" err="1"/>
              <a:t>ali</a:t>
            </a:r>
            <a:r>
              <a:rPr lang="en-GB" dirty="0"/>
              <a:t> </a:t>
            </a:r>
            <a:r>
              <a:rPr lang="en-GB" dirty="0" err="1"/>
              <a:t>će</a:t>
            </a:r>
            <a:r>
              <a:rPr lang="en-GB" dirty="0"/>
              <a:t> $</a:t>
            </a:r>
            <a:r>
              <a:rPr lang="en-GB" dirty="0" err="1"/>
              <a:t>scope.x</a:t>
            </a:r>
            <a:r>
              <a:rPr lang="en-GB" dirty="0"/>
              <a:t> </a:t>
            </a:r>
            <a:r>
              <a:rPr lang="en-GB" dirty="0" err="1"/>
              <a:t>dobiti</a:t>
            </a:r>
            <a:r>
              <a:rPr lang="en-GB" dirty="0"/>
              <a:t> </a:t>
            </a:r>
            <a:r>
              <a:rPr lang="en-GB" dirty="0" err="1"/>
              <a:t>vrednost</a:t>
            </a:r>
            <a:r>
              <a:rPr lang="en-GB" dirty="0"/>
              <a:t> </a:t>
            </a:r>
            <a:r>
              <a:rPr lang="en-GB" dirty="0" err="1"/>
              <a:t>koju</a:t>
            </a:r>
            <a:r>
              <a:rPr lang="en-GB" dirty="0"/>
              <a:t> </a:t>
            </a:r>
            <a:r>
              <a:rPr lang="en-GB" dirty="0" err="1"/>
              <a:t>vraća</a:t>
            </a:r>
            <a:r>
              <a:rPr lang="en-GB" dirty="0"/>
              <a:t> </a:t>
            </a:r>
            <a:r>
              <a:rPr lang="en-GB" dirty="0" err="1"/>
              <a:t>metoda</a:t>
            </a:r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650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Interpolacija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1115616" y="1668721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myController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($scope) {</a:t>
            </a: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scope.attType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"password";</a:t>
            </a: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4" name="Rectangle 3"/>
          <p:cNvSpPr/>
          <p:nvPr/>
        </p:nvSpPr>
        <p:spPr>
          <a:xfrm>
            <a:off x="1115636" y="3367445"/>
            <a:ext cx="64086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div ng-controller="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myCtrl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input type="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attType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ng-model="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attType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option value="text"&gt;text&lt;/option&gt;</a:t>
            </a:r>
          </a:p>
          <a:p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option value="password"&gt;password&lt;/option&gt;</a:t>
            </a:r>
          </a:p>
          <a:p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....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36296" y="4606935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primer04</a:t>
            </a:r>
          </a:p>
        </p:txBody>
      </p:sp>
    </p:spTree>
    <p:extLst>
      <p:ext uri="{BB962C8B-B14F-4D97-AF65-F5344CB8AC3E}">
        <p14:creationId xmlns:p14="http://schemas.microsoft.com/office/powerpoint/2010/main" val="198299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 (single page application)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U </a:t>
            </a:r>
            <a:r>
              <a:rPr lang="en-GB" dirty="0" smtClean="0"/>
              <a:t>SPA </a:t>
            </a:r>
            <a:r>
              <a:rPr lang="sr-Latn-RS" dirty="0" smtClean="0"/>
              <a:t>sadržaji</a:t>
            </a:r>
            <a:r>
              <a:rPr lang="en-GB" dirty="0" smtClean="0"/>
              <a:t> </a:t>
            </a:r>
            <a:r>
              <a:rPr lang="sr-Latn-RS" dirty="0"/>
              <a:t>(</a:t>
            </a:r>
            <a:r>
              <a:rPr lang="en-GB" dirty="0" smtClean="0"/>
              <a:t>HTML</a:t>
            </a:r>
            <a:r>
              <a:rPr lang="en-GB" dirty="0"/>
              <a:t>, JavaScript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smtClean="0"/>
              <a:t>CSS</a:t>
            </a:r>
            <a:r>
              <a:rPr lang="sr-Latn-RS" dirty="0" smtClean="0"/>
              <a:t>)</a:t>
            </a:r>
            <a:r>
              <a:rPr lang="en-GB" dirty="0" smtClean="0"/>
              <a:t> </a:t>
            </a:r>
            <a:r>
              <a:rPr lang="en-GB" dirty="0"/>
              <a:t>se ne </a:t>
            </a:r>
            <a:r>
              <a:rPr lang="en-GB" dirty="0" err="1"/>
              <a:t>učitavaju</a:t>
            </a:r>
            <a:r>
              <a:rPr lang="en-GB" dirty="0"/>
              <a:t> </a:t>
            </a:r>
            <a:r>
              <a:rPr lang="en-GB" dirty="0" err="1"/>
              <a:t>odjednom</a:t>
            </a:r>
            <a:r>
              <a:rPr lang="en-GB" dirty="0"/>
              <a:t>, </a:t>
            </a:r>
            <a:r>
              <a:rPr lang="en-GB" dirty="0" err="1"/>
              <a:t>već</a:t>
            </a:r>
            <a:r>
              <a:rPr lang="en-GB" dirty="0"/>
              <a:t> se </a:t>
            </a:r>
            <a:r>
              <a:rPr lang="en-GB" dirty="0" err="1"/>
              <a:t>parcijalno</a:t>
            </a:r>
            <a:r>
              <a:rPr lang="en-GB" dirty="0"/>
              <a:t> </a:t>
            </a:r>
            <a:r>
              <a:rPr lang="sr-Latn-RS" dirty="0" smtClean="0"/>
              <a:t>preuzimaju</a:t>
            </a:r>
            <a:r>
              <a:rPr lang="en-GB" dirty="0" smtClean="0"/>
              <a:t> </a:t>
            </a:r>
            <a:r>
              <a:rPr lang="en-GB" dirty="0"/>
              <a:t>AJAX </a:t>
            </a:r>
            <a:r>
              <a:rPr lang="en-GB" dirty="0" err="1"/>
              <a:t>pozivima</a:t>
            </a:r>
            <a:r>
              <a:rPr lang="en-GB" dirty="0"/>
              <a:t> </a:t>
            </a:r>
            <a:r>
              <a:rPr lang="en-GB" dirty="0" err="1"/>
              <a:t>kada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potrebni</a:t>
            </a:r>
            <a:r>
              <a:rPr lang="en-GB" dirty="0"/>
              <a:t>. </a:t>
            </a:r>
            <a:endParaRPr lang="en-GB" dirty="0" smtClean="0"/>
          </a:p>
          <a:p>
            <a:r>
              <a:rPr lang="en-GB" dirty="0" err="1"/>
              <a:t>Glavna</a:t>
            </a:r>
            <a:r>
              <a:rPr lang="en-GB" dirty="0"/>
              <a:t> </a:t>
            </a:r>
            <a:r>
              <a:rPr lang="en-GB" dirty="0" err="1"/>
              <a:t>ideja</a:t>
            </a:r>
            <a:r>
              <a:rPr lang="en-GB" dirty="0"/>
              <a:t> SPA je da se </a:t>
            </a:r>
            <a:r>
              <a:rPr lang="en-GB" dirty="0" err="1"/>
              <a:t>renderuju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menjaju</a:t>
            </a:r>
            <a:r>
              <a:rPr lang="en-GB" dirty="0"/>
              <a:t> </a:t>
            </a:r>
            <a:r>
              <a:rPr lang="en-GB" dirty="0" err="1"/>
              <a:t>samo</a:t>
            </a:r>
            <a:r>
              <a:rPr lang="en-GB" dirty="0"/>
              <a:t> </a:t>
            </a:r>
            <a:r>
              <a:rPr lang="en-GB" dirty="0" err="1"/>
              <a:t>oni</a:t>
            </a:r>
            <a:r>
              <a:rPr lang="en-GB" dirty="0"/>
              <a:t> </a:t>
            </a:r>
            <a:r>
              <a:rPr lang="en-GB" dirty="0" err="1"/>
              <a:t>elementi</a:t>
            </a:r>
            <a:r>
              <a:rPr lang="en-GB" dirty="0"/>
              <a:t> </a:t>
            </a:r>
            <a:r>
              <a:rPr lang="en-GB" dirty="0" err="1"/>
              <a:t>korisničkog</a:t>
            </a:r>
            <a:r>
              <a:rPr lang="en-GB" dirty="0"/>
              <a:t> </a:t>
            </a:r>
            <a:r>
              <a:rPr lang="en-GB" dirty="0" err="1"/>
              <a:t>interfejsa</a:t>
            </a:r>
            <a:r>
              <a:rPr lang="en-GB" dirty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koje</a:t>
            </a:r>
            <a:r>
              <a:rPr lang="en-GB" dirty="0"/>
              <a:t> je to </a:t>
            </a:r>
            <a:r>
              <a:rPr lang="en-GB" dirty="0" err="1"/>
              <a:t>potrebno</a:t>
            </a:r>
            <a:r>
              <a:rPr lang="en-GB" dirty="0"/>
              <a:t>. </a:t>
            </a:r>
            <a:endParaRPr lang="sr-Latn-RS" dirty="0" smtClean="0"/>
          </a:p>
          <a:p>
            <a:r>
              <a:rPr lang="en-GB" i="1" dirty="0"/>
              <a:t>Reload </a:t>
            </a:r>
            <a:r>
              <a:rPr lang="en-GB" i="1" dirty="0" err="1"/>
              <a:t>stranica</a:t>
            </a:r>
            <a:r>
              <a:rPr lang="en-GB" i="1" dirty="0"/>
              <a:t> se ne </a:t>
            </a:r>
            <a:r>
              <a:rPr lang="en-GB" i="1" dirty="0" err="1"/>
              <a:t>radi</a:t>
            </a:r>
            <a:r>
              <a:rPr lang="en-GB" i="1" dirty="0"/>
              <a:t> </a:t>
            </a:r>
            <a:r>
              <a:rPr lang="en-GB" i="1" dirty="0" err="1"/>
              <a:t>ni</a:t>
            </a:r>
            <a:r>
              <a:rPr lang="en-GB" i="1" dirty="0"/>
              <a:t> u </a:t>
            </a:r>
            <a:r>
              <a:rPr lang="en-GB" i="1" dirty="0" err="1"/>
              <a:t>kom</a:t>
            </a:r>
            <a:r>
              <a:rPr lang="en-GB" i="1" dirty="0"/>
              <a:t> </a:t>
            </a:r>
            <a:r>
              <a:rPr lang="en-GB" i="1" dirty="0" err="1" smtClean="0"/>
              <a:t>trenutku</a:t>
            </a:r>
            <a:r>
              <a:rPr lang="en-GB" dirty="0" smtClean="0"/>
              <a:t>, </a:t>
            </a:r>
            <a:r>
              <a:rPr lang="en-GB" dirty="0" err="1"/>
              <a:t>kao</a:t>
            </a:r>
            <a:r>
              <a:rPr lang="en-GB" dirty="0"/>
              <a:t> </a:t>
            </a:r>
            <a:r>
              <a:rPr lang="en-GB" dirty="0" err="1"/>
              <a:t>ni</a:t>
            </a:r>
            <a:r>
              <a:rPr lang="en-GB" dirty="0"/>
              <a:t> </a:t>
            </a:r>
            <a:r>
              <a:rPr lang="en-GB" dirty="0" err="1"/>
              <a:t>prebacivanje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neku</a:t>
            </a:r>
            <a:r>
              <a:rPr lang="en-GB" dirty="0"/>
              <a:t> </a:t>
            </a:r>
            <a:r>
              <a:rPr lang="en-GB" dirty="0" err="1"/>
              <a:t>drugu</a:t>
            </a:r>
            <a:r>
              <a:rPr lang="en-GB" dirty="0"/>
              <a:t> </a:t>
            </a:r>
            <a:r>
              <a:rPr lang="en-GB" dirty="0" err="1"/>
              <a:t>stranicu</a:t>
            </a:r>
            <a:r>
              <a:rPr lang="en-GB" dirty="0"/>
              <a:t> </a:t>
            </a:r>
            <a:r>
              <a:rPr lang="en-GB" dirty="0" err="1"/>
              <a:t>ununtar</a:t>
            </a:r>
            <a:r>
              <a:rPr lang="en-GB" dirty="0"/>
              <a:t> </a:t>
            </a:r>
            <a:r>
              <a:rPr lang="en-GB" dirty="0" err="1"/>
              <a:t>aplikacije</a:t>
            </a:r>
            <a:endParaRPr lang="sr-Latn-RS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63774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$http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Servis – singleton objekat čijim životnim ciklusom (kreiranjem, razrešenjem zavisnosti i isporučivanjem kroz injekciju zavisnosti) upravlja Angular (više o tome kasnije) </a:t>
            </a:r>
          </a:p>
          <a:p>
            <a:r>
              <a:rPr lang="sr-Latn-RS" dirty="0" smtClean="0"/>
              <a:t>Enkapsulira HTTP komunikaciju </a:t>
            </a:r>
          </a:p>
          <a:p>
            <a:pPr lvl="1"/>
            <a:r>
              <a:rPr lang="sr-Latn-RS" dirty="0" smtClean="0"/>
              <a:t>GET, POST, PUT, DELETE</a:t>
            </a:r>
          </a:p>
          <a:p>
            <a:r>
              <a:rPr lang="sr-Latn-RS" dirty="0" smtClean="0"/>
              <a:t>Injektuje se u kontroler kao i $scope</a:t>
            </a:r>
          </a:p>
          <a:p>
            <a:endParaRPr lang="sr-Latn-R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395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$http.get()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888233"/>
            <a:ext cx="7272808" cy="37010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r-Latn-R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sr-Latn-R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$scope.user = $http.get(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“https://api.github.com/users/angular”</a:t>
            </a:r>
            <a:r>
              <a:rPr lang="sr-Latn-R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sr-Latn-R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GB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r">
              <a:buNone/>
            </a:pPr>
            <a:r>
              <a:rPr lang="sr-Latn-R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Primer06a</a:t>
            </a:r>
            <a:endParaRPr lang="en-GB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sr-Latn-RS" dirty="0" smtClean="0"/>
          </a:p>
          <a:p>
            <a:pPr marL="0" indent="0" algn="ctr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359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$http.get()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888233"/>
            <a:ext cx="7272808" cy="37010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r-Latn-R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sr-Latn-R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$scope.user = $http.get(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“https://api.github.com/users/angular”</a:t>
            </a:r>
            <a:r>
              <a:rPr lang="sr-Latn-R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sr-Latn-R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GB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r">
              <a:buNone/>
            </a:pPr>
            <a:r>
              <a:rPr lang="sr-Latn-R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Primer06a</a:t>
            </a:r>
            <a:endParaRPr lang="en-GB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sr-Latn-RS" dirty="0" smtClean="0"/>
              <a:t>Šta ovde ne valja?</a:t>
            </a:r>
          </a:p>
          <a:p>
            <a:pPr marL="0" indent="0" algn="ctr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244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Ideja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Rezultat izvršavanja funkcija </a:t>
            </a:r>
            <a:r>
              <a:rPr lang="sr-Latn-RS" b="1" dirty="0">
                <a:latin typeface="Courier New" panose="02070309020205020404" pitchFamily="49" charset="0"/>
                <a:cs typeface="Courier New" panose="02070309020205020404" pitchFamily="49" charset="0"/>
              </a:rPr>
              <a:t>$scope.user </a:t>
            </a:r>
            <a:r>
              <a:rPr lang="sr-Latn-RS" dirty="0" smtClean="0"/>
              <a:t>nije odmah dostupan (metoda se izvršava asinhrono)</a:t>
            </a:r>
          </a:p>
          <a:p>
            <a:r>
              <a:rPr lang="sr-Latn-RS" dirty="0" smtClean="0"/>
              <a:t>Napraviti objekat koji </a:t>
            </a:r>
            <a:r>
              <a:rPr lang="sr-Latn-RS" b="1" dirty="0" smtClean="0"/>
              <a:t>predstavlja vrednost koja još uvek nije dostupna</a:t>
            </a:r>
            <a:r>
              <a:rPr lang="sr-Latn-RS" dirty="0" smtClean="0"/>
              <a:t> - </a:t>
            </a:r>
            <a:r>
              <a:rPr lang="sr-Latn-RS" b="1" dirty="0" smtClean="0"/>
              <a:t>promise</a:t>
            </a:r>
          </a:p>
          <a:p>
            <a:r>
              <a:rPr lang="sr-Latn-RS" dirty="0" smtClean="0"/>
              <a:t>Kada u budućnosti bude dostupna vrednost, metode promise objekta trebaju da obezbede obradu vrednosti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779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Promise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Promise je proksi za vrednost koja u ovom trenutku nije dostupna </a:t>
            </a:r>
          </a:p>
          <a:p>
            <a:r>
              <a:rPr lang="sr-Latn-RS" dirty="0" smtClean="0"/>
              <a:t>Interfejs objekta promise nam omogućuje da konzistentno manipulišemo tom vrednošću, bez obzira što je u ovom trenutku nemamo ili čak što se ispostavilo da nije dostupna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224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$http.get()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Poziva se asinhrono i </a:t>
            </a:r>
            <a:r>
              <a:rPr lang="sr-Latn-RS" b="1" dirty="0" smtClean="0"/>
              <a:t>ne vraća podatke</a:t>
            </a:r>
            <a:r>
              <a:rPr lang="sr-Latn-RS" dirty="0" smtClean="0"/>
              <a:t> nego </a:t>
            </a:r>
            <a:r>
              <a:rPr lang="sr-Latn-RS" b="1" dirty="0" smtClean="0"/>
              <a:t>obećava da će vratiti podatke </a:t>
            </a:r>
            <a:r>
              <a:rPr lang="sr-Latn-RS" dirty="0" smtClean="0"/>
              <a:t>(u budućnosti)</a:t>
            </a:r>
            <a:endParaRPr lang="sr-Latn-RS" dirty="0"/>
          </a:p>
          <a:p>
            <a:r>
              <a:rPr lang="sr-Latn-RS" dirty="0" smtClean="0"/>
              <a:t>Vraća </a:t>
            </a:r>
            <a:r>
              <a:rPr lang="sr-Latn-RS" b="1" dirty="0" smtClean="0"/>
              <a:t>promise objekat</a:t>
            </a:r>
          </a:p>
          <a:p>
            <a:r>
              <a:rPr lang="sr-Latn-RS" dirty="0" smtClean="0"/>
              <a:t>Ovakva manipulacija asinhronim pozivima u Angularu oslanjaju se na </a:t>
            </a:r>
            <a:r>
              <a:rPr lang="sr-Latn-RS" i="1" dirty="0" smtClean="0"/>
              <a:t>$q servis</a:t>
            </a:r>
            <a:r>
              <a:rPr lang="sr-Latn-RS" dirty="0" smtClean="0"/>
              <a:t>, </a:t>
            </a:r>
            <a:r>
              <a:rPr lang="sr-Latn-RS" i="1" dirty="0" smtClean="0"/>
              <a:t>deferred objekte</a:t>
            </a:r>
            <a:r>
              <a:rPr lang="sr-Latn-RS" dirty="0" smtClean="0"/>
              <a:t> i </a:t>
            </a:r>
            <a:r>
              <a:rPr lang="sr-Latn-RS" i="1" dirty="0" smtClean="0"/>
              <a:t>promise objekte</a:t>
            </a:r>
          </a:p>
        </p:txBody>
      </p:sp>
    </p:spTree>
    <p:extLst>
      <p:ext uri="{BB962C8B-B14F-4D97-AF65-F5344CB8AC3E}">
        <p14:creationId xmlns:p14="http://schemas.microsoft.com/office/powerpoint/2010/main" val="242004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$q servis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Servis koji omogućava korišćenje promise objekata u asinhronim pozivima</a:t>
            </a:r>
          </a:p>
          <a:p>
            <a:r>
              <a:rPr lang="sr-Latn-RS" dirty="0" smtClean="0"/>
              <a:t>Vrednosti koje vraćaju ove funkcije ili izuzeci se koriste tek kada ja funkcija završila sa svojom obradom</a:t>
            </a:r>
          </a:p>
          <a:p>
            <a:r>
              <a:rPr lang="sr-Latn-RS" dirty="0" smtClean="0"/>
              <a:t>Pomoću $q servisa možemo da kreiramo </a:t>
            </a:r>
            <a:r>
              <a:rPr lang="sr-Latn-RS" i="1" dirty="0" smtClean="0"/>
              <a:t>deferred</a:t>
            </a:r>
            <a:r>
              <a:rPr lang="sr-Latn-RS" dirty="0" smtClean="0"/>
              <a:t> objekat, koji modeluje </a:t>
            </a:r>
            <a:r>
              <a:rPr lang="sr-Latn-RS" b="1" dirty="0" smtClean="0"/>
              <a:t>odloženi završetak izvršavanja funkcije</a:t>
            </a:r>
          </a:p>
        </p:txBody>
      </p:sp>
    </p:spTree>
    <p:extLst>
      <p:ext uri="{BB962C8B-B14F-4D97-AF65-F5344CB8AC3E}">
        <p14:creationId xmlns:p14="http://schemas.microsoft.com/office/powerpoint/2010/main" val="211196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deferred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Objekat koji se dobija pozivom </a:t>
            </a:r>
            <a:r>
              <a:rPr lang="en-GB" dirty="0"/>
              <a:t>$</a:t>
            </a:r>
            <a:r>
              <a:rPr lang="en-GB" dirty="0" err="1"/>
              <a:t>q.defer</a:t>
            </a:r>
            <a:r>
              <a:rPr lang="en-GB" dirty="0" smtClean="0"/>
              <a:t>()</a:t>
            </a:r>
            <a:endParaRPr lang="sr-Latn-RS" dirty="0" smtClean="0"/>
          </a:p>
          <a:p>
            <a:r>
              <a:rPr lang="sr-Latn-RS" dirty="0" smtClean="0"/>
              <a:t>Omogućava kreiranje promise objekta </a:t>
            </a:r>
          </a:p>
          <a:p>
            <a:r>
              <a:rPr lang="sr-Latn-RS" dirty="0" smtClean="0"/>
              <a:t>Nudi API kroz koji se promise objektu signalizira da je aktivnost završena uspešno ili neuspešno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76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deferred API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resolve(value)</a:t>
            </a:r>
            <a:r>
              <a:rPr lang="en-GB" dirty="0"/>
              <a:t> – </a:t>
            </a:r>
            <a:r>
              <a:rPr lang="sr-Latn-RS" dirty="0" smtClean="0"/>
              <a:t>razrešava izvedeni promise objekat i postavlja mu vrednost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GB" dirty="0" smtClean="0"/>
              <a:t>. </a:t>
            </a:r>
            <a:endParaRPr lang="sr-Latn-RS" dirty="0" smtClean="0"/>
          </a:p>
          <a:p>
            <a:r>
              <a:rPr lang="en-GB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reject(reason)</a:t>
            </a:r>
            <a:r>
              <a:rPr lang="en-GB" dirty="0"/>
              <a:t> – </a:t>
            </a:r>
            <a:r>
              <a:rPr lang="sr-Latn-RS" dirty="0" smtClean="0"/>
              <a:t>odbacuje (neuspešno razrešava) izvedeni promise objekat uz navođene razloga.</a:t>
            </a:r>
            <a:endParaRPr lang="en-GB" dirty="0"/>
          </a:p>
          <a:p>
            <a:r>
              <a:rPr lang="en-GB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notify(value)</a:t>
            </a:r>
            <a:r>
              <a:rPr lang="en-GB" dirty="0"/>
              <a:t> - </a:t>
            </a:r>
            <a:r>
              <a:rPr lang="sr-Latn-RS" dirty="0" smtClean="0"/>
              <a:t>obaveštava promise o status izvršavanja. Može se pozvati više puta pre nego što se promise objekat razreši.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822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promise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Objekat koji se dobija od deferred objekta, pozivom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deferred.promise</a:t>
            </a:r>
            <a:endParaRPr lang="sr-Latn-RS" sz="2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/>
              <a:t>Omogućava da se pristupi rezultatima odložene aktivnosti nakon završetka (u slučaju resolve ili reject) ili u toku (notify)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390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SPA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Server nema:</a:t>
            </a:r>
          </a:p>
          <a:p>
            <a:pPr lvl="1"/>
            <a:r>
              <a:rPr lang="sr-Latn-RS" dirty="0" smtClean="0"/>
              <a:t>UI logiku</a:t>
            </a:r>
          </a:p>
          <a:p>
            <a:pPr lvl="1"/>
            <a:r>
              <a:rPr lang="sr-Latn-RS" dirty="0" smtClean="0"/>
              <a:t>UI stanje</a:t>
            </a:r>
          </a:p>
          <a:p>
            <a:r>
              <a:rPr lang="sr-Latn-RS" dirty="0" smtClean="0"/>
              <a:t>Server obezbeđuje:</a:t>
            </a:r>
          </a:p>
          <a:p>
            <a:pPr lvl="1"/>
            <a:r>
              <a:rPr lang="sr-Latn-RS" dirty="0" smtClean="0"/>
              <a:t>HTML strnicu</a:t>
            </a:r>
          </a:p>
          <a:p>
            <a:pPr lvl="1"/>
            <a:r>
              <a:rPr lang="sr-Latn-RS" dirty="0" smtClean="0"/>
              <a:t>HTML fragmente, JavaScript kod i podatke u toku izvršavanja aplikacije</a:t>
            </a:r>
          </a:p>
        </p:txBody>
      </p:sp>
    </p:spTree>
    <p:extLst>
      <p:ext uri="{BB962C8B-B14F-4D97-AF65-F5344CB8AC3E}">
        <p14:creationId xmlns:p14="http://schemas.microsoft.com/office/powerpoint/2010/main" val="351195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Promise API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sz="3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then(</a:t>
            </a:r>
            <a:r>
              <a:rPr lang="en-GB" sz="3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successC</a:t>
            </a:r>
            <a:r>
              <a:rPr lang="sr-Latn-RS" sz="3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lbck</a:t>
            </a:r>
            <a:r>
              <a:rPr lang="en-GB" sz="3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3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errorC</a:t>
            </a:r>
            <a:r>
              <a:rPr lang="sr-Latn-RS" sz="3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lbck</a:t>
            </a:r>
            <a:r>
              <a:rPr lang="en-GB" sz="3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3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notifyC</a:t>
            </a:r>
            <a:r>
              <a:rPr lang="sr-Latn-RS" sz="3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lbck</a:t>
            </a:r>
            <a:r>
              <a:rPr lang="en-GB" sz="3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dirty="0" smtClean="0"/>
              <a:t> </a:t>
            </a:r>
            <a:endParaRPr lang="sr-Latn-RS" dirty="0" smtClean="0"/>
          </a:p>
          <a:p>
            <a:pPr lvl="1"/>
            <a:r>
              <a:rPr lang="sr-Latn-RS" dirty="0" smtClean="0"/>
              <a:t>nakon što se primise </a:t>
            </a:r>
            <a:r>
              <a:rPr lang="sr-Latn-RS" b="1" dirty="0" smtClean="0"/>
              <a:t>razreši</a:t>
            </a:r>
            <a:r>
              <a:rPr lang="sr-Latn-RS" dirty="0" smtClean="0"/>
              <a:t> ili pozove </a:t>
            </a:r>
            <a:r>
              <a:rPr lang="sr-Latn-RS" b="1" dirty="0" smtClean="0"/>
              <a:t>notify</a:t>
            </a:r>
            <a:r>
              <a:rPr lang="sr-Latn-RS" dirty="0" smtClean="0"/>
              <a:t>, poziva se jedna od callback funkcija koje su prosleđene kao parametri. </a:t>
            </a:r>
          </a:p>
          <a:p>
            <a:pPr lvl="1"/>
            <a:r>
              <a:rPr lang="sr-Latn-RS" dirty="0" smtClean="0"/>
              <a:t>Callback funkcije se pozivaju sa po jednim parametrom: rezultatom ili razlogom neuspeha. </a:t>
            </a:r>
          </a:p>
          <a:p>
            <a:pPr lvl="1"/>
            <a:r>
              <a:rPr lang="sr-Latn-RS" dirty="0" smtClean="0"/>
              <a:t>notifyCallback se poziva nula ili više puta – svaki put kada se pozove notify u diferred objektu – pre nego što se promise razreši.</a:t>
            </a:r>
            <a:endParaRPr lang="en-GB" dirty="0"/>
          </a:p>
          <a:p>
            <a:r>
              <a:rPr lang="en-GB" sz="3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catch(</a:t>
            </a:r>
            <a:r>
              <a:rPr lang="en-GB" sz="3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errorCallback</a:t>
            </a:r>
            <a:r>
              <a:rPr lang="en-GB" sz="3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sr-Latn-RS" dirty="0" smtClean="0"/>
          </a:p>
          <a:p>
            <a:pPr lvl="1"/>
            <a:r>
              <a:rPr lang="sr-Latn-RS" dirty="0" smtClean="0"/>
              <a:t>skraćena notacija za</a:t>
            </a:r>
            <a:r>
              <a:rPr lang="en-GB" dirty="0"/>
              <a:t> </a:t>
            </a:r>
            <a:r>
              <a:rPr lang="en-GB" sz="2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promise.then</a:t>
            </a:r>
            <a:r>
              <a:rPr lang="en-GB" sz="2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(null</a:t>
            </a:r>
            <a:r>
              <a:rPr lang="en-GB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GB" sz="2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errorCallback</a:t>
            </a:r>
            <a:r>
              <a:rPr lang="en-GB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31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finally(</a:t>
            </a:r>
            <a:r>
              <a:rPr lang="en-GB" sz="3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GB" sz="3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GB" sz="3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notifyCallback</a:t>
            </a:r>
            <a:r>
              <a:rPr lang="en-GB" sz="3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dirty="0"/>
              <a:t> – </a:t>
            </a:r>
            <a:endParaRPr lang="sr-Latn-RS" dirty="0" smtClean="0"/>
          </a:p>
          <a:p>
            <a:pPr lvl="1"/>
            <a:r>
              <a:rPr lang="sr-Latn-RS" dirty="0" smtClean="0"/>
              <a:t>funkcija koja se poziva </a:t>
            </a:r>
            <a:r>
              <a:rPr lang="sr-Latn-RS" b="1" dirty="0" smtClean="0"/>
              <a:t>nakon razrešenja promise</a:t>
            </a:r>
            <a:r>
              <a:rPr lang="sr-Latn-RS" dirty="0" smtClean="0"/>
              <a:t> objekta, ali </a:t>
            </a:r>
            <a:r>
              <a:rPr lang="sr-Latn-RS" b="1" dirty="0" smtClean="0"/>
              <a:t>bez argumenata</a:t>
            </a:r>
            <a:r>
              <a:rPr lang="sr-Latn-RS" dirty="0" smtClean="0"/>
              <a:t> (vrednosti iz deferred). </a:t>
            </a:r>
          </a:p>
          <a:p>
            <a:pPr lvl="1"/>
            <a:r>
              <a:rPr lang="sr-Latn-RS" dirty="0" smtClean="0"/>
              <a:t>Korisna je kada treba </a:t>
            </a:r>
            <a:r>
              <a:rPr lang="sr-Latn-RS" b="1" dirty="0" smtClean="0"/>
              <a:t>osloboditi resurs</a:t>
            </a:r>
            <a:r>
              <a:rPr lang="sr-Latn-RS" dirty="0" smtClean="0"/>
              <a:t> nakon razrešenja promise objekta.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974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</a:t>
            </a:r>
            <a:r>
              <a:rPr lang="en-GB" dirty="0" smtClean="0"/>
              <a:t> 6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3466728" cy="47133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/>
              <a:t>function </a:t>
            </a:r>
            <a:r>
              <a:rPr lang="en-GB" sz="1600" dirty="0" err="1"/>
              <a:t>asyncGreet</a:t>
            </a:r>
            <a:r>
              <a:rPr lang="en-GB" sz="1600" dirty="0"/>
              <a:t>(name) {</a:t>
            </a:r>
          </a:p>
          <a:p>
            <a:pPr marL="0" indent="0">
              <a:buNone/>
            </a:pPr>
            <a:r>
              <a:rPr lang="en-GB" sz="1600" dirty="0"/>
              <a:t>  </a:t>
            </a:r>
            <a:r>
              <a:rPr lang="en-GB" sz="1600" b="1" dirty="0" err="1"/>
              <a:t>var</a:t>
            </a:r>
            <a:r>
              <a:rPr lang="en-GB" sz="1600" b="1" dirty="0"/>
              <a:t> deferred = $</a:t>
            </a:r>
            <a:r>
              <a:rPr lang="en-GB" sz="1600" b="1" dirty="0" err="1"/>
              <a:t>q.defer</a:t>
            </a:r>
            <a:r>
              <a:rPr lang="en-GB" sz="1600" b="1" dirty="0"/>
              <a:t>();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600" dirty="0"/>
              <a:t>  </a:t>
            </a:r>
            <a:r>
              <a:rPr lang="en-GB" sz="1600" dirty="0" err="1"/>
              <a:t>setTimeout</a:t>
            </a:r>
            <a:r>
              <a:rPr lang="en-GB" sz="1600" dirty="0"/>
              <a:t>(function() {</a:t>
            </a:r>
          </a:p>
          <a:p>
            <a:pPr marL="0" indent="0">
              <a:buNone/>
            </a:pPr>
            <a:r>
              <a:rPr lang="en-GB" sz="1600" dirty="0"/>
              <a:t>    </a:t>
            </a:r>
            <a:r>
              <a:rPr lang="en-GB" sz="1600" b="1" dirty="0" err="1"/>
              <a:t>deferred.notify</a:t>
            </a:r>
            <a:r>
              <a:rPr lang="en-GB" sz="1600" b="1" dirty="0"/>
              <a:t>('About to greet ' + name + '.');</a:t>
            </a:r>
          </a:p>
          <a:p>
            <a:pPr marL="0" indent="0">
              <a:buNone/>
            </a:pPr>
            <a:r>
              <a:rPr lang="en-GB" sz="1600" dirty="0"/>
              <a:t>    //if(</a:t>
            </a:r>
            <a:r>
              <a:rPr lang="en-GB" sz="1600" dirty="0" err="1"/>
              <a:t>Math.random</a:t>
            </a:r>
            <a:r>
              <a:rPr lang="en-GB" sz="1600" dirty="0"/>
              <a:t>()&gt;0.5</a:t>
            </a:r>
            <a:r>
              <a:rPr lang="en-GB" sz="1600" dirty="0" smtClean="0"/>
              <a:t>){</a:t>
            </a:r>
            <a:endParaRPr lang="en-GB" sz="1600" dirty="0"/>
          </a:p>
          <a:p>
            <a:pPr marL="0" indent="0">
              <a:buNone/>
            </a:pPr>
            <a:r>
              <a:rPr lang="en-GB" sz="1600" dirty="0"/>
              <a:t>    if (</a:t>
            </a:r>
            <a:r>
              <a:rPr lang="en-GB" sz="1600" dirty="0" err="1"/>
              <a:t>okToGreet</a:t>
            </a:r>
            <a:r>
              <a:rPr lang="en-GB" sz="1600" dirty="0"/>
              <a:t>(name)) {</a:t>
            </a:r>
          </a:p>
          <a:p>
            <a:pPr marL="0" indent="0">
              <a:buNone/>
            </a:pPr>
            <a:r>
              <a:rPr lang="en-GB" sz="1600" dirty="0"/>
              <a:t>      </a:t>
            </a:r>
            <a:r>
              <a:rPr lang="en-GB" sz="1600" b="1" dirty="0" err="1"/>
              <a:t>deferred.resolve</a:t>
            </a:r>
            <a:r>
              <a:rPr lang="en-GB" sz="1600" b="1" dirty="0"/>
              <a:t>('Hello, ' + name + '!');</a:t>
            </a:r>
          </a:p>
          <a:p>
            <a:pPr marL="0" indent="0">
              <a:buNone/>
            </a:pPr>
            <a:r>
              <a:rPr lang="en-GB" sz="1600" dirty="0"/>
              <a:t>    } else {</a:t>
            </a:r>
          </a:p>
          <a:p>
            <a:pPr marL="0" indent="0">
              <a:buNone/>
            </a:pPr>
            <a:r>
              <a:rPr lang="en-GB" sz="1600" dirty="0"/>
              <a:t>      </a:t>
            </a:r>
            <a:r>
              <a:rPr lang="en-GB" sz="1600" b="1" dirty="0" err="1"/>
              <a:t>deferred.reject</a:t>
            </a:r>
            <a:r>
              <a:rPr lang="en-GB" sz="1600" b="1" dirty="0"/>
              <a:t>('Greeting ' + name + ' is not allowed.');</a:t>
            </a:r>
          </a:p>
          <a:p>
            <a:pPr marL="0" indent="0">
              <a:buNone/>
            </a:pPr>
            <a:r>
              <a:rPr lang="en-GB" sz="1600" dirty="0"/>
              <a:t>    }</a:t>
            </a:r>
          </a:p>
          <a:p>
            <a:pPr marL="0" indent="0">
              <a:buNone/>
            </a:pPr>
            <a:r>
              <a:rPr lang="en-GB" sz="1600" dirty="0"/>
              <a:t>  }, 1000);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600" b="1" dirty="0"/>
              <a:t>  return </a:t>
            </a:r>
            <a:r>
              <a:rPr lang="en-GB" sz="1600" b="1" dirty="0" err="1"/>
              <a:t>deferred.promise</a:t>
            </a:r>
            <a:r>
              <a:rPr lang="en-GB" sz="1600" b="1" dirty="0"/>
              <a:t>;</a:t>
            </a:r>
          </a:p>
          <a:p>
            <a:pPr marL="0" indent="0">
              <a:buNone/>
            </a:pPr>
            <a:r>
              <a:rPr lang="en-GB" sz="1600" dirty="0"/>
              <a:t>}</a:t>
            </a:r>
          </a:p>
          <a:p>
            <a:pPr marL="0" indent="0">
              <a:buNone/>
            </a:pPr>
            <a:endParaRPr lang="en-GB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88024" y="1549202"/>
            <a:ext cx="3466728" cy="47133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600" b="1" dirty="0" err="1" smtClean="0"/>
              <a:t>var</a:t>
            </a:r>
            <a:r>
              <a:rPr lang="en-GB" sz="1600" b="1" dirty="0" smtClean="0"/>
              <a:t> promise = </a:t>
            </a:r>
            <a:r>
              <a:rPr lang="en-GB" sz="1600" b="1" dirty="0" err="1" smtClean="0"/>
              <a:t>asyncGreet</a:t>
            </a:r>
            <a:r>
              <a:rPr lang="en-GB" sz="1600" b="1" dirty="0" smtClean="0"/>
              <a:t>('Robin Hood');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b="1" dirty="0" err="1" smtClean="0"/>
              <a:t>promise.then</a:t>
            </a:r>
            <a:r>
              <a:rPr lang="en-GB" sz="1600" b="1" dirty="0" smtClean="0"/>
              <a:t>(function(greeting)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b="1" dirty="0" smtClean="0"/>
              <a:t>  alert('Success: ' + greeting);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b="1" dirty="0" smtClean="0"/>
              <a:t>}, function(reason)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b="1" dirty="0" smtClean="0"/>
              <a:t>  alert('Failed: ' + reason);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b="1" dirty="0" smtClean="0"/>
              <a:t>}, function(update)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b="1" dirty="0" smtClean="0"/>
              <a:t>  alert('Got notification: ' + update);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b="1" dirty="0" smtClean="0"/>
              <a:t>});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60065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Primer: blog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(function(angular) {</a:t>
            </a:r>
          </a:p>
          <a:p>
            <a:pPr marL="5715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blogEntriesController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($scope, $http) {</a:t>
            </a:r>
          </a:p>
          <a:p>
            <a:pPr marL="5715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promise = $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http.get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("/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/");</a:t>
            </a:r>
          </a:p>
          <a:p>
            <a:pPr marL="5715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promise.then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(response) {</a:t>
            </a:r>
          </a:p>
          <a:p>
            <a:pPr marL="5715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$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scope.blogEntries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response.data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715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});</a:t>
            </a:r>
          </a:p>
          <a:p>
            <a:pPr marL="5715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app =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angular.module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("app", []);</a:t>
            </a:r>
          </a:p>
          <a:p>
            <a:pPr marL="5715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app.controller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blogEntriesCtrl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blogEntriesController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})(angular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sr-Latn-R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sr-Latn-R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ng-controller="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blogEntriesCtrl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5715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div ng-repeat="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5715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&lt;div&gt;</a:t>
            </a:r>
          </a:p>
          <a:p>
            <a:pPr marL="5715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{{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blogEntry.title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5715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5715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{{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blogEntry.entry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</a:p>
          <a:p>
            <a:pPr marL="5715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5715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5715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57150" indent="0" algn="r">
              <a:buNone/>
            </a:pPr>
            <a:r>
              <a:rPr lang="sr-Latn-RS" sz="2800" b="1" dirty="0" smtClean="0">
                <a:cs typeface="Courier New" panose="02070309020205020404" pitchFamily="49" charset="0"/>
              </a:rPr>
              <a:t>Primer 05</a:t>
            </a:r>
            <a:endParaRPr lang="en-GB" sz="2800" b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68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SPA?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402" y="1700808"/>
            <a:ext cx="361950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120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SPA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Šta je „Page“ u Web aplikaciji?</a:t>
            </a:r>
          </a:p>
          <a:p>
            <a:pPr lvl="1"/>
            <a:r>
              <a:rPr lang="sr-Latn-RS" dirty="0" smtClean="0"/>
              <a:t>Ono što zauzima jedan ekran u browseru?</a:t>
            </a:r>
          </a:p>
          <a:p>
            <a:pPr lvl="1"/>
            <a:r>
              <a:rPr lang="sr-Latn-RS" dirty="0" smtClean="0"/>
              <a:t>HTML strnica (uokvirena u &lt;html&gt; tag) koju server pošalje borwseru?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190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SPA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r-Latn-RS" dirty="0" smtClean="0"/>
              <a:t>Promena stranice</a:t>
            </a:r>
            <a:endParaRPr lang="sr-Latn-RS" dirty="0"/>
          </a:p>
          <a:p>
            <a:pPr lvl="1"/>
            <a:r>
              <a:rPr lang="sr-Latn-RS" dirty="0" smtClean="0"/>
              <a:t>S</a:t>
            </a:r>
            <a:r>
              <a:rPr lang="en-GB" dirty="0" err="1"/>
              <a:t>tvara</a:t>
            </a:r>
            <a:r>
              <a:rPr lang="en-GB" dirty="0"/>
              <a:t> </a:t>
            </a:r>
            <a:r>
              <a:rPr lang="en-GB" dirty="0" smtClean="0"/>
              <a:t>se </a:t>
            </a:r>
            <a:r>
              <a:rPr lang="en-GB" dirty="0" err="1"/>
              <a:t>privid</a:t>
            </a:r>
            <a:r>
              <a:rPr lang="en-GB" dirty="0"/>
              <a:t> </a:t>
            </a:r>
            <a:r>
              <a:rPr lang="sr-Latn-RS" dirty="0" smtClean="0"/>
              <a:t>učitavanja nove</a:t>
            </a:r>
            <a:r>
              <a:rPr lang="en-GB" dirty="0" smtClean="0"/>
              <a:t> </a:t>
            </a:r>
            <a:r>
              <a:rPr lang="en-GB" dirty="0" err="1" smtClean="0"/>
              <a:t>stranic</a:t>
            </a:r>
            <a:r>
              <a:rPr lang="sr-Latn-RS" dirty="0" smtClean="0"/>
              <a:t>e</a:t>
            </a:r>
          </a:p>
          <a:p>
            <a:pPr lvl="2"/>
            <a:r>
              <a:rPr lang="sr-Latn-RS" dirty="0" smtClean="0"/>
              <a:t>Novi </a:t>
            </a:r>
            <a:r>
              <a:rPr lang="sr-Latn-RS" b="1" dirty="0" smtClean="0"/>
              <a:t>view </a:t>
            </a:r>
            <a:r>
              <a:rPr lang="sr-Latn-RS" dirty="0" smtClean="0"/>
              <a:t>se ugradi u DOM stablo</a:t>
            </a:r>
          </a:p>
          <a:p>
            <a:pPr lvl="2"/>
            <a:r>
              <a:rPr lang="en-GB" dirty="0" err="1" smtClean="0"/>
              <a:t>Korisnik</a:t>
            </a:r>
            <a:r>
              <a:rPr lang="sr-Latn-RS" dirty="0" smtClean="0"/>
              <a:t> je</a:t>
            </a:r>
            <a:r>
              <a:rPr lang="en-GB" dirty="0" smtClean="0"/>
              <a:t> </a:t>
            </a:r>
            <a:r>
              <a:rPr lang="en-GB" dirty="0" err="1"/>
              <a:t>sve</a:t>
            </a:r>
            <a:r>
              <a:rPr lang="en-GB" dirty="0"/>
              <a:t> </a:t>
            </a:r>
            <a:r>
              <a:rPr lang="en-GB" dirty="0" err="1"/>
              <a:t>vreme</a:t>
            </a:r>
            <a:r>
              <a:rPr lang="en-GB" dirty="0"/>
              <a:t> </a:t>
            </a:r>
            <a:r>
              <a:rPr lang="en-GB" dirty="0" err="1"/>
              <a:t>zapravo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istoj</a:t>
            </a:r>
            <a:r>
              <a:rPr lang="en-GB" dirty="0"/>
              <a:t> </a:t>
            </a:r>
            <a:r>
              <a:rPr lang="en-GB" dirty="0" err="1" smtClean="0"/>
              <a:t>stranici</a:t>
            </a:r>
            <a:endParaRPr lang="sr-Latn-RS" dirty="0" smtClean="0"/>
          </a:p>
          <a:p>
            <a:pPr lvl="2"/>
            <a:r>
              <a:rPr lang="sr-Latn-RS" dirty="0"/>
              <a:t>O</a:t>
            </a:r>
            <a:r>
              <a:rPr lang="en-GB" dirty="0" err="1" smtClean="0"/>
              <a:t>tuda</a:t>
            </a:r>
            <a:r>
              <a:rPr lang="en-GB" dirty="0" smtClean="0"/>
              <a:t> </a:t>
            </a:r>
            <a:r>
              <a:rPr lang="en-GB" dirty="0" err="1"/>
              <a:t>naziv</a:t>
            </a:r>
            <a:r>
              <a:rPr lang="en-GB" dirty="0"/>
              <a:t> Single Page </a:t>
            </a:r>
            <a:r>
              <a:rPr lang="en-GB" dirty="0" smtClean="0"/>
              <a:t>Application</a:t>
            </a:r>
            <a:endParaRPr lang="sr-Latn-RS" dirty="0" smtClean="0"/>
          </a:p>
          <a:p>
            <a:r>
              <a:rPr lang="sr-Latn-RS" b="1" dirty="0" smtClean="0"/>
              <a:t>Shell</a:t>
            </a:r>
            <a:r>
              <a:rPr lang="sr-Latn-RS" dirty="0" smtClean="0"/>
              <a:t>:</a:t>
            </a:r>
          </a:p>
          <a:p>
            <a:pPr lvl="1"/>
            <a:r>
              <a:rPr lang="sr-Latn-RS" dirty="0" smtClean="0"/>
              <a:t>Deo stranice koji se ne menja prilikom promene view</a:t>
            </a:r>
          </a:p>
          <a:p>
            <a:r>
              <a:rPr lang="sr-Latn-RS" b="1" dirty="0" smtClean="0"/>
              <a:t>Rutiranje</a:t>
            </a:r>
            <a:r>
              <a:rPr lang="sr-Latn-RS" dirty="0" smtClean="0"/>
              <a:t>:</a:t>
            </a:r>
          </a:p>
          <a:p>
            <a:pPr lvl="1"/>
            <a:r>
              <a:rPr lang="sr-Latn-RS" dirty="0" smtClean="0"/>
              <a:t>Prelazak sa view A na view B</a:t>
            </a:r>
          </a:p>
          <a:p>
            <a:pPr lvl="1"/>
            <a:r>
              <a:rPr lang="sr-Latn-RS" dirty="0" smtClean="0"/>
              <a:t>Kako obezbediti navigaciju vođenu promenom URL u SPA?</a:t>
            </a:r>
          </a:p>
          <a:p>
            <a:pPr lvl="1"/>
            <a:r>
              <a:rPr lang="sr-Latn-RS" dirty="0" smtClean="0"/>
              <a:t>Šta identifikuje URL u SPA?</a:t>
            </a:r>
          </a:p>
          <a:p>
            <a:pPr lvl="1"/>
            <a:endParaRPr lang="sr-Latn-R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127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SPA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err="1"/>
              <a:t>Interakcija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SPA </a:t>
            </a:r>
            <a:r>
              <a:rPr lang="en-GB" dirty="0" err="1"/>
              <a:t>uključuje</a:t>
            </a:r>
            <a:r>
              <a:rPr lang="en-GB" dirty="0"/>
              <a:t> </a:t>
            </a:r>
            <a:r>
              <a:rPr lang="en-GB" dirty="0" err="1"/>
              <a:t>stalnu</a:t>
            </a:r>
            <a:r>
              <a:rPr lang="en-GB" dirty="0"/>
              <a:t> </a:t>
            </a:r>
            <a:r>
              <a:rPr lang="en-GB" dirty="0" err="1"/>
              <a:t>komunikaciju</a:t>
            </a:r>
            <a:r>
              <a:rPr lang="en-GB" dirty="0"/>
              <a:t> </a:t>
            </a:r>
            <a:r>
              <a:rPr lang="en-GB" dirty="0" err="1"/>
              <a:t>aplikacije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web </a:t>
            </a:r>
            <a:r>
              <a:rPr lang="en-GB" dirty="0" err="1"/>
              <a:t>servisima</a:t>
            </a:r>
            <a:r>
              <a:rPr lang="en-GB" dirty="0"/>
              <a:t> u </a:t>
            </a:r>
            <a:r>
              <a:rPr lang="en-GB" dirty="0" err="1"/>
              <a:t>pozadini</a:t>
            </a:r>
            <a:r>
              <a:rPr lang="sr-Latn-RS" dirty="0"/>
              <a:t>, najčešće kroz asinhrone pozive REST servisa</a:t>
            </a:r>
            <a:r>
              <a:rPr lang="en-GB" dirty="0" smtClean="0"/>
              <a:t>.</a:t>
            </a:r>
            <a:endParaRPr lang="sr-Latn-RS" dirty="0"/>
          </a:p>
          <a:p>
            <a:pPr lvl="1"/>
            <a:r>
              <a:rPr lang="sr-Latn-RS" dirty="0" smtClean="0"/>
              <a:t>Razmena podataka:</a:t>
            </a:r>
          </a:p>
          <a:p>
            <a:pPr lvl="2"/>
            <a:r>
              <a:rPr lang="sr-Latn-RS" dirty="0" smtClean="0"/>
              <a:t>JSON</a:t>
            </a:r>
          </a:p>
          <a:p>
            <a:pPr lvl="2"/>
            <a:r>
              <a:rPr lang="sr-Latn-RS" dirty="0" smtClean="0"/>
              <a:t>HTML fragmenti</a:t>
            </a:r>
          </a:p>
          <a:p>
            <a:pPr lvl="2"/>
            <a:r>
              <a:rPr lang="sr-Latn-RS" dirty="0" smtClean="0"/>
              <a:t>XML</a:t>
            </a:r>
          </a:p>
          <a:p>
            <a:pPr lvl="2"/>
            <a:r>
              <a:rPr lang="sr-Latn-RS" dirty="0" smtClean="0"/>
              <a:t>RDF</a:t>
            </a:r>
          </a:p>
          <a:p>
            <a:pPr lvl="2"/>
            <a:r>
              <a:rPr lang="sr-Latn-RS" dirty="0" smtClean="0"/>
              <a:t>...</a:t>
            </a:r>
          </a:p>
          <a:p>
            <a:pPr lvl="1"/>
            <a:r>
              <a:rPr lang="sr-Latn-RS" dirty="0" smtClean="0"/>
              <a:t>„Ostalo“:</a:t>
            </a:r>
          </a:p>
          <a:p>
            <a:pPr lvl="2"/>
            <a:r>
              <a:rPr lang="sr-Latn-RS" dirty="0" smtClean="0"/>
              <a:t>Na primer, fragmenti JavaScript koda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329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SPA framework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dirty="0" smtClean="0"/>
              <a:t>Treba da obezbedi:</a:t>
            </a:r>
          </a:p>
          <a:p>
            <a:pPr lvl="1"/>
            <a:r>
              <a:rPr lang="en-GB" dirty="0" smtClean="0"/>
              <a:t>AJAX </a:t>
            </a:r>
            <a:r>
              <a:rPr lang="en-GB" dirty="0" err="1" smtClean="0"/>
              <a:t>pozivi</a:t>
            </a:r>
            <a:endParaRPr lang="en-GB" dirty="0" smtClean="0"/>
          </a:p>
          <a:p>
            <a:pPr lvl="1"/>
            <a:r>
              <a:rPr lang="sr-Latn-RS" dirty="0" smtClean="0"/>
              <a:t>Elemente </a:t>
            </a:r>
            <a:r>
              <a:rPr lang="sr-Latn-RS" dirty="0" smtClean="0"/>
              <a:t>bogatog korisničkog interfejsa</a:t>
            </a:r>
          </a:p>
          <a:p>
            <a:pPr lvl="1"/>
            <a:r>
              <a:rPr lang="sr-Latn-RS" dirty="0" smtClean="0"/>
              <a:t>Navigaciju</a:t>
            </a:r>
          </a:p>
          <a:p>
            <a:pPr lvl="1"/>
            <a:r>
              <a:rPr lang="sr-Latn-RS" dirty="0" smtClean="0"/>
              <a:t>Automatsko ažuriranje history objekta, back i forward, ...</a:t>
            </a:r>
          </a:p>
          <a:p>
            <a:r>
              <a:rPr lang="sr-Latn-RS" dirty="0" smtClean="0"/>
              <a:t>Šta su prednosti, a šta nedostaci jQuery biblioteke za pravljenje SPA?</a:t>
            </a:r>
          </a:p>
          <a:p>
            <a:r>
              <a:rPr lang="sr-Latn-RS" dirty="0" smtClean="0"/>
              <a:t>Frameworks:</a:t>
            </a:r>
          </a:p>
          <a:p>
            <a:pPr lvl="1"/>
            <a:r>
              <a:rPr lang="en-GB" b="1" dirty="0"/>
              <a:t>AngularJS</a:t>
            </a:r>
            <a:r>
              <a:rPr lang="en-GB" dirty="0"/>
              <a:t>, </a:t>
            </a:r>
            <a:endParaRPr lang="sr-Latn-RS" dirty="0" smtClean="0"/>
          </a:p>
          <a:p>
            <a:pPr lvl="1"/>
            <a:r>
              <a:rPr lang="en-GB" dirty="0" smtClean="0"/>
              <a:t>Backbone.js</a:t>
            </a:r>
            <a:r>
              <a:rPr lang="en-GB" dirty="0"/>
              <a:t>, </a:t>
            </a:r>
            <a:endParaRPr lang="sr-Latn-RS" dirty="0" smtClean="0"/>
          </a:p>
          <a:p>
            <a:pPr lvl="1"/>
            <a:r>
              <a:rPr lang="en-GB" dirty="0" smtClean="0"/>
              <a:t>Ember.js</a:t>
            </a:r>
            <a:r>
              <a:rPr lang="sr-Latn-RS" dirty="0" smtClean="0"/>
              <a:t>,</a:t>
            </a:r>
          </a:p>
          <a:p>
            <a:pPr lvl="1"/>
            <a:r>
              <a:rPr lang="sr-Latn-RS" dirty="0" smtClean="0"/>
              <a:t>...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02392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Angular – </a:t>
            </a:r>
            <a:r>
              <a:rPr lang="sr-Latn-RS" dirty="0"/>
              <a:t>k</a:t>
            </a:r>
            <a:r>
              <a:rPr lang="en-GB" dirty="0" err="1" smtClean="0"/>
              <a:t>ontroler</a:t>
            </a:r>
            <a:r>
              <a:rPr lang="en-GB" dirty="0" smtClean="0"/>
              <a:t>, scope, </a:t>
            </a:r>
            <a:r>
              <a:rPr lang="en-GB" dirty="0" err="1" smtClean="0"/>
              <a:t>prikaz</a:t>
            </a:r>
            <a:endParaRPr lang="en-GB" dirty="0"/>
          </a:p>
        </p:txBody>
      </p:sp>
      <p:sp>
        <p:nvSpPr>
          <p:cNvPr id="3" name="AutoShape 2" descr="https://docs.angularjs.org/img/guide/concepts-databinding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8" name="Picture 4" descr="https://docs.angularjs.org/img/guide/concepts-databindin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3" y="1772816"/>
            <a:ext cx="6683605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16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2824</TotalTime>
  <Words>1627</Words>
  <Application>Microsoft Office PowerPoint</Application>
  <PresentationFormat>On-screen Show (4:3)</PresentationFormat>
  <Paragraphs>289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AngularJS – kontroleri</vt:lpstr>
      <vt:lpstr>SPA (single page application)</vt:lpstr>
      <vt:lpstr>SPA</vt:lpstr>
      <vt:lpstr>SPA?</vt:lpstr>
      <vt:lpstr>SPA</vt:lpstr>
      <vt:lpstr>SPA</vt:lpstr>
      <vt:lpstr>SPA</vt:lpstr>
      <vt:lpstr>SPA framework</vt:lpstr>
      <vt:lpstr>Angular – kontroler, scope, prikaz</vt:lpstr>
      <vt:lpstr>Angular – kontroler, scope, prikaz</vt:lpstr>
      <vt:lpstr>Interpolacija {{ izraz }}</vt:lpstr>
      <vt:lpstr>Korišćenje kontrolera</vt:lpstr>
      <vt:lpstr>Moduli</vt:lpstr>
      <vt:lpstr>Koršćenje kontrolera</vt:lpstr>
      <vt:lpstr>Više kontrolera</vt:lpstr>
      <vt:lpstr>Složeni objekti</vt:lpstr>
      <vt:lpstr>Ugnježdeni kontroleri</vt:lpstr>
      <vt:lpstr>Interpolacija - izrazi</vt:lpstr>
      <vt:lpstr>Interpolacija</vt:lpstr>
      <vt:lpstr>$http</vt:lpstr>
      <vt:lpstr>$http.get()</vt:lpstr>
      <vt:lpstr>$http.get()</vt:lpstr>
      <vt:lpstr>Ideja</vt:lpstr>
      <vt:lpstr>Promise</vt:lpstr>
      <vt:lpstr>$http.get()</vt:lpstr>
      <vt:lpstr>$q servis</vt:lpstr>
      <vt:lpstr>deferred</vt:lpstr>
      <vt:lpstr>deferred API</vt:lpstr>
      <vt:lpstr>promise</vt:lpstr>
      <vt:lpstr>Promise API</vt:lpstr>
      <vt:lpstr>Primer 6</vt:lpstr>
      <vt:lpstr>Primer: blog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 - uvod</dc:title>
  <dc:creator>milansegedinac</dc:creator>
  <cp:lastModifiedBy>milansegedinac</cp:lastModifiedBy>
  <cp:revision>158</cp:revision>
  <dcterms:created xsi:type="dcterms:W3CDTF">2014-10-31T08:12:10Z</dcterms:created>
  <dcterms:modified xsi:type="dcterms:W3CDTF">2016-11-15T08:13:52Z</dcterms:modified>
</cp:coreProperties>
</file>