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300" r:id="rId17"/>
    <p:sldId id="301" r:id="rId18"/>
    <p:sldId id="30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8" r:id="rId31"/>
    <p:sldId id="292" r:id="rId32"/>
    <p:sldId id="293" r:id="rId33"/>
    <p:sldId id="294" r:id="rId34"/>
    <p:sldId id="295" r:id="rId35"/>
    <p:sldId id="296" r:id="rId36"/>
    <p:sldId id="297" r:id="rId37"/>
    <p:sldId id="289" r:id="rId38"/>
    <p:sldId id="298" r:id="rId39"/>
    <p:sldId id="290" r:id="rId40"/>
    <p:sldId id="299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09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24/11/2016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368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24/11/2016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7339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24/11/2016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274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24/11/2016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609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24/11/2016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953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24/11/2016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721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24/11/2016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947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24/11/2016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785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24/11/2016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290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24/11/2016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247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24/11/2016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3835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6D4BE-532F-443B-99AA-016C229502D5}" type="datetimeFigureOut">
              <a:rPr lang="en-GB" smtClean="0"/>
              <a:t>24/11/2016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732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AngularJS – </a:t>
            </a:r>
            <a:r>
              <a:rPr lang="en-GB" dirty="0" err="1" smtClean="0"/>
              <a:t>direktive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638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ng-model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blogEntriesController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function($scope, $http) {</a:t>
            </a:r>
          </a:p>
          <a:p>
            <a:pPr marL="0" indent="0">
              <a:buNone/>
            </a:pPr>
            <a:r>
              <a:rPr lang="sr-Latn-R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search = function() {</a:t>
            </a:r>
          </a:p>
          <a:p>
            <a:pPr marL="0" indent="0">
              <a:buNone/>
            </a:pPr>
            <a:r>
              <a:rPr lang="sr-Latn-R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promise = $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http.get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("/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{</a:t>
            </a:r>
          </a:p>
          <a:p>
            <a:pPr marL="0" indent="0">
              <a:buNone/>
            </a:pP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r-Latn-R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//searchEntry šaljemo kao GET parametre</a:t>
            </a:r>
          </a:p>
          <a:p>
            <a:pPr marL="0" indent="0">
              <a:buNone/>
            </a:pPr>
            <a:r>
              <a:rPr lang="sr-Latn-R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$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scope.searchEntry</a:t>
            </a:r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r-Latn-R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promise.then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(function(response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$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scope.blogEntries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response.data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scope.search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search;</a:t>
            </a:r>
          </a:p>
          <a:p>
            <a:pPr marL="0" indent="0">
              <a:buNone/>
            </a:pPr>
            <a:r>
              <a:rPr lang="sr-Latn-R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search();</a:t>
            </a:r>
            <a:r>
              <a:rPr lang="sr-Latn-R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//čemu služi ova linija koda?</a:t>
            </a:r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32240" y="4432756"/>
            <a:ext cx="1521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 smtClean="0"/>
              <a:t>primer2</a:t>
            </a:r>
          </a:p>
        </p:txBody>
      </p:sp>
    </p:spTree>
    <p:extLst>
      <p:ext uri="{BB962C8B-B14F-4D97-AF65-F5344CB8AC3E}">
        <p14:creationId xmlns:p14="http://schemas.microsoft.com/office/powerpoint/2010/main" val="102710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ng-click i ng-submit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form&gt;</a:t>
            </a:r>
          </a:p>
          <a:p>
            <a:pPr marL="0" indent="0">
              <a:buNone/>
            </a:pPr>
            <a:r>
              <a:rPr lang="sr-Latn-R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title: &lt;input type="text"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ng</a:t>
            </a: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searchEntry.title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"/&gt;&lt;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input type="submit" value="search" </a:t>
            </a: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ng-click</a:t>
            </a:r>
            <a:r>
              <a:rPr lang="sr-Latn-R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search()"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/>
              <a:t>ili</a:t>
            </a:r>
            <a:endParaRPr lang="sr-Latn-RS" dirty="0"/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&lt;form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ng-submit="search()"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title : &lt;input type="text"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ng-model</a:t>
            </a: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searchEntry.title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"/&gt;&lt;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0" indent="0">
              <a:buNone/>
            </a:pP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input type="submit" value="search"&gt;</a:t>
            </a: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form&gt;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4432756"/>
            <a:ext cx="1521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 smtClean="0"/>
              <a:t>primer2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08104" y="3068960"/>
            <a:ext cx="2664296" cy="646331"/>
          </a:xfrm>
          <a:prstGeom prst="rect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lang="sr-Latn-RS" dirty="0" smtClean="0"/>
              <a:t>Okida submit događaj u browser-u</a:t>
            </a:r>
            <a:endParaRPr lang="en-GB" dirty="0"/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>
            <a:off x="2483768" y="3392126"/>
            <a:ext cx="3024336" cy="8771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95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ng-repeat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Cilj: Prikazivanje svih komentara za jedan blog post</a:t>
            </a:r>
          </a:p>
          <a:p>
            <a:r>
              <a:rPr lang="sr-Latn-RS" dirty="0" smtClean="0"/>
              <a:t>Objekat </a:t>
            </a:r>
            <a:r>
              <a:rPr lang="sr-Latn-R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blogEntries</a:t>
            </a:r>
            <a:endParaRPr lang="en-GB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3573016"/>
            <a:ext cx="547260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ng-repeat="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endParaRPr lang="sr-Latn-R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&lt;div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sr-Latn-R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{{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blogEntry.title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endParaRPr lang="sr-Latn-R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&lt;/div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sr-Latn-R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&lt;div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sr-Latn-R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{{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blogEntry.entry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endParaRPr lang="sr-Latn-R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&lt;/div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sr-Latn-R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20272" y="4311680"/>
            <a:ext cx="1521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 smtClean="0"/>
              <a:t>primer2</a:t>
            </a:r>
          </a:p>
        </p:txBody>
      </p:sp>
    </p:spTree>
    <p:extLst>
      <p:ext uri="{BB962C8B-B14F-4D97-AF65-F5344CB8AC3E}">
        <p14:creationId xmlns:p14="http://schemas.microsoft.com/office/powerpoint/2010/main" val="327843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Filteri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84784"/>
          </a:xfrm>
        </p:spPr>
        <p:txBody>
          <a:bodyPr>
            <a:normAutofit lnSpcReduction="10000"/>
          </a:bodyPr>
          <a:lstStyle/>
          <a:p>
            <a:r>
              <a:rPr lang="en-GB" dirty="0" err="1" smtClean="0"/>
              <a:t>Formatiranje</a:t>
            </a:r>
            <a:r>
              <a:rPr lang="en-GB" dirty="0" smtClean="0"/>
              <a:t> </a:t>
            </a:r>
            <a:r>
              <a:rPr lang="en-GB" dirty="0" err="1" smtClean="0"/>
              <a:t>podataka</a:t>
            </a:r>
            <a:r>
              <a:rPr lang="en-GB" dirty="0" smtClean="0"/>
              <a:t> </a:t>
            </a:r>
            <a:r>
              <a:rPr lang="en-GB" dirty="0" err="1" smtClean="0"/>
              <a:t>za</a:t>
            </a:r>
            <a:r>
              <a:rPr lang="en-GB" dirty="0" smtClean="0"/>
              <a:t> </a:t>
            </a:r>
            <a:r>
              <a:rPr lang="en-GB" dirty="0" err="1" smtClean="0"/>
              <a:t>prikaz</a:t>
            </a:r>
            <a:endParaRPr lang="en-GB" dirty="0" smtClean="0"/>
          </a:p>
          <a:p>
            <a:r>
              <a:rPr lang="en-GB" dirty="0" smtClean="0"/>
              <a:t>Format:</a:t>
            </a:r>
          </a:p>
          <a:p>
            <a:pPr marL="57150" indent="0" algn="ctr">
              <a:buNone/>
            </a:pP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expression|filterName:parameter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endParaRPr lang="en-GB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3573016"/>
            <a:ext cx="8229600" cy="2808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Font typeface="Arial" panose="020B0604020202020204" pitchFamily="34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121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Ugrađeni filteri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416547"/>
              </p:ext>
            </p:extLst>
          </p:nvPr>
        </p:nvGraphicFramePr>
        <p:xfrm>
          <a:off x="107503" y="1196752"/>
          <a:ext cx="8928993" cy="560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3"/>
                <a:gridCol w="3096344"/>
                <a:gridCol w="3024336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Filter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Namena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Primer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amount | currency[:symbol]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Formatira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broj</a:t>
                      </a:r>
                      <a:r>
                        <a:rPr lang="en-GB" dirty="0" smtClean="0"/>
                        <a:t> u </a:t>
                      </a:r>
                      <a:r>
                        <a:rPr lang="en-GB" dirty="0" err="1" smtClean="0"/>
                        <a:t>valutu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1500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|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currency:"USD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$"</a:t>
                      </a:r>
                      <a:endParaRPr lang="en-GB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date | date[:format]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Formatira</a:t>
                      </a:r>
                      <a:r>
                        <a:rPr lang="en-GB" dirty="0" smtClean="0"/>
                        <a:t> datum</a:t>
                      </a:r>
                      <a:r>
                        <a:rPr lang="en-GB" baseline="0" dirty="0" smtClean="0"/>
                        <a:t> u string </a:t>
                      </a:r>
                      <a:r>
                        <a:rPr lang="en-GB" baseline="0" dirty="0" err="1" smtClean="0"/>
                        <a:t>po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formatu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1288323623006 | date:'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yyyy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-MM-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dd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HH:mm:ss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Z'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array | </a:t>
                      </a:r>
                      <a:r>
                        <a:rPr lang="en-GB" dirty="0" err="1" smtClean="0"/>
                        <a:t>filter:expression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P</a:t>
                      </a:r>
                      <a:r>
                        <a:rPr lang="en-GB" dirty="0" err="1" smtClean="0"/>
                        <a:t>odniz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koji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zadovoljava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izraz</a:t>
                      </a:r>
                      <a:r>
                        <a:rPr lang="en-GB" baseline="0" dirty="0" smtClean="0"/>
                        <a:t>. </a:t>
                      </a:r>
                      <a:r>
                        <a:rPr lang="en-GB" baseline="0" dirty="0" err="1" smtClean="0"/>
                        <a:t>Izraz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mo</a:t>
                      </a:r>
                      <a:r>
                        <a:rPr lang="sr-Latn-RS" baseline="0" dirty="0" smtClean="0"/>
                        <a:t>že biti string, objekat ili funkcija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repo</a:t>
                      </a:r>
                      <a:r>
                        <a:rPr lang="sr-Latn-RS" baseline="0" dirty="0" smtClean="0"/>
                        <a:t> in repos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sr-Latn-R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filter:searchTerm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data | </a:t>
                      </a:r>
                      <a:r>
                        <a:rPr lang="en-GB" dirty="0" err="1" smtClean="0"/>
                        <a:t>json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Konverzija</a:t>
                      </a:r>
                      <a:r>
                        <a:rPr lang="sr-Latn-RS" baseline="0" dirty="0" smtClean="0"/>
                        <a:t> JSON u string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{'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name':'value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'} |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endParaRPr lang="sr-Latn-R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array | </a:t>
                      </a:r>
                      <a:r>
                        <a:rPr lang="en-GB" dirty="0" err="1" smtClean="0"/>
                        <a:t>limitTo:limit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Podniz</a:t>
                      </a:r>
                      <a:r>
                        <a:rPr lang="sr-Latn-RS" baseline="0" dirty="0" smtClean="0"/>
                        <a:t> sa zadatim brojem elemenata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[1,2,3,4,5]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limitTo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sr-Latn-R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string | lowercase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Pretvara string u mala slova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AbCd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sr-Latn-R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lowercase</a:t>
                      </a:r>
                      <a:endParaRPr lang="sr-Latn-R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string | uppercase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Pretvara string u </a:t>
                      </a:r>
                      <a:r>
                        <a:rPr lang="en-GB" dirty="0" err="1" smtClean="0"/>
                        <a:t>velika</a:t>
                      </a:r>
                      <a:r>
                        <a:rPr lang="sr-Latn-RS" dirty="0" smtClean="0"/>
                        <a:t> slova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AbCd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sr-Latn-R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uppercase</a:t>
                      </a:r>
                      <a:endParaRPr lang="sr-Latn-R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number | number[:</a:t>
                      </a:r>
                      <a:r>
                        <a:rPr lang="en-GB" dirty="0" err="1" smtClean="0"/>
                        <a:t>fractionSize</a:t>
                      </a:r>
                      <a:r>
                        <a:rPr lang="en-GB" dirty="0" smtClean="0"/>
                        <a:t>]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Formatira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broj</a:t>
                      </a:r>
                      <a:r>
                        <a:rPr lang="en-GB" baseline="0" dirty="0" smtClean="0"/>
                        <a:t> u </a:t>
                      </a:r>
                      <a:r>
                        <a:rPr lang="en-GB" baseline="0" dirty="0" err="1" smtClean="0"/>
                        <a:t>tekst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123123.45678 | number:4</a:t>
                      </a:r>
                      <a:endParaRPr lang="sr-Latn-R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array | </a:t>
                      </a:r>
                      <a:r>
                        <a:rPr lang="en-GB" dirty="0" err="1" smtClean="0"/>
                        <a:t>orderBy:predicate</a:t>
                      </a:r>
                      <a:r>
                        <a:rPr lang="en-GB" dirty="0" smtClean="0"/>
                        <a:t>[:reverse]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Sortira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niz</a:t>
                      </a:r>
                      <a:r>
                        <a:rPr lang="en-GB" dirty="0" smtClean="0"/>
                        <a:t>. </a:t>
                      </a:r>
                      <a:r>
                        <a:rPr lang="en-GB" dirty="0" err="1" smtClean="0"/>
                        <a:t>Predikat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mo</a:t>
                      </a:r>
                      <a:r>
                        <a:rPr lang="sr-Latn-RS" dirty="0" smtClean="0"/>
                        <a:t>že</a:t>
                      </a:r>
                      <a:r>
                        <a:rPr lang="sr-Latn-RS" baseline="0" dirty="0" smtClean="0"/>
                        <a:t> da bude funkcija, string ili niz. Reverse je boolean vrednost.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</a:t>
                      </a:r>
                      <a:r>
                        <a:rPr lang="sr-Latn-R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repos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lang="sr-Latn-R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filter:searchTerm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lang="sr-Latn-R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orderBy: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sr-Latn-R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endParaRPr lang="sr-Latn-R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839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orderBy filter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r-Latn-R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primer04.js</a:t>
            </a:r>
            <a:endParaRPr lang="sr-Latn-R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scope.sortOrder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'title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  <a:endParaRPr lang="sr-Latn-RS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sr-Latn-R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Primer04.html</a:t>
            </a:r>
          </a:p>
          <a:p>
            <a:pPr marL="0" indent="0">
              <a:buNone/>
            </a:pPr>
            <a:r>
              <a:rPr lang="sr-Latn-R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sr-Latn-R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sort by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sr-Latn-R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&lt;select ng-model="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sortOrder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endParaRPr lang="sr-Latn-R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&lt;option value="title"&gt;title&lt;/option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sr-Latn-R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&lt;option value="-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comments.length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"&gt;comments&lt;/option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sr-Latn-R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&lt;/select&gt;</a:t>
            </a:r>
            <a:r>
              <a:rPr lang="sr-Latn-R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endParaRPr lang="sr-Latn-R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ng-repeat="blogEntry in blogEntries | orderBy:sortOrder"&gt;...</a:t>
            </a:r>
          </a:p>
          <a:p>
            <a:pPr marL="0" indent="0">
              <a:buNone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2780" y="1268760"/>
            <a:ext cx="2664296" cy="646331"/>
          </a:xfrm>
          <a:prstGeom prst="rect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lang="sr-Latn-RS" dirty="0" smtClean="0"/>
              <a:t>Default vrednost po kojoj ćemo sortirati</a:t>
            </a:r>
            <a:endParaRPr lang="en-GB" dirty="0"/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2627784" y="1591926"/>
            <a:ext cx="724996" cy="5409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43808" y="2492896"/>
            <a:ext cx="2664296" cy="646331"/>
          </a:xfrm>
          <a:prstGeom prst="rect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lang="sr-Latn-RS" dirty="0" smtClean="0"/>
              <a:t>Postavljanje nove vrednosti iz prikaza</a:t>
            </a:r>
            <a:endParaRPr lang="en-GB" dirty="0"/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>
            <a:off x="1835696" y="2816062"/>
            <a:ext cx="1008112" cy="6129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40152" y="2824837"/>
            <a:ext cx="1224136" cy="923330"/>
          </a:xfrm>
          <a:prstGeom prst="rect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lang="sr-Latn-RS" dirty="0" smtClean="0"/>
              <a:t>Redosled:</a:t>
            </a:r>
          </a:p>
          <a:p>
            <a:r>
              <a:rPr lang="sr-Latn-RS" dirty="0" smtClean="0"/>
              <a:t>+ rastući</a:t>
            </a:r>
          </a:p>
          <a:p>
            <a:r>
              <a:rPr lang="sr-Latn-RS" dirty="0" smtClean="0"/>
              <a:t>- opadajući</a:t>
            </a:r>
            <a:endParaRPr lang="en-GB" dirty="0"/>
          </a:p>
        </p:txBody>
      </p:sp>
      <p:cxnSp>
        <p:nvCxnSpPr>
          <p:cNvPr id="13" name="Straight Arrow Connector 12"/>
          <p:cNvCxnSpPr>
            <a:stCxn id="11" idx="1"/>
          </p:cNvCxnSpPr>
          <p:nvPr/>
        </p:nvCxnSpPr>
        <p:spPr>
          <a:xfrm flipH="1">
            <a:off x="3491880" y="3286502"/>
            <a:ext cx="2448272" cy="5745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67944" y="5445224"/>
            <a:ext cx="2664296" cy="646331"/>
          </a:xfrm>
          <a:prstGeom prst="rect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lang="sr-Latn-RS" dirty="0" smtClean="0"/>
              <a:t>Filter: sortiranje po vrednosti izraza sortOrder</a:t>
            </a:r>
            <a:endParaRPr lang="en-GB" dirty="0"/>
          </a:p>
        </p:txBody>
      </p:sp>
      <p:cxnSp>
        <p:nvCxnSpPr>
          <p:cNvPr id="16" name="Straight Arrow Connector 15"/>
          <p:cNvCxnSpPr>
            <a:stCxn id="14" idx="0"/>
          </p:cNvCxnSpPr>
          <p:nvPr/>
        </p:nvCxnSpPr>
        <p:spPr>
          <a:xfrm flipH="1" flipV="1">
            <a:off x="3275856" y="4941168"/>
            <a:ext cx="2124236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236296" y="5117123"/>
            <a:ext cx="1521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/>
              <a:t>p</a:t>
            </a:r>
            <a:r>
              <a:rPr lang="sr-Latn-RS" sz="3200" dirty="0" smtClean="0"/>
              <a:t>rimer4</a:t>
            </a:r>
          </a:p>
        </p:txBody>
      </p:sp>
    </p:spTree>
    <p:extLst>
      <p:ext uri="{BB962C8B-B14F-4D97-AF65-F5344CB8AC3E}">
        <p14:creationId xmlns:p14="http://schemas.microsoft.com/office/powerpoint/2010/main" val="326839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Custom </a:t>
            </a:r>
            <a:r>
              <a:rPr lang="en-GB" dirty="0" err="1" smtClean="0"/>
              <a:t>filteri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Metoda </a:t>
            </a:r>
            <a:r>
              <a:rPr lang="sr-Latn-RS" b="1" dirty="0"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sr-Latn-RS" dirty="0" smtClean="0"/>
              <a:t> objekta module.</a:t>
            </a:r>
          </a:p>
          <a:p>
            <a:r>
              <a:rPr lang="sr-Latn-RS" dirty="0" smtClean="0"/>
              <a:t>Prima naziv filtera i funkciju koja vraća funkciju koja će se izvršavati u filteru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010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Custom filteri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app.filter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('commented', function ()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function(posts){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[];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if(posts){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posts.length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if(posts[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].comments &amp;&amp;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	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posts[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comments.length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retVal.push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(posts[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}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36296" y="5117123"/>
            <a:ext cx="17187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 smtClean="0"/>
              <a:t>primer4a</a:t>
            </a:r>
          </a:p>
        </p:txBody>
      </p:sp>
    </p:spTree>
    <p:extLst>
      <p:ext uri="{BB962C8B-B14F-4D97-AF65-F5344CB8AC3E}">
        <p14:creationId xmlns:p14="http://schemas.microsoft.com/office/powerpoint/2010/main" val="71025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Custom filteri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&lt;div ng-repeat="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commented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orderBy:sortOrder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"&gt;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&lt;div&gt;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{{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blogEntry.title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}}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&lt;/div&gt;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&lt;div&gt;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{{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blogEntry.entry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}}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&lt;/div&gt;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&lt;div&gt;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{{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blogEntry.comments.length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}}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&lt;/div&gt;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&lt;/div&gt;</a:t>
            </a:r>
          </a:p>
        </p:txBody>
      </p:sp>
    </p:spTree>
    <p:extLst>
      <p:ext uri="{BB962C8B-B14F-4D97-AF65-F5344CB8AC3E}">
        <p14:creationId xmlns:p14="http://schemas.microsoft.com/office/powerpoint/2010/main" val="411631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</a:t>
            </a:r>
            <a:r>
              <a:rPr lang="sr-Latn-RS" dirty="0" smtClean="0"/>
              <a:t>g-show i ng-hide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Prikazivanje i sakrivanje HTML elemenata</a:t>
            </a:r>
          </a:p>
          <a:p>
            <a:pPr marL="0" indent="0">
              <a:buNone/>
            </a:pPr>
            <a:endParaRPr lang="sr-Latn-RS" dirty="0" smtClean="0"/>
          </a:p>
          <a:p>
            <a:pPr marL="0" indent="0">
              <a:buNone/>
            </a:pPr>
            <a:r>
              <a:rPr lang="sr-Latn-R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&lt;div ng-show="blogEntry.comments.length"&gt;</a:t>
            </a: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 smtClean="0"/>
              <a:t>Div se prikaže jedino ako je </a:t>
            </a:r>
            <a:r>
              <a:rPr lang="sr-Latn-R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blogEntry.comments.length==</a:t>
            </a:r>
            <a:r>
              <a:rPr lang="sr-Latn-R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sr-Latn-RS" dirty="0" smtClean="0"/>
              <a:t> (šta sve može da bude true u JavaScript-u?)</a:t>
            </a:r>
          </a:p>
          <a:p>
            <a:r>
              <a:rPr lang="sr-Latn-RS" dirty="0" smtClean="0"/>
              <a:t>Ako se ne prikazuje, element je na stranici, ali ima klasu </a:t>
            </a:r>
            <a:r>
              <a:rPr lang="sr-Latn-R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ng-hide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20272" y="5724545"/>
            <a:ext cx="1521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 smtClean="0"/>
              <a:t>primer5</a:t>
            </a:r>
          </a:p>
        </p:txBody>
      </p:sp>
    </p:spTree>
    <p:extLst>
      <p:ext uri="{BB962C8B-B14F-4D97-AF65-F5344CB8AC3E}">
        <p14:creationId xmlns:p14="http://schemas.microsoft.com/office/powerpoint/2010/main" val="245546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Model –&gt; 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 smtClean="0"/>
              <a:t>Kontroleri kroz 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$scope</a:t>
            </a:r>
            <a:r>
              <a:rPr lang="en-GB" dirty="0" smtClean="0"/>
              <a:t> </a:t>
            </a:r>
            <a:r>
              <a:rPr lang="sr-Latn-RS" dirty="0" smtClean="0"/>
              <a:t>menjaju model, nikada ne menjaju direktno HTML elemente</a:t>
            </a:r>
          </a:p>
          <a:p>
            <a:r>
              <a:rPr lang="sr-Latn-RS" dirty="0" smtClean="0"/>
              <a:t>Model se vezuje za view i ažurno stanje modela se prkazuje u browser-u </a:t>
            </a:r>
          </a:p>
          <a:p>
            <a:r>
              <a:rPr lang="sr-Latn-RS" dirty="0" smtClean="0"/>
              <a:t>Na primer</a:t>
            </a:r>
            <a:r>
              <a:rPr lang="en-GB" dirty="0" smtClean="0"/>
              <a:t> </a:t>
            </a:r>
            <a:r>
              <a:rPr lang="sr-Latn-RS" dirty="0" smtClean="0"/>
              <a:t>interpolacija</a:t>
            </a:r>
            <a:r>
              <a:rPr lang="sr-Latn-R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{{</a:t>
            </a:r>
            <a:r>
              <a:rPr lang="sr-Latn-R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message}}</a:t>
            </a:r>
            <a:r>
              <a:rPr lang="sr-Latn-RS" dirty="0" smtClean="0"/>
              <a:t> </a:t>
            </a:r>
          </a:p>
          <a:p>
            <a:r>
              <a:rPr lang="sr-Latn-RS" dirty="0" smtClean="0"/>
              <a:t>To je </a:t>
            </a:r>
            <a:r>
              <a:rPr lang="sr-Latn-RS" b="1" dirty="0" smtClean="0"/>
              <a:t>direktiva za vezivanje podataka</a:t>
            </a:r>
            <a:r>
              <a:rPr lang="sr-Latn-RS" dirty="0" smtClean="0"/>
              <a:t> (data binding directive)</a:t>
            </a:r>
          </a:p>
          <a:p>
            <a:r>
              <a:rPr lang="sr-Latn-RS" dirty="0" smtClean="0"/>
              <a:t>Konroleri su zaduženi za pripremanje podataka,  prikaz je zadužen za prikazivanje podataka, model posreduje između kotrolera i prikaza (poznato?)</a:t>
            </a:r>
          </a:p>
          <a:p>
            <a:endParaRPr lang="sr-Latn-RS" dirty="0"/>
          </a:p>
          <a:p>
            <a:endParaRPr lang="sr-Latn-RS" dirty="0" smtClean="0"/>
          </a:p>
          <a:p>
            <a:endParaRPr lang="sr-Latn-RS" dirty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84724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</a:t>
            </a:r>
            <a:r>
              <a:rPr lang="sr-Latn-RS" dirty="0" smtClean="0"/>
              <a:t>g-include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Ugrađivanje HTML iz drugog izvora (npr. fajla) u prikaz.</a:t>
            </a:r>
          </a:p>
          <a:p>
            <a:pPr marL="0" indent="0">
              <a:buNone/>
            </a:pPr>
            <a:endParaRPr lang="sr-Latn-RS" dirty="0" smtClean="0"/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ng-include="'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primer06-entries.html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'"&gt;  </a:t>
            </a:r>
          </a:p>
          <a:p>
            <a:endParaRPr lang="sr-Latn-RS" dirty="0" smtClean="0"/>
          </a:p>
          <a:p>
            <a:endParaRPr lang="sr-Latn-RS" dirty="0" smtClean="0"/>
          </a:p>
          <a:p>
            <a:endParaRPr lang="sr-Latn-RS" dirty="0"/>
          </a:p>
          <a:p>
            <a:endParaRPr lang="sr-Latn-RS" dirty="0" smtClean="0"/>
          </a:p>
          <a:p>
            <a:endParaRPr lang="en-GB" dirty="0" smtClean="0"/>
          </a:p>
          <a:p>
            <a:endParaRPr lang="sr-Latn-RS" dirty="0"/>
          </a:p>
        </p:txBody>
      </p:sp>
      <p:sp>
        <p:nvSpPr>
          <p:cNvPr id="4" name="TextBox 3"/>
          <p:cNvSpPr txBox="1"/>
          <p:nvPr/>
        </p:nvSpPr>
        <p:spPr>
          <a:xfrm>
            <a:off x="7236296" y="3789040"/>
            <a:ext cx="1521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 smtClean="0"/>
              <a:t>primer6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5616" y="3789040"/>
            <a:ext cx="4104456" cy="923330"/>
          </a:xfrm>
          <a:prstGeom prst="rect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lang="sr-Latn-RS" dirty="0" smtClean="0"/>
              <a:t>primer06-entries.html je string (a ne izraz!) pa se prosleđuje kao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'primer06-entries.html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'"</a:t>
            </a:r>
            <a:endParaRPr lang="en-GB" dirty="0"/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>
          <a:xfrm flipV="1">
            <a:off x="3167844" y="3501008"/>
            <a:ext cx="612068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12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Zaključak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err="1" smtClean="0"/>
              <a:t>Direktive</a:t>
            </a:r>
            <a:r>
              <a:rPr lang="en-GB" dirty="0" smtClean="0"/>
              <a:t> </a:t>
            </a:r>
            <a:r>
              <a:rPr lang="en-GB" dirty="0" err="1" smtClean="0"/>
              <a:t>za</a:t>
            </a:r>
            <a:r>
              <a:rPr lang="en-GB" dirty="0" smtClean="0"/>
              <a:t> </a:t>
            </a:r>
            <a:r>
              <a:rPr lang="en-GB" dirty="0" err="1" smtClean="0"/>
              <a:t>vezivanje</a:t>
            </a:r>
            <a:r>
              <a:rPr lang="en-GB" dirty="0" smtClean="0"/>
              <a:t> </a:t>
            </a:r>
            <a:r>
              <a:rPr lang="en-GB" dirty="0" err="1" smtClean="0"/>
              <a:t>podataka</a:t>
            </a:r>
            <a:endParaRPr lang="sr-Latn-RS" dirty="0"/>
          </a:p>
          <a:p>
            <a:pPr marL="57150" indent="0">
              <a:buNone/>
            </a:pPr>
            <a:r>
              <a:rPr lang="sr-Latn-R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{{ blogEntry.title }}</a:t>
            </a:r>
          </a:p>
          <a:p>
            <a:r>
              <a:rPr lang="sr-Latn-RS" dirty="0" smtClean="0"/>
              <a:t>Direktive za rukovanje modelom</a:t>
            </a:r>
          </a:p>
          <a:p>
            <a:pPr marL="0" indent="0">
              <a:buNone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&lt;input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type="text"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ng-model="</a:t>
            </a:r>
            <a:r>
              <a:rPr lang="en-GB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searchEntry.title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 smtClean="0"/>
              <a:t>Direktive</a:t>
            </a:r>
            <a:r>
              <a:rPr lang="en-GB" dirty="0" smtClean="0"/>
              <a:t> </a:t>
            </a:r>
            <a:r>
              <a:rPr lang="en-GB" dirty="0" err="1" smtClean="0"/>
              <a:t>za</a:t>
            </a:r>
            <a:r>
              <a:rPr lang="en-GB" dirty="0" smtClean="0"/>
              <a:t> </a:t>
            </a:r>
            <a:r>
              <a:rPr lang="en-GB" dirty="0" err="1" smtClean="0"/>
              <a:t>rukovanje</a:t>
            </a:r>
            <a:r>
              <a:rPr lang="en-GB" dirty="0" smtClean="0"/>
              <a:t> </a:t>
            </a:r>
            <a:r>
              <a:rPr lang="en-GB" dirty="0" err="1" smtClean="0"/>
              <a:t>doga</a:t>
            </a:r>
            <a:r>
              <a:rPr lang="sr-Latn-RS" dirty="0" smtClean="0"/>
              <a:t>đajima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&lt;form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ng-submit="search</a:t>
            </a:r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()"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 smtClean="0"/>
              <a:t>Direktive za rukovanje prikazom</a:t>
            </a:r>
          </a:p>
          <a:p>
            <a:pPr marL="0" indent="0">
              <a:buNone/>
            </a:pPr>
            <a:r>
              <a:rPr lang="sr-Latn-R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ng-show="blogEntry.comments.length"&gt;</a:t>
            </a: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/>
              <a:t>Videli smo samo mali deo skupa </a:t>
            </a:r>
            <a:r>
              <a:rPr lang="sr-Latn-RS" dirty="0" smtClean="0"/>
              <a:t>Angular direktiva (samo u osnovnoj biblioteci – Angularu – ih ima preko 50).</a:t>
            </a:r>
            <a:endParaRPr lang="en-GB" dirty="0"/>
          </a:p>
          <a:p>
            <a:endParaRPr lang="sr-Latn-RS" dirty="0" smtClean="0"/>
          </a:p>
          <a:p>
            <a:endParaRPr lang="sr-Latn-RS" dirty="0"/>
          </a:p>
          <a:p>
            <a:pPr marL="0" indent="0">
              <a:buNone/>
            </a:pP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20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Custom </a:t>
            </a:r>
            <a:r>
              <a:rPr lang="en-GB" dirty="0" err="1" smtClean="0"/>
              <a:t>direktive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Angular </a:t>
            </a:r>
            <a:r>
              <a:rPr lang="sr-Latn-RS" dirty="0" smtClean="0"/>
              <a:t>omogućuje pisanje custom direktiva</a:t>
            </a:r>
          </a:p>
          <a:p>
            <a:pPr lvl="1"/>
            <a:r>
              <a:rPr lang="sr-Latn-RS" dirty="0" smtClean="0"/>
              <a:t>Proširenje html vokabulara </a:t>
            </a:r>
          </a:p>
          <a:p>
            <a:r>
              <a:rPr lang="sr-Latn-RS" dirty="0" smtClean="0"/>
              <a:t>Direktive se registruju u okviru modula pomoću funkcije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module.directive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 smtClean="0"/>
              <a:t>Ova funkcija prima </a:t>
            </a:r>
          </a:p>
          <a:p>
            <a:pPr lvl="1"/>
            <a:r>
              <a:rPr lang="sr-Latn-RS" dirty="0" smtClean="0"/>
              <a:t>Normalizovan naziv direktive</a:t>
            </a:r>
          </a:p>
          <a:p>
            <a:pPr lvl="2"/>
            <a:r>
              <a:rPr lang="sr-Latn-RS" dirty="0" smtClean="0"/>
              <a:t>Ne počinje sa </a:t>
            </a:r>
            <a:r>
              <a:rPr lang="en-GB" dirty="0" smtClean="0"/>
              <a:t>“x-” </a:t>
            </a:r>
            <a:r>
              <a:rPr lang="en-GB" dirty="0" err="1" smtClean="0"/>
              <a:t>niti</a:t>
            </a:r>
            <a:r>
              <a:rPr lang="en-GB" dirty="0" smtClean="0"/>
              <a:t> </a:t>
            </a:r>
            <a:r>
              <a:rPr lang="en-GB" dirty="0" err="1" smtClean="0"/>
              <a:t>sa</a:t>
            </a:r>
            <a:r>
              <a:rPr lang="en-GB" dirty="0" smtClean="0"/>
              <a:t> “data-”</a:t>
            </a:r>
          </a:p>
          <a:p>
            <a:pPr lvl="2"/>
            <a:r>
              <a:rPr lang="en-GB" dirty="0" smtClean="0"/>
              <a:t>Re</a:t>
            </a:r>
            <a:r>
              <a:rPr lang="sr-Latn-RS" dirty="0" smtClean="0"/>
              <a:t>či razdvojene</a:t>
            </a:r>
            <a:r>
              <a:rPr lang="en-GB" dirty="0" smtClean="0"/>
              <a:t> </a:t>
            </a:r>
            <a:r>
              <a:rPr lang="en-GB" dirty="0" err="1" smtClean="0"/>
              <a:t>sa</a:t>
            </a:r>
            <a:r>
              <a:rPr lang="en-GB" dirty="0" smtClean="0"/>
              <a:t> “-”, ”:” </a:t>
            </a:r>
            <a:r>
              <a:rPr lang="en-GB" dirty="0" err="1" smtClean="0"/>
              <a:t>i</a:t>
            </a:r>
            <a:r>
              <a:rPr lang="en-GB" dirty="0" smtClean="0"/>
              <a:t> “_” </a:t>
            </a:r>
            <a:r>
              <a:rPr lang="sr-Latn-RS" dirty="0" smtClean="0"/>
              <a:t>zamenjuju se camelCase notacijom </a:t>
            </a:r>
          </a:p>
          <a:p>
            <a:pPr lvl="1"/>
            <a:r>
              <a:rPr lang="sr-Latn-RS" dirty="0"/>
              <a:t>F</a:t>
            </a:r>
            <a:r>
              <a:rPr lang="sr-Latn-RS" dirty="0" smtClean="0"/>
              <a:t>actory funkciju </a:t>
            </a:r>
          </a:p>
          <a:p>
            <a:pPr lvl="2"/>
            <a:r>
              <a:rPr lang="sr-Latn-RS" dirty="0"/>
              <a:t>V</a:t>
            </a:r>
            <a:r>
              <a:rPr lang="sr-Latn-RS" dirty="0" smtClean="0"/>
              <a:t>raća objekat koji predstavlja direktivu</a:t>
            </a:r>
          </a:p>
          <a:p>
            <a:pPr lvl="3"/>
            <a:r>
              <a:rPr lang="sr-Latn-RS" dirty="0" smtClean="0"/>
              <a:t>templejt direktive, </a:t>
            </a:r>
          </a:p>
          <a:p>
            <a:pPr lvl="3"/>
            <a:r>
              <a:rPr lang="sr-Latn-RS" dirty="0" smtClean="0"/>
              <a:t>da li se odnosi na HTML elemente, atribute ili klase, </a:t>
            </a:r>
          </a:p>
          <a:p>
            <a:pPr lvl="3"/>
            <a:r>
              <a:rPr lang="sr-Latn-RS" dirty="0" smtClean="0"/>
              <a:t>funkcionalnost direktive,</a:t>
            </a:r>
          </a:p>
          <a:p>
            <a:pPr lvl="3"/>
            <a:r>
              <a:rPr lang="sr-Latn-RS" dirty="0" smtClean="0"/>
              <a:t>...</a:t>
            </a:r>
            <a:endParaRPr lang="sr-Latn-R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396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Opcija </a:t>
            </a:r>
            <a:r>
              <a:rPr lang="sr-Latn-RS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restrict</a:t>
            </a:r>
            <a:endParaRPr lang="en-GB" sz="25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Opcija</a:t>
            </a:r>
            <a:r>
              <a:rPr lang="en-GB" dirty="0"/>
              <a:t> 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restrict</a:t>
            </a:r>
            <a:r>
              <a:rPr lang="en-GB" dirty="0"/>
              <a:t> </a:t>
            </a:r>
            <a:r>
              <a:rPr lang="sr-Latn-RS" dirty="0" smtClean="0"/>
              <a:t>može da primi vrednost</a:t>
            </a:r>
            <a:r>
              <a:rPr lang="en-GB" dirty="0" smtClean="0"/>
              <a:t>:</a:t>
            </a:r>
            <a:endParaRPr lang="en-GB" dirty="0"/>
          </a:p>
          <a:p>
            <a:pPr lvl="1"/>
            <a:r>
              <a:rPr lang="en-GB" dirty="0"/>
              <a:t>'A' </a:t>
            </a:r>
            <a:r>
              <a:rPr lang="sr-Latn-RS" dirty="0" smtClean="0"/>
              <a:t>- direktiva se odnosi na vrednosti atributa</a:t>
            </a:r>
            <a:endParaRPr lang="en-GB" dirty="0"/>
          </a:p>
          <a:p>
            <a:pPr lvl="1"/>
            <a:r>
              <a:rPr lang="en-GB" dirty="0"/>
              <a:t>'E' - </a:t>
            </a:r>
            <a:r>
              <a:rPr lang="sr-Latn-RS" dirty="0" smtClean="0"/>
              <a:t>direkiva se odnosi na elemente</a:t>
            </a:r>
            <a:endParaRPr lang="en-GB" dirty="0"/>
          </a:p>
          <a:p>
            <a:pPr lvl="1"/>
            <a:r>
              <a:rPr lang="en-GB" dirty="0"/>
              <a:t>'C' - </a:t>
            </a:r>
            <a:r>
              <a:rPr lang="sr-Latn-RS" dirty="0" smtClean="0"/>
              <a:t>direktiva se odnosi na naziv klase</a:t>
            </a:r>
            <a:endParaRPr lang="en-GB" dirty="0"/>
          </a:p>
          <a:p>
            <a:r>
              <a:rPr lang="sr-Latn-RS" dirty="0" smtClean="0"/>
              <a:t>Restrikcije mogu da se kombinuju</a:t>
            </a:r>
            <a:r>
              <a:rPr lang="en-GB" dirty="0" smtClean="0"/>
              <a:t>:</a:t>
            </a:r>
            <a:endParaRPr lang="en-GB" dirty="0"/>
          </a:p>
          <a:p>
            <a:pPr lvl="1"/>
            <a:r>
              <a:rPr lang="en-GB" dirty="0"/>
              <a:t>'AEC' - </a:t>
            </a:r>
            <a:r>
              <a:rPr lang="sr-Latn-RS" dirty="0" smtClean="0"/>
              <a:t>odnosi se na nazive atributa, elemenata i klasa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415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Custom direktive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entriesDirective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function() {</a:t>
            </a:r>
          </a:p>
          <a:p>
            <a:pPr marL="0" indent="0">
              <a:buNone/>
            </a:pP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{</a:t>
            </a:r>
          </a:p>
          <a:p>
            <a:pPr marL="0" indent="0">
              <a:buNone/>
            </a:pP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restrict: "E",</a:t>
            </a:r>
          </a:p>
          <a:p>
            <a:pPr marL="0" indent="0">
              <a:buNone/>
            </a:pP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templateUrl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"primer07-entries.html"</a:t>
            </a:r>
          </a:p>
          <a:p>
            <a:pPr marL="0" indent="0">
              <a:buNone/>
            </a:pP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</a:p>
          <a:p>
            <a:pPr marL="0" indent="0">
              <a:buNone/>
            </a:pP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</a:p>
          <a:p>
            <a:pPr marL="0" indent="0">
              <a:buNone/>
            </a:pPr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app =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angular.module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("app", []);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app.controller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blogEntriesCtrl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blogEntriesController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app.directive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xwsEntries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entriesDirective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sr-Latn-R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&lt;!– korišćenje direktive na html stranici --&gt;</a:t>
            </a:r>
          </a:p>
          <a:p>
            <a:pPr marL="0" indent="0">
              <a:buNone/>
            </a:pPr>
            <a:r>
              <a:rPr lang="sr-Latn-R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&lt;!– </a:t>
            </a:r>
            <a:r>
              <a:rPr lang="sr-Latn-R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obratiti pažnju na naziv u js fajlu i na naziv u html strnici --&gt;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xws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-entries&gt;&lt;/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xws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-entries&gt;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48264" y="5301208"/>
            <a:ext cx="1521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 smtClean="0"/>
              <a:t>primer7</a:t>
            </a:r>
          </a:p>
        </p:txBody>
      </p:sp>
    </p:spTree>
    <p:extLst>
      <p:ext uri="{BB962C8B-B14F-4D97-AF65-F5344CB8AC3E}">
        <p14:creationId xmlns:p14="http://schemas.microsoft.com/office/powerpoint/2010/main" val="248597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Izolovanje opsega direktive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U prethodnoj direktivi smo imali problem:</a:t>
            </a:r>
          </a:p>
          <a:p>
            <a:pPr lvl="1"/>
            <a:r>
              <a:rPr lang="sr-Latn-RS" dirty="0" smtClean="0"/>
              <a:t>Pretpostavili smo da se u </a:t>
            </a:r>
            <a:r>
              <a:rPr lang="sr-Latn-R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lang="sr-Latn-R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dirty="0" smtClean="0"/>
              <a:t>nalazi atribut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blogEntries</a:t>
            </a:r>
          </a:p>
          <a:p>
            <a:pPr lvl="1"/>
            <a:r>
              <a:rPr lang="sr-Latn-RS" dirty="0" smtClean="0">
                <a:cs typeface="Courier New" panose="02070309020205020404" pitchFamily="49" charset="0"/>
              </a:rPr>
              <a:t>Direktive treba da se koriste nezavisno u različitim aplikacijama</a:t>
            </a:r>
          </a:p>
          <a:p>
            <a:r>
              <a:rPr lang="sr-Latn-RS" dirty="0" smtClean="0"/>
              <a:t>Problem možemo da rešimo tako što za svaku direktivu napravimo izolovani opseg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93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Izolovanje opsega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entriesDirective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function() {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{</a:t>
            </a:r>
          </a:p>
          <a:p>
            <a:pPr marL="0" indent="0">
              <a:buNone/>
            </a:pP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scope: { //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izolovanje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opsega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entries: "=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//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mapira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blog-entries,</a:t>
            </a:r>
          </a:p>
          <a:p>
            <a:pPr marL="0" indent="0">
              <a:buNone/>
            </a:pP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order: "=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sortOrder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// </a:t>
            </a:r>
            <a:r>
              <a:rPr lang="sr-Latn-R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Order 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mapira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scope-order,</a:t>
            </a:r>
          </a:p>
          <a:p>
            <a:pPr marL="0" indent="0">
              <a:buNone/>
            </a:pP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},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restrict: "E",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templateUrl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"primer08-entries.html"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sr-Latn-R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&lt;!– zadavanje vrednosti opsega u HTML stranici --&gt;</a:t>
            </a:r>
            <a:endParaRPr lang="sr-Latn-R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&lt;xws-entries blog-entries="blogEntries" sort-order="sortOrder"&gt;&lt;/xws-entries&gt;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80312" y="5517232"/>
            <a:ext cx="1521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 smtClean="0"/>
              <a:t>primer8</a:t>
            </a:r>
          </a:p>
        </p:txBody>
      </p:sp>
    </p:spTree>
    <p:extLst>
      <p:ext uri="{BB962C8B-B14F-4D97-AF65-F5344CB8AC3E}">
        <p14:creationId xmlns:p14="http://schemas.microsoft.com/office/powerpoint/2010/main" val="196989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Opcija scope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sr-Latn-RS" dirty="0" smtClean="0"/>
              <a:t>Postoje tri načina vezivanja vrednosti za izolovani opseg direktive:</a:t>
            </a:r>
          </a:p>
          <a:p>
            <a:pPr lvl="1"/>
            <a:r>
              <a:rPr lang="sr-Latn-RS" dirty="0" smtClean="0"/>
              <a:t>’@’ </a:t>
            </a:r>
            <a:endParaRPr lang="sr-Latn-RS" dirty="0"/>
          </a:p>
          <a:p>
            <a:pPr lvl="2"/>
            <a:r>
              <a:rPr lang="sr-Latn-RS" dirty="0"/>
              <a:t>J</a:t>
            </a:r>
            <a:r>
              <a:rPr lang="sr-Latn-RS" dirty="0" smtClean="0"/>
              <a:t>ednosmerno </a:t>
            </a:r>
            <a:r>
              <a:rPr lang="sr-Latn-RS" dirty="0"/>
              <a:t>prenošenje podataka iz </a:t>
            </a:r>
            <a:r>
              <a:rPr lang="sr-Latn-RS" dirty="0" smtClean="0"/>
              <a:t>HTML stranice u izolovani opseg direktive </a:t>
            </a:r>
          </a:p>
          <a:p>
            <a:pPr lvl="2"/>
            <a:r>
              <a:rPr lang="sr-Latn-RS" dirty="0" smtClean="0"/>
              <a:t>Prenosi se evaluirana vrednost </a:t>
            </a:r>
          </a:p>
          <a:p>
            <a:pPr lvl="2"/>
            <a:r>
              <a:rPr lang="sr-Latn-RS" dirty="0" smtClean="0"/>
              <a:t>Na primer, ako je u HTML elementu </a:t>
            </a:r>
            <a:r>
              <a:rPr lang="en-GB" dirty="0"/>
              <a:t>title="</a:t>
            </a:r>
            <a:r>
              <a:rPr lang="en-GB" dirty="0" smtClean="0"/>
              <a:t>title1"</a:t>
            </a:r>
            <a:r>
              <a:rPr lang="sr-Latn-RS" dirty="0" smtClean="0"/>
              <a:t>, vrednosti title je string </a:t>
            </a:r>
            <a:r>
              <a:rPr lang="en-GB" dirty="0" smtClean="0"/>
              <a:t>"</a:t>
            </a:r>
            <a:r>
              <a:rPr lang="en-GB" dirty="0"/>
              <a:t>title1"</a:t>
            </a:r>
            <a:endParaRPr lang="sr-Latn-RS" dirty="0" smtClean="0"/>
          </a:p>
          <a:p>
            <a:pPr lvl="2"/>
            <a:r>
              <a:rPr lang="sr-Latn-RS" dirty="0" smtClean="0"/>
              <a:t>Ako bih hteo da prenesem vrednost $scope.title1, postavio bih </a:t>
            </a:r>
            <a:r>
              <a:rPr lang="en-GB" dirty="0"/>
              <a:t>title</a:t>
            </a:r>
            <a:r>
              <a:rPr lang="en-GB" dirty="0" smtClean="0"/>
              <a:t>="</a:t>
            </a:r>
            <a:r>
              <a:rPr lang="sr-Latn-RS" dirty="0" smtClean="0"/>
              <a:t>{{</a:t>
            </a:r>
            <a:r>
              <a:rPr lang="en-GB" dirty="0" smtClean="0"/>
              <a:t>title1</a:t>
            </a:r>
            <a:r>
              <a:rPr lang="sr-Latn-RS" dirty="0" smtClean="0"/>
              <a:t>}}</a:t>
            </a:r>
            <a:r>
              <a:rPr lang="en-GB" dirty="0" smtClean="0"/>
              <a:t>"</a:t>
            </a:r>
            <a:endParaRPr lang="sr-Latn-RS" dirty="0"/>
          </a:p>
          <a:p>
            <a:pPr lvl="1"/>
            <a:r>
              <a:rPr lang="sr-Latn-RS" dirty="0" smtClean="0"/>
              <a:t>’=’ </a:t>
            </a:r>
          </a:p>
          <a:p>
            <a:pPr lvl="2"/>
            <a:r>
              <a:rPr lang="en-GB" dirty="0" err="1"/>
              <a:t>Dvosmerno</a:t>
            </a:r>
            <a:r>
              <a:rPr lang="en-GB" dirty="0"/>
              <a:t> </a:t>
            </a:r>
            <a:r>
              <a:rPr lang="en-GB" dirty="0" err="1" smtClean="0"/>
              <a:t>mapiranje</a:t>
            </a:r>
            <a:endParaRPr lang="en-GB" dirty="0" smtClean="0"/>
          </a:p>
          <a:p>
            <a:pPr lvl="2"/>
            <a:r>
              <a:rPr lang="sr-Latn-RS" dirty="0" smtClean="0"/>
              <a:t>Prenošenje objekata iz roditeljskog opsega u izolovani opseg</a:t>
            </a:r>
          </a:p>
          <a:p>
            <a:pPr lvl="2"/>
            <a:r>
              <a:rPr lang="sr-Latn-RS" dirty="0" smtClean="0"/>
              <a:t>Ako </a:t>
            </a:r>
            <a:r>
              <a:rPr lang="sr-Latn-RS" dirty="0"/>
              <a:t>je u HTML elementu </a:t>
            </a:r>
            <a:r>
              <a:rPr lang="en-GB" dirty="0"/>
              <a:t>title="title1"</a:t>
            </a:r>
            <a:r>
              <a:rPr lang="sr-Latn-RS" dirty="0"/>
              <a:t>, vrednosti title je </a:t>
            </a:r>
            <a:r>
              <a:rPr lang="sr-Latn-RS" dirty="0" smtClean="0"/>
              <a:t>$scope.</a:t>
            </a:r>
            <a:r>
              <a:rPr lang="en-GB" dirty="0" smtClean="0"/>
              <a:t>title1</a:t>
            </a:r>
            <a:endParaRPr lang="sr-Latn-RS" dirty="0" smtClean="0"/>
          </a:p>
          <a:p>
            <a:pPr lvl="1"/>
            <a:r>
              <a:rPr lang="sr-Latn-RS" dirty="0" smtClean="0"/>
              <a:t>’&lt;’ </a:t>
            </a:r>
            <a:endParaRPr lang="sr-Latn-RS" dirty="0"/>
          </a:p>
          <a:p>
            <a:pPr lvl="2"/>
            <a:r>
              <a:rPr lang="sr-Latn-RS" dirty="0" smtClean="0"/>
              <a:t>Jednosmerm mapiranje (od </a:t>
            </a:r>
            <a:r>
              <a:rPr lang="sr-Latn-RS" dirty="0"/>
              <a:t>Angulara 1.5</a:t>
            </a:r>
            <a:r>
              <a:rPr lang="sr-Latn-RS" dirty="0" smtClean="0"/>
              <a:t>)</a:t>
            </a:r>
            <a:endParaRPr lang="en-GB" dirty="0"/>
          </a:p>
          <a:p>
            <a:pPr lvl="2"/>
            <a:r>
              <a:rPr lang="sr-Latn-RS" dirty="0"/>
              <a:t>Prenošenje objekata iz roditeljskog opsega u izolovani opseg</a:t>
            </a:r>
          </a:p>
          <a:p>
            <a:pPr lvl="2"/>
            <a:r>
              <a:rPr lang="sr-Latn-RS" dirty="0" smtClean="0"/>
              <a:t>Ukoliko se vrednost u izolovanom opsegu izmeni, izmena se ne odražava na roditljeski opseg (nije watched)</a:t>
            </a:r>
          </a:p>
          <a:p>
            <a:pPr lvl="2"/>
            <a:r>
              <a:rPr lang="sr-Latn-RS" dirty="0" smtClean="0"/>
              <a:t>Obzirom da oba opsega referenciraju isti objekat, i u roditeljskom opsegu će biti izmenje objekat, samo neće biti opserviran</a:t>
            </a:r>
          </a:p>
          <a:p>
            <a:pPr lvl="1"/>
            <a:r>
              <a:rPr lang="sr-Latn-RS" dirty="0" smtClean="0"/>
              <a:t>’&amp;’</a:t>
            </a:r>
          </a:p>
          <a:p>
            <a:pPr lvl="2"/>
            <a:r>
              <a:rPr lang="sr-Latn-RS" dirty="0" smtClean="0"/>
              <a:t>Pozivanje funkcije ili evaluiranje izraza nad roditeljskim skopom u okviru direktive u kojoj se nalazimo</a:t>
            </a:r>
          </a:p>
          <a:p>
            <a:pPr lvl="2"/>
            <a:r>
              <a:rPr lang="sr-Latn-RS" dirty="0" smtClean="0"/>
              <a:t>Omogućuje prenošenje podataka u scope kroz template</a:t>
            </a:r>
          </a:p>
          <a:p>
            <a:pPr lvl="2"/>
            <a:r>
              <a:rPr lang="sr-Latn-RS" dirty="0" smtClean="0"/>
              <a:t>Primer 08a</a:t>
            </a:r>
          </a:p>
          <a:p>
            <a:pPr lvl="2"/>
            <a:endParaRPr lang="en-GB" dirty="0"/>
          </a:p>
          <a:p>
            <a:pPr lvl="2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89211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Direktive i DOM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Koristi se opcija link</a:t>
            </a:r>
          </a:p>
          <a:p>
            <a:r>
              <a:rPr lang="sr-Latn-RS" dirty="0" smtClean="0"/>
              <a:t>To je funkcija sa signaturom: 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 link(scope, element, 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attrs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 { ... 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r-Latn-R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sr-Latn-RS" b="1" dirty="0"/>
              <a:t>s</a:t>
            </a:r>
            <a:r>
              <a:rPr lang="en-GB" b="1" dirty="0" smtClean="0"/>
              <a:t>cope</a:t>
            </a:r>
            <a:r>
              <a:rPr lang="sr-Latn-RS" b="1" dirty="0" smtClean="0"/>
              <a:t> </a:t>
            </a:r>
            <a:r>
              <a:rPr lang="sr-Latn-RS" dirty="0" smtClean="0"/>
              <a:t>-</a:t>
            </a:r>
            <a:r>
              <a:rPr lang="en-GB" dirty="0"/>
              <a:t> </a:t>
            </a:r>
            <a:r>
              <a:rPr lang="en-GB" dirty="0" smtClean="0"/>
              <a:t>Angular </a:t>
            </a:r>
            <a:r>
              <a:rPr lang="en-GB" dirty="0"/>
              <a:t>scope </a:t>
            </a:r>
            <a:r>
              <a:rPr lang="sr-Latn-RS" dirty="0" smtClean="0"/>
              <a:t>objekat</a:t>
            </a:r>
            <a:r>
              <a:rPr lang="en-GB" dirty="0" smtClean="0"/>
              <a:t>.</a:t>
            </a:r>
            <a:endParaRPr lang="en-GB" dirty="0"/>
          </a:p>
          <a:p>
            <a:pPr lvl="1"/>
            <a:r>
              <a:rPr lang="en-GB" b="1" dirty="0"/>
              <a:t>element</a:t>
            </a:r>
            <a:r>
              <a:rPr lang="en-GB" dirty="0"/>
              <a:t> </a:t>
            </a:r>
            <a:r>
              <a:rPr lang="sr-Latn-RS" dirty="0" smtClean="0"/>
              <a:t>-</a:t>
            </a:r>
            <a:r>
              <a:rPr lang="en-GB" dirty="0" smtClean="0"/>
              <a:t> </a:t>
            </a:r>
            <a:r>
              <a:rPr lang="en-GB" dirty="0" err="1" smtClean="0"/>
              <a:t>jqLite</a:t>
            </a:r>
            <a:r>
              <a:rPr lang="en-GB" dirty="0" smtClean="0"/>
              <a:t> </a:t>
            </a:r>
            <a:r>
              <a:rPr lang="en-GB" dirty="0"/>
              <a:t>element </a:t>
            </a:r>
            <a:r>
              <a:rPr lang="sr-Latn-RS" dirty="0" smtClean="0"/>
              <a:t>nad kojim je ova direktiva pozvana</a:t>
            </a:r>
            <a:r>
              <a:rPr lang="en-GB" dirty="0" smtClean="0"/>
              <a:t>.</a:t>
            </a:r>
            <a:endParaRPr lang="en-GB" dirty="0"/>
          </a:p>
          <a:p>
            <a:pPr lvl="1"/>
            <a:r>
              <a:rPr lang="sr-Latn-RS" b="1" dirty="0" err="1"/>
              <a:t>a</a:t>
            </a:r>
            <a:r>
              <a:rPr lang="en-GB" b="1" dirty="0" err="1" smtClean="0"/>
              <a:t>ttrs</a:t>
            </a:r>
            <a:r>
              <a:rPr lang="sr-Latn-RS" dirty="0" smtClean="0"/>
              <a:t> -</a:t>
            </a:r>
            <a:r>
              <a:rPr lang="en-GB" dirty="0"/>
              <a:t> </a:t>
            </a:r>
            <a:r>
              <a:rPr lang="sr-Latn-RS" dirty="0" smtClean="0"/>
              <a:t>mapa u kojoj su ključevi normalizovani nazivi atributa, a vrednosti su vrednosti atributa</a:t>
            </a:r>
            <a:r>
              <a:rPr lang="en-GB" dirty="0" smtClean="0"/>
              <a:t>.</a:t>
            </a:r>
            <a:endParaRPr lang="en-GB" dirty="0"/>
          </a:p>
          <a:p>
            <a:pPr lvl="1"/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12612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/>
          <a:lstStyle/>
          <a:p>
            <a:r>
              <a:rPr lang="sr-Latn-RS" dirty="0" smtClean="0"/>
              <a:t>Direktive i DOM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vi-V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var link = function(scope, element, attrs) { //link funkcija</a:t>
            </a:r>
          </a:p>
          <a:p>
            <a:pPr marL="0" indent="0">
              <a:buNone/>
            </a:pPr>
            <a:r>
              <a:rPr lang="vi-V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var selectElement = element.find("button"); //jQuery selektujemo select</a:t>
            </a:r>
          </a:p>
          <a:p>
            <a:pPr marL="0" indent="0">
              <a:buNone/>
            </a:pPr>
            <a:r>
              <a:rPr lang="vi-V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selectElement.on("click", function() { //na promenu vežemo događaj</a:t>
            </a:r>
          </a:p>
          <a:p>
            <a:pPr marL="0" indent="0">
              <a:buNone/>
            </a:pPr>
            <a:r>
              <a:rPr lang="vi-V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alert("Hello world!"); //ispis poruke</a:t>
            </a:r>
          </a:p>
          <a:p>
            <a:pPr marL="0" indent="0">
              <a:buNone/>
            </a:pPr>
            <a:r>
              <a:rPr lang="vi-V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</a:p>
          <a:p>
            <a:pPr marL="0" indent="0">
              <a:buNone/>
            </a:pPr>
            <a:r>
              <a:rPr lang="vi-V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vi-VN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sr-Latn-R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return {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link: link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sr-Latn-R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//link funkcija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scope: { //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izolovanje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opsega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entries: "=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//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se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mapira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blog-entries,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order: "=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sortOrder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//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scopeOrder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se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mapira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scope-order,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restrict: "E",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templateUrl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primer09-entries.html"</a:t>
            </a:r>
            <a:endParaRPr lang="sr-Latn-R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020272" y="5872916"/>
            <a:ext cx="15215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sz="3200" dirty="0" smtClean="0"/>
              <a:t>primer9</a:t>
            </a:r>
            <a:endParaRPr lang="sr-Latn-RS" sz="3200" dirty="0"/>
          </a:p>
        </p:txBody>
      </p:sp>
    </p:spTree>
    <p:extLst>
      <p:ext uri="{BB962C8B-B14F-4D97-AF65-F5344CB8AC3E}">
        <p14:creationId xmlns:p14="http://schemas.microsoft.com/office/powerpoint/2010/main" val="304971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View –&gt;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Direktive </a:t>
            </a:r>
            <a:r>
              <a:rPr lang="sr-Latn-RS" dirty="0" smtClean="0"/>
              <a:t>omogućuju </a:t>
            </a:r>
            <a:r>
              <a:rPr lang="sr-Latn-RS" dirty="0" smtClean="0"/>
              <a:t>interakciju prikaza sa $scope: prenošenje podataka iz prikaza u $scope</a:t>
            </a:r>
          </a:p>
          <a:p>
            <a:r>
              <a:rPr lang="sr-Latn-RS" dirty="0" smtClean="0"/>
              <a:t>Dvosmerno mapiranje (two way data binding)</a:t>
            </a:r>
            <a:endParaRPr lang="sr-Latn-RS" dirty="0"/>
          </a:p>
          <a:p>
            <a:r>
              <a:rPr lang="sr-Latn-RS" dirty="0" smtClean="0"/>
              <a:t>Ako se promene podaci u $scope promene se i u prikazu, ako se promene u prikazu promene se i u $scope</a:t>
            </a:r>
          </a:p>
        </p:txBody>
      </p:sp>
    </p:spTree>
    <p:extLst>
      <p:ext uri="{BB962C8B-B14F-4D97-AF65-F5344CB8AC3E}">
        <p14:creationId xmlns:p14="http://schemas.microsoft.com/office/powerpoint/2010/main" val="190181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Custom direktive zaključak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Direktive </a:t>
            </a:r>
            <a:r>
              <a:rPr lang="sr-Latn-RS" dirty="0"/>
              <a:t>se </a:t>
            </a:r>
            <a:r>
              <a:rPr lang="sr-Latn-RS" dirty="0" smtClean="0"/>
              <a:t>nalaze između </a:t>
            </a:r>
            <a:r>
              <a:rPr lang="sr-Latn-RS" dirty="0"/>
              <a:t>ViewModel-a </a:t>
            </a:r>
            <a:r>
              <a:rPr lang="sr-Latn-RS" dirty="0" smtClean="0"/>
              <a:t>i Prikaza</a:t>
            </a:r>
            <a:r>
              <a:rPr lang="sr-Latn-RS" dirty="0"/>
              <a:t>. </a:t>
            </a:r>
            <a:endParaRPr lang="sr-Latn-RS" dirty="0" smtClean="0"/>
          </a:p>
          <a:p>
            <a:r>
              <a:rPr lang="sr-Latn-RS" dirty="0" smtClean="0"/>
              <a:t>Često se oslanjaju na direktnu manipulaciju DOM stablom</a:t>
            </a:r>
          </a:p>
          <a:p>
            <a:r>
              <a:rPr lang="sr-Latn-RS" dirty="0" smtClean="0"/>
              <a:t>Postoji opasnost da se naruši dizajn šablon</a:t>
            </a:r>
          </a:p>
          <a:p>
            <a:r>
              <a:rPr lang="sr-Latn-RS" dirty="0" smtClean="0"/>
              <a:t>Neadekvatno (često prekomerno) korišćenje direktiva može da bude anti-patern u Angular-u</a:t>
            </a:r>
            <a:endParaRPr lang="sr-Latn-R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829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controllerAs</a:t>
            </a:r>
            <a:r>
              <a:rPr lang="sr-Latn-RS" dirty="0" smtClean="0"/>
              <a:t> kao prostor imena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sr-Latn-RS" sz="4200" dirty="0" smtClean="0"/>
              <a:t>Obzirom na protoptipsku prirodu JavaScript jezika, može se desiti da vrednost iz unutrašnjeg </a:t>
            </a:r>
            <a:r>
              <a:rPr lang="sr-Latn-RS" sz="4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$scope</a:t>
            </a:r>
            <a:r>
              <a:rPr lang="sr-Latn-RS" sz="4200" dirty="0" smtClean="0"/>
              <a:t> pomrači vrednosti iz spoljašnjeg </a:t>
            </a:r>
            <a:r>
              <a:rPr lang="sr-Latn-RS" sz="4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$scope</a:t>
            </a:r>
          </a:p>
          <a:p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ControllerOne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($scope)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scope.foo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Pera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ControllerTwo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($scope) { 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scope.foo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Mitar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app.controller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ControllerOne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ControllerOne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app.controller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ControllerTwo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ControllerTwo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&lt;div ng-controller="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ControllerOne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"&gt; 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{{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foo}} </a:t>
            </a:r>
            <a:endParaRPr lang="sr-Latn-R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div ng-controller="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ControllerTwo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"&gt; 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{{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endParaRPr lang="sr-Latn-R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</p:txBody>
      </p:sp>
    </p:spTree>
    <p:extLst>
      <p:ext uri="{BB962C8B-B14F-4D97-AF65-F5344CB8AC3E}">
        <p14:creationId xmlns:p14="http://schemas.microsoft.com/office/powerpoint/2010/main" val="341852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controllerAs</a:t>
            </a:r>
            <a:r>
              <a:rPr lang="sr-Latn-RS" dirty="0"/>
              <a:t> kao prostor imena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Iz unutrašnje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$scope</a:t>
            </a:r>
            <a:r>
              <a:rPr lang="sr-Latn-RS" dirty="0" smtClean="0"/>
              <a:t> mogli bismo da pristupimo spoljašnjem pomoću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$parent</a:t>
            </a:r>
          </a:p>
          <a:p>
            <a:pPr marL="0" indent="0">
              <a:buNone/>
            </a:pPr>
            <a:endParaRPr lang="sr-Latn-R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div ng-controller="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ControllerOne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endParaRPr lang="sr-Latn-R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{{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foo}} </a:t>
            </a:r>
            <a:endParaRPr lang="sr-Latn-R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div ng-controller="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ControllerTwo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"&gt; </a:t>
            </a:r>
            <a:endParaRPr lang="sr-Latn-R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{{$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parent.foo</a:t>
            </a:r>
            <a:r>
              <a:rPr lang="en-GB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endParaRPr lang="sr-Latn-RS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sr-Latn-R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sr-Latn-R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 smtClean="0">
                <a:cs typeface="Courier New" panose="02070309020205020404" pitchFamily="49" charset="0"/>
              </a:rPr>
              <a:t>Zbog čega ovo ne valja?</a:t>
            </a:r>
            <a:endParaRPr lang="en-GB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48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controllerAs</a:t>
            </a:r>
            <a:r>
              <a:rPr lang="sr-Latn-RS" dirty="0"/>
              <a:t> kao prostor imena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sr-Latn-RS" sz="5900" dirty="0" smtClean="0"/>
              <a:t>Rešenje je da se u </a:t>
            </a:r>
            <a:r>
              <a:rPr lang="sr-Latn-RS" sz="5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$scope</a:t>
            </a:r>
            <a:r>
              <a:rPr lang="sr-Latn-RS" sz="5900" dirty="0" smtClean="0"/>
              <a:t> koriste objekti, a ne vrednosti</a:t>
            </a:r>
          </a:p>
          <a:p>
            <a:pPr marL="0" indent="0">
              <a:buNone/>
            </a:pP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ControllerOne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($scope) {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scope.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model1.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foo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'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Pera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ControllerTwo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($scope) { 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scope.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model2.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foo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’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Mitar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app.controller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ControllerOne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ControllerOne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app.controller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ControllerTwo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ControllerTwo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&lt;div ng-controller="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ControllerOne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"&gt; 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{{</a:t>
            </a: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model1.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}} </a:t>
            </a:r>
            <a:endParaRPr lang="sr-Latn-R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&lt;div ng-controller="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ControllerTwo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"&gt; 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{{</a:t>
            </a: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endParaRPr lang="sr-Latn-R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808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controllerAs</a:t>
            </a:r>
            <a:r>
              <a:rPr lang="sr-Latn-RS" dirty="0"/>
              <a:t> kao prostor imena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sr-Latn-RS" sz="7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controllerAs</a:t>
            </a:r>
            <a:r>
              <a:rPr lang="sr-Latn-RS" sz="7000" dirty="0" smtClean="0"/>
              <a:t> nam omogućuje da uvedemo prostor imena u naš kotroler, bez potrebe da se bavimo </a:t>
            </a:r>
            <a:r>
              <a:rPr lang="sr-Latn-RS" sz="7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$scope</a:t>
            </a:r>
            <a:r>
              <a:rPr lang="en-GB" sz="7000" dirty="0"/>
              <a:t> </a:t>
            </a:r>
            <a:r>
              <a:rPr lang="en-GB" sz="7000" dirty="0" err="1"/>
              <a:t>objektom</a:t>
            </a:r>
            <a:endParaRPr lang="sr-Latn-RS" sz="7000" dirty="0"/>
          </a:p>
          <a:p>
            <a:endParaRPr lang="sr-Latn-RS" dirty="0" smtClean="0"/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ControllerOne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.foo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'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Pera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ControllerTwo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b="1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.foo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’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Mitar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app.controller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ControllerOne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ControllerOne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app.controller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ControllerTwo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ControllerTwo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&lt;div ng-controller="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ControllerOne</a:t>
            </a: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ctrl1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 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{{</a:t>
            </a: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ctrl1.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}} </a:t>
            </a:r>
            <a:endParaRPr lang="sr-Latn-R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&lt;div ng-controller="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ControllerTwo</a:t>
            </a: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ctrl2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 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{{</a:t>
            </a: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ctrl2.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endParaRPr lang="sr-Latn-R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endParaRPr lang="sr-Latn-R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474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controllerAs</a:t>
            </a:r>
            <a:r>
              <a:rPr lang="en-GB" dirty="0"/>
              <a:t> </a:t>
            </a:r>
            <a:r>
              <a:rPr lang="sr-Latn-RS" dirty="0" smtClean="0"/>
              <a:t>i direktive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Od AngularJS 1.2 možemo da koristimo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controllerAs</a:t>
            </a:r>
            <a:r>
              <a:rPr lang="sr-Latn-RS" dirty="0" smtClean="0"/>
              <a:t> u direktivama</a:t>
            </a:r>
          </a:p>
          <a:p>
            <a:r>
              <a:rPr lang="sr-Latn-RS" dirty="0" smtClean="0"/>
              <a:t>Problem: </a:t>
            </a:r>
          </a:p>
          <a:p>
            <a:pPr lvl="1"/>
            <a:r>
              <a:rPr lang="sr-Latn-RS" dirty="0" smtClean="0"/>
              <a:t>Izmene vrednosti iz spoljašnjeg opsega neće se odraziti na kontrolerov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sr-Latn-RS" dirty="0" smtClean="0"/>
              <a:t> objekat!</a:t>
            </a:r>
          </a:p>
          <a:p>
            <a:pPr lvl="1"/>
            <a:r>
              <a:rPr lang="sr-Latn-RS" dirty="0" smtClean="0"/>
              <a:t>Faktički, nemamo dvosmerno vezivanje</a:t>
            </a:r>
          </a:p>
          <a:p>
            <a:r>
              <a:rPr lang="sr-Latn-RS" dirty="0" smtClean="0"/>
              <a:t>Rešenje:</a:t>
            </a:r>
          </a:p>
          <a:p>
            <a:pPr lvl="1"/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bindToController</a:t>
            </a:r>
          </a:p>
        </p:txBody>
      </p:sp>
    </p:spTree>
    <p:extLst>
      <p:ext uri="{BB962C8B-B14F-4D97-AF65-F5344CB8AC3E}">
        <p14:creationId xmlns:p14="http://schemas.microsoft.com/office/powerpoint/2010/main" val="300437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bindToController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Kada je postavljena za direktive u izolovanom opsegu, specificirana svojstva se vezuju za kontroler umesto za scope</a:t>
            </a:r>
          </a:p>
          <a:p>
            <a:endParaRPr lang="sr-Latn-RS" dirty="0"/>
          </a:p>
          <a:p>
            <a:pPr marL="0" indent="0" algn="r">
              <a:buNone/>
            </a:pPr>
            <a:r>
              <a:rPr lang="sr-Latn-RS" b="1" dirty="0" smtClean="0"/>
              <a:t>Primer 10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84547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Komponente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Od AngularJS 1.5 (preuzeta iz Angular 2)</a:t>
            </a:r>
          </a:p>
          <a:p>
            <a:r>
              <a:rPr lang="sr-Latn-RS" dirty="0" smtClean="0"/>
              <a:t>Posebna vrsta direktiva koje se jednostavno konfigurišu</a:t>
            </a:r>
          </a:p>
          <a:p>
            <a:pPr lvl="1"/>
            <a:r>
              <a:rPr lang="sr-Latn-RS" dirty="0"/>
              <a:t>U stvari samo </a:t>
            </a:r>
            <a:r>
              <a:rPr lang="sr-Latn-RS" dirty="0" smtClean="0"/>
              <a:t>syntax </a:t>
            </a:r>
            <a:r>
              <a:rPr lang="sr-Latn-RS" dirty="0"/>
              <a:t>sugar</a:t>
            </a:r>
            <a:endParaRPr lang="sr-Latn-RS" dirty="0" smtClean="0"/>
          </a:p>
          <a:p>
            <a:r>
              <a:rPr lang="sr-Latn-RS" dirty="0" smtClean="0"/>
              <a:t>Pogodne za komponentnu arhitekturu aplikacija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793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Komponente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sr-Latn-RS" dirty="0" smtClean="0"/>
              <a:t>Default imaju izolovan scope</a:t>
            </a:r>
            <a:endParaRPr lang="en-GB" dirty="0"/>
          </a:p>
          <a:p>
            <a:pPr fontAlgn="base"/>
            <a:r>
              <a:rPr lang="sr-Latn-RS" dirty="0" smtClean="0"/>
              <a:t>Automatski koriste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controllerAs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/>
            <a:r>
              <a:rPr lang="sr-Latn-RS" dirty="0" smtClean="0"/>
              <a:t>Koriste kontrolere </a:t>
            </a:r>
            <a:r>
              <a:rPr lang="en-GB" dirty="0"/>
              <a:t>i</a:t>
            </a:r>
            <a:r>
              <a:rPr lang="en-GB" smtClean="0"/>
              <a:t> </a:t>
            </a:r>
            <a:r>
              <a:rPr lang="en-GB" dirty="0" smtClean="0"/>
              <a:t>ne </a:t>
            </a:r>
            <a:r>
              <a:rPr lang="en-GB" dirty="0" err="1" smtClean="0"/>
              <a:t>koriste</a:t>
            </a:r>
            <a:r>
              <a:rPr lang="sr-Latn-RS" dirty="0" smtClean="0"/>
              <a:t> </a:t>
            </a:r>
            <a:r>
              <a:rPr lang="sr-Latn-RS" dirty="0" smtClean="0"/>
              <a:t>link funkcija</a:t>
            </a:r>
            <a:endParaRPr lang="en-GB" dirty="0"/>
          </a:p>
          <a:p>
            <a:pPr fontAlgn="base"/>
            <a:r>
              <a:rPr lang="sr-Latn-RS" dirty="0" smtClean="0"/>
              <a:t>Default koriste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bindToController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/>
            <a:r>
              <a:rPr lang="sr-Latn-RS" dirty="0" smtClean="0">
                <a:cs typeface="Courier New" panose="02070309020205020404" pitchFamily="49" charset="0"/>
              </a:rPr>
              <a:t>Uvek su ograničene na element</a:t>
            </a:r>
          </a:p>
          <a:p>
            <a:pPr marL="0" indent="0" algn="r" fontAlgn="base">
              <a:buNone/>
            </a:pPr>
            <a:r>
              <a:rPr lang="sr-Latn-RS" b="1" dirty="0" smtClean="0">
                <a:cs typeface="Courier New" panose="02070309020205020404" pitchFamily="49" charset="0"/>
              </a:rPr>
              <a:t>Primer11</a:t>
            </a:r>
            <a:endParaRPr lang="en-GB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435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Komponente vs direktive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 smtClean="0"/>
              <a:t>Pros:</a:t>
            </a:r>
          </a:p>
          <a:p>
            <a:pPr lvl="1"/>
            <a:r>
              <a:rPr lang="sr-Latn-RS" dirty="0" smtClean="0"/>
              <a:t>Jednostavni</a:t>
            </a:r>
            <a:r>
              <a:rPr lang="en-GB" smtClean="0"/>
              <a:t>je</a:t>
            </a:r>
            <a:r>
              <a:rPr lang="sr-Latn-RS" smtClean="0"/>
              <a:t> </a:t>
            </a:r>
            <a:r>
              <a:rPr lang="sr-Latn-RS" dirty="0" smtClean="0"/>
              <a:t>se konfigurišu od direktiva</a:t>
            </a:r>
          </a:p>
          <a:p>
            <a:pPr lvl="1"/>
            <a:r>
              <a:rPr lang="sr-Latn-RS" dirty="0" smtClean="0"/>
              <a:t>Uvode dobre paterne </a:t>
            </a:r>
          </a:p>
          <a:p>
            <a:pPr lvl="1"/>
            <a:r>
              <a:rPr lang="sr-Latn-RS" dirty="0" smtClean="0"/>
              <a:t>Koriste se u Angular 2</a:t>
            </a:r>
          </a:p>
          <a:p>
            <a:r>
              <a:rPr lang="sr-Latn-RS" dirty="0" smtClean="0"/>
              <a:t>Cons:</a:t>
            </a:r>
          </a:p>
          <a:p>
            <a:pPr lvl="1"/>
            <a:r>
              <a:rPr lang="sr-Latn-RS" dirty="0" smtClean="0"/>
              <a:t>Nisu pogodne za manipulaciju DOM-om (nema link funkcije)</a:t>
            </a:r>
          </a:p>
          <a:p>
            <a:pPr lvl="1"/>
            <a:r>
              <a:rPr lang="sr-Latn-RS" dirty="0" smtClean="0"/>
              <a:t>Nemaju napredne funkcionalnosti direktiva (na primer prioritet)</a:t>
            </a:r>
          </a:p>
          <a:p>
            <a:pPr lvl="1"/>
            <a:r>
              <a:rPr lang="sr-Latn-RS" dirty="0" smtClean="0"/>
              <a:t>Ne mogu da se trigeruju iz CSS klase, moraju preko HTML elementa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175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Angular desing pattern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sr-Latn-RS" dirty="0" smtClean="0"/>
              <a:t>Model</a:t>
            </a:r>
          </a:p>
          <a:p>
            <a:pPr lvl="1"/>
            <a:r>
              <a:rPr lang="sr-Latn-RS" dirty="0" smtClean="0"/>
              <a:t>Domenski entiteti i funkcionalnosti nad njima</a:t>
            </a:r>
          </a:p>
          <a:p>
            <a:pPr lvl="1"/>
            <a:r>
              <a:rPr lang="sr-Latn-RS" dirty="0" smtClean="0"/>
              <a:t>Zna samo za sebe, ne i za prikaze, kontrolere, ...</a:t>
            </a:r>
          </a:p>
          <a:p>
            <a:pPr lvl="1"/>
            <a:r>
              <a:rPr lang="sr-Latn-RS" dirty="0" smtClean="0"/>
              <a:t>Na primer baza podataka + DAO sloj</a:t>
            </a:r>
          </a:p>
          <a:p>
            <a:r>
              <a:rPr lang="sr-Latn-RS" dirty="0" smtClean="0"/>
              <a:t>Prikaz</a:t>
            </a:r>
          </a:p>
          <a:p>
            <a:pPr lvl="1"/>
            <a:r>
              <a:rPr lang="sr-Latn-RS" dirty="0" smtClean="0"/>
              <a:t>Kod koji rukuje onim što se prikazuje korisniku</a:t>
            </a:r>
          </a:p>
          <a:p>
            <a:pPr lvl="1"/>
            <a:r>
              <a:rPr lang="sr-Latn-RS" dirty="0" smtClean="0"/>
              <a:t>Na primer HTML stranice</a:t>
            </a:r>
          </a:p>
          <a:p>
            <a:pPr lvl="1"/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148908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Komponentna arhitektura klijentske aplikacije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r-Latn-RS" dirty="0"/>
              <a:t>Aplikacija kao stablo komponente</a:t>
            </a:r>
          </a:p>
          <a:p>
            <a:pPr lvl="1"/>
            <a:r>
              <a:rPr lang="sr-Latn-RS" dirty="0"/>
              <a:t>Idealno, aplikacija bi trebala da bude stablo komponenti od kojih svaka ima jasno definisane ulaze i izlaze uz minimizaciju dvosmernog data binding-a</a:t>
            </a:r>
          </a:p>
          <a:p>
            <a:pPr lvl="1"/>
            <a:r>
              <a:rPr lang="sr-Latn-RS" dirty="0"/>
              <a:t>Tako je jednostavnije predvideti kada se menjaju podaci i kakvo je stanje </a:t>
            </a:r>
            <a:r>
              <a:rPr lang="sr-Latn-RS" dirty="0" smtClean="0"/>
              <a:t>komponenti</a:t>
            </a:r>
          </a:p>
          <a:p>
            <a:r>
              <a:rPr lang="sr-Latn-RS" dirty="0" smtClean="0"/>
              <a:t>Komponente pristupaju samo svojim podacima i prikazu </a:t>
            </a:r>
          </a:p>
          <a:p>
            <a:pPr lvl="1"/>
            <a:r>
              <a:rPr lang="sr-Latn-RS" dirty="0" smtClean="0"/>
              <a:t>Ne mogu da menjaju podatke niti DOM izvan sebe (imaju izolovan opseg)</a:t>
            </a:r>
          </a:p>
          <a:p>
            <a:r>
              <a:rPr lang="sr-Latn-RS" dirty="0" smtClean="0"/>
              <a:t>Komponente imaju dobro definisan javni API (ulaze i izlaze)</a:t>
            </a:r>
          </a:p>
          <a:p>
            <a:r>
              <a:rPr lang="sr-Latn-RS" dirty="0" smtClean="0"/>
              <a:t>Komponente imaju dobro definisan životni ciklus:</a:t>
            </a:r>
          </a:p>
          <a:p>
            <a:pPr lvl="1"/>
            <a:r>
              <a:rPr lang="en-GB" dirty="0"/>
              <a:t>$</a:t>
            </a:r>
            <a:r>
              <a:rPr lang="en-GB" dirty="0" err="1"/>
              <a:t>onInit</a:t>
            </a:r>
            <a:r>
              <a:rPr lang="en-GB" dirty="0" smtClean="0"/>
              <a:t>()</a:t>
            </a:r>
            <a:r>
              <a:rPr lang="sr-Latn-RS" dirty="0" smtClean="0"/>
              <a:t> – poziva se nakon što se završe bindings</a:t>
            </a:r>
          </a:p>
          <a:p>
            <a:pPr lvl="1"/>
            <a:r>
              <a:rPr lang="en-GB" dirty="0"/>
              <a:t>$</a:t>
            </a:r>
            <a:r>
              <a:rPr lang="en-GB" dirty="0" err="1"/>
              <a:t>onDestroy</a:t>
            </a:r>
            <a:r>
              <a:rPr lang="en-GB" dirty="0" smtClean="0"/>
              <a:t>()</a:t>
            </a:r>
            <a:r>
              <a:rPr lang="sr-Latn-RS" dirty="0" smtClean="0"/>
              <a:t> – kada se destruira opseg</a:t>
            </a:r>
          </a:p>
          <a:p>
            <a:pPr lvl="1"/>
            <a:endParaRPr lang="sr-Latn-RS" dirty="0" smtClean="0"/>
          </a:p>
          <a:p>
            <a:pPr lvl="1"/>
            <a:endParaRPr lang="sr-Latn-RS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354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Angular desing pattern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Kontroler</a:t>
            </a:r>
          </a:p>
          <a:p>
            <a:pPr lvl="1"/>
            <a:r>
              <a:rPr lang="sr-Latn-RS" dirty="0" smtClean="0"/>
              <a:t>Kontroler određuje koji prikaz će da se prikaže</a:t>
            </a:r>
          </a:p>
          <a:p>
            <a:pPr lvl="1"/>
            <a:r>
              <a:rPr lang="sr-Latn-RS" dirty="0" smtClean="0"/>
              <a:t>Događaji u prikazu pokreću akcije kontrolera koje mogu ili da izmene model ili da korisnika preusmere na drugi prikaz</a:t>
            </a:r>
          </a:p>
          <a:p>
            <a:pPr lvl="1"/>
            <a:r>
              <a:rPr lang="sr-Latn-RS" dirty="0" smtClean="0"/>
              <a:t>Jedan kontroler može da ima više prikaza</a:t>
            </a:r>
          </a:p>
          <a:p>
            <a:pPr lvl="1"/>
            <a:r>
              <a:rPr lang="sr-Latn-RS" dirty="0" smtClean="0"/>
              <a:t>Prikaz se osvežava direktno iz modela, bez posredovanja kontrolera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481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Angular desing pattern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sr-Latn-RS" dirty="0" smtClean="0"/>
              <a:t>ViewModel</a:t>
            </a:r>
          </a:p>
          <a:p>
            <a:pPr lvl="1"/>
            <a:r>
              <a:rPr lang="sr-Latn-RS" dirty="0" smtClean="0"/>
              <a:t>Dvosmerna komunikacija sa prikazom</a:t>
            </a:r>
          </a:p>
          <a:p>
            <a:pPr lvl="1"/>
            <a:r>
              <a:rPr lang="sr-Latn-RS" dirty="0" smtClean="0"/>
              <a:t>Prikaz je direktno povezan sa ViewModel</a:t>
            </a:r>
          </a:p>
          <a:p>
            <a:pPr lvl="2"/>
            <a:r>
              <a:rPr lang="sr-Latn-RS" dirty="0" smtClean="0"/>
              <a:t>Promene u ViewModel se direktno odražavaju na prikaz</a:t>
            </a:r>
          </a:p>
          <a:p>
            <a:pPr lvl="2"/>
            <a:r>
              <a:rPr lang="sr-Latn-RS" dirty="0" smtClean="0"/>
              <a:t>Promene u prikazu direktno se odražavaju na ViewModel</a:t>
            </a:r>
          </a:p>
          <a:p>
            <a:pPr lvl="1"/>
            <a:r>
              <a:rPr lang="sr-Latn-RS" dirty="0" smtClean="0"/>
              <a:t>Svaki prikaz ima tačno jedan ViewModel </a:t>
            </a:r>
          </a:p>
        </p:txBody>
      </p:sp>
    </p:spTree>
    <p:extLst>
      <p:ext uri="{BB962C8B-B14F-4D97-AF65-F5344CB8AC3E}">
        <p14:creationId xmlns:p14="http://schemas.microsoft.com/office/powerpoint/2010/main" val="26723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MVC vs MVVM</a:t>
            </a:r>
            <a:endParaRPr lang="en-GB" dirty="0"/>
          </a:p>
        </p:txBody>
      </p:sp>
      <p:pic>
        <p:nvPicPr>
          <p:cNvPr id="1026" name="Picture 2" descr="D:\nastava\2014-2015\letnjiSemestar\XMLiWebServisi\mvv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84784"/>
            <a:ext cx="7416825" cy="456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700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Angular desing pattern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Predmet debate</a:t>
            </a:r>
          </a:p>
          <a:p>
            <a:r>
              <a:rPr lang="sr-Latn-RS" dirty="0" smtClean="0"/>
              <a:t>Solomonsko rešenje: </a:t>
            </a:r>
            <a:r>
              <a:rPr lang="sr-Latn-RS" dirty="0"/>
              <a:t>MVW (Model-View-</a:t>
            </a:r>
            <a:r>
              <a:rPr lang="sr-Latn-RS" b="1" dirty="0"/>
              <a:t>Whatever</a:t>
            </a:r>
            <a:r>
              <a:rPr lang="sr-Latn-RS" dirty="0" smtClean="0"/>
              <a:t>)</a:t>
            </a:r>
          </a:p>
          <a:p>
            <a:r>
              <a:rPr lang="sr-Latn-RS" dirty="0" smtClean="0"/>
              <a:t>Inicijalno je Angular bio bliži MVC šablonu</a:t>
            </a:r>
          </a:p>
          <a:p>
            <a:r>
              <a:rPr lang="sr-Latn-RS" dirty="0" smtClean="0"/>
              <a:t>Vremenom je postao bliži MVVM šablonu - </a:t>
            </a:r>
            <a:r>
              <a:rPr lang="sr-Latn-RS" b="1" dirty="0" smtClean="0"/>
              <a:t>$scope</a:t>
            </a:r>
            <a:r>
              <a:rPr lang="sr-Latn-RS" dirty="0" smtClean="0"/>
              <a:t> možemo da posmatramo kao </a:t>
            </a:r>
            <a:r>
              <a:rPr lang="sr-Latn-RS" b="1" dirty="0" smtClean="0"/>
              <a:t>ViewModel</a:t>
            </a:r>
            <a:r>
              <a:rPr lang="sr-Latn-RS" dirty="0" smtClean="0"/>
              <a:t> koji je dekorisan funkcijom koja se u Angular zove controller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632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</a:t>
            </a:r>
            <a:r>
              <a:rPr lang="sr-Latn-RS" dirty="0" smtClean="0"/>
              <a:t>g-model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Cilj: Hoćuemo da prikažemo one postove koji odgovaraju kriterijumima pretrage (sada prikazujemo sve)</a:t>
            </a:r>
          </a:p>
          <a:p>
            <a:r>
              <a:rPr lang="sr-Latn-R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ng-model</a:t>
            </a:r>
            <a:r>
              <a:rPr lang="sr-Latn-RS" dirty="0" smtClean="0"/>
              <a:t> direktiva</a:t>
            </a:r>
          </a:p>
          <a:p>
            <a:pPr marL="0" indent="0">
              <a:buNone/>
            </a:pPr>
            <a:endParaRPr lang="sr-Latn-RS" dirty="0" smtClean="0"/>
          </a:p>
          <a:p>
            <a:pPr marL="0" indent="0">
              <a:buNone/>
            </a:pPr>
            <a:endParaRPr lang="sr-Latn-RS" dirty="0"/>
          </a:p>
          <a:p>
            <a:r>
              <a:rPr lang="sr-Latn-RS" dirty="0" smtClean="0"/>
              <a:t>Treba da ponovo</a:t>
            </a:r>
          </a:p>
          <a:p>
            <a:pPr marL="0" indent="0">
              <a:buNone/>
            </a:pPr>
            <a:r>
              <a:rPr lang="sr-Latn-RS" dirty="0" smtClean="0"/>
              <a:t>preuzmemo podatke sa servera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80312" y="4725144"/>
            <a:ext cx="1521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/>
              <a:t>primer1</a:t>
            </a:r>
            <a:endParaRPr lang="en-GB" sz="3200" dirty="0"/>
          </a:p>
        </p:txBody>
      </p:sp>
      <p:sp>
        <p:nvSpPr>
          <p:cNvPr id="5" name="Rectangle 4"/>
          <p:cNvSpPr/>
          <p:nvPr/>
        </p:nvSpPr>
        <p:spPr>
          <a:xfrm>
            <a:off x="251520" y="3866813"/>
            <a:ext cx="51845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&lt;input type="text" ng-model="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searchEntry.title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{{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searchEntry.title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r>
              <a:rPr lang="sr-Latn-R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851" y="3068960"/>
            <a:ext cx="2635773" cy="1305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414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3209</TotalTime>
  <Words>2260</Words>
  <Application>Microsoft Office PowerPoint</Application>
  <PresentationFormat>On-screen Show (4:3)</PresentationFormat>
  <Paragraphs>420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AngularJS – direktive</vt:lpstr>
      <vt:lpstr>Model –&gt; View</vt:lpstr>
      <vt:lpstr>View –&gt; Model</vt:lpstr>
      <vt:lpstr>Angular desing pattern</vt:lpstr>
      <vt:lpstr>Angular desing pattern</vt:lpstr>
      <vt:lpstr>Angular desing pattern</vt:lpstr>
      <vt:lpstr>MVC vs MVVM</vt:lpstr>
      <vt:lpstr>Angular desing pattern</vt:lpstr>
      <vt:lpstr>ng-model</vt:lpstr>
      <vt:lpstr>ng-model</vt:lpstr>
      <vt:lpstr>ng-click i ng-submit</vt:lpstr>
      <vt:lpstr>ng-repeat</vt:lpstr>
      <vt:lpstr>Filteri</vt:lpstr>
      <vt:lpstr>Ugrađeni filteri</vt:lpstr>
      <vt:lpstr>orderBy filter</vt:lpstr>
      <vt:lpstr>Custom filteri</vt:lpstr>
      <vt:lpstr>Custom filteri</vt:lpstr>
      <vt:lpstr>Custom filteri</vt:lpstr>
      <vt:lpstr>ng-show i ng-hide</vt:lpstr>
      <vt:lpstr>ng-include</vt:lpstr>
      <vt:lpstr>Zaključak</vt:lpstr>
      <vt:lpstr>Custom direktive</vt:lpstr>
      <vt:lpstr>Opcija restrict</vt:lpstr>
      <vt:lpstr>Custom direktive</vt:lpstr>
      <vt:lpstr>Izolovanje opsega direktive</vt:lpstr>
      <vt:lpstr>Izolovanje opsega</vt:lpstr>
      <vt:lpstr>Opcija scope</vt:lpstr>
      <vt:lpstr>Direktive i DOM</vt:lpstr>
      <vt:lpstr>Direktive i DOM</vt:lpstr>
      <vt:lpstr>Custom direktive zaključak</vt:lpstr>
      <vt:lpstr>controllerAs kao prostor imena</vt:lpstr>
      <vt:lpstr>controllerAs kao prostor imena</vt:lpstr>
      <vt:lpstr>controllerAs kao prostor imena</vt:lpstr>
      <vt:lpstr>controllerAs kao prostor imena</vt:lpstr>
      <vt:lpstr>controllerAs i direktive</vt:lpstr>
      <vt:lpstr>bindToController</vt:lpstr>
      <vt:lpstr>Komponente</vt:lpstr>
      <vt:lpstr>Komponente</vt:lpstr>
      <vt:lpstr>Komponente vs direktive</vt:lpstr>
      <vt:lpstr>Komponentna arhitektura klijentske aplikacije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 - uvod</dc:title>
  <dc:creator>milansegedinac</dc:creator>
  <cp:lastModifiedBy>milansegedinac</cp:lastModifiedBy>
  <cp:revision>219</cp:revision>
  <dcterms:created xsi:type="dcterms:W3CDTF">2014-10-31T08:12:10Z</dcterms:created>
  <dcterms:modified xsi:type="dcterms:W3CDTF">2016-11-24T12:43:26Z</dcterms:modified>
</cp:coreProperties>
</file>