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416" autoAdjust="0"/>
  </p:normalViewPr>
  <p:slideViewPr>
    <p:cSldViewPr snapToGrid="0">
      <p:cViewPr varScale="1">
        <p:scale>
          <a:sx n="90" d="100"/>
          <a:sy n="90" d="100"/>
        </p:scale>
        <p:origin x="8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72642-9880-450F-88F7-65EA7486E2FC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CEE30-6445-4D13-B12B-08ACD94E4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5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BAB8-D4BC-129B-15A4-0ED475979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3DE7-DADE-0CD8-D752-E8A0177E6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F237-E057-0D2A-F0E3-7945C6B4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138F-F8C6-700D-97AE-3209A166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0A9F-F3E7-E6CA-207D-53F8823E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5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1E4B-DCC8-0F02-F88F-922230F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49A68-C173-54AF-8E9E-E869FDF14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8B9E-ED7B-E514-2750-0CE7ED98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48CF-E2FA-D00E-7653-92256914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E8C4-8A37-8BE0-00C4-3782F3E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7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B011F-8782-4DAF-0D50-DDD932D24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C95BC-F310-08DD-B52D-9A6CE47B6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3B9F-70F1-124E-1553-F5DFE9F6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E0C6-FE37-53D1-79BD-812B917E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C8EE-ED5C-2204-6CC9-49CDEF2A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EED6-7AA3-1003-209F-960F9990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D3D1-D630-4613-A3C5-24916B21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E480-540B-23C0-3B45-7A995B77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9FF0-D1B3-5048-CD52-A90B992C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137E-E3FF-D3C6-982F-E6FF1DCC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2E01-5F2F-6614-4316-B6F06618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DF1A-5BF5-C201-4342-E0993DE0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3CEC-9BB5-EE2F-DE5D-9F24E29E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CA6F2-9DCD-B0D6-74FF-C8A1AE5A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92BA-BF84-8B52-A645-B0DE0702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0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C729-BE60-2223-B681-5BB7FC34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7E92-E535-E59D-436C-19437B82C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5FA5E-15DF-78F0-C7CC-9687467B6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A08E-51D1-52AD-18D9-A2EF98F0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9DF66-3E2C-A0D7-C8A0-615F724F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C7B7-7719-167D-DF6A-18DB0242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C13A-3BC7-8B85-5947-614FE716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92274-FB51-D8E9-584E-C8834E1C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CF0E-9F2D-8261-9A27-4A13F3DE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D8CEB-60A2-57E2-A6FC-52E0C0F0B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E0534-24B3-1CFA-FCD2-092300FC8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8EDD9-DBB6-69EB-133C-E9F265AB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3C356-42D8-9AD2-46D5-02176E70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119A4-9F96-61CF-4B0C-73F79E1C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6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3AFC-2FCC-0F10-7D36-8187A26E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721E0-E882-4CCE-2BDC-040E4CFE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6229D-CA08-4D34-9AC0-F69B08AB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4156A-C3C2-DE32-309F-AC9016B0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68E58-A44E-2D6C-13DA-E64BF73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64436-07E6-0DD7-EE6B-1D81AAF4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0EC97-7CB2-75E3-0C3E-C7231F45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3F3F-0790-E31D-5C17-691030EB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0216-B2CE-AC63-0287-DEFA77A6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340A-2BF4-408E-B0F5-BF8EE8362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E684-A7D6-D568-697E-9A81ED1F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9DBD-5AED-567B-E855-2FFB4E85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A79D-1835-B890-D871-56D5D199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5C7C-736B-0A45-1CDC-2A8C54A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9A417-E779-CCA7-0636-4671ACE94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F0FD8-45B0-B6B2-F05A-7ACEB526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D3F94-3128-C79D-15FF-0CC19ABE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ED0E-CA78-FDC4-4391-09279EB7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2D7C3-3B53-9302-5CBE-E5B05B1A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1555E-23FC-F4A5-577E-E1DA5FFA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F7E3-B7D4-3AC5-736E-AA77C124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A1A7-96BE-04F9-4412-8C4D9839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BD434-7936-4E4A-A49D-23C757F6DAD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FF32-93E8-3E2E-A237-88CE78E9E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2020-99CB-31C6-D053-1F025BC6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796B7-F798-471C-96CF-1126A5DE9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2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D68-839D-9F2F-154F-0990A26CC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PERLIGATA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A0E8F1-DEAE-6B54-B5A1-74202C4B3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Di Damian Conway</a:t>
            </a:r>
          </a:p>
        </p:txBody>
      </p:sp>
    </p:spTree>
    <p:extLst>
      <p:ext uri="{BB962C8B-B14F-4D97-AF65-F5344CB8AC3E}">
        <p14:creationId xmlns:p14="http://schemas.microsoft.com/office/powerpoint/2010/main" val="20812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843FFF-DE0D-5954-8F68-94D12170FDBB}"/>
              </a:ext>
            </a:extLst>
          </p:cNvPr>
          <p:cNvSpPr txBox="1"/>
          <p:nvPr/>
        </p:nvSpPr>
        <p:spPr>
          <a:xfrm>
            <a:off x="1623751" y="680869"/>
            <a:ext cx="904424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adnota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fizzbuzz</a:t>
            </a:r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listis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 tum C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conscribementa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quisque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listis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</a:t>
            </a:r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sic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fizzo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hoc tum III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recidementum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buzzo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hoc tum V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recidementum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non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fizzum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sic Fizz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egresso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scribe cis.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non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buzzum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sic Buzz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egresso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scribe cis.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fizzum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atque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buzzum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sic hoc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egresso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scribe cis.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novumversum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egresso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scribe.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cis.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CCFD-F8A6-A228-D738-29BDDD5B8546}"/>
              </a:ext>
            </a:extLst>
          </p:cNvPr>
          <p:cNvSpPr txBox="1"/>
          <p:nvPr/>
        </p:nvSpPr>
        <p:spPr>
          <a:xfrm>
            <a:off x="4289368" y="2183477"/>
            <a:ext cx="279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recidementum è il modulo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1090F4-CBFF-08B7-9DCC-7202EBEA79F5}"/>
              </a:ext>
            </a:extLst>
          </p:cNvPr>
          <p:cNvCxnSpPr/>
          <p:nvPr/>
        </p:nvCxnSpPr>
        <p:spPr>
          <a:xfrm flipH="1">
            <a:off x="4910052" y="2560320"/>
            <a:ext cx="94211" cy="271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EF0340-0229-AAB5-238A-0BDA8AA6BC7C}"/>
              </a:ext>
            </a:extLst>
          </p:cNvPr>
          <p:cNvSpPr txBox="1"/>
          <p:nvPr/>
        </p:nvSpPr>
        <p:spPr>
          <a:xfrm>
            <a:off x="2078181" y="3429000"/>
            <a:ext cx="304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si...fac definisce un’ if clause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D2379-B6B7-E0C6-794F-A8A1335E98B7}"/>
              </a:ext>
            </a:extLst>
          </p:cNvPr>
          <p:cNvSpPr txBox="1"/>
          <p:nvPr/>
        </p:nvSpPr>
        <p:spPr>
          <a:xfrm>
            <a:off x="2279953" y="394300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è il not buleano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6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C7172-26A1-C79B-1F82-A07193F4977B}"/>
              </a:ext>
            </a:extLst>
          </p:cNvPr>
          <p:cNvSpPr txBox="1"/>
          <p:nvPr/>
        </p:nvSpPr>
        <p:spPr>
          <a:xfrm>
            <a:off x="1925782" y="474345"/>
            <a:ext cx="8340436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fibonere</a:t>
            </a:r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sic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haec da.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tum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tres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praestantiam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sic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redde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 cis.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xo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tum I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demementum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fibonementum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tum II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demementum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fibonementum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redde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tum yum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cis.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meis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listis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unum tum XX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conscribementa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quisque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listis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</a:t>
            </a:r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sic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fibo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hoc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fibonementum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fibum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egresso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scribe.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novumversum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egresso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scribe.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cis.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64913-719C-DA1A-186C-C5095B6F6DE9}"/>
              </a:ext>
            </a:extLst>
          </p:cNvPr>
          <p:cNvSpPr txBox="1"/>
          <p:nvPr/>
        </p:nvSpPr>
        <p:spPr>
          <a:xfrm>
            <a:off x="3785062" y="474345"/>
            <a:ext cx="569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desinenza in –ere indica la difinizione di una funzione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72C752-24BE-4520-8E7F-89D992BE8156}"/>
              </a:ext>
            </a:extLst>
          </p:cNvPr>
          <p:cNvCxnSpPr>
            <a:stCxn id="4" idx="1"/>
          </p:cNvCxnSpPr>
          <p:nvPr/>
        </p:nvCxnSpPr>
        <p:spPr>
          <a:xfrm flipH="1">
            <a:off x="3108960" y="659011"/>
            <a:ext cx="676102" cy="6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239E4E-2758-0286-72BF-87E9A25BA497}"/>
              </a:ext>
            </a:extLst>
          </p:cNvPr>
          <p:cNvSpPr txBox="1"/>
          <p:nvPr/>
        </p:nvSpPr>
        <p:spPr>
          <a:xfrm>
            <a:off x="3753803" y="919941"/>
            <a:ext cx="575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haec è il nulla, giusto per definire l’esistenza del numero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9D346A6-A8C8-1642-CE0A-2271F5204FA4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369425" y="1104607"/>
            <a:ext cx="384378" cy="258680"/>
          </a:xfrm>
          <a:prstGeom prst="bentConnector3">
            <a:avLst>
              <a:gd name="adj1" fmla="val 10478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B356DE-BAE7-8D93-7A48-6B4D86020539}"/>
              </a:ext>
            </a:extLst>
          </p:cNvPr>
          <p:cNvSpPr txBox="1"/>
          <p:nvPr/>
        </p:nvSpPr>
        <p:spPr>
          <a:xfrm>
            <a:off x="2360815" y="1618210"/>
            <a:ext cx="79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praestantiam returna 1 se il primo numero è minore del secondo 0 altrimenti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2C9EC7-F541-9AAC-B8EA-444F2308E6C8}"/>
              </a:ext>
            </a:extLst>
          </p:cNvPr>
          <p:cNvSpPr/>
          <p:nvPr/>
        </p:nvSpPr>
        <p:spPr>
          <a:xfrm>
            <a:off x="4727170" y="1911927"/>
            <a:ext cx="1612669" cy="28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1353F-DA2F-46FA-6193-D2CAB56A826D}"/>
              </a:ext>
            </a:extLst>
          </p:cNvPr>
          <p:cNvSpPr txBox="1"/>
          <p:nvPr/>
        </p:nvSpPr>
        <p:spPr>
          <a:xfrm>
            <a:off x="8146472" y="2395402"/>
            <a:ext cx="191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redde è il return della funzione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CEA749-BD20-2607-C276-CADCBAABC71C}"/>
              </a:ext>
            </a:extLst>
          </p:cNvPr>
          <p:cNvCxnSpPr/>
          <p:nvPr/>
        </p:nvCxnSpPr>
        <p:spPr>
          <a:xfrm flipH="1" flipV="1">
            <a:off x="8019011" y="2200101"/>
            <a:ext cx="432262" cy="233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4ECDEC-7373-7B0E-B9FC-9084DC4F8073}"/>
              </a:ext>
            </a:extLst>
          </p:cNvPr>
          <p:cNvSpPr txBox="1"/>
          <p:nvPr/>
        </p:nvSpPr>
        <p:spPr>
          <a:xfrm>
            <a:off x="6483927" y="3086793"/>
            <a:ext cx="3325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Demementum da come risultato la differenza tra il primo e il secondo numero dato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64037B-68F3-1021-F4A4-411586DFE450}"/>
              </a:ext>
            </a:extLst>
          </p:cNvPr>
          <p:cNvCxnSpPr/>
          <p:nvPr/>
        </p:nvCxnSpPr>
        <p:spPr>
          <a:xfrm flipH="1" flipV="1">
            <a:off x="5658196" y="3025664"/>
            <a:ext cx="1080655" cy="423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C598CF-4402-1C76-EA14-B3AA80367874}"/>
              </a:ext>
            </a:extLst>
          </p:cNvPr>
          <p:cNvSpPr txBox="1"/>
          <p:nvPr/>
        </p:nvSpPr>
        <p:spPr>
          <a:xfrm>
            <a:off x="2532610" y="348164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Demementum da come risultato la somma tra i numeri dati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4" grpId="0" animBg="1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C8264-BC57-5A29-090F-767E6D9F1A41}"/>
              </a:ext>
            </a:extLst>
          </p:cNvPr>
          <p:cNvSpPr txBox="1"/>
          <p:nvPr/>
        </p:nvSpPr>
        <p:spPr>
          <a:xfrm>
            <a:off x="5377694" y="483782"/>
            <a:ext cx="1436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FC071-9888-3DA0-FDF2-2ADE34587E91}"/>
              </a:ext>
            </a:extLst>
          </p:cNvPr>
          <p:cNvSpPr txBox="1"/>
          <p:nvPr/>
        </p:nvSpPr>
        <p:spPr>
          <a:xfrm>
            <a:off x="1364865" y="2004746"/>
            <a:ext cx="94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Linguaggio di programmazione di alto (molto alto) livello; dinamico, procedurale, interpretato...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FFFA-469C-7444-A497-A352FB5DA7EA}"/>
              </a:ext>
            </a:extLst>
          </p:cNvPr>
          <p:cNvSpPr txBox="1"/>
          <p:nvPr/>
        </p:nvSpPr>
        <p:spPr>
          <a:xfrm>
            <a:off x="4550542" y="3535892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Creato nel 1987 da Larry Wall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7593A-B3D6-4072-F14A-B2102BD41F08}"/>
              </a:ext>
            </a:extLst>
          </p:cNvPr>
          <p:cNvSpPr txBox="1"/>
          <p:nvPr/>
        </p:nvSpPr>
        <p:spPr>
          <a:xfrm>
            <a:off x="936456" y="5067039"/>
            <a:ext cx="1031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Caratteristiche salienti: lento, ESTREMAMENTE verboso, usato principalmente per webscraping, regex e manipolazione di testo in generale, anche json, HTML, database (text based)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4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8FB59-CFE2-49C2-75CB-7B315A1A296E}"/>
              </a:ext>
            </a:extLst>
          </p:cNvPr>
          <p:cNvSpPr txBox="1"/>
          <p:nvPr/>
        </p:nvSpPr>
        <p:spPr>
          <a:xfrm>
            <a:off x="4181301" y="2473118"/>
            <a:ext cx="382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https://www.perl.org/get.html#win32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59DE-555F-89F6-6E71-D705C6ECE80D}"/>
              </a:ext>
            </a:extLst>
          </p:cNvPr>
          <p:cNvSpPr txBox="1"/>
          <p:nvPr/>
        </p:nvSpPr>
        <p:spPr>
          <a:xfrm>
            <a:off x="3872473" y="478035"/>
            <a:ext cx="4447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Preparare Perl(igata)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91178-8EE6-D702-6547-31A96AF4A5D2}"/>
              </a:ext>
            </a:extLst>
          </p:cNvPr>
          <p:cNvSpPr txBox="1"/>
          <p:nvPr/>
        </p:nvSpPr>
        <p:spPr>
          <a:xfrm>
            <a:off x="3274810" y="1784464"/>
            <a:ext cx="564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Potete scaricare facilmente la versione portabile da qui:</a:t>
            </a:r>
            <a:endParaRPr lang="en-GB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3E436E-B8AB-1E9B-AA8B-448689308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1" y="3577406"/>
            <a:ext cx="5896495" cy="27305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19B5B-E871-1E8B-5326-CD548FD990ED}"/>
              </a:ext>
            </a:extLst>
          </p:cNvPr>
          <p:cNvCxnSpPr/>
          <p:nvPr/>
        </p:nvCxnSpPr>
        <p:spPr>
          <a:xfrm flipH="1">
            <a:off x="1679169" y="5868786"/>
            <a:ext cx="9919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C3561A1-2500-D899-BE48-BF65E880F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11" y="4094927"/>
            <a:ext cx="4963868" cy="16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414D56AF-F92B-7B70-3385-42EB46F68366}"/>
              </a:ext>
            </a:extLst>
          </p:cNvPr>
          <p:cNvSpPr/>
          <p:nvPr/>
        </p:nvSpPr>
        <p:spPr>
          <a:xfrm>
            <a:off x="374065" y="3343103"/>
            <a:ext cx="11443859" cy="324334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ED2A2-0253-E652-D515-60B3A403863D}"/>
              </a:ext>
            </a:extLst>
          </p:cNvPr>
          <p:cNvSpPr txBox="1"/>
          <p:nvPr/>
        </p:nvSpPr>
        <p:spPr>
          <a:xfrm>
            <a:off x="3352716" y="271548"/>
            <a:ext cx="5486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PERCHE’ PERLIGATA ?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B3D92-011F-6BD6-E671-0A03DB415F5E}"/>
              </a:ext>
            </a:extLst>
          </p:cNvPr>
          <p:cNvSpPr txBox="1"/>
          <p:nvPr/>
        </p:nvSpPr>
        <p:spPr>
          <a:xfrm>
            <a:off x="2812470" y="1694057"/>
            <a:ext cx="6567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https://users.monash.edu/~damian/papers/HTML/Perligata.html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73DCB-2585-58A6-02AE-431DDBDB405E}"/>
              </a:ext>
            </a:extLst>
          </p:cNvPr>
          <p:cNvSpPr txBox="1"/>
          <p:nvPr/>
        </p:nvSpPr>
        <p:spPr>
          <a:xfrm>
            <a:off x="528701" y="2257879"/>
            <a:ext cx="1113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Tesi di laurea di Damian Conway alla </a:t>
            </a:r>
            <a:r>
              <a:rPr lang="en-GB" dirty="0"/>
              <a:t>School of Computer Science and Software Engineering, Monash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CE1C6-095A-CC7E-DD6D-65453839AADA}"/>
              </a:ext>
            </a:extLst>
          </p:cNvPr>
          <p:cNvSpPr txBox="1"/>
          <p:nvPr/>
        </p:nvSpPr>
        <p:spPr>
          <a:xfrm>
            <a:off x="3668888" y="3907871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Latino spesso l’ordine delle parole non conta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36D5C-789C-EFF4-5D1F-7390A22BA99D}"/>
              </a:ext>
            </a:extLst>
          </p:cNvPr>
          <p:cNvSpPr txBox="1"/>
          <p:nvPr/>
        </p:nvSpPr>
        <p:spPr>
          <a:xfrm>
            <a:off x="4938659" y="4499380"/>
            <a:ext cx="23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programmazione sì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21AD-1DED-0F89-E12A-DA690C72DD26}"/>
              </a:ext>
            </a:extLst>
          </p:cNvPr>
          <p:cNvSpPr txBox="1"/>
          <p:nvPr/>
        </p:nvSpPr>
        <p:spPr>
          <a:xfrm>
            <a:off x="1655388" y="5144219"/>
            <a:ext cx="888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 usassimo la struttura latina nella programmazione sarebbe meno importante l’ordine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2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C3C5C186-9BC9-5DC1-97E5-75B2214200B0}"/>
              </a:ext>
            </a:extLst>
          </p:cNvPr>
          <p:cNvSpPr/>
          <p:nvPr/>
        </p:nvSpPr>
        <p:spPr>
          <a:xfrm>
            <a:off x="2862348" y="4026931"/>
            <a:ext cx="6467301" cy="2626822"/>
          </a:xfrm>
          <a:prstGeom prst="bevel">
            <a:avLst>
              <a:gd name="adj" fmla="val 65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9EA54-7BCE-6EFF-33CA-36D983EA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1" y="1303604"/>
            <a:ext cx="6852498" cy="2499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46864C-95A7-1AF9-B126-96AAD3500E8E}"/>
              </a:ext>
            </a:extLst>
          </p:cNvPr>
          <p:cNvSpPr txBox="1"/>
          <p:nvPr/>
        </p:nvSpPr>
        <p:spPr>
          <a:xfrm>
            <a:off x="5645395" y="515567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$b = $a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A1063-5226-BD1E-5779-3E43F9BD8806}"/>
              </a:ext>
            </a:extLst>
          </p:cNvPr>
          <p:cNvSpPr txBox="1"/>
          <p:nvPr/>
        </p:nvSpPr>
        <p:spPr>
          <a:xfrm>
            <a:off x="5477881" y="428621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aum da bo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B2C0-995B-D9BF-E64E-693D0911460B}"/>
              </a:ext>
            </a:extLst>
          </p:cNvPr>
          <p:cNvSpPr txBox="1"/>
          <p:nvPr/>
        </p:nvSpPr>
        <p:spPr>
          <a:xfrm>
            <a:off x="7165571" y="46555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 da aum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8B80E-3A14-A8EA-3F6A-816EB8C7F6BA}"/>
              </a:ext>
            </a:extLst>
          </p:cNvPr>
          <p:cNvSpPr txBox="1"/>
          <p:nvPr/>
        </p:nvSpPr>
        <p:spPr>
          <a:xfrm>
            <a:off x="7165571" y="563644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 aum da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DD910-93C5-9101-2F1E-7217E11D05BC}"/>
              </a:ext>
            </a:extLst>
          </p:cNvPr>
          <p:cNvSpPr txBox="1"/>
          <p:nvPr/>
        </p:nvSpPr>
        <p:spPr>
          <a:xfrm>
            <a:off x="5477881" y="60251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aum bo da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D71AE-A13D-9E06-1CA3-8788F56A14C1}"/>
              </a:ext>
            </a:extLst>
          </p:cNvPr>
          <p:cNvSpPr txBox="1"/>
          <p:nvPr/>
        </p:nvSpPr>
        <p:spPr>
          <a:xfrm>
            <a:off x="3790194" y="56364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 aum bo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6E7A0-67F2-E958-1663-FDB3A1E908D5}"/>
              </a:ext>
            </a:extLst>
          </p:cNvPr>
          <p:cNvSpPr txBox="1"/>
          <p:nvPr/>
        </p:nvSpPr>
        <p:spPr>
          <a:xfrm>
            <a:off x="3790191" y="46555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 bo aum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3BF1D2-79AE-CCD4-EF9B-5C5C0E9A8E85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6095999" y="4655542"/>
            <a:ext cx="1" cy="50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52529E-6135-A8FA-3A56-8A9A721888A2}"/>
              </a:ext>
            </a:extLst>
          </p:cNvPr>
          <p:cNvCxnSpPr>
            <a:endCxn id="10" idx="1"/>
          </p:cNvCxnSpPr>
          <p:nvPr/>
        </p:nvCxnSpPr>
        <p:spPr>
          <a:xfrm flipV="1">
            <a:off x="6500553" y="4840208"/>
            <a:ext cx="665018" cy="332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103C4C-DEA8-EA3C-D268-F778ABEC387F}"/>
              </a:ext>
            </a:extLst>
          </p:cNvPr>
          <p:cNvCxnSpPr>
            <a:endCxn id="11" idx="1"/>
          </p:cNvCxnSpPr>
          <p:nvPr/>
        </p:nvCxnSpPr>
        <p:spPr>
          <a:xfrm>
            <a:off x="6523154" y="5488361"/>
            <a:ext cx="642417" cy="33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EE941E-5B6D-8596-89FC-E9F39BCC0AA1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026427" y="4840208"/>
            <a:ext cx="618968" cy="34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4D587C-19C2-863C-0218-1FDE61AB4730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26430" y="5468819"/>
            <a:ext cx="615369" cy="352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EC957-F80D-8F38-E89E-76BA86C5CB80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095999" y="5525008"/>
            <a:ext cx="1" cy="50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1624E8-B801-06FA-A172-16D280FFFBF7}"/>
              </a:ext>
            </a:extLst>
          </p:cNvPr>
          <p:cNvSpPr txBox="1"/>
          <p:nvPr/>
        </p:nvSpPr>
        <p:spPr>
          <a:xfrm>
            <a:off x="3495863" y="279029"/>
            <a:ext cx="5200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CASI IN PERLIGATA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7822D-AFC9-B73B-149F-93B8A057E71E}"/>
              </a:ext>
            </a:extLst>
          </p:cNvPr>
          <p:cNvSpPr txBox="1"/>
          <p:nvPr/>
        </p:nvSpPr>
        <p:spPr>
          <a:xfrm>
            <a:off x="2629089" y="279028"/>
            <a:ext cx="6933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CODICE VERO E PROPRIO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D8545-B65F-A251-B8D3-B6155584E466}"/>
              </a:ext>
            </a:extLst>
          </p:cNvPr>
          <p:cNvSpPr txBox="1"/>
          <p:nvPr/>
        </p:nvSpPr>
        <p:spPr>
          <a:xfrm>
            <a:off x="4112028" y="1633142"/>
            <a:ext cx="396794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Lingua::Romana::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Perligata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B133-4DC3-0763-AE1C-23879791398F}"/>
              </a:ext>
            </a:extLst>
          </p:cNvPr>
          <p:cNvSpPr txBox="1"/>
          <p:nvPr/>
        </p:nvSpPr>
        <p:spPr>
          <a:xfrm>
            <a:off x="4538748" y="2560032"/>
            <a:ext cx="311450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adnota è per i commenti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B62B4-F1E9-7DE2-BB18-E0F7134DD07A}"/>
              </a:ext>
            </a:extLst>
          </p:cNvPr>
          <p:cNvSpPr txBox="1"/>
          <p:nvPr/>
        </p:nvSpPr>
        <p:spPr>
          <a:xfrm>
            <a:off x="2175162" y="3486922"/>
            <a:ext cx="784167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Lingua::Romana::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Perligata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dnota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scrivere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Salve, Mundus!</a:t>
            </a:r>
          </a:p>
          <a:p>
            <a:endParaRPr lang="en-GB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dictum sic Salve, Mundus! cis tum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novumversum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egresso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scribe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69C3ED-833B-28A2-0469-D7AA7C1DA93B}"/>
              </a:ext>
            </a:extLst>
          </p:cNvPr>
          <p:cNvCxnSpPr>
            <a:cxnSpLocks/>
          </p:cNvCxnSpPr>
          <p:nvPr/>
        </p:nvCxnSpPr>
        <p:spPr>
          <a:xfrm flipH="1" flipV="1">
            <a:off x="3332017" y="4986418"/>
            <a:ext cx="181496" cy="557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B6504A-8E16-2093-35A9-E128B41720EA}"/>
              </a:ext>
            </a:extLst>
          </p:cNvPr>
          <p:cNvSpPr txBox="1"/>
          <p:nvPr/>
        </p:nvSpPr>
        <p:spPr>
          <a:xfrm>
            <a:off x="2804160" y="5521808"/>
            <a:ext cx="3618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sic...cis serve a racchiudere</a:t>
            </a:r>
          </a:p>
          <a:p>
            <a:pPr algn="ctr"/>
            <a:r>
              <a:rPr lang="it-IT" dirty="0"/>
              <a:t>(sia blocchi di codice che stringhe)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9AEF82-5B91-DFFC-12E1-F82F31C32117}"/>
              </a:ext>
            </a:extLst>
          </p:cNvPr>
          <p:cNvCxnSpPr>
            <a:cxnSpLocks/>
          </p:cNvCxnSpPr>
          <p:nvPr/>
        </p:nvCxnSpPr>
        <p:spPr>
          <a:xfrm flipV="1">
            <a:off x="5530735" y="4991485"/>
            <a:ext cx="169025" cy="552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1E9502-767A-D68D-B1F4-EFF0689E6F81}"/>
              </a:ext>
            </a:extLst>
          </p:cNvPr>
          <p:cNvSpPr txBox="1"/>
          <p:nvPr/>
        </p:nvSpPr>
        <p:spPr>
          <a:xfrm>
            <a:off x="0" y="5087389"/>
            <a:ext cx="26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dictum introduce una stringa insieme a sic...cis</a:t>
            </a:r>
            <a:endParaRPr lang="en-GB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2108E2-E809-A673-31B0-10783C92AF64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1575263" y="4545674"/>
            <a:ext cx="315884" cy="7675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F951F2-EF37-C7FC-B2A7-8E0C5161E4B3}"/>
              </a:ext>
            </a:extLst>
          </p:cNvPr>
          <p:cNvSpPr txBox="1"/>
          <p:nvPr/>
        </p:nvSpPr>
        <p:spPr>
          <a:xfrm>
            <a:off x="6179127" y="5220810"/>
            <a:ext cx="190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tum è la virgola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F1A923-1B73-A7E3-B453-24FF889A02D6}"/>
              </a:ext>
            </a:extLst>
          </p:cNvPr>
          <p:cNvCxnSpPr/>
          <p:nvPr/>
        </p:nvCxnSpPr>
        <p:spPr>
          <a:xfrm flipH="1" flipV="1">
            <a:off x="6306589" y="4986418"/>
            <a:ext cx="116126" cy="27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D48F6A-C6F0-534B-6343-4794FD47A51D}"/>
              </a:ext>
            </a:extLst>
          </p:cNvPr>
          <p:cNvSpPr txBox="1"/>
          <p:nvPr/>
        </p:nvSpPr>
        <p:spPr>
          <a:xfrm>
            <a:off x="6608616" y="3579255"/>
            <a:ext cx="220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novumversum serve ad andare a capo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1F637C-19A7-C712-3991-789D421A2985}"/>
              </a:ext>
            </a:extLst>
          </p:cNvPr>
          <p:cNvCxnSpPr/>
          <p:nvPr/>
        </p:nvCxnSpPr>
        <p:spPr>
          <a:xfrm flipH="1">
            <a:off x="7370618" y="4225586"/>
            <a:ext cx="38793" cy="374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504CC8-C17F-02B2-926B-7DB701C5B637}"/>
              </a:ext>
            </a:extLst>
          </p:cNvPr>
          <p:cNvSpPr txBox="1"/>
          <p:nvPr/>
        </p:nvSpPr>
        <p:spPr>
          <a:xfrm>
            <a:off x="8650778" y="5521808"/>
            <a:ext cx="2604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egresso scribe serve ad inviare stringhe allo standard output</a:t>
            </a:r>
            <a:endParaRPr lang="en-GB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7D815FAE-8E1D-CCC6-CCC7-02BEDE6836D4}"/>
              </a:ext>
            </a:extLst>
          </p:cNvPr>
          <p:cNvSpPr/>
          <p:nvPr/>
        </p:nvSpPr>
        <p:spPr>
          <a:xfrm rot="16200000">
            <a:off x="8834646" y="4069142"/>
            <a:ext cx="199505" cy="1900843"/>
          </a:xfrm>
          <a:prstGeom prst="leftBrace">
            <a:avLst>
              <a:gd name="adj1" fmla="val 8333"/>
              <a:gd name="adj2" fmla="val 71866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C3DA9-7542-BEB7-3348-AB6EEA63679F}"/>
              </a:ext>
            </a:extLst>
          </p:cNvPr>
          <p:cNvCxnSpPr>
            <a:stCxn id="29" idx="1"/>
          </p:cNvCxnSpPr>
          <p:nvPr/>
        </p:nvCxnSpPr>
        <p:spPr>
          <a:xfrm flipH="1">
            <a:off x="9343505" y="5119316"/>
            <a:ext cx="6532" cy="446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8" grpId="0"/>
      <p:bldP spid="22" grpId="0"/>
      <p:bldP spid="25" grpId="0"/>
      <p:bldP spid="28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B3EA4-4AD7-0C50-1E8C-A36D0F77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28" y="0"/>
            <a:ext cx="10836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8537B-57E7-4C0E-1DBC-2CA494B2D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9" t="30060" r="46778" b="42869"/>
          <a:stretch/>
        </p:blipFill>
        <p:spPr>
          <a:xfrm>
            <a:off x="2350060" y="1579418"/>
            <a:ext cx="7491880" cy="4522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8C048-8B64-E5FC-729D-65CD8DCF3ED8}"/>
              </a:ext>
            </a:extLst>
          </p:cNvPr>
          <p:cNvSpPr txBox="1"/>
          <p:nvPr/>
        </p:nvSpPr>
        <p:spPr>
          <a:xfrm>
            <a:off x="2194130" y="218068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DI NUMERI E FOR LOOP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92978-F9F8-DBFC-2E9C-05C58CD7865B}"/>
              </a:ext>
            </a:extLst>
          </p:cNvPr>
          <p:cNvSpPr txBox="1"/>
          <p:nvPr/>
        </p:nvSpPr>
        <p:spPr>
          <a:xfrm>
            <a:off x="7423595" y="2515985"/>
            <a:ext cx="225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conscribementa genera un range di numeri fra gli estremi dati compresi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4CCF79-EC51-662C-8133-0C02B92C1513}"/>
              </a:ext>
            </a:extLst>
          </p:cNvPr>
          <p:cNvCxnSpPr>
            <a:cxnSpLocks/>
          </p:cNvCxnSpPr>
          <p:nvPr/>
        </p:nvCxnSpPr>
        <p:spPr>
          <a:xfrm flipH="1" flipV="1">
            <a:off x="6223462" y="2748742"/>
            <a:ext cx="1346662" cy="160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894D5A-6222-12E2-E529-D7AE9AB04D26}"/>
              </a:ext>
            </a:extLst>
          </p:cNvPr>
          <p:cNvSpPr txBox="1"/>
          <p:nvPr/>
        </p:nvSpPr>
        <p:spPr>
          <a:xfrm>
            <a:off x="4763414" y="3764405"/>
            <a:ext cx="292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per...fac definisce il for loop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18D53A-0DE0-63B3-CBD4-7286D0AE131D}"/>
              </a:ext>
            </a:extLst>
          </p:cNvPr>
          <p:cNvCxnSpPr/>
          <p:nvPr/>
        </p:nvCxnSpPr>
        <p:spPr>
          <a:xfrm flipH="1" flipV="1">
            <a:off x="3020291" y="3429000"/>
            <a:ext cx="1884218" cy="402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6A8923-FBDE-2D53-0A1E-01B56B56E779}"/>
              </a:ext>
            </a:extLst>
          </p:cNvPr>
          <p:cNvCxnSpPr/>
          <p:nvPr/>
        </p:nvCxnSpPr>
        <p:spPr>
          <a:xfrm flipV="1">
            <a:off x="5962996" y="3429000"/>
            <a:ext cx="0" cy="335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1FD09B-D469-83D2-6C9C-33EB291628EF}"/>
              </a:ext>
            </a:extLst>
          </p:cNvPr>
          <p:cNvSpPr txBox="1"/>
          <p:nvPr/>
        </p:nvSpPr>
        <p:spPr>
          <a:xfrm>
            <a:off x="2299692" y="2790339"/>
            <a:ext cx="4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quisque è la variabile locale usata nei for loop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6809C-8EF5-11BB-C18C-A09E169AB702}"/>
              </a:ext>
            </a:extLst>
          </p:cNvPr>
          <p:cNvSpPr/>
          <p:nvPr/>
        </p:nvSpPr>
        <p:spPr>
          <a:xfrm>
            <a:off x="3125585" y="3159671"/>
            <a:ext cx="1116897" cy="269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D81B7A-2AC1-A44D-287B-406CB9EB660B}"/>
              </a:ext>
            </a:extLst>
          </p:cNvPr>
          <p:cNvSpPr txBox="1"/>
          <p:nvPr/>
        </p:nvSpPr>
        <p:spPr>
          <a:xfrm>
            <a:off x="3947678" y="5024056"/>
            <a:ext cx="373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hoc è per utilizzare quisque nel loop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E89A31-8AF7-0C32-749D-4029ED01CC03}"/>
              </a:ext>
            </a:extLst>
          </p:cNvPr>
          <p:cNvCxnSpPr/>
          <p:nvPr/>
        </p:nvCxnSpPr>
        <p:spPr>
          <a:xfrm flipH="1" flipV="1">
            <a:off x="3546764" y="4843549"/>
            <a:ext cx="415636" cy="382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BF2D6A-068C-E314-10CE-CB43F141593A}"/>
              </a:ext>
            </a:extLst>
          </p:cNvPr>
          <p:cNvSpPr txBox="1"/>
          <p:nvPr/>
        </p:nvSpPr>
        <p:spPr>
          <a:xfrm>
            <a:off x="3239112" y="4167703"/>
            <a:ext cx="503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Comementum trasforma i numeri arabi in romani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C5B0F2-63D5-4131-CCE1-6C05A5E197E3}"/>
              </a:ext>
            </a:extLst>
          </p:cNvPr>
          <p:cNvSpPr/>
          <p:nvPr/>
        </p:nvSpPr>
        <p:spPr>
          <a:xfrm>
            <a:off x="3684033" y="4537036"/>
            <a:ext cx="1602862" cy="306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47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8" grpId="0"/>
      <p:bldP spid="20" grpId="0" animBg="1"/>
      <p:bldP spid="21" grpId="0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310B9-A65C-7A37-3B0F-0788247DD874}"/>
              </a:ext>
            </a:extLst>
          </p:cNvPr>
          <p:cNvSpPr txBox="1"/>
          <p:nvPr/>
        </p:nvSpPr>
        <p:spPr>
          <a:xfrm>
            <a:off x="2109684" y="223610"/>
            <a:ext cx="7972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PRENDERE STRINGHE DA INPUT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C5225-790E-E674-2D34-56E4A03DF9FF}"/>
              </a:ext>
            </a:extLst>
          </p:cNvPr>
          <p:cNvSpPr txBox="1"/>
          <p:nvPr/>
        </p:nvSpPr>
        <p:spPr>
          <a:xfrm>
            <a:off x="1269077" y="2420401"/>
            <a:ext cx="965384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adnota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prendi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 input</a:t>
            </a:r>
          </a:p>
          <a:p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vestibulo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perlegementum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da.</a:t>
            </a:r>
          </a:p>
          <a:p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morde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dictum sic Salve, cis tum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lacunam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tum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tum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novumversum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egresso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scribe.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A9203-36DD-CA1F-F2A4-8BF603568AA6}"/>
              </a:ext>
            </a:extLst>
          </p:cNvPr>
          <p:cNvSpPr txBox="1"/>
          <p:nvPr/>
        </p:nvSpPr>
        <p:spPr>
          <a:xfrm>
            <a:off x="2841395" y="2859577"/>
            <a:ext cx="666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vestibulo è lo standard input e vestibulo perlegementum legge dall’input e può essere assegnato a una variabile con da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7DB4356-A6B8-78A3-7394-3BDD6498AA91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2460567" y="3182742"/>
            <a:ext cx="380828" cy="323165"/>
          </a:xfrm>
          <a:prstGeom prst="bentConnector3">
            <a:avLst>
              <a:gd name="adj1" fmla="val 1009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536CE7-B8B7-F697-8AA9-3B09872BC82A}"/>
              </a:ext>
            </a:extLst>
          </p:cNvPr>
          <p:cNvSpPr txBox="1"/>
          <p:nvPr/>
        </p:nvSpPr>
        <p:spPr>
          <a:xfrm>
            <a:off x="2996375" y="4023358"/>
            <a:ext cx="660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morde è la funzione di perl chomp() che serve a togliere le andature a capo che altrimenti verrebbero registrate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7D5EA-6330-E7E1-D815-D08763889A91}"/>
              </a:ext>
            </a:extLst>
          </p:cNvPr>
          <p:cNvCxnSpPr/>
          <p:nvPr/>
        </p:nvCxnSpPr>
        <p:spPr>
          <a:xfrm flipH="1">
            <a:off x="2715491" y="4366953"/>
            <a:ext cx="670560" cy="12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CB2A53-956C-13FF-3507-21B36C20E33F}"/>
              </a:ext>
            </a:extLst>
          </p:cNvPr>
          <p:cNvSpPr txBox="1"/>
          <p:nvPr/>
        </p:nvSpPr>
        <p:spPr>
          <a:xfrm>
            <a:off x="3136668" y="5721899"/>
            <a:ext cx="284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lacunam indica uno spazio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76E3A-42F8-65D3-0E37-A140DB8DFDFC}"/>
              </a:ext>
            </a:extLst>
          </p:cNvPr>
          <p:cNvCxnSpPr/>
          <p:nvPr/>
        </p:nvCxnSpPr>
        <p:spPr>
          <a:xfrm flipV="1">
            <a:off x="4965469" y="5282723"/>
            <a:ext cx="0" cy="439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633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Times New Roman</vt:lpstr>
      <vt:lpstr>Office Theme</vt:lpstr>
      <vt:lpstr>PERLIGATA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Rogialli Marco</dc:creator>
  <cp:lastModifiedBy>Rogialli Marco</cp:lastModifiedBy>
  <cp:revision>4</cp:revision>
  <dcterms:created xsi:type="dcterms:W3CDTF">2024-06-04T06:20:50Z</dcterms:created>
  <dcterms:modified xsi:type="dcterms:W3CDTF">2024-06-05T06:52:19Z</dcterms:modified>
</cp:coreProperties>
</file>