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ucker Coo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2-18T02:05:10.072">
    <p:pos x="196" y="280"/>
    <p:text>WIP I need to make updated diagrams &amp; specifications after cloning OS &amp; talking w/ gio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efe8e8b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efe8e8b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70748de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70748de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7049fa0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7049fa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7049fa0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7049fa0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7049fa0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7049fa0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efe8e8b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efe8e8b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efe8e8bc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efe8e8bc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efe8e8b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efe8e8b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efe8e8b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efe8e8b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efe8e8b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efe8e8b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121e568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121e568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121e56814_2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121e56814_2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9b2ea26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9b2ea26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70748de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70748de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70748de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70748de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vermaa5@mail.uc.edu" TargetMode="External"/><Relationship Id="rId4" Type="http://schemas.openxmlformats.org/officeDocument/2006/relationships/hyperlink" Target="mailto:cook2tc@mail.uc.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chive.is/20250128091016/https://www.wired.com/story/subaru-location-tracking-vulnerabilities/" TargetMode="External"/><Relationship Id="rId4" Type="http://schemas.openxmlformats.org/officeDocument/2006/relationships/hyperlink" Target="https://samcurry.net/hacking-kia" TargetMode="External"/><Relationship Id="rId5" Type="http://schemas.openxmlformats.org/officeDocument/2006/relationships/hyperlink" Target="https://www.motor1.com/news/729265/toyota-gr-corolla-warranty-claims-weird-reasons/" TargetMode="External"/><Relationship Id="rId6" Type="http://schemas.openxmlformats.org/officeDocument/2006/relationships/hyperlink" Target="https://www.spiegel.de/netzwelt/web/volkswagen-konzern-datenleck-wir-wissen-wo-dein-auto-steht-a-e12d33d0-97bc-493c-96d1-aa5892861027" TargetMode="External"/><Relationship Id="rId7" Type="http://schemas.openxmlformats.org/officeDocument/2006/relationships/hyperlink" Target="https://www.spiegel.de/netzwelt/web/volkswagen-konzern-datenleck-wir-wissen-wo-dein-auto-steht-a-e12d33d0-97bc-493c-96d1-aa589286102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aranddriver.com/news/a61711288/automakers-sold-customer-data-for-small-profi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902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SageVPN</a:t>
            </a:r>
            <a:endParaRPr/>
          </a:p>
        </p:txBody>
      </p:sp>
      <p:sp>
        <p:nvSpPr>
          <p:cNvPr id="55" name="Google Shape;55;p13"/>
          <p:cNvSpPr txBox="1"/>
          <p:nvPr/>
        </p:nvSpPr>
        <p:spPr>
          <a:xfrm>
            <a:off x="2272075" y="3012575"/>
            <a:ext cx="4350000" cy="14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Created by:</a:t>
            </a:r>
            <a:endParaRPr sz="1800">
              <a:solidFill>
                <a:schemeClr val="lt2"/>
              </a:solidFill>
            </a:endParaRPr>
          </a:p>
          <a:p>
            <a:pPr indent="0" lvl="0" marL="0" rtl="0" algn="ctr">
              <a:spcBef>
                <a:spcPts val="0"/>
              </a:spcBef>
              <a:spcAft>
                <a:spcPts val="0"/>
              </a:spcAft>
              <a:buNone/>
            </a:pPr>
            <a:r>
              <a:rPr lang="en" sz="1800">
                <a:solidFill>
                  <a:schemeClr val="lt2"/>
                </a:solidFill>
              </a:rPr>
              <a:t>Tucker Cook</a:t>
            </a:r>
            <a:endParaRPr sz="1800">
              <a:solidFill>
                <a:schemeClr val="lt2"/>
              </a:solidFill>
            </a:endParaRPr>
          </a:p>
          <a:p>
            <a:pPr indent="0" lvl="0" marL="0" rtl="0" algn="ctr">
              <a:spcBef>
                <a:spcPts val="0"/>
              </a:spcBef>
              <a:spcAft>
                <a:spcPts val="0"/>
              </a:spcAft>
              <a:buNone/>
            </a:pPr>
            <a:r>
              <a:rPr lang="en" sz="1800">
                <a:solidFill>
                  <a:schemeClr val="lt2"/>
                </a:solidFill>
              </a:rPr>
              <a:t>Ayush Verma</a:t>
            </a:r>
            <a:endParaRPr sz="1800">
              <a:solidFill>
                <a:schemeClr val="lt2"/>
              </a:solidFill>
            </a:endParaRPr>
          </a:p>
        </p:txBody>
      </p:sp>
      <p:pic>
        <p:nvPicPr>
          <p:cNvPr id="56" name="Google Shape;56;p13"/>
          <p:cNvPicPr preferRelativeResize="0"/>
          <p:nvPr/>
        </p:nvPicPr>
        <p:blipFill rotWithShape="1">
          <a:blip r:embed="rId3">
            <a:alphaModFix/>
          </a:blip>
          <a:srcRect b="0" l="0" r="0" t="0"/>
          <a:stretch/>
        </p:blipFill>
        <p:spPr>
          <a:xfrm>
            <a:off x="0" y="0"/>
            <a:ext cx="1998600" cy="5143500"/>
          </a:xfrm>
          <a:prstGeom prst="round2DiagRect">
            <a:avLst>
              <a:gd fmla="val 16667" name="adj1"/>
              <a:gd fmla="val 0" name="adj2"/>
            </a:avLst>
          </a:prstGeom>
          <a:noFill/>
          <a:ln>
            <a:noFill/>
          </a:ln>
        </p:spPr>
      </p:pic>
      <p:pic>
        <p:nvPicPr>
          <p:cNvPr id="57" name="Google Shape;57;p13"/>
          <p:cNvPicPr preferRelativeResize="0"/>
          <p:nvPr/>
        </p:nvPicPr>
        <p:blipFill rotWithShape="1">
          <a:blip r:embed="rId3">
            <a:alphaModFix/>
          </a:blip>
          <a:srcRect b="0" l="0" r="0" t="0"/>
          <a:stretch/>
        </p:blipFill>
        <p:spPr>
          <a:xfrm rot="10800000">
            <a:off x="6711900" y="-7200"/>
            <a:ext cx="2432100" cy="5150700"/>
          </a:xfrm>
          <a:prstGeom prst="round2DiagRect">
            <a:avLst>
              <a:gd fmla="val 16667" name="adj1"/>
              <a:gd fmla="val 0" name="adj2"/>
            </a:avLst>
          </a:prstGeom>
          <a:noFill/>
          <a:ln>
            <a:noFill/>
          </a:ln>
        </p:spPr>
      </p:pic>
      <p:pic>
        <p:nvPicPr>
          <p:cNvPr id="58" name="Google Shape;58;p13"/>
          <p:cNvPicPr preferRelativeResize="0"/>
          <p:nvPr/>
        </p:nvPicPr>
        <p:blipFill>
          <a:blip r:embed="rId4">
            <a:alphaModFix/>
          </a:blip>
          <a:stretch>
            <a:fillRect/>
          </a:stretch>
        </p:blipFill>
        <p:spPr>
          <a:xfrm>
            <a:off x="593113" y="-1282213"/>
            <a:ext cx="7707924" cy="7707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a:t>
            </a:r>
            <a:endParaRPr/>
          </a:p>
        </p:txBody>
      </p:sp>
      <p:pic>
        <p:nvPicPr>
          <p:cNvPr id="114" name="Google Shape;114;p22"/>
          <p:cNvPicPr preferRelativeResize="0"/>
          <p:nvPr/>
        </p:nvPicPr>
        <p:blipFill>
          <a:blip r:embed="rId4">
            <a:alphaModFix/>
          </a:blip>
          <a:stretch>
            <a:fillRect/>
          </a:stretch>
        </p:blipFill>
        <p:spPr>
          <a:xfrm>
            <a:off x="112700" y="1461613"/>
            <a:ext cx="4267200" cy="2220286"/>
          </a:xfrm>
          <a:prstGeom prst="rect">
            <a:avLst/>
          </a:prstGeom>
          <a:noFill/>
          <a:ln>
            <a:noFill/>
          </a:ln>
        </p:spPr>
      </p:pic>
      <p:pic>
        <p:nvPicPr>
          <p:cNvPr id="115" name="Google Shape;115;p22"/>
          <p:cNvPicPr preferRelativeResize="0"/>
          <p:nvPr/>
        </p:nvPicPr>
        <p:blipFill>
          <a:blip r:embed="rId5">
            <a:alphaModFix/>
          </a:blip>
          <a:stretch>
            <a:fillRect/>
          </a:stretch>
        </p:blipFill>
        <p:spPr>
          <a:xfrm>
            <a:off x="4516925" y="1858661"/>
            <a:ext cx="4267201" cy="1426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Various Android development &amp; networking tools</a:t>
            </a:r>
            <a:r>
              <a:rPr lang="en"/>
              <a:t> (VPN Services)</a:t>
            </a:r>
            <a:endParaRPr/>
          </a:p>
          <a:p>
            <a:pPr indent="-342900" lvl="0" marL="457200" rtl="0" algn="l">
              <a:spcBef>
                <a:spcPts val="0"/>
              </a:spcBef>
              <a:spcAft>
                <a:spcPts val="0"/>
              </a:spcAft>
              <a:buSzPts val="1800"/>
              <a:buChar char="-"/>
            </a:pPr>
            <a:r>
              <a:rPr lang="en"/>
              <a:t>Kotlin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February 28th - Initial VPN connection established</a:t>
            </a:r>
            <a:endParaRPr/>
          </a:p>
          <a:p>
            <a:pPr indent="0" lvl="0" marL="0" rtl="0" algn="l">
              <a:spcBef>
                <a:spcPts val="1200"/>
              </a:spcBef>
              <a:spcAft>
                <a:spcPts val="0"/>
              </a:spcAft>
              <a:buNone/>
            </a:pPr>
            <a:r>
              <a:rPr lang="en"/>
              <a:t>March 7th - Completed UI</a:t>
            </a:r>
            <a:endParaRPr/>
          </a:p>
          <a:p>
            <a:pPr indent="0" lvl="0" marL="0" rtl="0" algn="l">
              <a:spcBef>
                <a:spcPts val="1200"/>
              </a:spcBef>
              <a:spcAft>
                <a:spcPts val="0"/>
              </a:spcAft>
              <a:buNone/>
            </a:pPr>
            <a:r>
              <a:rPr lang="en"/>
              <a:t>March 18th - Network data fully parsed in application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March 30th - Completed Application</a:t>
            </a:r>
            <a:endParaRPr/>
          </a:p>
          <a:p>
            <a:pPr indent="0" lvl="0" marL="0" rtl="0" algn="l">
              <a:spcBef>
                <a:spcPts val="1200"/>
              </a:spcBef>
              <a:spcAft>
                <a:spcPts val="1200"/>
              </a:spcAft>
              <a:buNone/>
            </a:pPr>
            <a:r>
              <a:rPr lang="en"/>
              <a:t>April 5th - Expo Poster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Android 4.0 VM setup</a:t>
            </a:r>
            <a:endParaRPr/>
          </a:p>
          <a:p>
            <a:pPr indent="-342900" lvl="0" marL="457200" rtl="0" algn="l">
              <a:spcBef>
                <a:spcPts val="0"/>
              </a:spcBef>
              <a:spcAft>
                <a:spcPts val="0"/>
              </a:spcAft>
              <a:buSzPts val="1800"/>
              <a:buChar char="-"/>
            </a:pPr>
            <a:r>
              <a:rPr lang="en"/>
              <a:t>General application architectural design created</a:t>
            </a:r>
            <a:endParaRPr/>
          </a:p>
          <a:p>
            <a:pPr indent="-342900" lvl="0" marL="457200" rtl="0" algn="l">
              <a:spcBef>
                <a:spcPts val="0"/>
              </a:spcBef>
              <a:spcAft>
                <a:spcPts val="0"/>
              </a:spcAft>
              <a:buSzPts val="1800"/>
              <a:buChar char="-"/>
            </a:pPr>
            <a:r>
              <a:rPr lang="en"/>
              <a:t>VPN permissions initialized in Android Project</a:t>
            </a:r>
            <a:endParaRPr/>
          </a:p>
          <a:p>
            <a:pPr indent="0" lvl="0" marL="0" rtl="0" algn="l">
              <a:spcBef>
                <a:spcPts val="1200"/>
              </a:spcBef>
              <a:spcAft>
                <a:spcPts val="1200"/>
              </a:spcAft>
              <a:buNone/>
            </a:pPr>
            <a:r>
              <a:rPr lang="en"/>
              <a:t>Remaining work includes creating the rest of the application UI and starting up the actual VPN connection to begin reading network traffic on the android device. The final step from there will be to parse the traffic to display it to the user. Final deliverables will include the completed application, all corresponding documentation, and the expo poster.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prior experience with Android development at all</a:t>
            </a:r>
            <a:endParaRPr/>
          </a:p>
          <a:p>
            <a:pPr indent="-317500" lvl="1" marL="914400" rtl="0" algn="l">
              <a:spcBef>
                <a:spcPts val="0"/>
              </a:spcBef>
              <a:spcAft>
                <a:spcPts val="0"/>
              </a:spcAft>
              <a:buSzPts val="1400"/>
              <a:buChar char="-"/>
            </a:pPr>
            <a:r>
              <a:rPr lang="en"/>
              <a:t>Dedicated an entire hackathon to immersing ourselves in Android development and the environment to learn enough to eventually build off of for our own project</a:t>
            </a:r>
            <a:endParaRPr/>
          </a:p>
          <a:p>
            <a:pPr indent="-342900" lvl="0" marL="457200" rtl="0" algn="l">
              <a:spcBef>
                <a:spcPts val="0"/>
              </a:spcBef>
              <a:spcAft>
                <a:spcPts val="0"/>
              </a:spcAft>
              <a:buSzPts val="1800"/>
              <a:buChar char="-"/>
            </a:pPr>
            <a:r>
              <a:rPr lang="en"/>
              <a:t>Old version of Android (4.0) needed for vehicle environment</a:t>
            </a:r>
            <a:endParaRPr/>
          </a:p>
          <a:p>
            <a:pPr indent="-317500" lvl="1" marL="914400" rtl="0" algn="l">
              <a:spcBef>
                <a:spcPts val="0"/>
              </a:spcBef>
              <a:spcAft>
                <a:spcPts val="0"/>
              </a:spcAft>
              <a:buSzPts val="1400"/>
              <a:buChar char="-"/>
            </a:pPr>
            <a:r>
              <a:rPr lang="en"/>
              <a:t>We’ve had to do a lot of our own investigation into how things work since most current documentation will be too new for our purposes and the devices we need to support</a:t>
            </a:r>
            <a:endParaRPr/>
          </a:p>
          <a:p>
            <a:pPr indent="-342900" lvl="0" marL="457200" rtl="0" algn="l">
              <a:spcBef>
                <a:spcPts val="0"/>
              </a:spcBef>
              <a:spcAft>
                <a:spcPts val="0"/>
              </a:spcAft>
              <a:buSzPts val="1800"/>
              <a:buChar char="-"/>
            </a:pPr>
            <a:r>
              <a:rPr lang="en"/>
              <a:t>Understanding the information coming from parsed packets</a:t>
            </a:r>
            <a:endParaRPr/>
          </a:p>
          <a:p>
            <a:pPr indent="-317500" lvl="1" marL="914400" rtl="0" algn="l">
              <a:spcBef>
                <a:spcPts val="0"/>
              </a:spcBef>
              <a:spcAft>
                <a:spcPts val="0"/>
              </a:spcAft>
              <a:buSzPts val="1400"/>
              <a:buChar char="-"/>
            </a:pPr>
            <a:r>
              <a:rPr lang="en"/>
              <a:t>We will be fully leveraging the knowledge we gained from taking networking courses throughout our degrees, as well as relying on our project advisor to help bridge gaps on any areas we still lack in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(cont.)</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project necessitates taking advantage of known security vulnerabilities of an existing system, which requires an elevated understanding of subsystems in the vehicle our project is going to interact with. To maintain professional integrity, under no circumstance will our knowledge of how these systems work come from OEM documentation or personnel, and will strictly be limited to our own discovery and learning of these systems such as the ID and TCU. Our project will use openly available information from various sources outside of the vehicle manufacturer to implement our project, this is to show our respect to companies that made the vehicle and our commitment to learn on our own.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SageVPN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Address increasing security and data privacy concerns in the automotive sector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Goals: </a:t>
            </a:r>
            <a:endParaRPr/>
          </a:p>
          <a:p>
            <a:pPr indent="-342900" lvl="0" marL="457200" rtl="0" algn="l">
              <a:spcBef>
                <a:spcPts val="1200"/>
              </a:spcBef>
              <a:spcAft>
                <a:spcPts val="0"/>
              </a:spcAft>
              <a:buSzPts val="1800"/>
              <a:buChar char="-"/>
            </a:pPr>
            <a:r>
              <a:rPr lang="en"/>
              <a:t>Regulate the data packets sent from vehicles to protect user information </a:t>
            </a:r>
            <a:endParaRPr/>
          </a:p>
          <a:p>
            <a:pPr indent="-342900" lvl="0" marL="457200" rtl="0" algn="l">
              <a:spcBef>
                <a:spcPts val="0"/>
              </a:spcBef>
              <a:spcAft>
                <a:spcPts val="0"/>
              </a:spcAft>
              <a:buSzPts val="1800"/>
              <a:buChar char="-"/>
            </a:pPr>
            <a:r>
              <a:rPr lang="en"/>
              <a:t>Prevent cases where user data is unfoundedly used against drivers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Makeup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Primary Members:</a:t>
            </a:r>
            <a:endParaRPr/>
          </a:p>
          <a:p>
            <a:pPr indent="-342900" lvl="0" marL="457200" rtl="0" algn="l">
              <a:spcBef>
                <a:spcPts val="1200"/>
              </a:spcBef>
              <a:spcAft>
                <a:spcPts val="0"/>
              </a:spcAft>
              <a:buSzPts val="1800"/>
              <a:buChar char="-"/>
            </a:pPr>
            <a:r>
              <a:rPr lang="en"/>
              <a:t>Ayush Verma, </a:t>
            </a:r>
            <a:r>
              <a:rPr lang="en" u="sng">
                <a:solidFill>
                  <a:schemeClr val="hlink"/>
                </a:solidFill>
                <a:hlinkClick r:id="rId3"/>
              </a:rPr>
              <a:t>vermaa5@mail.uc.edu</a:t>
            </a:r>
            <a:r>
              <a:rPr lang="en"/>
              <a:t> </a:t>
            </a:r>
            <a:endParaRPr/>
          </a:p>
          <a:p>
            <a:pPr indent="-342900" lvl="0" marL="457200" rtl="0" algn="l">
              <a:spcBef>
                <a:spcPts val="0"/>
              </a:spcBef>
              <a:spcAft>
                <a:spcPts val="0"/>
              </a:spcAft>
              <a:buSzPts val="1800"/>
              <a:buChar char="-"/>
            </a:pPr>
            <a:r>
              <a:rPr lang="en"/>
              <a:t>Tucker Cook, </a:t>
            </a:r>
            <a:r>
              <a:rPr lang="en" u="sng">
                <a:solidFill>
                  <a:schemeClr val="hlink"/>
                </a:solidFill>
                <a:hlinkClick r:id="rId4"/>
              </a:rPr>
              <a:t>cook2tc@mail.uc.edu</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Project Advisor:</a:t>
            </a:r>
            <a:endParaRPr/>
          </a:p>
          <a:p>
            <a:pPr indent="-342900" lvl="0" marL="457200" rtl="0" algn="l">
              <a:spcBef>
                <a:spcPts val="1200"/>
              </a:spcBef>
              <a:spcAft>
                <a:spcPts val="0"/>
              </a:spcAft>
              <a:buSzPts val="1800"/>
              <a:buChar char="-"/>
            </a:pPr>
            <a:r>
              <a:rPr lang="en"/>
              <a:t>Professor </a:t>
            </a:r>
            <a:r>
              <a:rPr lang="en"/>
              <a:t>Giovani Abuaitah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 </a:t>
            </a:r>
            <a:r>
              <a:rPr i="1" lang="en"/>
              <a:t>Knowledge is Power</a:t>
            </a:r>
            <a:endParaRPr i="1"/>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All newly manufactured vehicles utilize </a:t>
            </a:r>
            <a:r>
              <a:rPr b="1" lang="en" sz="2000"/>
              <a:t>wireless network connections</a:t>
            </a:r>
            <a:r>
              <a:rPr lang="en" sz="2000"/>
              <a:t> for various </a:t>
            </a:r>
            <a:r>
              <a:rPr b="1" lang="en" sz="2000"/>
              <a:t>vehicle functionalities</a:t>
            </a:r>
            <a:r>
              <a:rPr lang="en" sz="2000"/>
              <a:t>. Use of this technology in automotive raises serious concerns for </a:t>
            </a:r>
            <a:r>
              <a:rPr b="1" lang="en" sz="2000"/>
              <a:t>user privacy and security</a:t>
            </a:r>
            <a:r>
              <a:rPr lang="en" sz="2000"/>
              <a:t>. </a:t>
            </a:r>
            <a:endParaRPr sz="2000"/>
          </a:p>
          <a:p>
            <a:pPr indent="0" lvl="0" marL="0" rtl="0" algn="l">
              <a:spcBef>
                <a:spcPts val="1200"/>
              </a:spcBef>
              <a:spcAft>
                <a:spcPts val="0"/>
              </a:spcAft>
              <a:buNone/>
            </a:pPr>
            <a:r>
              <a:rPr lang="en" sz="2000"/>
              <a:t>Our goal for this project is to develop an application that allows the user to select what </a:t>
            </a:r>
            <a:r>
              <a:rPr b="1" lang="en" sz="2000"/>
              <a:t>information they want sent</a:t>
            </a:r>
            <a:r>
              <a:rPr lang="en" sz="2000"/>
              <a:t> </a:t>
            </a:r>
            <a:r>
              <a:rPr b="1" lang="en" sz="2000"/>
              <a:t>from their vehicle.</a:t>
            </a:r>
            <a:endParaRPr b="1"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5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Examples of What Goes Wrong in Software-Defined Vehicles &amp; Data-Driven Development</a:t>
            </a:r>
            <a:endParaRPr i="1"/>
          </a:p>
        </p:txBody>
      </p:sp>
      <p:sp>
        <p:nvSpPr>
          <p:cNvPr id="82" name="Google Shape;82;p17"/>
          <p:cNvSpPr txBox="1"/>
          <p:nvPr/>
        </p:nvSpPr>
        <p:spPr>
          <a:xfrm>
            <a:off x="311700" y="1131575"/>
            <a:ext cx="8913000" cy="4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u="sng">
                <a:solidFill>
                  <a:schemeClr val="hlink"/>
                </a:solidFill>
                <a:hlinkClick r:id="rId3"/>
              </a:rPr>
              <a:t>Subaru Security Flaws Exposed Its System for Tracking Millions of Cars</a:t>
            </a:r>
            <a:endParaRPr b="1" i="1" sz="1800">
              <a:solidFill>
                <a:schemeClr val="lt2"/>
              </a:solidFill>
            </a:endParaRPr>
          </a:p>
          <a:p>
            <a:pPr indent="-323850" lvl="0" marL="457200" rtl="0" algn="l">
              <a:spcBef>
                <a:spcPts val="0"/>
              </a:spcBef>
              <a:spcAft>
                <a:spcPts val="0"/>
              </a:spcAft>
              <a:buClr>
                <a:schemeClr val="lt2"/>
              </a:buClr>
              <a:buSzPts val="1500"/>
              <a:buChar char="-"/>
            </a:pPr>
            <a:r>
              <a:rPr lang="en" sz="1500">
                <a:solidFill>
                  <a:schemeClr val="lt2"/>
                </a:solidFill>
              </a:rPr>
              <a:t>Hackers found an exploit in Subaru admin portal to access </a:t>
            </a:r>
            <a:r>
              <a:rPr b="1" lang="en" sz="1500">
                <a:solidFill>
                  <a:schemeClr val="lt2"/>
                </a:solidFill>
              </a:rPr>
              <a:t>many pieces of information the vehicle had transmitted back to Subaru including engine start times and every location the vehicle had been to</a:t>
            </a:r>
            <a:endParaRPr b="1" sz="1500">
              <a:solidFill>
                <a:schemeClr val="lt2"/>
              </a:solidFill>
            </a:endParaRPr>
          </a:p>
          <a:p>
            <a:pPr indent="0" lvl="0" marL="0" rtl="0" algn="l">
              <a:spcBef>
                <a:spcPts val="0"/>
              </a:spcBef>
              <a:spcAft>
                <a:spcPts val="0"/>
              </a:spcAft>
              <a:buNone/>
            </a:pPr>
            <a:r>
              <a:t/>
            </a:r>
            <a:endParaRPr b="1" sz="1500">
              <a:solidFill>
                <a:schemeClr val="lt2"/>
              </a:solidFill>
            </a:endParaRPr>
          </a:p>
          <a:p>
            <a:pPr indent="0" lvl="0" marL="0" rtl="0" algn="l">
              <a:spcBef>
                <a:spcPts val="0"/>
              </a:spcBef>
              <a:spcAft>
                <a:spcPts val="0"/>
              </a:spcAft>
              <a:buNone/>
            </a:pPr>
            <a:r>
              <a:rPr b="1" i="1" lang="en" sz="1800" u="sng">
                <a:solidFill>
                  <a:schemeClr val="hlink"/>
                </a:solidFill>
                <a:hlinkClick r:id="rId4"/>
              </a:rPr>
              <a:t>Hacking Kia: Remotely Controlling Cars With Just a License Plate</a:t>
            </a:r>
            <a:endParaRPr b="1" i="1" sz="1800">
              <a:solidFill>
                <a:schemeClr val="lt2"/>
              </a:solidFill>
            </a:endParaRPr>
          </a:p>
          <a:p>
            <a:pPr indent="-323850" lvl="0" marL="457200" rtl="0" algn="l">
              <a:spcBef>
                <a:spcPts val="0"/>
              </a:spcBef>
              <a:spcAft>
                <a:spcPts val="0"/>
              </a:spcAft>
              <a:buClr>
                <a:schemeClr val="lt2"/>
              </a:buClr>
              <a:buSzPts val="1500"/>
              <a:buChar char="-"/>
            </a:pPr>
            <a:r>
              <a:rPr lang="en" sz="1500">
                <a:solidFill>
                  <a:schemeClr val="lt2"/>
                </a:solidFill>
              </a:rPr>
              <a:t>Hackers found an exploit to create a </a:t>
            </a:r>
            <a:r>
              <a:rPr i="1" lang="en" sz="1500">
                <a:solidFill>
                  <a:schemeClr val="lt2"/>
                </a:solidFill>
              </a:rPr>
              <a:t>dealer account</a:t>
            </a:r>
            <a:r>
              <a:rPr lang="en" sz="1500">
                <a:solidFill>
                  <a:schemeClr val="lt2"/>
                </a:solidFill>
              </a:rPr>
              <a:t> in owners.kia.com and used </a:t>
            </a:r>
            <a:r>
              <a:rPr b="1" lang="en" sz="1500">
                <a:solidFill>
                  <a:schemeClr val="lt2"/>
                </a:solidFill>
              </a:rPr>
              <a:t>HTTP requests with vehicle VIN </a:t>
            </a:r>
            <a:r>
              <a:rPr lang="en" sz="1500">
                <a:solidFill>
                  <a:schemeClr val="lt2"/>
                </a:solidFill>
              </a:rPr>
              <a:t>to allow hacker to utilize various vehicle functionalities (start car, open door, etc.) </a:t>
            </a:r>
            <a:r>
              <a:rPr b="1" lang="en" sz="1500">
                <a:solidFill>
                  <a:schemeClr val="lt2"/>
                </a:solidFill>
              </a:rPr>
              <a:t>remotely</a:t>
            </a:r>
            <a:endParaRPr b="1" sz="1500">
              <a:solidFill>
                <a:schemeClr val="lt2"/>
              </a:solidFill>
            </a:endParaRPr>
          </a:p>
          <a:p>
            <a:pPr indent="0" lvl="0" marL="0" rtl="0" algn="l">
              <a:spcBef>
                <a:spcPts val="0"/>
              </a:spcBef>
              <a:spcAft>
                <a:spcPts val="0"/>
              </a:spcAft>
              <a:buNone/>
            </a:pPr>
            <a:r>
              <a:t/>
            </a:r>
            <a:endParaRPr b="1" sz="1500">
              <a:solidFill>
                <a:schemeClr val="lt2"/>
              </a:solidFill>
            </a:endParaRPr>
          </a:p>
          <a:p>
            <a:pPr indent="0" lvl="0" marL="0" rtl="0" algn="l">
              <a:spcBef>
                <a:spcPts val="0"/>
              </a:spcBef>
              <a:spcAft>
                <a:spcPts val="0"/>
              </a:spcAft>
              <a:buNone/>
            </a:pPr>
            <a:r>
              <a:rPr b="1" i="1" lang="en" sz="1800" u="sng">
                <a:solidFill>
                  <a:schemeClr val="hlink"/>
                </a:solidFill>
                <a:hlinkClick r:id="rId5"/>
              </a:rPr>
              <a:t>Two GR Corollas Burned Down. Toyota Won’t Honor the Warranties</a:t>
            </a:r>
            <a:endParaRPr b="1" i="1" sz="1800">
              <a:solidFill>
                <a:schemeClr val="lt2"/>
              </a:solidFill>
            </a:endParaRPr>
          </a:p>
          <a:p>
            <a:pPr indent="-323850" lvl="0" marL="457200" rtl="0" algn="l">
              <a:spcBef>
                <a:spcPts val="0"/>
              </a:spcBef>
              <a:spcAft>
                <a:spcPts val="0"/>
              </a:spcAft>
              <a:buClr>
                <a:schemeClr val="lt2"/>
              </a:buClr>
              <a:buSzPts val="1500"/>
              <a:buChar char="-"/>
            </a:pPr>
            <a:r>
              <a:rPr lang="en" sz="1500">
                <a:solidFill>
                  <a:schemeClr val="lt2"/>
                </a:solidFill>
              </a:rPr>
              <a:t>Toyota denied </a:t>
            </a:r>
            <a:r>
              <a:rPr lang="en" sz="1500">
                <a:solidFill>
                  <a:schemeClr val="lt2"/>
                </a:solidFill>
              </a:rPr>
              <a:t>warranty</a:t>
            </a:r>
            <a:r>
              <a:rPr lang="en" sz="1500">
                <a:solidFill>
                  <a:schemeClr val="lt2"/>
                </a:solidFill>
              </a:rPr>
              <a:t> of a </a:t>
            </a:r>
            <a:r>
              <a:rPr lang="en" sz="1500">
                <a:solidFill>
                  <a:schemeClr val="lt2"/>
                </a:solidFill>
              </a:rPr>
              <a:t>vehicle</a:t>
            </a:r>
            <a:r>
              <a:rPr lang="en" sz="1500">
                <a:solidFill>
                  <a:schemeClr val="lt2"/>
                </a:solidFill>
              </a:rPr>
              <a:t> which engine caught on fire, on the basis that </a:t>
            </a:r>
            <a:r>
              <a:rPr i="1" lang="en" sz="1500">
                <a:solidFill>
                  <a:schemeClr val="lt2"/>
                </a:solidFill>
              </a:rPr>
              <a:t>the vehicle at some point had gone over 85 mph</a:t>
            </a:r>
            <a:endParaRPr i="1" sz="1500">
              <a:solidFill>
                <a:schemeClr val="lt2"/>
              </a:solidFill>
            </a:endParaRPr>
          </a:p>
          <a:p>
            <a:pPr indent="0" lvl="0" marL="0" rtl="0" algn="l">
              <a:spcBef>
                <a:spcPts val="0"/>
              </a:spcBef>
              <a:spcAft>
                <a:spcPts val="0"/>
              </a:spcAft>
              <a:buNone/>
            </a:pPr>
            <a:r>
              <a:t/>
            </a:r>
            <a:endParaRPr b="1" i="1" sz="1500">
              <a:solidFill>
                <a:schemeClr val="lt2"/>
              </a:solidFill>
            </a:endParaRPr>
          </a:p>
          <a:p>
            <a:pPr indent="0" lvl="0" marL="0" rtl="0" algn="l">
              <a:spcBef>
                <a:spcPts val="0"/>
              </a:spcBef>
              <a:spcAft>
                <a:spcPts val="0"/>
              </a:spcAft>
              <a:buNone/>
            </a:pPr>
            <a:r>
              <a:rPr b="1" i="1" lang="en" sz="1800" u="sng">
                <a:solidFill>
                  <a:schemeClr val="hlink"/>
                </a:solidFill>
                <a:hlinkClick r:id="rId6"/>
              </a:rPr>
              <a:t>d</a:t>
            </a:r>
            <a:r>
              <a:rPr b="1" i="1" lang="en" sz="1800" u="sng">
                <a:solidFill>
                  <a:schemeClr val="hlink"/>
                </a:solidFill>
                <a:hlinkClick r:id="rId7"/>
              </a:rPr>
              <a:t>ata leak at the Volkswagen Group: We know where your car is</a:t>
            </a:r>
            <a:endParaRPr b="1" i="1" sz="1800">
              <a:solidFill>
                <a:schemeClr val="lt2"/>
              </a:solidFill>
            </a:endParaRPr>
          </a:p>
          <a:p>
            <a:pPr indent="-323850" lvl="0" marL="457200" rtl="0" algn="l">
              <a:spcBef>
                <a:spcPts val="0"/>
              </a:spcBef>
              <a:spcAft>
                <a:spcPts val="0"/>
              </a:spcAft>
              <a:buClr>
                <a:schemeClr val="lt2"/>
              </a:buClr>
              <a:buSzPts val="1500"/>
              <a:buChar char="-"/>
            </a:pPr>
            <a:r>
              <a:rPr lang="en" sz="1500">
                <a:solidFill>
                  <a:schemeClr val="lt2"/>
                </a:solidFill>
              </a:rPr>
              <a:t>Precise location data of VW vehicles was publicly </a:t>
            </a:r>
            <a:r>
              <a:rPr lang="en" sz="1500">
                <a:solidFill>
                  <a:schemeClr val="lt2"/>
                </a:solidFill>
              </a:rPr>
              <a:t>accessible</a:t>
            </a:r>
            <a:r>
              <a:rPr lang="en" sz="1500">
                <a:solidFill>
                  <a:schemeClr val="lt2"/>
                </a:solidFill>
              </a:rPr>
              <a:t> through insecure AWS config</a:t>
            </a:r>
            <a:endParaRPr sz="15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Examples of What Goes Wrong in Software-Defined Vehicles &amp; Data-Driven Development</a:t>
            </a:r>
            <a:endParaRPr i="1"/>
          </a:p>
        </p:txBody>
      </p:sp>
      <p:pic>
        <p:nvPicPr>
          <p:cNvPr id="88" name="Google Shape;88;p18"/>
          <p:cNvPicPr preferRelativeResize="0"/>
          <p:nvPr/>
        </p:nvPicPr>
        <p:blipFill>
          <a:blip r:embed="rId3">
            <a:alphaModFix/>
          </a:blip>
          <a:stretch>
            <a:fillRect/>
          </a:stretch>
        </p:blipFill>
        <p:spPr>
          <a:xfrm>
            <a:off x="2212400" y="1244100"/>
            <a:ext cx="4819520" cy="3083775"/>
          </a:xfrm>
          <a:prstGeom prst="rect">
            <a:avLst/>
          </a:prstGeom>
          <a:noFill/>
          <a:ln>
            <a:noFill/>
          </a:ln>
        </p:spPr>
      </p:pic>
      <p:sp>
        <p:nvSpPr>
          <p:cNvPr id="89" name="Google Shape;89;p18"/>
          <p:cNvSpPr txBox="1"/>
          <p:nvPr/>
        </p:nvSpPr>
        <p:spPr>
          <a:xfrm>
            <a:off x="2212363" y="4327875"/>
            <a:ext cx="4719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Location data of a </a:t>
            </a:r>
            <a:r>
              <a:rPr i="1" lang="en" sz="1800">
                <a:solidFill>
                  <a:schemeClr val="lt2"/>
                </a:solidFill>
              </a:rPr>
              <a:t>Subaru Impreza </a:t>
            </a:r>
            <a:r>
              <a:rPr lang="en" sz="1800">
                <a:solidFill>
                  <a:schemeClr val="lt2"/>
                </a:solidFill>
              </a:rPr>
              <a:t>accessed through Subaru admin portal</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Examples of What Goes Wrong in Software-Defined Vehicles &amp; Data-Driven Development</a:t>
            </a:r>
            <a:endParaRPr i="1"/>
          </a:p>
        </p:txBody>
      </p:sp>
      <p:sp>
        <p:nvSpPr>
          <p:cNvPr id="95" name="Google Shape;95;p19"/>
          <p:cNvSpPr txBox="1"/>
          <p:nvPr/>
        </p:nvSpPr>
        <p:spPr>
          <a:xfrm>
            <a:off x="2212338" y="3889900"/>
            <a:ext cx="4719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HTTP Request to unlock doors, there are various other vehicle functionalities that can be activated via HTTP across many vehicles sold today</a:t>
            </a:r>
            <a:endParaRPr sz="1800">
              <a:solidFill>
                <a:schemeClr val="lt2"/>
              </a:solidFill>
            </a:endParaRPr>
          </a:p>
        </p:txBody>
      </p:sp>
      <p:pic>
        <p:nvPicPr>
          <p:cNvPr id="96" name="Google Shape;96;p19"/>
          <p:cNvPicPr preferRelativeResize="0"/>
          <p:nvPr/>
        </p:nvPicPr>
        <p:blipFill>
          <a:blip r:embed="rId3">
            <a:alphaModFix/>
          </a:blip>
          <a:stretch>
            <a:fillRect/>
          </a:stretch>
        </p:blipFill>
        <p:spPr>
          <a:xfrm>
            <a:off x="800100" y="1441975"/>
            <a:ext cx="7543800" cy="244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Intellectual Merits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appreciate the benefits of data-driven development to improve the end product; however </a:t>
            </a:r>
            <a:r>
              <a:rPr i="1" lang="en"/>
              <a:t>information sent to OEMs/</a:t>
            </a:r>
            <a:r>
              <a:rPr i="1" lang="en"/>
              <a:t>Insurance</a:t>
            </a:r>
            <a:r>
              <a:rPr i="1" lang="en"/>
              <a:t> should </a:t>
            </a:r>
            <a:r>
              <a:rPr i="1" lang="en"/>
              <a:t>always</a:t>
            </a:r>
            <a:r>
              <a:rPr i="1" lang="en"/>
              <a:t> be voluntary on the user’s behalf.</a:t>
            </a:r>
            <a:endParaRPr i="1"/>
          </a:p>
          <a:p>
            <a:pPr indent="0" lvl="0" marL="0" rtl="0" algn="l">
              <a:spcBef>
                <a:spcPts val="1200"/>
              </a:spcBef>
              <a:spcAft>
                <a:spcPts val="0"/>
              </a:spcAft>
              <a:buNone/>
            </a:pPr>
            <a:r>
              <a:rPr lang="en"/>
              <a:t>There are proven examples of OEMs </a:t>
            </a:r>
            <a:r>
              <a:rPr i="1" lang="en"/>
              <a:t>selling user data to 3rd parties such as Verisk (</a:t>
            </a:r>
            <a:r>
              <a:rPr i="1" lang="en" u="sng">
                <a:solidFill>
                  <a:schemeClr val="hlink"/>
                </a:solidFill>
                <a:hlinkClick r:id="rId3"/>
              </a:rPr>
              <a:t>Automakers Sold Drivers' Data for Shockingly Low Amounts of Money</a:t>
            </a:r>
            <a:r>
              <a:rPr i="1" lang="en"/>
              <a:t>) </a:t>
            </a:r>
            <a:endParaRPr i="1"/>
          </a:p>
          <a:p>
            <a:pPr indent="0" lvl="0" marL="0" rtl="0" algn="l">
              <a:spcBef>
                <a:spcPts val="1200"/>
              </a:spcBef>
              <a:spcAft>
                <a:spcPts val="1200"/>
              </a:spcAft>
              <a:buNone/>
            </a:pPr>
            <a:r>
              <a:rPr lang="en"/>
              <a:t>Thus our application allows users to both </a:t>
            </a:r>
            <a:r>
              <a:rPr b="1" i="1" lang="en"/>
              <a:t>visualize </a:t>
            </a:r>
            <a:r>
              <a:rPr lang="en"/>
              <a:t>and </a:t>
            </a:r>
            <a:r>
              <a:rPr b="1" i="1" lang="en"/>
              <a:t>block/intercept </a:t>
            </a:r>
            <a:r>
              <a:rPr lang="en"/>
              <a:t>vehicle and user data that is transmitted wirelessly to OEM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Impacts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application </a:t>
            </a:r>
            <a:r>
              <a:rPr i="1" lang="en"/>
              <a:t>prevents instances where data is unfoundly used against user in </a:t>
            </a:r>
            <a:r>
              <a:rPr i="1" lang="en"/>
              <a:t>warranty claims &amp; insurance claims/rates</a:t>
            </a:r>
            <a:endParaRPr i="1"/>
          </a:p>
          <a:p>
            <a:pPr indent="0" lvl="0" marL="0" rtl="0" algn="l">
              <a:spcBef>
                <a:spcPts val="1200"/>
              </a:spcBef>
              <a:spcAft>
                <a:spcPts val="0"/>
              </a:spcAft>
              <a:buNone/>
            </a:pPr>
            <a:r>
              <a:rPr lang="en"/>
              <a:t>–And–</a:t>
            </a:r>
            <a:endParaRPr/>
          </a:p>
          <a:p>
            <a:pPr indent="0" lvl="0" marL="0" rtl="0" algn="l">
              <a:spcBef>
                <a:spcPts val="1200"/>
              </a:spcBef>
              <a:spcAft>
                <a:spcPts val="0"/>
              </a:spcAft>
              <a:buNone/>
            </a:pPr>
            <a:r>
              <a:rPr lang="en"/>
              <a:t>Prevents user data from making its way to a database that is </a:t>
            </a:r>
            <a:r>
              <a:rPr i="1" lang="en"/>
              <a:t>at risk for being improperly managed by OEM</a:t>
            </a:r>
            <a:endParaRPr i="1"/>
          </a:p>
          <a:p>
            <a:pPr indent="0" lvl="0" marL="0" rtl="0" algn="l">
              <a:spcBef>
                <a:spcPts val="1200"/>
              </a:spcBef>
              <a:spcAft>
                <a:spcPts val="0"/>
              </a:spcAft>
              <a:buNone/>
            </a:pPr>
            <a:r>
              <a:rPr lang="en"/>
              <a:t>–And–</a:t>
            </a:r>
            <a:endParaRPr/>
          </a:p>
          <a:p>
            <a:pPr indent="0" lvl="0" marL="0" rtl="0" algn="l">
              <a:spcBef>
                <a:spcPts val="1200"/>
              </a:spcBef>
              <a:spcAft>
                <a:spcPts val="1200"/>
              </a:spcAft>
              <a:buNone/>
            </a:pPr>
            <a:r>
              <a:rPr lang="en"/>
              <a:t>Disabling entry points for hackers that can </a:t>
            </a:r>
            <a:r>
              <a:rPr i="1" lang="en"/>
              <a:t>use data/vehicle functionality for malicious intents</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