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1" r:id="rId3"/>
    <p:sldId id="263" r:id="rId4"/>
    <p:sldId id="265" r:id="rId5"/>
    <p:sldId id="262" r:id="rId6"/>
    <p:sldId id="264" r:id="rId7"/>
    <p:sldId id="260" r:id="rId8"/>
    <p:sldId id="256" r:id="rId9"/>
    <p:sldId id="257"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98208-71C0-4D19-9B10-53E47A70CA99}"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45807-4524-4CC1-B12C-08D9617A6FF6}" type="slidenum">
              <a:rPr lang="en-US" smtClean="0"/>
              <a:t>‹#›</a:t>
            </a:fld>
            <a:endParaRPr lang="en-US"/>
          </a:p>
        </p:txBody>
      </p:sp>
    </p:spTree>
    <p:extLst>
      <p:ext uri="{BB962C8B-B14F-4D97-AF65-F5344CB8AC3E}">
        <p14:creationId xmlns:p14="http://schemas.microsoft.com/office/powerpoint/2010/main" val="383767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1C771E-C16A-4A5E-AFFC-6517ECFEE8E3}"/>
              </a:ext>
            </a:extLst>
          </p:cNvPr>
          <p:cNvSpPr txBox="1">
            <a:spLocks noGrp="1"/>
          </p:cNvSpPr>
          <p:nvPr>
            <p:ph type="sldNum" sz="quarter" idx="5"/>
          </p:nvPr>
        </p:nvSpPr>
        <p:spPr>
          <a:ln/>
        </p:spPr>
        <p:txBody>
          <a:bodyPr vert="horz" lIns="0" tIns="0" rIns="0" bIns="0" anchor="b" anchorCtr="0">
            <a:noAutofit/>
          </a:bodyPr>
          <a:lstStyle/>
          <a:p>
            <a:pPr lvl="0"/>
            <a:fld id="{A1184F8F-5991-408D-AC9F-EA45E8C1AC39}" type="slidenum">
              <a:t>6</a:t>
            </a:fld>
            <a:endParaRPr lang="en-US"/>
          </a:p>
        </p:txBody>
      </p:sp>
      <p:sp>
        <p:nvSpPr>
          <p:cNvPr id="2" name="Slide Image Placeholder 1">
            <a:extLst>
              <a:ext uri="{FF2B5EF4-FFF2-40B4-BE49-F238E27FC236}">
                <a16:creationId xmlns:a16="http://schemas.microsoft.com/office/drawing/2014/main" id="{6CCA3531-FFDC-41E5-9F2F-07CD525B6B20}"/>
              </a:ext>
            </a:extLst>
          </p:cNvPr>
          <p:cNvSpPr>
            <a:spLocks noGrp="1" noRot="1" noChangeAspect="1" noResize="1"/>
          </p:cNvSpPr>
          <p:nvPr>
            <p:ph type="sldImg"/>
          </p:nvPr>
        </p:nvSpPr>
        <p:spPr>
          <a:xfrm>
            <a:off x="720725" y="900113"/>
            <a:ext cx="6119813" cy="3441700"/>
          </a:xfrm>
          <a:solidFill>
            <a:srgbClr val="60C4E4"/>
          </a:solidFill>
          <a:ln w="25400">
            <a:solidFill>
              <a:srgbClr val="7F59AE"/>
            </a:solidFill>
            <a:prstDash val="solid"/>
          </a:ln>
        </p:spPr>
      </p:sp>
      <p:sp>
        <p:nvSpPr>
          <p:cNvPr id="3" name="Notes Placeholder 2">
            <a:extLst>
              <a:ext uri="{FF2B5EF4-FFF2-40B4-BE49-F238E27FC236}">
                <a16:creationId xmlns:a16="http://schemas.microsoft.com/office/drawing/2014/main" id="{CEC587B1-AEE5-4C3D-9A87-85695698A583}"/>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A088-5AB9-4D14-834A-4F2802EA3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EB48B-E656-4C5C-9FFE-E3172DED7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801C95-8DE2-4A0E-B58C-DE7E522F0B5F}"/>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5" name="Footer Placeholder 4">
            <a:extLst>
              <a:ext uri="{FF2B5EF4-FFF2-40B4-BE49-F238E27FC236}">
                <a16:creationId xmlns:a16="http://schemas.microsoft.com/office/drawing/2014/main" id="{B720D6D3-28DE-4D67-A8C5-3DE579365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52FC5-61BD-4D0B-B081-419F5F0D5FAE}"/>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181420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C468-3DE3-49FD-A31C-9F6B2C6DC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143CDC-B671-45B7-A70F-ED69A101C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CE671-6B6F-47B2-B3DF-ED5E958CD321}"/>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5" name="Footer Placeholder 4">
            <a:extLst>
              <a:ext uri="{FF2B5EF4-FFF2-40B4-BE49-F238E27FC236}">
                <a16:creationId xmlns:a16="http://schemas.microsoft.com/office/drawing/2014/main" id="{AD3D56B5-FA66-4C27-B330-A2591AE4B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4BBEF-A011-4C7B-9598-BB8591FC0D24}"/>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327409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540F4-6878-45F1-8A96-755AE859C8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AB91E5-5C84-4ACA-80F2-7CD96E602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CE0DA-C645-4294-BD6A-11199AECBD7B}"/>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5" name="Footer Placeholder 4">
            <a:extLst>
              <a:ext uri="{FF2B5EF4-FFF2-40B4-BE49-F238E27FC236}">
                <a16:creationId xmlns:a16="http://schemas.microsoft.com/office/drawing/2014/main" id="{D4F76327-8D81-4A0E-B3D1-FD76E8061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BE7F9-1685-4BBF-B003-BB457ED6FD39}"/>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80246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603-F1BC-45B4-81CE-E323EA058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CF3AAD-168A-4365-A70C-7844E6D26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B4CE6-17BF-434A-9544-5412A34EFD1A}"/>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5" name="Footer Placeholder 4">
            <a:extLst>
              <a:ext uri="{FF2B5EF4-FFF2-40B4-BE49-F238E27FC236}">
                <a16:creationId xmlns:a16="http://schemas.microsoft.com/office/drawing/2014/main" id="{61400F93-8C1E-40B0-80B7-4FD6B4772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5B9CC-A33B-4A2E-A5B8-8073A22E85F2}"/>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21094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D831-50F6-4E5A-9558-32317D297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161E40-35DE-4041-B986-0E53F98EF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BA0C5-1A43-4C9A-952D-282A6AD4DB3F}"/>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5" name="Footer Placeholder 4">
            <a:extLst>
              <a:ext uri="{FF2B5EF4-FFF2-40B4-BE49-F238E27FC236}">
                <a16:creationId xmlns:a16="http://schemas.microsoft.com/office/drawing/2014/main" id="{CA1B1B46-C19F-464E-9089-DD15EC378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39A0-FA90-451F-9386-96F53A7F14AE}"/>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358296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2298-841B-47B8-B7DB-F7E9C540B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93A11-7AE2-4411-BFE7-5931E6972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10C29-563B-4E78-BBCD-61C1EC84C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04153-ABED-4699-8C4E-2DF10AB25858}"/>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6" name="Footer Placeholder 5">
            <a:extLst>
              <a:ext uri="{FF2B5EF4-FFF2-40B4-BE49-F238E27FC236}">
                <a16:creationId xmlns:a16="http://schemas.microsoft.com/office/drawing/2014/main" id="{95EBFBC1-B345-462E-A8F6-A41BC5196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03A4A-4501-4266-81A0-4573FA7A2CF1}"/>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32806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529-3C09-4026-AF55-AE7591651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F4444F-9BA8-4037-BCFF-C417AC44E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CE5005-4F9F-4BCF-A136-59C1E8AF0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7A2AC-2D95-481B-B079-49D2EB5EF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96C9D-050F-44F4-83DB-26DC12203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583D7-A2C5-4ABF-9E88-F11A977B0AC3}"/>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8" name="Footer Placeholder 7">
            <a:extLst>
              <a:ext uri="{FF2B5EF4-FFF2-40B4-BE49-F238E27FC236}">
                <a16:creationId xmlns:a16="http://schemas.microsoft.com/office/drawing/2014/main" id="{866216F5-1A84-44AE-B70B-A58E7FFF2D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B3AC11-32B3-4165-8945-069A245C7043}"/>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79226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156C-F170-4048-8AA1-31078B54A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4B58C3-200C-4591-83CE-3126D7F966A9}"/>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4" name="Footer Placeholder 3">
            <a:extLst>
              <a:ext uri="{FF2B5EF4-FFF2-40B4-BE49-F238E27FC236}">
                <a16:creationId xmlns:a16="http://schemas.microsoft.com/office/drawing/2014/main" id="{9793ED88-D2D2-4FC8-B5BD-C9710AE21D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49AEFA-C4A6-4728-B6FD-CE5ACEE795DE}"/>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413324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0DE71-46BC-42AD-984D-FFEF72430126}"/>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3" name="Footer Placeholder 2">
            <a:extLst>
              <a:ext uri="{FF2B5EF4-FFF2-40B4-BE49-F238E27FC236}">
                <a16:creationId xmlns:a16="http://schemas.microsoft.com/office/drawing/2014/main" id="{CB8B3753-A0AD-44D6-9FF2-43120E9757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34F6BA-BDD7-43D0-87F1-E6474DBB378B}"/>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282563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9540-B605-4488-B935-413FC960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1214E7-4305-4C6E-9A12-3848D4D2C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5EFD2-312E-47B8-8D4C-EEBCE6CD9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99BFE-69D1-45BD-A3CF-6F492E406924}"/>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6" name="Footer Placeholder 5">
            <a:extLst>
              <a:ext uri="{FF2B5EF4-FFF2-40B4-BE49-F238E27FC236}">
                <a16:creationId xmlns:a16="http://schemas.microsoft.com/office/drawing/2014/main" id="{90883ACF-4D31-429E-AEA2-7E0084BE0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F5C52-8240-447E-9656-5120C1BB20C2}"/>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232960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FE6F-E9FF-4570-9CAF-D264B0439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832C5-0A7E-4264-B85A-BD46674BB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AC0044-5974-436E-AE3C-2D18D5034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19ED2-615F-4061-BF68-92B7B7B7A504}"/>
              </a:ext>
            </a:extLst>
          </p:cNvPr>
          <p:cNvSpPr>
            <a:spLocks noGrp="1"/>
          </p:cNvSpPr>
          <p:nvPr>
            <p:ph type="dt" sz="half" idx="10"/>
          </p:nvPr>
        </p:nvSpPr>
        <p:spPr/>
        <p:txBody>
          <a:bodyPr/>
          <a:lstStyle/>
          <a:p>
            <a:fld id="{DF7C79C9-5DA2-4578-BEBC-2565CBFB6694}" type="datetimeFigureOut">
              <a:rPr lang="en-US" smtClean="0"/>
              <a:t>2/27/2025</a:t>
            </a:fld>
            <a:endParaRPr lang="en-US"/>
          </a:p>
        </p:txBody>
      </p:sp>
      <p:sp>
        <p:nvSpPr>
          <p:cNvPr id="6" name="Footer Placeholder 5">
            <a:extLst>
              <a:ext uri="{FF2B5EF4-FFF2-40B4-BE49-F238E27FC236}">
                <a16:creationId xmlns:a16="http://schemas.microsoft.com/office/drawing/2014/main" id="{845C47DC-4409-488C-88CE-64D8540DE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21F21-C0F7-4636-A1D3-06279CC234D1}"/>
              </a:ext>
            </a:extLst>
          </p:cNvPr>
          <p:cNvSpPr>
            <a:spLocks noGrp="1"/>
          </p:cNvSpPr>
          <p:nvPr>
            <p:ph type="sldNum" sz="quarter" idx="12"/>
          </p:nvPr>
        </p:nvSpPr>
        <p:spPr/>
        <p:txBody>
          <a:bodyPr/>
          <a:lstStyle/>
          <a:p>
            <a:fld id="{59C29549-2752-4268-94F5-58BFCFBAFD5D}" type="slidenum">
              <a:rPr lang="en-US" smtClean="0"/>
              <a:t>‹#›</a:t>
            </a:fld>
            <a:endParaRPr lang="en-US"/>
          </a:p>
        </p:txBody>
      </p:sp>
    </p:spTree>
    <p:extLst>
      <p:ext uri="{BB962C8B-B14F-4D97-AF65-F5344CB8AC3E}">
        <p14:creationId xmlns:p14="http://schemas.microsoft.com/office/powerpoint/2010/main" val="54923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CFF03-FD81-4810-9571-6CD48DDD8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A39BFB-3AAE-42B6-AD34-2F9768D7F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1FF77-4236-451D-B665-BA07F2F36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C79C9-5DA2-4578-BEBC-2565CBFB6694}" type="datetimeFigureOut">
              <a:rPr lang="en-US" smtClean="0"/>
              <a:t>2/27/2025</a:t>
            </a:fld>
            <a:endParaRPr lang="en-US"/>
          </a:p>
        </p:txBody>
      </p:sp>
      <p:sp>
        <p:nvSpPr>
          <p:cNvPr id="5" name="Footer Placeholder 4">
            <a:extLst>
              <a:ext uri="{FF2B5EF4-FFF2-40B4-BE49-F238E27FC236}">
                <a16:creationId xmlns:a16="http://schemas.microsoft.com/office/drawing/2014/main" id="{AC56EC95-0782-466C-9226-B81B41293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DAAB8-AF52-4B44-A4BA-414A4DCA4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29549-2752-4268-94F5-58BFCFBAFD5D}" type="slidenum">
              <a:rPr lang="en-US" smtClean="0"/>
              <a:t>‹#›</a:t>
            </a:fld>
            <a:endParaRPr lang="en-US"/>
          </a:p>
        </p:txBody>
      </p:sp>
    </p:spTree>
    <p:extLst>
      <p:ext uri="{BB962C8B-B14F-4D97-AF65-F5344CB8AC3E}">
        <p14:creationId xmlns:p14="http://schemas.microsoft.com/office/powerpoint/2010/main" val="1370992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282E-10BE-45BE-8944-57F6B2568E92}"/>
              </a:ext>
            </a:extLst>
          </p:cNvPr>
          <p:cNvSpPr>
            <a:spLocks noGrp="1"/>
          </p:cNvSpPr>
          <p:nvPr>
            <p:ph type="ctrTitle"/>
          </p:nvPr>
        </p:nvSpPr>
        <p:spPr>
          <a:xfrm>
            <a:off x="6483926" y="1122363"/>
            <a:ext cx="4184073" cy="2387600"/>
          </a:xfrm>
        </p:spPr>
        <p:txBody>
          <a:bodyPr/>
          <a:lstStyle/>
          <a:p>
            <a:r>
              <a:rPr lang="en-US" dirty="0"/>
              <a:t>Team1</a:t>
            </a:r>
          </a:p>
        </p:txBody>
      </p:sp>
      <p:sp>
        <p:nvSpPr>
          <p:cNvPr id="3" name="Subtitle 2">
            <a:extLst>
              <a:ext uri="{FF2B5EF4-FFF2-40B4-BE49-F238E27FC236}">
                <a16:creationId xmlns:a16="http://schemas.microsoft.com/office/drawing/2014/main" id="{C157E117-C7C6-447F-98B4-BE19B674C162}"/>
              </a:ext>
            </a:extLst>
          </p:cNvPr>
          <p:cNvSpPr>
            <a:spLocks noGrp="1"/>
          </p:cNvSpPr>
          <p:nvPr>
            <p:ph type="subTitle" idx="1"/>
          </p:nvPr>
        </p:nvSpPr>
        <p:spPr>
          <a:xfrm>
            <a:off x="6640944" y="3602038"/>
            <a:ext cx="4027055" cy="1655762"/>
          </a:xfrm>
        </p:spPr>
        <p:txBody>
          <a:bodyPr/>
          <a:lstStyle/>
          <a:p>
            <a:r>
              <a:rPr lang="en-US" dirty="0"/>
              <a:t>Sprint1 Overview</a:t>
            </a:r>
          </a:p>
        </p:txBody>
      </p:sp>
      <p:pic>
        <p:nvPicPr>
          <p:cNvPr id="4" name="Picture 3">
            <a:extLst>
              <a:ext uri="{FF2B5EF4-FFF2-40B4-BE49-F238E27FC236}">
                <a16:creationId xmlns:a16="http://schemas.microsoft.com/office/drawing/2014/main" id="{11FD3FBB-467A-4A10-AE1B-1A4A53557341}"/>
              </a:ext>
            </a:extLst>
          </p:cNvPr>
          <p:cNvPicPr>
            <a:picLocks noChangeAspect="1"/>
          </p:cNvPicPr>
          <p:nvPr/>
        </p:nvPicPr>
        <p:blipFill>
          <a:blip r:embed="rId2"/>
          <a:stretch>
            <a:fillRect/>
          </a:stretch>
        </p:blipFill>
        <p:spPr>
          <a:xfrm>
            <a:off x="2649104" y="1122363"/>
            <a:ext cx="4381500" cy="4381500"/>
          </a:xfrm>
          <a:prstGeom prst="rect">
            <a:avLst/>
          </a:prstGeom>
        </p:spPr>
      </p:pic>
    </p:spTree>
    <p:extLst>
      <p:ext uri="{BB962C8B-B14F-4D97-AF65-F5344CB8AC3E}">
        <p14:creationId xmlns:p14="http://schemas.microsoft.com/office/powerpoint/2010/main" val="192761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763-00D3-4F4A-8A8E-DC3DBE4F99C7}"/>
              </a:ext>
            </a:extLst>
          </p:cNvPr>
          <p:cNvSpPr>
            <a:spLocks noGrp="1"/>
          </p:cNvSpPr>
          <p:nvPr>
            <p:ph type="title"/>
          </p:nvPr>
        </p:nvSpPr>
        <p:spPr/>
        <p:txBody>
          <a:bodyPr/>
          <a:lstStyle/>
          <a:p>
            <a:r>
              <a:rPr lang="en-US" dirty="0"/>
              <a:t>Decisions on V3 Schema</a:t>
            </a:r>
          </a:p>
        </p:txBody>
      </p:sp>
      <p:sp>
        <p:nvSpPr>
          <p:cNvPr id="3" name="TextBox 2">
            <a:extLst>
              <a:ext uri="{FF2B5EF4-FFF2-40B4-BE49-F238E27FC236}">
                <a16:creationId xmlns:a16="http://schemas.microsoft.com/office/drawing/2014/main" id="{398FE9A6-110D-4097-9100-E502A947FCC6}"/>
              </a:ext>
            </a:extLst>
          </p:cNvPr>
          <p:cNvSpPr txBox="1"/>
          <p:nvPr/>
        </p:nvSpPr>
        <p:spPr>
          <a:xfrm>
            <a:off x="838200" y="1803400"/>
            <a:ext cx="10278533" cy="3416320"/>
          </a:xfrm>
          <a:prstGeom prst="rect">
            <a:avLst/>
          </a:prstGeom>
          <a:noFill/>
        </p:spPr>
        <p:txBody>
          <a:bodyPr wrap="square" rtlCol="0">
            <a:spAutoFit/>
          </a:bodyPr>
          <a:lstStyle/>
          <a:p>
            <a:pPr marL="342900" indent="-342900">
              <a:buAutoNum type="arabicParenR"/>
            </a:pPr>
            <a:r>
              <a:rPr lang="en-US" dirty="0"/>
              <a:t>GENERAL RULES OF THE ROAD: 1 CONTROLLER PER TABLE + 2</a:t>
            </a:r>
          </a:p>
          <a:p>
            <a:pPr marL="800100" lvl="1" indent="-342900">
              <a:buFont typeface="Arial" panose="020B0604020202020204" pitchFamily="34" charset="0"/>
              <a:buChar char="•"/>
            </a:pPr>
            <a:r>
              <a:rPr lang="en-US" dirty="0"/>
              <a:t>API for Each Table… Some Not Used by the UI, but are generally useful for System Confidence.</a:t>
            </a:r>
          </a:p>
          <a:p>
            <a:pPr marL="800100" lvl="1" indent="-342900">
              <a:buFont typeface="Arial" panose="020B0604020202020204" pitchFamily="34" charset="0"/>
              <a:buChar char="•"/>
            </a:pPr>
            <a:r>
              <a:rPr lang="en-US" dirty="0"/>
              <a:t>1 API for Weather which always works regardless of DBMS State which is important for UI Self-Automation</a:t>
            </a:r>
          </a:p>
          <a:p>
            <a:pPr marL="800100" lvl="1" indent="-342900">
              <a:buFont typeface="Arial" panose="020B0604020202020204" pitchFamily="34" charset="0"/>
              <a:buChar char="•"/>
            </a:pPr>
            <a:r>
              <a:rPr lang="en-US" dirty="0"/>
              <a:t>1 API For Auth which prevents having to send entire password tables across the wire, which no manager would allow in production on the Public Internet anyway….</a:t>
            </a:r>
          </a:p>
          <a:p>
            <a:pPr marL="342900" indent="-342900">
              <a:buAutoNum type="arabicParenR" startAt="2"/>
            </a:pPr>
            <a:r>
              <a:rPr lang="en-US" dirty="0"/>
              <a:t>Employees are an inherited class of User. 		[User-&gt;Employees. User-&gt;Administrators.]</a:t>
            </a:r>
          </a:p>
          <a:p>
            <a:pPr marL="342900" indent="-342900">
              <a:buAutoNum type="arabicParenR" startAt="2"/>
            </a:pPr>
            <a:r>
              <a:rPr lang="en-US" dirty="0"/>
              <a:t>Business Units are Owners of Employees         		[BU-&gt;Employees]</a:t>
            </a:r>
          </a:p>
          <a:p>
            <a:pPr marL="342900" indent="-342900">
              <a:buAutoNum type="arabicParenR" startAt="2"/>
            </a:pPr>
            <a:r>
              <a:rPr lang="en-US" dirty="0"/>
              <a:t>Constraints on Training/Certs at the BU Level.</a:t>
            </a:r>
          </a:p>
          <a:p>
            <a:pPr marL="342900" indent="-342900">
              <a:buAutoNum type="arabicParenR" startAt="2"/>
            </a:pPr>
            <a:r>
              <a:rPr lang="en-US" dirty="0"/>
              <a:t>BUs usually are related to Corporations, and Corporate Sites but these things are stored in all CRM tools.</a:t>
            </a:r>
          </a:p>
          <a:p>
            <a:pPr marL="342900" indent="-342900">
              <a:buAutoNum type="arabicParenR" startAt="2"/>
            </a:pPr>
            <a:r>
              <a:rPr lang="en-US" dirty="0"/>
              <a:t>We have the capability to link our SSO to third party systems like Aloha, Microsoft Dynamics, Oracle Apps via extended fields in the user table.</a:t>
            </a:r>
          </a:p>
        </p:txBody>
      </p:sp>
    </p:spTree>
    <p:extLst>
      <p:ext uri="{BB962C8B-B14F-4D97-AF65-F5344CB8AC3E}">
        <p14:creationId xmlns:p14="http://schemas.microsoft.com/office/powerpoint/2010/main" val="118097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2E4B-8752-4468-8C71-68CFF7DF318E}"/>
              </a:ext>
            </a:extLst>
          </p:cNvPr>
          <p:cNvSpPr>
            <a:spLocks noGrp="1"/>
          </p:cNvSpPr>
          <p:nvPr>
            <p:ph type="title"/>
          </p:nvPr>
        </p:nvSpPr>
        <p:spPr/>
        <p:txBody>
          <a:bodyPr/>
          <a:lstStyle/>
          <a:p>
            <a:r>
              <a:rPr lang="en-US" dirty="0"/>
              <a:t>Strawman SQL is Robust…. And growing…</a:t>
            </a:r>
          </a:p>
        </p:txBody>
      </p:sp>
      <p:pic>
        <p:nvPicPr>
          <p:cNvPr id="6" name="Picture 5">
            <a:extLst>
              <a:ext uri="{FF2B5EF4-FFF2-40B4-BE49-F238E27FC236}">
                <a16:creationId xmlns:a16="http://schemas.microsoft.com/office/drawing/2014/main" id="{23EB3D97-A9A3-4CD6-B86F-388CF71C2E4F}"/>
              </a:ext>
            </a:extLst>
          </p:cNvPr>
          <p:cNvPicPr>
            <a:picLocks noChangeAspect="1"/>
          </p:cNvPicPr>
          <p:nvPr/>
        </p:nvPicPr>
        <p:blipFill>
          <a:blip r:embed="rId2"/>
          <a:stretch>
            <a:fillRect/>
          </a:stretch>
        </p:blipFill>
        <p:spPr>
          <a:xfrm>
            <a:off x="1075266" y="1395275"/>
            <a:ext cx="8712200" cy="4432332"/>
          </a:xfrm>
          <a:prstGeom prst="rect">
            <a:avLst/>
          </a:prstGeom>
        </p:spPr>
      </p:pic>
    </p:spTree>
    <p:extLst>
      <p:ext uri="{BB962C8B-B14F-4D97-AF65-F5344CB8AC3E}">
        <p14:creationId xmlns:p14="http://schemas.microsoft.com/office/powerpoint/2010/main" val="11265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24E35-9F4F-4FBD-B600-E952B139AA57}"/>
              </a:ext>
            </a:extLst>
          </p:cNvPr>
          <p:cNvPicPr>
            <a:picLocks noChangeAspect="1"/>
          </p:cNvPicPr>
          <p:nvPr/>
        </p:nvPicPr>
        <p:blipFill>
          <a:blip r:embed="rId2"/>
          <a:stretch>
            <a:fillRect/>
          </a:stretch>
        </p:blipFill>
        <p:spPr>
          <a:xfrm>
            <a:off x="889317" y="498764"/>
            <a:ext cx="10323100" cy="5809672"/>
          </a:xfrm>
          <a:prstGeom prst="rect">
            <a:avLst/>
          </a:prstGeom>
        </p:spPr>
      </p:pic>
    </p:spTree>
    <p:extLst>
      <p:ext uri="{BB962C8B-B14F-4D97-AF65-F5344CB8AC3E}">
        <p14:creationId xmlns:p14="http://schemas.microsoft.com/office/powerpoint/2010/main" val="254909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A6C490-A288-4AC8-9A59-CFC5086CA5B9}"/>
              </a:ext>
            </a:extLst>
          </p:cNvPr>
          <p:cNvPicPr>
            <a:picLocks noChangeAspect="1"/>
          </p:cNvPicPr>
          <p:nvPr/>
        </p:nvPicPr>
        <p:blipFill>
          <a:blip r:embed="rId2"/>
          <a:stretch>
            <a:fillRect/>
          </a:stretch>
        </p:blipFill>
        <p:spPr>
          <a:xfrm>
            <a:off x="626727" y="350982"/>
            <a:ext cx="10817128" cy="6068291"/>
          </a:xfrm>
          <a:prstGeom prst="rect">
            <a:avLst/>
          </a:prstGeom>
        </p:spPr>
      </p:pic>
    </p:spTree>
    <p:extLst>
      <p:ext uri="{BB962C8B-B14F-4D97-AF65-F5344CB8AC3E}">
        <p14:creationId xmlns:p14="http://schemas.microsoft.com/office/powerpoint/2010/main" val="103751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9F0C-5279-414F-B8F8-F958DD593F7D}"/>
              </a:ext>
            </a:extLst>
          </p:cNvPr>
          <p:cNvSpPr>
            <a:spLocks noGrp="1"/>
          </p:cNvSpPr>
          <p:nvPr>
            <p:ph type="ctrTitle"/>
          </p:nvPr>
        </p:nvSpPr>
        <p:spPr/>
        <p:txBody>
          <a:bodyPr/>
          <a:lstStyle/>
          <a:p>
            <a:r>
              <a:rPr lang="en-US" dirty="0"/>
              <a:t>Team Construction</a:t>
            </a:r>
          </a:p>
        </p:txBody>
      </p:sp>
      <p:sp>
        <p:nvSpPr>
          <p:cNvPr id="3" name="Subtitle 2">
            <a:extLst>
              <a:ext uri="{FF2B5EF4-FFF2-40B4-BE49-F238E27FC236}">
                <a16:creationId xmlns:a16="http://schemas.microsoft.com/office/drawing/2014/main" id="{0D775384-2B22-406C-A0AB-77A1F97CC1E0}"/>
              </a:ext>
            </a:extLst>
          </p:cNvPr>
          <p:cNvSpPr>
            <a:spLocks noGrp="1"/>
          </p:cNvSpPr>
          <p:nvPr>
            <p:ph type="subTitle" idx="1"/>
          </p:nvPr>
        </p:nvSpPr>
        <p:spPr/>
        <p:txBody>
          <a:bodyPr/>
          <a:lstStyle/>
          <a:p>
            <a:r>
              <a:rPr lang="en-US" dirty="0"/>
              <a:t>This is a Big Factory Effort</a:t>
            </a:r>
          </a:p>
          <a:p>
            <a:r>
              <a:rPr lang="en-US" dirty="0"/>
              <a:t>About as Complicated as LinkedIn</a:t>
            </a:r>
          </a:p>
          <a:p>
            <a:r>
              <a:rPr lang="en-US" dirty="0"/>
              <a:t>At Completion</a:t>
            </a:r>
          </a:p>
        </p:txBody>
      </p:sp>
    </p:spTree>
    <p:extLst>
      <p:ext uri="{BB962C8B-B14F-4D97-AF65-F5344CB8AC3E}">
        <p14:creationId xmlns:p14="http://schemas.microsoft.com/office/powerpoint/2010/main" val="402957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4139-569C-4D80-B9B5-897D631970C5}"/>
              </a:ext>
            </a:extLst>
          </p:cNvPr>
          <p:cNvSpPr>
            <a:spLocks noGrp="1"/>
          </p:cNvSpPr>
          <p:nvPr>
            <p:ph type="title"/>
          </p:nvPr>
        </p:nvSpPr>
        <p:spPr/>
        <p:txBody>
          <a:bodyPr/>
          <a:lstStyle/>
          <a:p>
            <a:r>
              <a:rPr lang="en-US" dirty="0"/>
              <a:t>Front to Back</a:t>
            </a:r>
          </a:p>
        </p:txBody>
      </p:sp>
      <p:pic>
        <p:nvPicPr>
          <p:cNvPr id="4" name="Picture 3">
            <a:extLst>
              <a:ext uri="{FF2B5EF4-FFF2-40B4-BE49-F238E27FC236}">
                <a16:creationId xmlns:a16="http://schemas.microsoft.com/office/drawing/2014/main" id="{6A655DBC-F32C-455F-879D-B2B65FBC6964}"/>
              </a:ext>
            </a:extLst>
          </p:cNvPr>
          <p:cNvPicPr>
            <a:picLocks noChangeAspect="1"/>
          </p:cNvPicPr>
          <p:nvPr/>
        </p:nvPicPr>
        <p:blipFill>
          <a:blip r:embed="rId2"/>
          <a:stretch>
            <a:fillRect/>
          </a:stretch>
        </p:blipFill>
        <p:spPr>
          <a:xfrm>
            <a:off x="5366327" y="1690688"/>
            <a:ext cx="4257964" cy="2152625"/>
          </a:xfrm>
          <a:prstGeom prst="rect">
            <a:avLst/>
          </a:prstGeom>
        </p:spPr>
      </p:pic>
      <p:pic>
        <p:nvPicPr>
          <p:cNvPr id="6" name="Picture 5">
            <a:extLst>
              <a:ext uri="{FF2B5EF4-FFF2-40B4-BE49-F238E27FC236}">
                <a16:creationId xmlns:a16="http://schemas.microsoft.com/office/drawing/2014/main" id="{9FCC9EEA-0755-48AD-8C0B-8D8A20ACC475}"/>
              </a:ext>
            </a:extLst>
          </p:cNvPr>
          <p:cNvPicPr>
            <a:picLocks noChangeAspect="1"/>
          </p:cNvPicPr>
          <p:nvPr/>
        </p:nvPicPr>
        <p:blipFill>
          <a:blip r:embed="rId3"/>
          <a:stretch>
            <a:fillRect/>
          </a:stretch>
        </p:blipFill>
        <p:spPr>
          <a:xfrm>
            <a:off x="646544" y="1690688"/>
            <a:ext cx="4396509" cy="2039906"/>
          </a:xfrm>
          <a:prstGeom prst="rect">
            <a:avLst/>
          </a:prstGeom>
        </p:spPr>
      </p:pic>
      <p:pic>
        <p:nvPicPr>
          <p:cNvPr id="7" name="Picture 6">
            <a:extLst>
              <a:ext uri="{FF2B5EF4-FFF2-40B4-BE49-F238E27FC236}">
                <a16:creationId xmlns:a16="http://schemas.microsoft.com/office/drawing/2014/main" id="{AF5ACC07-5D43-4ECC-82F1-F83A82B787FA}"/>
              </a:ext>
            </a:extLst>
          </p:cNvPr>
          <p:cNvPicPr>
            <a:picLocks noChangeAspect="1"/>
          </p:cNvPicPr>
          <p:nvPr/>
        </p:nvPicPr>
        <p:blipFill>
          <a:blip r:embed="rId4"/>
          <a:stretch>
            <a:fillRect/>
          </a:stretch>
        </p:blipFill>
        <p:spPr>
          <a:xfrm>
            <a:off x="2089090" y="3429000"/>
            <a:ext cx="3277237" cy="2289889"/>
          </a:xfrm>
          <a:prstGeom prst="rect">
            <a:avLst/>
          </a:prstGeom>
        </p:spPr>
      </p:pic>
      <p:pic>
        <p:nvPicPr>
          <p:cNvPr id="9" name="Picture 8">
            <a:extLst>
              <a:ext uri="{FF2B5EF4-FFF2-40B4-BE49-F238E27FC236}">
                <a16:creationId xmlns:a16="http://schemas.microsoft.com/office/drawing/2014/main" id="{4F8F4962-5420-4907-AF7A-489D32FF92A4}"/>
              </a:ext>
            </a:extLst>
          </p:cNvPr>
          <p:cNvPicPr>
            <a:picLocks noChangeAspect="1"/>
          </p:cNvPicPr>
          <p:nvPr/>
        </p:nvPicPr>
        <p:blipFill>
          <a:blip r:embed="rId5"/>
          <a:stretch>
            <a:fillRect/>
          </a:stretch>
        </p:blipFill>
        <p:spPr>
          <a:xfrm>
            <a:off x="5450544" y="3327726"/>
            <a:ext cx="4089529" cy="2492435"/>
          </a:xfrm>
          <a:prstGeom prst="rect">
            <a:avLst/>
          </a:prstGeom>
        </p:spPr>
      </p:pic>
    </p:spTree>
    <p:extLst>
      <p:ext uri="{BB962C8B-B14F-4D97-AF65-F5344CB8AC3E}">
        <p14:creationId xmlns:p14="http://schemas.microsoft.com/office/powerpoint/2010/main" val="329824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10DEAA2-CFF5-4910-8999-7735A936302B}"/>
              </a:ext>
            </a:extLst>
          </p:cNvPr>
          <p:cNvGrpSpPr/>
          <p:nvPr/>
        </p:nvGrpSpPr>
        <p:grpSpPr>
          <a:xfrm>
            <a:off x="4935318" y="748865"/>
            <a:ext cx="4593761" cy="594302"/>
            <a:chOff x="4080600" y="619200"/>
            <a:chExt cx="3798360" cy="491400"/>
          </a:xfrm>
        </p:grpSpPr>
        <p:sp>
          <p:nvSpPr>
            <p:cNvPr id="3" name="Freeform: Shape 2">
              <a:extLst>
                <a:ext uri="{FF2B5EF4-FFF2-40B4-BE49-F238E27FC236}">
                  <a16:creationId xmlns:a16="http://schemas.microsoft.com/office/drawing/2014/main" id="{086B181A-21ED-46D1-9DC3-C52D09817EF4}"/>
                </a:ext>
              </a:extLst>
            </p:cNvPr>
            <p:cNvSpPr/>
            <p:nvPr/>
          </p:nvSpPr>
          <p:spPr>
            <a:xfrm>
              <a:off x="4080600" y="619200"/>
              <a:ext cx="491400" cy="491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F59AE"/>
            </a:solidFill>
            <a:ln>
              <a:noFill/>
              <a:prstDash val="solid"/>
            </a:ln>
          </p:spPr>
          <p:txBody>
            <a:bodyPr vert="horz" wrap="none" lIns="0" tIns="0" rIns="0" bIns="0" anchor="ctr" anchorCtr="1" compatLnSpc="0">
              <a:noAutofit/>
            </a:bodyPr>
            <a:lstStyle/>
            <a:p>
              <a:pPr lvl="0" rtl="0" hangingPunct="0">
                <a:buNone/>
                <a:tabLst/>
              </a:pPr>
              <a:r>
                <a:rPr lang="en-US" sz="2177" b="1">
                  <a:solidFill>
                    <a:srgbClr val="FFFFFF"/>
                  </a:solidFill>
                  <a:latin typeface="Noto Sans" pitchFamily="34"/>
                  <a:ea typeface="Noto Sans CJK SC" pitchFamily="2"/>
                  <a:cs typeface="Noto Sans Devanagari" pitchFamily="2"/>
                </a:rPr>
                <a:t>1</a:t>
              </a:r>
            </a:p>
          </p:txBody>
        </p:sp>
        <p:sp>
          <p:nvSpPr>
            <p:cNvPr id="4" name="Straight Connector 3">
              <a:extLst>
                <a:ext uri="{FF2B5EF4-FFF2-40B4-BE49-F238E27FC236}">
                  <a16:creationId xmlns:a16="http://schemas.microsoft.com/office/drawing/2014/main" id="{699DF59E-3243-4052-AF59-966EAF49A36C}"/>
                </a:ext>
              </a:extLst>
            </p:cNvPr>
            <p:cNvSpPr/>
            <p:nvPr/>
          </p:nvSpPr>
          <p:spPr>
            <a:xfrm flipH="1">
              <a:off x="4320000" y="1087200"/>
              <a:ext cx="3558960" cy="0"/>
            </a:xfrm>
            <a:prstGeom prst="line">
              <a:avLst/>
            </a:prstGeom>
            <a:noFill/>
            <a:ln w="28800" cap="rnd">
              <a:solidFill>
                <a:srgbClr val="7F59AE"/>
              </a:solidFill>
              <a:prstDash val="solid"/>
              <a:round/>
              <a:headEnd type="arrow"/>
            </a:ln>
          </p:spPr>
          <p:txBody>
            <a:bodyPr vert="horz" wrap="none" lIns="114942" tIns="60519" rIns="114942" bIns="60519" anchor="ctr" anchorCtr="1" compatLnSpc="0">
              <a:noAutofit/>
            </a:bodyPr>
            <a:lstStyle/>
            <a:p>
              <a:pPr lvl="0" rtl="0" hangingPunct="0">
                <a:buNone/>
                <a:tabLst/>
              </a:pPr>
              <a:endParaRPr lang="en-US" sz="1693" b="1">
                <a:solidFill>
                  <a:srgbClr val="7F59AE"/>
                </a:solidFill>
                <a:latin typeface="Noto Sans" pitchFamily="34"/>
                <a:ea typeface="Noto Sans CJK SC" pitchFamily="2"/>
                <a:cs typeface="Noto Sans Devanagari" pitchFamily="2"/>
              </a:endParaRPr>
            </a:p>
          </p:txBody>
        </p:sp>
      </p:grpSp>
      <p:grpSp>
        <p:nvGrpSpPr>
          <p:cNvPr id="5" name="Group 4">
            <a:extLst>
              <a:ext uri="{FF2B5EF4-FFF2-40B4-BE49-F238E27FC236}">
                <a16:creationId xmlns:a16="http://schemas.microsoft.com/office/drawing/2014/main" id="{CBAF6341-C203-46A2-BACA-BA58D037A8EE}"/>
              </a:ext>
            </a:extLst>
          </p:cNvPr>
          <p:cNvGrpSpPr/>
          <p:nvPr/>
        </p:nvGrpSpPr>
        <p:grpSpPr>
          <a:xfrm>
            <a:off x="3981386" y="2002776"/>
            <a:ext cx="4667778" cy="594302"/>
            <a:chOff x="3291839" y="1655999"/>
            <a:chExt cx="3859561" cy="491400"/>
          </a:xfrm>
        </p:grpSpPr>
        <p:sp>
          <p:nvSpPr>
            <p:cNvPr id="6" name="Freeform: Shape 5">
              <a:extLst>
                <a:ext uri="{FF2B5EF4-FFF2-40B4-BE49-F238E27FC236}">
                  <a16:creationId xmlns:a16="http://schemas.microsoft.com/office/drawing/2014/main" id="{16391001-0233-44B7-98E2-D941A9713D6B}"/>
                </a:ext>
              </a:extLst>
            </p:cNvPr>
            <p:cNvSpPr/>
            <p:nvPr/>
          </p:nvSpPr>
          <p:spPr>
            <a:xfrm>
              <a:off x="6660000" y="1655999"/>
              <a:ext cx="491400" cy="491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0C4E4"/>
            </a:solidFill>
            <a:ln>
              <a:noFill/>
              <a:prstDash val="solid"/>
            </a:ln>
          </p:spPr>
          <p:txBody>
            <a:bodyPr vert="horz" wrap="none" lIns="0" tIns="0" rIns="0" bIns="0" anchor="ctr" anchorCtr="1" compatLnSpc="0">
              <a:noAutofit/>
            </a:bodyPr>
            <a:lstStyle/>
            <a:p>
              <a:pPr lvl="0" rtl="0" hangingPunct="0">
                <a:buNone/>
                <a:tabLst/>
              </a:pPr>
              <a:r>
                <a:rPr lang="en-US" sz="2177" b="1">
                  <a:solidFill>
                    <a:srgbClr val="FFFFFF"/>
                  </a:solidFill>
                  <a:latin typeface="Noto Sans" pitchFamily="34"/>
                  <a:ea typeface="Noto Sans CJK SC" pitchFamily="2"/>
                  <a:cs typeface="Noto Sans Devanagari" pitchFamily="2"/>
                </a:rPr>
                <a:t>2</a:t>
              </a:r>
            </a:p>
          </p:txBody>
        </p:sp>
        <p:sp>
          <p:nvSpPr>
            <p:cNvPr id="7" name="Straight Connector 6">
              <a:extLst>
                <a:ext uri="{FF2B5EF4-FFF2-40B4-BE49-F238E27FC236}">
                  <a16:creationId xmlns:a16="http://schemas.microsoft.com/office/drawing/2014/main" id="{27BD5304-474A-4C77-A508-2264FD0A3859}"/>
                </a:ext>
              </a:extLst>
            </p:cNvPr>
            <p:cNvSpPr/>
            <p:nvPr/>
          </p:nvSpPr>
          <p:spPr>
            <a:xfrm>
              <a:off x="3291839" y="2124000"/>
              <a:ext cx="3561121" cy="0"/>
            </a:xfrm>
            <a:prstGeom prst="line">
              <a:avLst/>
            </a:prstGeom>
            <a:noFill/>
            <a:ln w="36000" cap="rnd">
              <a:solidFill>
                <a:srgbClr val="60C4E4"/>
              </a:solidFill>
              <a:prstDash val="solid"/>
              <a:round/>
              <a:headEnd type="arrow"/>
            </a:ln>
          </p:spPr>
          <p:txBody>
            <a:bodyPr vert="horz" wrap="none" lIns="114942" tIns="60519" rIns="114942" bIns="60519" anchor="ctr" anchorCtr="1" compatLnSpc="0">
              <a:noAutofit/>
            </a:bodyPr>
            <a:lstStyle/>
            <a:p>
              <a:pPr lvl="0" rtl="0" hangingPunct="0">
                <a:buNone/>
                <a:tabLst/>
              </a:pPr>
              <a:endParaRPr lang="en-US" sz="1693" b="1">
                <a:solidFill>
                  <a:srgbClr val="60C4E4"/>
                </a:solidFill>
                <a:latin typeface="Noto Sans" pitchFamily="34"/>
                <a:ea typeface="Noto Sans CJK SC" pitchFamily="2"/>
                <a:cs typeface="Noto Sans Devanagari" pitchFamily="2"/>
              </a:endParaRPr>
            </a:p>
          </p:txBody>
        </p:sp>
      </p:grpSp>
      <p:grpSp>
        <p:nvGrpSpPr>
          <p:cNvPr id="8" name="Group 7">
            <a:extLst>
              <a:ext uri="{FF2B5EF4-FFF2-40B4-BE49-F238E27FC236}">
                <a16:creationId xmlns:a16="http://schemas.microsoft.com/office/drawing/2014/main" id="{387C5D87-DA06-43D2-8E07-B8F57D9071C8}"/>
              </a:ext>
            </a:extLst>
          </p:cNvPr>
          <p:cNvGrpSpPr/>
          <p:nvPr/>
        </p:nvGrpSpPr>
        <p:grpSpPr>
          <a:xfrm>
            <a:off x="4935318" y="3191382"/>
            <a:ext cx="4593761" cy="594302"/>
            <a:chOff x="4080600" y="2638800"/>
            <a:chExt cx="3798360" cy="491400"/>
          </a:xfrm>
        </p:grpSpPr>
        <p:sp>
          <p:nvSpPr>
            <p:cNvPr id="9" name="Freeform: Shape 8">
              <a:extLst>
                <a:ext uri="{FF2B5EF4-FFF2-40B4-BE49-F238E27FC236}">
                  <a16:creationId xmlns:a16="http://schemas.microsoft.com/office/drawing/2014/main" id="{A2119F97-70C0-440F-A6CC-F5ECD94F0108}"/>
                </a:ext>
              </a:extLst>
            </p:cNvPr>
            <p:cNvSpPr/>
            <p:nvPr/>
          </p:nvSpPr>
          <p:spPr>
            <a:xfrm>
              <a:off x="4080600" y="2638800"/>
              <a:ext cx="491400" cy="491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E54B89"/>
            </a:solidFill>
            <a:ln>
              <a:noFill/>
              <a:prstDash val="solid"/>
            </a:ln>
          </p:spPr>
          <p:txBody>
            <a:bodyPr vert="horz" wrap="none" lIns="0" tIns="0" rIns="0" bIns="0" anchor="ctr" anchorCtr="1" compatLnSpc="0">
              <a:noAutofit/>
            </a:bodyPr>
            <a:lstStyle/>
            <a:p>
              <a:pPr lvl="0" rtl="0" hangingPunct="0">
                <a:buNone/>
                <a:tabLst/>
              </a:pPr>
              <a:r>
                <a:rPr lang="en-US" sz="2177" b="1">
                  <a:solidFill>
                    <a:srgbClr val="FFFFFF"/>
                  </a:solidFill>
                  <a:latin typeface="Noto Sans" pitchFamily="34"/>
                  <a:ea typeface="Noto Sans CJK SC" pitchFamily="2"/>
                  <a:cs typeface="Noto Sans Devanagari" pitchFamily="2"/>
                </a:rPr>
                <a:t>3</a:t>
              </a:r>
            </a:p>
          </p:txBody>
        </p:sp>
        <p:sp>
          <p:nvSpPr>
            <p:cNvPr id="10" name="Straight Connector 9">
              <a:extLst>
                <a:ext uri="{FF2B5EF4-FFF2-40B4-BE49-F238E27FC236}">
                  <a16:creationId xmlns:a16="http://schemas.microsoft.com/office/drawing/2014/main" id="{DE5502DB-538B-4CE6-BC38-02E248498C61}"/>
                </a:ext>
              </a:extLst>
            </p:cNvPr>
            <p:cNvSpPr/>
            <p:nvPr/>
          </p:nvSpPr>
          <p:spPr>
            <a:xfrm flipH="1">
              <a:off x="4320000" y="3106799"/>
              <a:ext cx="3558960" cy="0"/>
            </a:xfrm>
            <a:prstGeom prst="line">
              <a:avLst/>
            </a:prstGeom>
            <a:noFill/>
            <a:ln w="36000" cap="rnd">
              <a:solidFill>
                <a:srgbClr val="E54B89"/>
              </a:solidFill>
              <a:prstDash val="solid"/>
              <a:round/>
              <a:headEnd type="arrow"/>
            </a:ln>
          </p:spPr>
          <p:txBody>
            <a:bodyPr vert="horz" wrap="none" lIns="114942" tIns="60519" rIns="114942" bIns="60519" anchor="ctr" anchorCtr="1" compatLnSpc="0">
              <a:noAutofit/>
            </a:bodyPr>
            <a:lstStyle/>
            <a:p>
              <a:pPr lvl="0" rtl="0" hangingPunct="0">
                <a:buNone/>
                <a:tabLst/>
              </a:pPr>
              <a:endParaRPr lang="en-US" sz="1693" b="1">
                <a:solidFill>
                  <a:srgbClr val="E54B89"/>
                </a:solidFill>
                <a:latin typeface="Noto Sans" pitchFamily="34"/>
                <a:ea typeface="Noto Sans CJK SC" pitchFamily="2"/>
                <a:cs typeface="Noto Sans Devanagari" pitchFamily="2"/>
              </a:endParaRPr>
            </a:p>
          </p:txBody>
        </p:sp>
      </p:grpSp>
      <p:grpSp>
        <p:nvGrpSpPr>
          <p:cNvPr id="11" name="Group 10">
            <a:extLst>
              <a:ext uri="{FF2B5EF4-FFF2-40B4-BE49-F238E27FC236}">
                <a16:creationId xmlns:a16="http://schemas.microsoft.com/office/drawing/2014/main" id="{DC27E439-9EA6-493E-A383-7E2AEBD9D4A8}"/>
              </a:ext>
            </a:extLst>
          </p:cNvPr>
          <p:cNvGrpSpPr/>
          <p:nvPr/>
        </p:nvGrpSpPr>
        <p:grpSpPr>
          <a:xfrm>
            <a:off x="3981386" y="4440940"/>
            <a:ext cx="4667778" cy="594302"/>
            <a:chOff x="3291839" y="3671999"/>
            <a:chExt cx="3859561" cy="491400"/>
          </a:xfrm>
        </p:grpSpPr>
        <p:sp>
          <p:nvSpPr>
            <p:cNvPr id="12" name="Freeform: Shape 11">
              <a:extLst>
                <a:ext uri="{FF2B5EF4-FFF2-40B4-BE49-F238E27FC236}">
                  <a16:creationId xmlns:a16="http://schemas.microsoft.com/office/drawing/2014/main" id="{408EC6F7-F2E6-44B8-9373-71A18D85094F}"/>
                </a:ext>
              </a:extLst>
            </p:cNvPr>
            <p:cNvSpPr/>
            <p:nvPr/>
          </p:nvSpPr>
          <p:spPr>
            <a:xfrm>
              <a:off x="6660000" y="3671999"/>
              <a:ext cx="491400" cy="491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8B622"/>
            </a:solidFill>
            <a:ln>
              <a:noFill/>
              <a:prstDash val="solid"/>
            </a:ln>
          </p:spPr>
          <p:txBody>
            <a:bodyPr vert="horz" wrap="none" lIns="0" tIns="0" rIns="0" bIns="0" anchor="ctr" anchorCtr="1" compatLnSpc="0">
              <a:noAutofit/>
            </a:bodyPr>
            <a:lstStyle/>
            <a:p>
              <a:pPr lvl="0" rtl="0" hangingPunct="0">
                <a:buNone/>
                <a:tabLst/>
              </a:pPr>
              <a:r>
                <a:rPr lang="en-US" sz="2177" b="1">
                  <a:solidFill>
                    <a:srgbClr val="000000"/>
                  </a:solidFill>
                  <a:latin typeface="Noto Sans" pitchFamily="34"/>
                  <a:ea typeface="Noto Sans CJK SC" pitchFamily="2"/>
                  <a:cs typeface="Noto Sans Devanagari" pitchFamily="2"/>
                </a:rPr>
                <a:t>4</a:t>
              </a:r>
            </a:p>
          </p:txBody>
        </p:sp>
        <p:sp>
          <p:nvSpPr>
            <p:cNvPr id="13" name="Straight Connector 12">
              <a:extLst>
                <a:ext uri="{FF2B5EF4-FFF2-40B4-BE49-F238E27FC236}">
                  <a16:creationId xmlns:a16="http://schemas.microsoft.com/office/drawing/2014/main" id="{7097B0B7-D630-4D62-BA75-CA7D593BEDA0}"/>
                </a:ext>
              </a:extLst>
            </p:cNvPr>
            <p:cNvSpPr/>
            <p:nvPr/>
          </p:nvSpPr>
          <p:spPr>
            <a:xfrm>
              <a:off x="3291839" y="4140000"/>
              <a:ext cx="3561121" cy="0"/>
            </a:xfrm>
            <a:prstGeom prst="line">
              <a:avLst/>
            </a:prstGeom>
            <a:noFill/>
            <a:ln w="36000" cap="rnd">
              <a:solidFill>
                <a:srgbClr val="F8B622"/>
              </a:solidFill>
              <a:prstDash val="solid"/>
              <a:round/>
              <a:headEnd type="arrow"/>
            </a:ln>
          </p:spPr>
          <p:txBody>
            <a:bodyPr vert="horz" wrap="none" lIns="114942" tIns="60519" rIns="114942" bIns="60519" anchor="ctr" anchorCtr="1" compatLnSpc="0">
              <a:noAutofit/>
            </a:bodyPr>
            <a:lstStyle/>
            <a:p>
              <a:pPr lvl="0" rtl="0" hangingPunct="0">
                <a:buNone/>
                <a:tabLst/>
              </a:pPr>
              <a:endParaRPr lang="en-US" sz="1693" b="1">
                <a:solidFill>
                  <a:srgbClr val="F8B622"/>
                </a:solidFill>
                <a:latin typeface="Noto Sans" pitchFamily="34"/>
                <a:ea typeface="Noto Sans CJK SC" pitchFamily="2"/>
                <a:cs typeface="Noto Sans Devanagari" pitchFamily="2"/>
              </a:endParaRPr>
            </a:p>
          </p:txBody>
        </p:sp>
      </p:grpSp>
      <p:grpSp>
        <p:nvGrpSpPr>
          <p:cNvPr id="14" name="Group 13">
            <a:extLst>
              <a:ext uri="{FF2B5EF4-FFF2-40B4-BE49-F238E27FC236}">
                <a16:creationId xmlns:a16="http://schemas.microsoft.com/office/drawing/2014/main" id="{2AD6568B-290A-4344-8C15-85648BD50560}"/>
              </a:ext>
            </a:extLst>
          </p:cNvPr>
          <p:cNvGrpSpPr/>
          <p:nvPr/>
        </p:nvGrpSpPr>
        <p:grpSpPr>
          <a:xfrm>
            <a:off x="4935318" y="5511991"/>
            <a:ext cx="4593761" cy="594302"/>
            <a:chOff x="4080600" y="4557600"/>
            <a:chExt cx="3798360" cy="491400"/>
          </a:xfrm>
        </p:grpSpPr>
        <p:sp>
          <p:nvSpPr>
            <p:cNvPr id="15" name="Freeform: Shape 14">
              <a:extLst>
                <a:ext uri="{FF2B5EF4-FFF2-40B4-BE49-F238E27FC236}">
                  <a16:creationId xmlns:a16="http://schemas.microsoft.com/office/drawing/2014/main" id="{D44702B0-0AE6-4374-9118-9F8177E570AC}"/>
                </a:ext>
              </a:extLst>
            </p:cNvPr>
            <p:cNvSpPr/>
            <p:nvPr/>
          </p:nvSpPr>
          <p:spPr>
            <a:xfrm>
              <a:off x="4080600" y="4557600"/>
              <a:ext cx="491400" cy="491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F59AE"/>
            </a:solidFill>
            <a:ln>
              <a:noFill/>
              <a:prstDash val="solid"/>
            </a:ln>
          </p:spPr>
          <p:txBody>
            <a:bodyPr vert="horz" wrap="none" lIns="0" tIns="0" rIns="0" bIns="0" anchor="ctr" anchorCtr="1" compatLnSpc="0">
              <a:noAutofit/>
            </a:bodyPr>
            <a:lstStyle/>
            <a:p>
              <a:pPr lvl="0" rtl="0" hangingPunct="0">
                <a:buNone/>
                <a:tabLst/>
              </a:pPr>
              <a:r>
                <a:rPr lang="en-US" sz="2177" b="1">
                  <a:solidFill>
                    <a:srgbClr val="FFFFFF"/>
                  </a:solidFill>
                  <a:latin typeface="Noto Sans" pitchFamily="34"/>
                  <a:ea typeface="Noto Sans CJK SC" pitchFamily="2"/>
                  <a:cs typeface="Noto Sans Devanagari" pitchFamily="2"/>
                </a:rPr>
                <a:t>5</a:t>
              </a:r>
            </a:p>
          </p:txBody>
        </p:sp>
        <p:sp>
          <p:nvSpPr>
            <p:cNvPr id="16" name="Straight Connector 15">
              <a:extLst>
                <a:ext uri="{FF2B5EF4-FFF2-40B4-BE49-F238E27FC236}">
                  <a16:creationId xmlns:a16="http://schemas.microsoft.com/office/drawing/2014/main" id="{7DC9618B-0294-40B7-B8E2-8EA5BAB9B274}"/>
                </a:ext>
              </a:extLst>
            </p:cNvPr>
            <p:cNvSpPr/>
            <p:nvPr/>
          </p:nvSpPr>
          <p:spPr>
            <a:xfrm flipH="1">
              <a:off x="4320000" y="5025600"/>
              <a:ext cx="3558960" cy="0"/>
            </a:xfrm>
            <a:prstGeom prst="line">
              <a:avLst/>
            </a:prstGeom>
            <a:noFill/>
            <a:ln w="28800" cap="rnd">
              <a:solidFill>
                <a:srgbClr val="7F59AE"/>
              </a:solidFill>
              <a:prstDash val="solid"/>
              <a:round/>
              <a:headEnd type="arrow"/>
            </a:ln>
          </p:spPr>
          <p:txBody>
            <a:bodyPr vert="horz" wrap="none" lIns="114942" tIns="60519" rIns="114942" bIns="60519" anchor="ctr" anchorCtr="1" compatLnSpc="0">
              <a:noAutofit/>
            </a:bodyPr>
            <a:lstStyle/>
            <a:p>
              <a:pPr lvl="0" rtl="0" hangingPunct="0">
                <a:buNone/>
                <a:tabLst/>
              </a:pPr>
              <a:endParaRPr lang="en-US" sz="1693" b="1">
                <a:solidFill>
                  <a:srgbClr val="7F59AE"/>
                </a:solidFill>
                <a:latin typeface="Noto Sans" pitchFamily="34"/>
                <a:ea typeface="Noto Sans CJK SC" pitchFamily="2"/>
                <a:cs typeface="Noto Sans Devanagari" pitchFamily="2"/>
              </a:endParaRPr>
            </a:p>
          </p:txBody>
        </p:sp>
      </p:grpSp>
      <p:sp>
        <p:nvSpPr>
          <p:cNvPr id="17" name="Subtitle 16">
            <a:extLst>
              <a:ext uri="{FF2B5EF4-FFF2-40B4-BE49-F238E27FC236}">
                <a16:creationId xmlns:a16="http://schemas.microsoft.com/office/drawing/2014/main" id="{DA3F38B3-3626-4443-82B1-C4DA02855987}"/>
              </a:ext>
            </a:extLst>
          </p:cNvPr>
          <p:cNvSpPr txBox="1">
            <a:spLocks noGrp="1"/>
          </p:cNvSpPr>
          <p:nvPr>
            <p:ph type="subTitle" idx="4294967295"/>
          </p:nvPr>
        </p:nvSpPr>
        <p:spPr>
          <a:xfrm>
            <a:off x="5660237" y="748865"/>
            <a:ext cx="3787860" cy="566002"/>
          </a:xfrm>
        </p:spPr>
        <p:txBody>
          <a:bodyPr anchor="ctr"/>
          <a:lstStyle/>
          <a:p>
            <a:pPr lvl="0" algn="l"/>
            <a:r>
              <a:rPr lang="en-US" sz="2903" b="1">
                <a:solidFill>
                  <a:srgbClr val="7F59AE"/>
                </a:solidFill>
                <a:latin typeface="Noto Sans" pitchFamily="34"/>
              </a:rPr>
              <a:t>Login</a:t>
            </a:r>
          </a:p>
        </p:txBody>
      </p:sp>
      <p:sp>
        <p:nvSpPr>
          <p:cNvPr id="18" name="Subtitle 17">
            <a:extLst>
              <a:ext uri="{FF2B5EF4-FFF2-40B4-BE49-F238E27FC236}">
                <a16:creationId xmlns:a16="http://schemas.microsoft.com/office/drawing/2014/main" id="{C0C0C81F-F3C0-4B3D-A932-2B36B52F54B8}"/>
              </a:ext>
            </a:extLst>
          </p:cNvPr>
          <p:cNvSpPr txBox="1">
            <a:spLocks noGrp="1"/>
          </p:cNvSpPr>
          <p:nvPr>
            <p:ph type="subTitle" idx="4294967295"/>
          </p:nvPr>
        </p:nvSpPr>
        <p:spPr>
          <a:xfrm>
            <a:off x="4092846" y="2002776"/>
            <a:ext cx="3787860" cy="566002"/>
          </a:xfrm>
        </p:spPr>
        <p:txBody>
          <a:bodyPr anchor="ctr"/>
          <a:lstStyle/>
          <a:p>
            <a:pPr lvl="0" algn="r"/>
            <a:r>
              <a:rPr lang="en-US" sz="2903" b="1">
                <a:solidFill>
                  <a:srgbClr val="60C4E4"/>
                </a:solidFill>
                <a:latin typeface="Noto Sans" pitchFamily="34"/>
              </a:rPr>
              <a:t>Profile-Setting</a:t>
            </a:r>
          </a:p>
        </p:txBody>
      </p:sp>
      <p:sp>
        <p:nvSpPr>
          <p:cNvPr id="19" name="Subtitle 18">
            <a:extLst>
              <a:ext uri="{FF2B5EF4-FFF2-40B4-BE49-F238E27FC236}">
                <a16:creationId xmlns:a16="http://schemas.microsoft.com/office/drawing/2014/main" id="{ECB68B34-F1FE-481E-9614-D28349629934}"/>
              </a:ext>
            </a:extLst>
          </p:cNvPr>
          <p:cNvSpPr txBox="1">
            <a:spLocks noGrp="1"/>
          </p:cNvSpPr>
          <p:nvPr>
            <p:ph type="subTitle" idx="4294967295"/>
          </p:nvPr>
        </p:nvSpPr>
        <p:spPr>
          <a:xfrm>
            <a:off x="5660237" y="3191382"/>
            <a:ext cx="3787860" cy="566002"/>
          </a:xfrm>
        </p:spPr>
        <p:txBody>
          <a:bodyPr anchor="ctr"/>
          <a:lstStyle/>
          <a:p>
            <a:pPr lvl="0" algn="l"/>
            <a:r>
              <a:rPr lang="en-US" sz="2903" b="1">
                <a:solidFill>
                  <a:srgbClr val="E54B89"/>
                </a:solidFill>
                <a:latin typeface="Noto Sans" pitchFamily="34"/>
              </a:rPr>
              <a:t>Certificates</a:t>
            </a:r>
          </a:p>
        </p:txBody>
      </p:sp>
      <p:sp>
        <p:nvSpPr>
          <p:cNvPr id="20" name="Subtitle 19">
            <a:extLst>
              <a:ext uri="{FF2B5EF4-FFF2-40B4-BE49-F238E27FC236}">
                <a16:creationId xmlns:a16="http://schemas.microsoft.com/office/drawing/2014/main" id="{6563CEF0-4012-429D-9933-508756043C6D}"/>
              </a:ext>
            </a:extLst>
          </p:cNvPr>
          <p:cNvSpPr txBox="1">
            <a:spLocks noGrp="1"/>
          </p:cNvSpPr>
          <p:nvPr>
            <p:ph type="subTitle" idx="4294967295"/>
          </p:nvPr>
        </p:nvSpPr>
        <p:spPr>
          <a:xfrm>
            <a:off x="3245342" y="4440940"/>
            <a:ext cx="4635365" cy="566002"/>
          </a:xfrm>
        </p:spPr>
        <p:txBody>
          <a:bodyPr anchor="ctr"/>
          <a:lstStyle/>
          <a:p>
            <a:pPr lvl="0" algn="r"/>
            <a:r>
              <a:rPr lang="en-US" sz="2903" b="1" dirty="0">
                <a:solidFill>
                  <a:srgbClr val="F8B622"/>
                </a:solidFill>
                <a:latin typeface="Noto Sans" pitchFamily="34"/>
              </a:rPr>
              <a:t>Back-Office Progress</a:t>
            </a:r>
          </a:p>
        </p:txBody>
      </p:sp>
      <p:sp>
        <p:nvSpPr>
          <p:cNvPr id="21" name="Subtitle 20">
            <a:extLst>
              <a:ext uri="{FF2B5EF4-FFF2-40B4-BE49-F238E27FC236}">
                <a16:creationId xmlns:a16="http://schemas.microsoft.com/office/drawing/2014/main" id="{0A688134-5FDE-4906-ACFD-FDEFFA555451}"/>
              </a:ext>
            </a:extLst>
          </p:cNvPr>
          <p:cNvSpPr txBox="1">
            <a:spLocks noGrp="1"/>
          </p:cNvSpPr>
          <p:nvPr>
            <p:ph type="subTitle" idx="4294967295"/>
          </p:nvPr>
        </p:nvSpPr>
        <p:spPr>
          <a:xfrm>
            <a:off x="5660236" y="5511991"/>
            <a:ext cx="4304229" cy="566002"/>
          </a:xfrm>
        </p:spPr>
        <p:txBody>
          <a:bodyPr anchor="ctr">
            <a:normAutofit fontScale="85000" lnSpcReduction="10000"/>
          </a:bodyPr>
          <a:lstStyle/>
          <a:p>
            <a:pPr lvl="0" algn="l"/>
            <a:r>
              <a:rPr lang="en-US" sz="2903" b="1" dirty="0">
                <a:solidFill>
                  <a:srgbClr val="7F59AE"/>
                </a:solidFill>
                <a:latin typeface="Noto Sans" pitchFamily="34"/>
              </a:rPr>
              <a:t>Project Administration</a:t>
            </a:r>
          </a:p>
        </p:txBody>
      </p:sp>
      <p:sp>
        <p:nvSpPr>
          <p:cNvPr id="22" name="Title 21">
            <a:extLst>
              <a:ext uri="{FF2B5EF4-FFF2-40B4-BE49-F238E27FC236}">
                <a16:creationId xmlns:a16="http://schemas.microsoft.com/office/drawing/2014/main" id="{EC5AF4B4-22BD-48A9-8AAF-0B44BA28092E}"/>
              </a:ext>
            </a:extLst>
          </p:cNvPr>
          <p:cNvSpPr txBox="1">
            <a:spLocks noGrp="1"/>
          </p:cNvSpPr>
          <p:nvPr>
            <p:ph type="title" idx="4294967295"/>
          </p:nvPr>
        </p:nvSpPr>
        <p:spPr/>
        <p:txBody>
          <a:bodyPr/>
          <a:lstStyle/>
          <a:p>
            <a:pPr lvl="0"/>
            <a:r>
              <a:rPr lang="en-US">
                <a:latin typeface="Noto Sans" pitchFamily="34"/>
              </a:rPr>
              <a:t>Focus Areas</a:t>
            </a:r>
            <a:br>
              <a:rPr lang="en-US">
                <a:latin typeface="Noto Sans" pitchFamily="34"/>
              </a:rPr>
            </a:br>
            <a:endParaRPr lang="en-US">
              <a:latin typeface="Noto Sans" pitchFamily="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D690-B557-4966-926B-2EEE3D6F743F}"/>
              </a:ext>
            </a:extLst>
          </p:cNvPr>
          <p:cNvSpPr>
            <a:spLocks noGrp="1"/>
          </p:cNvSpPr>
          <p:nvPr>
            <p:ph type="title"/>
          </p:nvPr>
        </p:nvSpPr>
        <p:spPr/>
        <p:txBody>
          <a:bodyPr/>
          <a:lstStyle/>
          <a:p>
            <a:r>
              <a:rPr lang="en-US" dirty="0"/>
              <a:t>App is Fairly Big Collection Work(30 + 20 + 18) </a:t>
            </a:r>
          </a:p>
        </p:txBody>
      </p:sp>
      <p:pic>
        <p:nvPicPr>
          <p:cNvPr id="4" name="Picture 3">
            <a:extLst>
              <a:ext uri="{FF2B5EF4-FFF2-40B4-BE49-F238E27FC236}">
                <a16:creationId xmlns:a16="http://schemas.microsoft.com/office/drawing/2014/main" id="{35BF306D-B930-4EE8-946C-E8F433D221CD}"/>
              </a:ext>
            </a:extLst>
          </p:cNvPr>
          <p:cNvPicPr>
            <a:picLocks noChangeAspect="1"/>
          </p:cNvPicPr>
          <p:nvPr/>
        </p:nvPicPr>
        <p:blipFill>
          <a:blip r:embed="rId2"/>
          <a:stretch>
            <a:fillRect/>
          </a:stretch>
        </p:blipFill>
        <p:spPr>
          <a:xfrm>
            <a:off x="965449" y="1557866"/>
            <a:ext cx="4385235" cy="4699000"/>
          </a:xfrm>
          <a:prstGeom prst="rect">
            <a:avLst/>
          </a:prstGeom>
          <a:effectLst>
            <a:outerShdw blurRad="50800" dist="50800" dir="5400000" algn="ctr" rotWithShape="0">
              <a:schemeClr val="accent1">
                <a:lumMod val="75000"/>
              </a:schemeClr>
            </a:outerShdw>
          </a:effectLst>
        </p:spPr>
      </p:pic>
      <p:sp>
        <p:nvSpPr>
          <p:cNvPr id="7" name="TextBox 6">
            <a:extLst>
              <a:ext uri="{FF2B5EF4-FFF2-40B4-BE49-F238E27FC236}">
                <a16:creationId xmlns:a16="http://schemas.microsoft.com/office/drawing/2014/main" id="{F98F3DCB-71B1-4FA4-8FBC-C2CE06586F86}"/>
              </a:ext>
            </a:extLst>
          </p:cNvPr>
          <p:cNvSpPr txBox="1"/>
          <p:nvPr/>
        </p:nvSpPr>
        <p:spPr>
          <a:xfrm>
            <a:off x="1770552" y="6256866"/>
            <a:ext cx="2946400" cy="646331"/>
          </a:xfrm>
          <a:prstGeom prst="rect">
            <a:avLst/>
          </a:prstGeom>
          <a:noFill/>
        </p:spPr>
        <p:txBody>
          <a:bodyPr wrap="square" rtlCol="0">
            <a:spAutoFit/>
          </a:bodyPr>
          <a:lstStyle/>
          <a:p>
            <a:r>
              <a:rPr lang="en-US" dirty="0"/>
              <a:t>25 Full Screens To Completion + ~5 In Progress</a:t>
            </a:r>
          </a:p>
        </p:txBody>
      </p:sp>
      <p:pic>
        <p:nvPicPr>
          <p:cNvPr id="9" name="Picture 8">
            <a:extLst>
              <a:ext uri="{FF2B5EF4-FFF2-40B4-BE49-F238E27FC236}">
                <a16:creationId xmlns:a16="http://schemas.microsoft.com/office/drawing/2014/main" id="{A6FDFCC8-5508-467D-90A7-19F051F84B1B}"/>
              </a:ext>
            </a:extLst>
          </p:cNvPr>
          <p:cNvPicPr>
            <a:picLocks noChangeAspect="1"/>
          </p:cNvPicPr>
          <p:nvPr/>
        </p:nvPicPr>
        <p:blipFill>
          <a:blip r:embed="rId3"/>
          <a:stretch>
            <a:fillRect/>
          </a:stretch>
        </p:blipFill>
        <p:spPr>
          <a:xfrm>
            <a:off x="5876275" y="1557866"/>
            <a:ext cx="6075580" cy="4205625"/>
          </a:xfrm>
          <a:prstGeom prst="rect">
            <a:avLst/>
          </a:prstGeom>
        </p:spPr>
      </p:pic>
      <p:sp>
        <p:nvSpPr>
          <p:cNvPr id="10" name="TextBox 9">
            <a:extLst>
              <a:ext uri="{FF2B5EF4-FFF2-40B4-BE49-F238E27FC236}">
                <a16:creationId xmlns:a16="http://schemas.microsoft.com/office/drawing/2014/main" id="{FF844C00-0D7C-40F5-A4D5-76ED6872AAFF}"/>
              </a:ext>
            </a:extLst>
          </p:cNvPr>
          <p:cNvSpPr txBox="1"/>
          <p:nvPr/>
        </p:nvSpPr>
        <p:spPr>
          <a:xfrm>
            <a:off x="5876275" y="5795201"/>
            <a:ext cx="5920509" cy="923330"/>
          </a:xfrm>
          <a:prstGeom prst="rect">
            <a:avLst/>
          </a:prstGeom>
          <a:noFill/>
        </p:spPr>
        <p:txBody>
          <a:bodyPr wrap="square" rtlCol="0">
            <a:spAutoFit/>
          </a:bodyPr>
          <a:lstStyle/>
          <a:p>
            <a:r>
              <a:rPr lang="en-US" dirty="0"/>
              <a:t>Approximately 15-20 Screens In UI App</a:t>
            </a:r>
          </a:p>
          <a:p>
            <a:endParaRPr lang="en-US" dirty="0"/>
          </a:p>
          <a:p>
            <a:r>
              <a:rPr lang="en-US" dirty="0"/>
              <a:t>On the Order of 50 Screens Total + 18 APIS ~ 68 Man Weeks</a:t>
            </a:r>
          </a:p>
        </p:txBody>
      </p:sp>
    </p:spTree>
    <p:extLst>
      <p:ext uri="{BB962C8B-B14F-4D97-AF65-F5344CB8AC3E}">
        <p14:creationId xmlns:p14="http://schemas.microsoft.com/office/powerpoint/2010/main" val="51752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87A5A-8F60-43BC-95B6-8C1182BC3B69}"/>
              </a:ext>
            </a:extLst>
          </p:cNvPr>
          <p:cNvSpPr>
            <a:spLocks noGrp="1"/>
          </p:cNvSpPr>
          <p:nvPr>
            <p:ph type="title"/>
          </p:nvPr>
        </p:nvSpPr>
        <p:spPr/>
        <p:txBody>
          <a:bodyPr/>
          <a:lstStyle/>
          <a:p>
            <a:r>
              <a:rPr lang="en-US" dirty="0"/>
              <a:t>Schema V3 – CE (Cocky Enterprises) – By Area</a:t>
            </a:r>
          </a:p>
        </p:txBody>
      </p:sp>
      <p:sp>
        <p:nvSpPr>
          <p:cNvPr id="5" name="TextBox 4">
            <a:extLst>
              <a:ext uri="{FF2B5EF4-FFF2-40B4-BE49-F238E27FC236}">
                <a16:creationId xmlns:a16="http://schemas.microsoft.com/office/drawing/2014/main" id="{08AF5FC0-C7A3-4BD4-B796-ADDFC6C4412F}"/>
              </a:ext>
            </a:extLst>
          </p:cNvPr>
          <p:cNvSpPr txBox="1"/>
          <p:nvPr/>
        </p:nvSpPr>
        <p:spPr>
          <a:xfrm>
            <a:off x="423333" y="1761067"/>
            <a:ext cx="1104053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Our System Makes Use of Users as the Top Level. These are Folks Using Our Platform. They are intended to be employees in the model proposed by the Stakeholders, but don’t have to be in our model. Our Model could support Certifications on Public Internet Users as Well. Like if we wanted to sell training to third parties. Thus user starts our train.</a:t>
            </a:r>
          </a:p>
        </p:txBody>
      </p:sp>
      <p:pic>
        <p:nvPicPr>
          <p:cNvPr id="9" name="Picture 8">
            <a:extLst>
              <a:ext uri="{FF2B5EF4-FFF2-40B4-BE49-F238E27FC236}">
                <a16:creationId xmlns:a16="http://schemas.microsoft.com/office/drawing/2014/main" id="{52797112-B27B-4E79-A2E6-44DBE8E85E25}"/>
              </a:ext>
            </a:extLst>
          </p:cNvPr>
          <p:cNvPicPr>
            <a:picLocks noChangeAspect="1"/>
          </p:cNvPicPr>
          <p:nvPr/>
        </p:nvPicPr>
        <p:blipFill>
          <a:blip r:embed="rId2"/>
          <a:stretch>
            <a:fillRect/>
          </a:stretch>
        </p:blipFill>
        <p:spPr>
          <a:xfrm>
            <a:off x="838200" y="3031775"/>
            <a:ext cx="6363588" cy="3292822"/>
          </a:xfrm>
          <a:prstGeom prst="rect">
            <a:avLst/>
          </a:prstGeom>
        </p:spPr>
      </p:pic>
      <p:sp>
        <p:nvSpPr>
          <p:cNvPr id="10" name="Oval 9">
            <a:extLst>
              <a:ext uri="{FF2B5EF4-FFF2-40B4-BE49-F238E27FC236}">
                <a16:creationId xmlns:a16="http://schemas.microsoft.com/office/drawing/2014/main" id="{39D149DA-AEEB-485E-89DC-59D70782F47D}"/>
              </a:ext>
            </a:extLst>
          </p:cNvPr>
          <p:cNvSpPr/>
          <p:nvPr/>
        </p:nvSpPr>
        <p:spPr>
          <a:xfrm>
            <a:off x="838200" y="6155265"/>
            <a:ext cx="203200" cy="1523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F6EB08C-8EFA-4D48-8E2F-8E8DA6C355BF}"/>
              </a:ext>
            </a:extLst>
          </p:cNvPr>
          <p:cNvPicPr>
            <a:picLocks noChangeAspect="1"/>
          </p:cNvPicPr>
          <p:nvPr/>
        </p:nvPicPr>
        <p:blipFill>
          <a:blip r:embed="rId3"/>
          <a:stretch>
            <a:fillRect/>
          </a:stretch>
        </p:blipFill>
        <p:spPr>
          <a:xfrm>
            <a:off x="828022" y="5920280"/>
            <a:ext cx="213378" cy="164606"/>
          </a:xfrm>
          <a:prstGeom prst="rect">
            <a:avLst/>
          </a:prstGeom>
        </p:spPr>
      </p:pic>
      <p:pic>
        <p:nvPicPr>
          <p:cNvPr id="14" name="Picture 13">
            <a:extLst>
              <a:ext uri="{FF2B5EF4-FFF2-40B4-BE49-F238E27FC236}">
                <a16:creationId xmlns:a16="http://schemas.microsoft.com/office/drawing/2014/main" id="{4E16B3D1-6E98-4DE1-B18F-560AD69FAF0A}"/>
              </a:ext>
            </a:extLst>
          </p:cNvPr>
          <p:cNvPicPr>
            <a:picLocks noChangeAspect="1"/>
          </p:cNvPicPr>
          <p:nvPr/>
        </p:nvPicPr>
        <p:blipFill>
          <a:blip r:embed="rId3"/>
          <a:stretch>
            <a:fillRect/>
          </a:stretch>
        </p:blipFill>
        <p:spPr>
          <a:xfrm>
            <a:off x="828022" y="5720485"/>
            <a:ext cx="213378" cy="164606"/>
          </a:xfrm>
          <a:prstGeom prst="rect">
            <a:avLst/>
          </a:prstGeom>
        </p:spPr>
      </p:pic>
      <p:pic>
        <p:nvPicPr>
          <p:cNvPr id="15" name="Picture 14">
            <a:extLst>
              <a:ext uri="{FF2B5EF4-FFF2-40B4-BE49-F238E27FC236}">
                <a16:creationId xmlns:a16="http://schemas.microsoft.com/office/drawing/2014/main" id="{5CC89D7D-D853-41BC-AF8F-F50B73A30C35}"/>
              </a:ext>
            </a:extLst>
          </p:cNvPr>
          <p:cNvPicPr>
            <a:picLocks noChangeAspect="1"/>
          </p:cNvPicPr>
          <p:nvPr/>
        </p:nvPicPr>
        <p:blipFill>
          <a:blip r:embed="rId3"/>
          <a:stretch>
            <a:fillRect/>
          </a:stretch>
        </p:blipFill>
        <p:spPr>
          <a:xfrm>
            <a:off x="828022" y="3896605"/>
            <a:ext cx="213378" cy="164606"/>
          </a:xfrm>
          <a:prstGeom prst="rect">
            <a:avLst/>
          </a:prstGeom>
        </p:spPr>
      </p:pic>
      <p:pic>
        <p:nvPicPr>
          <p:cNvPr id="16" name="Picture 15">
            <a:extLst>
              <a:ext uri="{FF2B5EF4-FFF2-40B4-BE49-F238E27FC236}">
                <a16:creationId xmlns:a16="http://schemas.microsoft.com/office/drawing/2014/main" id="{A7F034EE-0E43-4E29-BDD5-06B1E9B3A740}"/>
              </a:ext>
            </a:extLst>
          </p:cNvPr>
          <p:cNvPicPr>
            <a:picLocks noChangeAspect="1"/>
          </p:cNvPicPr>
          <p:nvPr/>
        </p:nvPicPr>
        <p:blipFill>
          <a:blip r:embed="rId3"/>
          <a:stretch>
            <a:fillRect/>
          </a:stretch>
        </p:blipFill>
        <p:spPr>
          <a:xfrm>
            <a:off x="828022" y="3670087"/>
            <a:ext cx="213378" cy="164606"/>
          </a:xfrm>
          <a:prstGeom prst="rect">
            <a:avLst/>
          </a:prstGeom>
        </p:spPr>
      </p:pic>
      <p:pic>
        <p:nvPicPr>
          <p:cNvPr id="17" name="Picture 16">
            <a:extLst>
              <a:ext uri="{FF2B5EF4-FFF2-40B4-BE49-F238E27FC236}">
                <a16:creationId xmlns:a16="http://schemas.microsoft.com/office/drawing/2014/main" id="{E9D935B3-FCF9-4D1F-974C-13B0DAE0DAD5}"/>
              </a:ext>
            </a:extLst>
          </p:cNvPr>
          <p:cNvPicPr>
            <a:picLocks noChangeAspect="1"/>
          </p:cNvPicPr>
          <p:nvPr/>
        </p:nvPicPr>
        <p:blipFill>
          <a:blip r:embed="rId3"/>
          <a:stretch>
            <a:fillRect/>
          </a:stretch>
        </p:blipFill>
        <p:spPr>
          <a:xfrm>
            <a:off x="828022" y="3453359"/>
            <a:ext cx="213378" cy="164606"/>
          </a:xfrm>
          <a:prstGeom prst="rect">
            <a:avLst/>
          </a:prstGeom>
        </p:spPr>
      </p:pic>
      <p:pic>
        <p:nvPicPr>
          <p:cNvPr id="18" name="Picture 17">
            <a:extLst>
              <a:ext uri="{FF2B5EF4-FFF2-40B4-BE49-F238E27FC236}">
                <a16:creationId xmlns:a16="http://schemas.microsoft.com/office/drawing/2014/main" id="{C5A8E2C5-362D-458A-8BEC-28B10D498170}"/>
              </a:ext>
            </a:extLst>
          </p:cNvPr>
          <p:cNvPicPr>
            <a:picLocks noChangeAspect="1"/>
          </p:cNvPicPr>
          <p:nvPr/>
        </p:nvPicPr>
        <p:blipFill>
          <a:blip r:embed="rId3"/>
          <a:stretch>
            <a:fillRect/>
          </a:stretch>
        </p:blipFill>
        <p:spPr>
          <a:xfrm>
            <a:off x="8851044" y="5082364"/>
            <a:ext cx="213378" cy="164606"/>
          </a:xfrm>
          <a:prstGeom prst="rect">
            <a:avLst/>
          </a:prstGeom>
        </p:spPr>
      </p:pic>
      <p:sp>
        <p:nvSpPr>
          <p:cNvPr id="19" name="Oval 18">
            <a:extLst>
              <a:ext uri="{FF2B5EF4-FFF2-40B4-BE49-F238E27FC236}">
                <a16:creationId xmlns:a16="http://schemas.microsoft.com/office/drawing/2014/main" id="{CC27F1FD-EEE8-46E2-BCD8-34935CE6F28A}"/>
              </a:ext>
            </a:extLst>
          </p:cNvPr>
          <p:cNvSpPr/>
          <p:nvPr/>
        </p:nvSpPr>
        <p:spPr>
          <a:xfrm>
            <a:off x="2733022" y="5168901"/>
            <a:ext cx="213378"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44F42B4-2825-4B51-8B94-5B6CCD368730}"/>
              </a:ext>
            </a:extLst>
          </p:cNvPr>
          <p:cNvPicPr>
            <a:picLocks noChangeAspect="1"/>
          </p:cNvPicPr>
          <p:nvPr/>
        </p:nvPicPr>
        <p:blipFill>
          <a:blip r:embed="rId4"/>
          <a:stretch>
            <a:fillRect/>
          </a:stretch>
        </p:blipFill>
        <p:spPr>
          <a:xfrm>
            <a:off x="2718808" y="3284999"/>
            <a:ext cx="225572" cy="243861"/>
          </a:xfrm>
          <a:prstGeom prst="rect">
            <a:avLst/>
          </a:prstGeom>
        </p:spPr>
      </p:pic>
      <p:cxnSp>
        <p:nvCxnSpPr>
          <p:cNvPr id="26" name="Straight Arrow Connector 25">
            <a:extLst>
              <a:ext uri="{FF2B5EF4-FFF2-40B4-BE49-F238E27FC236}">
                <a16:creationId xmlns:a16="http://schemas.microsoft.com/office/drawing/2014/main" id="{199F6B70-769D-416C-B8D5-B6740E983283}"/>
              </a:ext>
            </a:extLst>
          </p:cNvPr>
          <p:cNvCxnSpPr/>
          <p:nvPr/>
        </p:nvCxnSpPr>
        <p:spPr>
          <a:xfrm flipH="1">
            <a:off x="2091267" y="3429000"/>
            <a:ext cx="62754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A5C62137-B4A7-47B9-9F8D-9EA42E4C0562}"/>
              </a:ext>
            </a:extLst>
          </p:cNvPr>
          <p:cNvCxnSpPr>
            <a:endCxn id="19" idx="0"/>
          </p:cNvCxnSpPr>
          <p:nvPr/>
        </p:nvCxnSpPr>
        <p:spPr>
          <a:xfrm>
            <a:off x="2831594" y="3528860"/>
            <a:ext cx="8117" cy="16400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E86FE7D1-B3B3-445A-AF8B-8F6F76EA3A63}"/>
              </a:ext>
            </a:extLst>
          </p:cNvPr>
          <p:cNvCxnSpPr/>
          <p:nvPr/>
        </p:nvCxnSpPr>
        <p:spPr>
          <a:xfrm flipH="1">
            <a:off x="2400979" y="5283201"/>
            <a:ext cx="31782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TextBox 30">
            <a:extLst>
              <a:ext uri="{FF2B5EF4-FFF2-40B4-BE49-F238E27FC236}">
                <a16:creationId xmlns:a16="http://schemas.microsoft.com/office/drawing/2014/main" id="{B59EC361-FF47-46C1-A1BC-F9DA91D4DB20}"/>
              </a:ext>
            </a:extLst>
          </p:cNvPr>
          <p:cNvSpPr txBox="1"/>
          <p:nvPr/>
        </p:nvSpPr>
        <p:spPr>
          <a:xfrm>
            <a:off x="2848527" y="4031855"/>
            <a:ext cx="1306236" cy="646331"/>
          </a:xfrm>
          <a:prstGeom prst="rect">
            <a:avLst/>
          </a:prstGeom>
          <a:noFill/>
        </p:spPr>
        <p:txBody>
          <a:bodyPr wrap="square" rtlCol="0">
            <a:spAutoFit/>
          </a:bodyPr>
          <a:lstStyle/>
          <a:p>
            <a:r>
              <a:rPr lang="en-US" dirty="0">
                <a:solidFill>
                  <a:schemeClr val="accent6">
                    <a:lumMod val="75000"/>
                  </a:schemeClr>
                </a:solidFill>
              </a:rPr>
              <a:t>Ops Functions</a:t>
            </a:r>
          </a:p>
        </p:txBody>
      </p:sp>
      <p:sp>
        <p:nvSpPr>
          <p:cNvPr id="32" name="TextBox 31">
            <a:extLst>
              <a:ext uri="{FF2B5EF4-FFF2-40B4-BE49-F238E27FC236}">
                <a16:creationId xmlns:a16="http://schemas.microsoft.com/office/drawing/2014/main" id="{376AA07B-5D6A-400F-A38C-05EDA72DD4C5}"/>
              </a:ext>
            </a:extLst>
          </p:cNvPr>
          <p:cNvSpPr txBox="1"/>
          <p:nvPr/>
        </p:nvSpPr>
        <p:spPr>
          <a:xfrm>
            <a:off x="9169400" y="5017645"/>
            <a:ext cx="2294467" cy="276999"/>
          </a:xfrm>
          <a:prstGeom prst="rect">
            <a:avLst/>
          </a:prstGeom>
          <a:noFill/>
        </p:spPr>
        <p:txBody>
          <a:bodyPr wrap="square" rtlCol="0">
            <a:spAutoFit/>
          </a:bodyPr>
          <a:lstStyle/>
          <a:p>
            <a:r>
              <a:rPr lang="en-US" sz="1200" dirty="0"/>
              <a:t>SSO/System-Functions</a:t>
            </a:r>
          </a:p>
        </p:txBody>
      </p:sp>
      <p:sp>
        <p:nvSpPr>
          <p:cNvPr id="33" name="Oval 32">
            <a:extLst>
              <a:ext uri="{FF2B5EF4-FFF2-40B4-BE49-F238E27FC236}">
                <a16:creationId xmlns:a16="http://schemas.microsoft.com/office/drawing/2014/main" id="{3B93A001-A40F-4350-A305-8BBBE1B7CDAD}"/>
              </a:ext>
            </a:extLst>
          </p:cNvPr>
          <p:cNvSpPr/>
          <p:nvPr/>
        </p:nvSpPr>
        <p:spPr>
          <a:xfrm>
            <a:off x="828022" y="4061211"/>
            <a:ext cx="213378" cy="16460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47EF781-26FA-485A-B3B1-5B876425421B}"/>
              </a:ext>
            </a:extLst>
          </p:cNvPr>
          <p:cNvPicPr>
            <a:picLocks noChangeAspect="1"/>
          </p:cNvPicPr>
          <p:nvPr/>
        </p:nvPicPr>
        <p:blipFill>
          <a:blip r:embed="rId5"/>
          <a:stretch>
            <a:fillRect/>
          </a:stretch>
        </p:blipFill>
        <p:spPr>
          <a:xfrm>
            <a:off x="826665" y="4249492"/>
            <a:ext cx="231668" cy="182896"/>
          </a:xfrm>
          <a:prstGeom prst="rect">
            <a:avLst/>
          </a:prstGeom>
        </p:spPr>
      </p:pic>
      <p:pic>
        <p:nvPicPr>
          <p:cNvPr id="35" name="Picture 34">
            <a:extLst>
              <a:ext uri="{FF2B5EF4-FFF2-40B4-BE49-F238E27FC236}">
                <a16:creationId xmlns:a16="http://schemas.microsoft.com/office/drawing/2014/main" id="{E78ECBB3-7263-4F1F-92BA-5E255482D398}"/>
              </a:ext>
            </a:extLst>
          </p:cNvPr>
          <p:cNvPicPr>
            <a:picLocks noChangeAspect="1"/>
          </p:cNvPicPr>
          <p:nvPr/>
        </p:nvPicPr>
        <p:blipFill>
          <a:blip r:embed="rId5"/>
          <a:stretch>
            <a:fillRect/>
          </a:stretch>
        </p:blipFill>
        <p:spPr>
          <a:xfrm>
            <a:off x="852065" y="5349307"/>
            <a:ext cx="231668" cy="182896"/>
          </a:xfrm>
          <a:prstGeom prst="rect">
            <a:avLst/>
          </a:prstGeom>
        </p:spPr>
      </p:pic>
      <p:pic>
        <p:nvPicPr>
          <p:cNvPr id="36" name="Picture 35">
            <a:extLst>
              <a:ext uri="{FF2B5EF4-FFF2-40B4-BE49-F238E27FC236}">
                <a16:creationId xmlns:a16="http://schemas.microsoft.com/office/drawing/2014/main" id="{8569DE29-453F-42F6-9D7E-5C6243221024}"/>
              </a:ext>
            </a:extLst>
          </p:cNvPr>
          <p:cNvPicPr>
            <a:picLocks noChangeAspect="1"/>
          </p:cNvPicPr>
          <p:nvPr/>
        </p:nvPicPr>
        <p:blipFill>
          <a:blip r:embed="rId5"/>
          <a:stretch>
            <a:fillRect/>
          </a:stretch>
        </p:blipFill>
        <p:spPr>
          <a:xfrm>
            <a:off x="852065" y="5531525"/>
            <a:ext cx="231668" cy="182896"/>
          </a:xfrm>
          <a:prstGeom prst="rect">
            <a:avLst/>
          </a:prstGeom>
        </p:spPr>
      </p:pic>
      <p:pic>
        <p:nvPicPr>
          <p:cNvPr id="37" name="Picture 36">
            <a:extLst>
              <a:ext uri="{FF2B5EF4-FFF2-40B4-BE49-F238E27FC236}">
                <a16:creationId xmlns:a16="http://schemas.microsoft.com/office/drawing/2014/main" id="{8992F516-E7B6-4F26-A8BD-26DCE445AB5D}"/>
              </a:ext>
            </a:extLst>
          </p:cNvPr>
          <p:cNvPicPr>
            <a:picLocks noChangeAspect="1"/>
          </p:cNvPicPr>
          <p:nvPr/>
        </p:nvPicPr>
        <p:blipFill>
          <a:blip r:embed="rId5"/>
          <a:stretch>
            <a:fillRect/>
          </a:stretch>
        </p:blipFill>
        <p:spPr>
          <a:xfrm>
            <a:off x="8832754" y="5340162"/>
            <a:ext cx="231668" cy="182896"/>
          </a:xfrm>
          <a:prstGeom prst="rect">
            <a:avLst/>
          </a:prstGeom>
        </p:spPr>
      </p:pic>
      <p:sp>
        <p:nvSpPr>
          <p:cNvPr id="38" name="TextBox 37">
            <a:extLst>
              <a:ext uri="{FF2B5EF4-FFF2-40B4-BE49-F238E27FC236}">
                <a16:creationId xmlns:a16="http://schemas.microsoft.com/office/drawing/2014/main" id="{1B17B014-05FB-4D0E-B11E-D218E6305532}"/>
              </a:ext>
            </a:extLst>
          </p:cNvPr>
          <p:cNvSpPr txBox="1"/>
          <p:nvPr/>
        </p:nvSpPr>
        <p:spPr>
          <a:xfrm>
            <a:off x="9169400" y="5294644"/>
            <a:ext cx="1862667" cy="276999"/>
          </a:xfrm>
          <a:prstGeom prst="rect">
            <a:avLst/>
          </a:prstGeom>
          <a:noFill/>
        </p:spPr>
        <p:txBody>
          <a:bodyPr wrap="square" rtlCol="0">
            <a:spAutoFit/>
          </a:bodyPr>
          <a:lstStyle/>
          <a:p>
            <a:r>
              <a:rPr lang="en-US" sz="1200" dirty="0"/>
              <a:t>User Functions</a:t>
            </a:r>
          </a:p>
        </p:txBody>
      </p:sp>
      <p:pic>
        <p:nvPicPr>
          <p:cNvPr id="39" name="Picture 38">
            <a:extLst>
              <a:ext uri="{FF2B5EF4-FFF2-40B4-BE49-F238E27FC236}">
                <a16:creationId xmlns:a16="http://schemas.microsoft.com/office/drawing/2014/main" id="{98862338-1FB7-4954-AC78-1E5A59D3038E}"/>
              </a:ext>
            </a:extLst>
          </p:cNvPr>
          <p:cNvPicPr>
            <a:picLocks noChangeAspect="1"/>
          </p:cNvPicPr>
          <p:nvPr/>
        </p:nvPicPr>
        <p:blipFill>
          <a:blip r:embed="rId6"/>
          <a:stretch>
            <a:fillRect/>
          </a:stretch>
        </p:blipFill>
        <p:spPr>
          <a:xfrm>
            <a:off x="8832754" y="5616250"/>
            <a:ext cx="258958" cy="182896"/>
          </a:xfrm>
          <a:prstGeom prst="rect">
            <a:avLst/>
          </a:prstGeom>
        </p:spPr>
      </p:pic>
      <p:sp>
        <p:nvSpPr>
          <p:cNvPr id="40" name="TextBox 39">
            <a:extLst>
              <a:ext uri="{FF2B5EF4-FFF2-40B4-BE49-F238E27FC236}">
                <a16:creationId xmlns:a16="http://schemas.microsoft.com/office/drawing/2014/main" id="{B6823D80-2B25-4653-8C34-B710F181845A}"/>
              </a:ext>
            </a:extLst>
          </p:cNvPr>
          <p:cNvSpPr txBox="1"/>
          <p:nvPr/>
        </p:nvSpPr>
        <p:spPr>
          <a:xfrm>
            <a:off x="9169400" y="5555816"/>
            <a:ext cx="1540933" cy="276999"/>
          </a:xfrm>
          <a:prstGeom prst="rect">
            <a:avLst/>
          </a:prstGeom>
          <a:noFill/>
        </p:spPr>
        <p:txBody>
          <a:bodyPr wrap="square" rtlCol="0">
            <a:spAutoFit/>
          </a:bodyPr>
          <a:lstStyle/>
          <a:p>
            <a:r>
              <a:rPr lang="en-US" sz="1200" dirty="0"/>
              <a:t>Ops Functions</a:t>
            </a:r>
          </a:p>
        </p:txBody>
      </p:sp>
      <p:sp>
        <p:nvSpPr>
          <p:cNvPr id="41" name="Rectangle 40">
            <a:extLst>
              <a:ext uri="{FF2B5EF4-FFF2-40B4-BE49-F238E27FC236}">
                <a16:creationId xmlns:a16="http://schemas.microsoft.com/office/drawing/2014/main" id="{B1B333AF-AE6B-483E-9BAA-5440167B0E74}"/>
              </a:ext>
            </a:extLst>
          </p:cNvPr>
          <p:cNvSpPr/>
          <p:nvPr/>
        </p:nvSpPr>
        <p:spPr>
          <a:xfrm>
            <a:off x="826665" y="4481024"/>
            <a:ext cx="231668" cy="6285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524E658-4E9E-46FF-B369-EB8640F35F88}"/>
              </a:ext>
            </a:extLst>
          </p:cNvPr>
          <p:cNvPicPr>
            <a:picLocks noChangeAspect="1"/>
          </p:cNvPicPr>
          <p:nvPr/>
        </p:nvPicPr>
        <p:blipFill>
          <a:blip r:embed="rId7"/>
          <a:stretch>
            <a:fillRect/>
          </a:stretch>
        </p:blipFill>
        <p:spPr>
          <a:xfrm rot="5400000">
            <a:off x="8860434" y="5873103"/>
            <a:ext cx="243861" cy="258959"/>
          </a:xfrm>
          <a:prstGeom prst="rect">
            <a:avLst/>
          </a:prstGeom>
        </p:spPr>
      </p:pic>
      <p:sp>
        <p:nvSpPr>
          <p:cNvPr id="43" name="TextBox 42">
            <a:extLst>
              <a:ext uri="{FF2B5EF4-FFF2-40B4-BE49-F238E27FC236}">
                <a16:creationId xmlns:a16="http://schemas.microsoft.com/office/drawing/2014/main" id="{8783018B-B916-42AD-B180-022650299DB4}"/>
              </a:ext>
            </a:extLst>
          </p:cNvPr>
          <p:cNvSpPr txBox="1"/>
          <p:nvPr/>
        </p:nvSpPr>
        <p:spPr>
          <a:xfrm>
            <a:off x="9196511" y="5847514"/>
            <a:ext cx="2192867" cy="276999"/>
          </a:xfrm>
          <a:prstGeom prst="rect">
            <a:avLst/>
          </a:prstGeom>
          <a:noFill/>
        </p:spPr>
        <p:txBody>
          <a:bodyPr wrap="square" rtlCol="0">
            <a:spAutoFit/>
          </a:bodyPr>
          <a:lstStyle/>
          <a:p>
            <a:r>
              <a:rPr lang="en-US" sz="1200" dirty="0"/>
              <a:t>Manager/Enterprise Functions</a:t>
            </a:r>
          </a:p>
        </p:txBody>
      </p:sp>
    </p:spTree>
    <p:extLst>
      <p:ext uri="{BB962C8B-B14F-4D97-AF65-F5344CB8AC3E}">
        <p14:creationId xmlns:p14="http://schemas.microsoft.com/office/powerpoint/2010/main" val="18697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87A5A-8F60-43BC-95B6-8C1182BC3B69}"/>
              </a:ext>
            </a:extLst>
          </p:cNvPr>
          <p:cNvSpPr>
            <a:spLocks noGrp="1"/>
          </p:cNvSpPr>
          <p:nvPr>
            <p:ph type="title"/>
          </p:nvPr>
        </p:nvSpPr>
        <p:spPr/>
        <p:txBody>
          <a:bodyPr/>
          <a:lstStyle/>
          <a:p>
            <a:r>
              <a:rPr lang="en-US" dirty="0"/>
              <a:t>Schema V3 – To Swagger API (IE Controllers)</a:t>
            </a:r>
          </a:p>
        </p:txBody>
      </p:sp>
      <p:pic>
        <p:nvPicPr>
          <p:cNvPr id="9" name="Picture 8">
            <a:extLst>
              <a:ext uri="{FF2B5EF4-FFF2-40B4-BE49-F238E27FC236}">
                <a16:creationId xmlns:a16="http://schemas.microsoft.com/office/drawing/2014/main" id="{52797112-B27B-4E79-A2E6-44DBE8E85E25}"/>
              </a:ext>
            </a:extLst>
          </p:cNvPr>
          <p:cNvPicPr>
            <a:picLocks noChangeAspect="1"/>
          </p:cNvPicPr>
          <p:nvPr/>
        </p:nvPicPr>
        <p:blipFill>
          <a:blip r:embed="rId2"/>
          <a:stretch>
            <a:fillRect/>
          </a:stretch>
        </p:blipFill>
        <p:spPr>
          <a:xfrm>
            <a:off x="838200" y="3031775"/>
            <a:ext cx="6363588" cy="3292822"/>
          </a:xfrm>
          <a:prstGeom prst="rect">
            <a:avLst/>
          </a:prstGeom>
        </p:spPr>
      </p:pic>
      <p:sp>
        <p:nvSpPr>
          <p:cNvPr id="10" name="Oval 9">
            <a:extLst>
              <a:ext uri="{FF2B5EF4-FFF2-40B4-BE49-F238E27FC236}">
                <a16:creationId xmlns:a16="http://schemas.microsoft.com/office/drawing/2014/main" id="{39D149DA-AEEB-485E-89DC-59D70782F47D}"/>
              </a:ext>
            </a:extLst>
          </p:cNvPr>
          <p:cNvSpPr/>
          <p:nvPr/>
        </p:nvSpPr>
        <p:spPr>
          <a:xfrm>
            <a:off x="838200" y="6155265"/>
            <a:ext cx="203200" cy="1523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F6EB08C-8EFA-4D48-8E2F-8E8DA6C355BF}"/>
              </a:ext>
            </a:extLst>
          </p:cNvPr>
          <p:cNvPicPr>
            <a:picLocks noChangeAspect="1"/>
          </p:cNvPicPr>
          <p:nvPr/>
        </p:nvPicPr>
        <p:blipFill>
          <a:blip r:embed="rId3"/>
          <a:stretch>
            <a:fillRect/>
          </a:stretch>
        </p:blipFill>
        <p:spPr>
          <a:xfrm>
            <a:off x="828022" y="5920280"/>
            <a:ext cx="213378" cy="164606"/>
          </a:xfrm>
          <a:prstGeom prst="rect">
            <a:avLst/>
          </a:prstGeom>
        </p:spPr>
      </p:pic>
      <p:pic>
        <p:nvPicPr>
          <p:cNvPr id="14" name="Picture 13">
            <a:extLst>
              <a:ext uri="{FF2B5EF4-FFF2-40B4-BE49-F238E27FC236}">
                <a16:creationId xmlns:a16="http://schemas.microsoft.com/office/drawing/2014/main" id="{4E16B3D1-6E98-4DE1-B18F-560AD69FAF0A}"/>
              </a:ext>
            </a:extLst>
          </p:cNvPr>
          <p:cNvPicPr>
            <a:picLocks noChangeAspect="1"/>
          </p:cNvPicPr>
          <p:nvPr/>
        </p:nvPicPr>
        <p:blipFill>
          <a:blip r:embed="rId3"/>
          <a:stretch>
            <a:fillRect/>
          </a:stretch>
        </p:blipFill>
        <p:spPr>
          <a:xfrm>
            <a:off x="828022" y="5720485"/>
            <a:ext cx="213378" cy="164606"/>
          </a:xfrm>
          <a:prstGeom prst="rect">
            <a:avLst/>
          </a:prstGeom>
        </p:spPr>
      </p:pic>
      <p:pic>
        <p:nvPicPr>
          <p:cNvPr id="15" name="Picture 14">
            <a:extLst>
              <a:ext uri="{FF2B5EF4-FFF2-40B4-BE49-F238E27FC236}">
                <a16:creationId xmlns:a16="http://schemas.microsoft.com/office/drawing/2014/main" id="{5CC89D7D-D853-41BC-AF8F-F50B73A30C35}"/>
              </a:ext>
            </a:extLst>
          </p:cNvPr>
          <p:cNvPicPr>
            <a:picLocks noChangeAspect="1"/>
          </p:cNvPicPr>
          <p:nvPr/>
        </p:nvPicPr>
        <p:blipFill>
          <a:blip r:embed="rId3"/>
          <a:stretch>
            <a:fillRect/>
          </a:stretch>
        </p:blipFill>
        <p:spPr>
          <a:xfrm>
            <a:off x="828022" y="3896605"/>
            <a:ext cx="213378" cy="164606"/>
          </a:xfrm>
          <a:prstGeom prst="rect">
            <a:avLst/>
          </a:prstGeom>
        </p:spPr>
      </p:pic>
      <p:pic>
        <p:nvPicPr>
          <p:cNvPr id="16" name="Picture 15">
            <a:extLst>
              <a:ext uri="{FF2B5EF4-FFF2-40B4-BE49-F238E27FC236}">
                <a16:creationId xmlns:a16="http://schemas.microsoft.com/office/drawing/2014/main" id="{A7F034EE-0E43-4E29-BDD5-06B1E9B3A740}"/>
              </a:ext>
            </a:extLst>
          </p:cNvPr>
          <p:cNvPicPr>
            <a:picLocks noChangeAspect="1"/>
          </p:cNvPicPr>
          <p:nvPr/>
        </p:nvPicPr>
        <p:blipFill>
          <a:blip r:embed="rId3"/>
          <a:stretch>
            <a:fillRect/>
          </a:stretch>
        </p:blipFill>
        <p:spPr>
          <a:xfrm>
            <a:off x="828022" y="3670087"/>
            <a:ext cx="213378" cy="164606"/>
          </a:xfrm>
          <a:prstGeom prst="rect">
            <a:avLst/>
          </a:prstGeom>
        </p:spPr>
      </p:pic>
      <p:pic>
        <p:nvPicPr>
          <p:cNvPr id="17" name="Picture 16">
            <a:extLst>
              <a:ext uri="{FF2B5EF4-FFF2-40B4-BE49-F238E27FC236}">
                <a16:creationId xmlns:a16="http://schemas.microsoft.com/office/drawing/2014/main" id="{E9D935B3-FCF9-4D1F-974C-13B0DAE0DAD5}"/>
              </a:ext>
            </a:extLst>
          </p:cNvPr>
          <p:cNvPicPr>
            <a:picLocks noChangeAspect="1"/>
          </p:cNvPicPr>
          <p:nvPr/>
        </p:nvPicPr>
        <p:blipFill>
          <a:blip r:embed="rId3"/>
          <a:stretch>
            <a:fillRect/>
          </a:stretch>
        </p:blipFill>
        <p:spPr>
          <a:xfrm>
            <a:off x="828022" y="3453359"/>
            <a:ext cx="213378" cy="164606"/>
          </a:xfrm>
          <a:prstGeom prst="rect">
            <a:avLst/>
          </a:prstGeom>
        </p:spPr>
      </p:pic>
      <p:sp>
        <p:nvSpPr>
          <p:cNvPr id="19" name="Oval 18">
            <a:extLst>
              <a:ext uri="{FF2B5EF4-FFF2-40B4-BE49-F238E27FC236}">
                <a16:creationId xmlns:a16="http://schemas.microsoft.com/office/drawing/2014/main" id="{CC27F1FD-EEE8-46E2-BCD8-34935CE6F28A}"/>
              </a:ext>
            </a:extLst>
          </p:cNvPr>
          <p:cNvSpPr/>
          <p:nvPr/>
        </p:nvSpPr>
        <p:spPr>
          <a:xfrm>
            <a:off x="844955" y="5120707"/>
            <a:ext cx="213378"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44F42B4-2825-4B51-8B94-5B6CCD368730}"/>
              </a:ext>
            </a:extLst>
          </p:cNvPr>
          <p:cNvPicPr>
            <a:picLocks noChangeAspect="1"/>
          </p:cNvPicPr>
          <p:nvPr/>
        </p:nvPicPr>
        <p:blipFill>
          <a:blip r:embed="rId4"/>
          <a:stretch>
            <a:fillRect/>
          </a:stretch>
        </p:blipFill>
        <p:spPr>
          <a:xfrm>
            <a:off x="829713" y="3191903"/>
            <a:ext cx="225572" cy="243861"/>
          </a:xfrm>
          <a:prstGeom prst="rect">
            <a:avLst/>
          </a:prstGeom>
        </p:spPr>
      </p:pic>
      <p:sp>
        <p:nvSpPr>
          <p:cNvPr id="33" name="Oval 32">
            <a:extLst>
              <a:ext uri="{FF2B5EF4-FFF2-40B4-BE49-F238E27FC236}">
                <a16:creationId xmlns:a16="http://schemas.microsoft.com/office/drawing/2014/main" id="{3B93A001-A40F-4350-A305-8BBBE1B7CDAD}"/>
              </a:ext>
            </a:extLst>
          </p:cNvPr>
          <p:cNvSpPr/>
          <p:nvPr/>
        </p:nvSpPr>
        <p:spPr>
          <a:xfrm>
            <a:off x="828022" y="4061211"/>
            <a:ext cx="213378" cy="16460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47EF781-26FA-485A-B3B1-5B876425421B}"/>
              </a:ext>
            </a:extLst>
          </p:cNvPr>
          <p:cNvPicPr>
            <a:picLocks noChangeAspect="1"/>
          </p:cNvPicPr>
          <p:nvPr/>
        </p:nvPicPr>
        <p:blipFill>
          <a:blip r:embed="rId5"/>
          <a:stretch>
            <a:fillRect/>
          </a:stretch>
        </p:blipFill>
        <p:spPr>
          <a:xfrm>
            <a:off x="826665" y="4249492"/>
            <a:ext cx="231668" cy="182896"/>
          </a:xfrm>
          <a:prstGeom prst="rect">
            <a:avLst/>
          </a:prstGeom>
        </p:spPr>
      </p:pic>
      <p:pic>
        <p:nvPicPr>
          <p:cNvPr id="35" name="Picture 34">
            <a:extLst>
              <a:ext uri="{FF2B5EF4-FFF2-40B4-BE49-F238E27FC236}">
                <a16:creationId xmlns:a16="http://schemas.microsoft.com/office/drawing/2014/main" id="{E78ECBB3-7263-4F1F-92BA-5E255482D398}"/>
              </a:ext>
            </a:extLst>
          </p:cNvPr>
          <p:cNvPicPr>
            <a:picLocks noChangeAspect="1"/>
          </p:cNvPicPr>
          <p:nvPr/>
        </p:nvPicPr>
        <p:blipFill>
          <a:blip r:embed="rId5"/>
          <a:stretch>
            <a:fillRect/>
          </a:stretch>
        </p:blipFill>
        <p:spPr>
          <a:xfrm>
            <a:off x="852065" y="5349307"/>
            <a:ext cx="231668" cy="182896"/>
          </a:xfrm>
          <a:prstGeom prst="rect">
            <a:avLst/>
          </a:prstGeom>
        </p:spPr>
      </p:pic>
      <p:pic>
        <p:nvPicPr>
          <p:cNvPr id="36" name="Picture 35">
            <a:extLst>
              <a:ext uri="{FF2B5EF4-FFF2-40B4-BE49-F238E27FC236}">
                <a16:creationId xmlns:a16="http://schemas.microsoft.com/office/drawing/2014/main" id="{8569DE29-453F-42F6-9D7E-5C6243221024}"/>
              </a:ext>
            </a:extLst>
          </p:cNvPr>
          <p:cNvPicPr>
            <a:picLocks noChangeAspect="1"/>
          </p:cNvPicPr>
          <p:nvPr/>
        </p:nvPicPr>
        <p:blipFill>
          <a:blip r:embed="rId5"/>
          <a:stretch>
            <a:fillRect/>
          </a:stretch>
        </p:blipFill>
        <p:spPr>
          <a:xfrm>
            <a:off x="852065" y="5531525"/>
            <a:ext cx="231668" cy="182896"/>
          </a:xfrm>
          <a:prstGeom prst="rect">
            <a:avLst/>
          </a:prstGeom>
        </p:spPr>
      </p:pic>
      <p:sp>
        <p:nvSpPr>
          <p:cNvPr id="41" name="Rectangle 40">
            <a:extLst>
              <a:ext uri="{FF2B5EF4-FFF2-40B4-BE49-F238E27FC236}">
                <a16:creationId xmlns:a16="http://schemas.microsoft.com/office/drawing/2014/main" id="{B1B333AF-AE6B-483E-9BAA-5440167B0E74}"/>
              </a:ext>
            </a:extLst>
          </p:cNvPr>
          <p:cNvSpPr/>
          <p:nvPr/>
        </p:nvSpPr>
        <p:spPr>
          <a:xfrm>
            <a:off x="826665" y="4481024"/>
            <a:ext cx="231668" cy="6285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256967E-8967-4E4D-9319-59D0CF163CF8}"/>
              </a:ext>
            </a:extLst>
          </p:cNvPr>
          <p:cNvGrpSpPr/>
          <p:nvPr/>
        </p:nvGrpSpPr>
        <p:grpSpPr>
          <a:xfrm>
            <a:off x="826665" y="1557906"/>
            <a:ext cx="2631113" cy="1106868"/>
            <a:chOff x="8832754" y="5017645"/>
            <a:chExt cx="2631113" cy="1106868"/>
          </a:xfrm>
        </p:grpSpPr>
        <p:sp>
          <p:nvSpPr>
            <p:cNvPr id="32" name="TextBox 31">
              <a:extLst>
                <a:ext uri="{FF2B5EF4-FFF2-40B4-BE49-F238E27FC236}">
                  <a16:creationId xmlns:a16="http://schemas.microsoft.com/office/drawing/2014/main" id="{376AA07B-5D6A-400F-A38C-05EDA72DD4C5}"/>
                </a:ext>
              </a:extLst>
            </p:cNvPr>
            <p:cNvSpPr txBox="1"/>
            <p:nvPr/>
          </p:nvSpPr>
          <p:spPr>
            <a:xfrm>
              <a:off x="9169400" y="5017645"/>
              <a:ext cx="2294467" cy="276999"/>
            </a:xfrm>
            <a:prstGeom prst="rect">
              <a:avLst/>
            </a:prstGeom>
            <a:noFill/>
          </p:spPr>
          <p:txBody>
            <a:bodyPr wrap="square" rtlCol="0">
              <a:spAutoFit/>
            </a:bodyPr>
            <a:lstStyle/>
            <a:p>
              <a:r>
                <a:rPr lang="en-US" sz="1200" dirty="0"/>
                <a:t>SSO/System-Functions</a:t>
              </a:r>
            </a:p>
          </p:txBody>
        </p:sp>
        <p:grpSp>
          <p:nvGrpSpPr>
            <p:cNvPr id="2" name="Group 1">
              <a:extLst>
                <a:ext uri="{FF2B5EF4-FFF2-40B4-BE49-F238E27FC236}">
                  <a16:creationId xmlns:a16="http://schemas.microsoft.com/office/drawing/2014/main" id="{AA2F0E6D-60B7-4479-AEB5-D9F10F35E27D}"/>
                </a:ext>
              </a:extLst>
            </p:cNvPr>
            <p:cNvGrpSpPr/>
            <p:nvPr/>
          </p:nvGrpSpPr>
          <p:grpSpPr>
            <a:xfrm>
              <a:off x="8832754" y="5082364"/>
              <a:ext cx="2199313" cy="1042149"/>
              <a:chOff x="8832754" y="5082364"/>
              <a:chExt cx="2199313" cy="1042149"/>
            </a:xfrm>
          </p:grpSpPr>
          <p:pic>
            <p:nvPicPr>
              <p:cNvPr id="18" name="Picture 17">
                <a:extLst>
                  <a:ext uri="{FF2B5EF4-FFF2-40B4-BE49-F238E27FC236}">
                    <a16:creationId xmlns:a16="http://schemas.microsoft.com/office/drawing/2014/main" id="{C5A8E2C5-362D-458A-8BEC-28B10D498170}"/>
                  </a:ext>
                </a:extLst>
              </p:cNvPr>
              <p:cNvPicPr>
                <a:picLocks noChangeAspect="1"/>
              </p:cNvPicPr>
              <p:nvPr/>
            </p:nvPicPr>
            <p:blipFill>
              <a:blip r:embed="rId3"/>
              <a:stretch>
                <a:fillRect/>
              </a:stretch>
            </p:blipFill>
            <p:spPr>
              <a:xfrm>
                <a:off x="8851044" y="5082364"/>
                <a:ext cx="213378" cy="164606"/>
              </a:xfrm>
              <a:prstGeom prst="rect">
                <a:avLst/>
              </a:prstGeom>
            </p:spPr>
          </p:pic>
          <p:pic>
            <p:nvPicPr>
              <p:cNvPr id="37" name="Picture 36">
                <a:extLst>
                  <a:ext uri="{FF2B5EF4-FFF2-40B4-BE49-F238E27FC236}">
                    <a16:creationId xmlns:a16="http://schemas.microsoft.com/office/drawing/2014/main" id="{8992F516-E7B6-4F26-A8BD-26DCE445AB5D}"/>
                  </a:ext>
                </a:extLst>
              </p:cNvPr>
              <p:cNvPicPr>
                <a:picLocks noChangeAspect="1"/>
              </p:cNvPicPr>
              <p:nvPr/>
            </p:nvPicPr>
            <p:blipFill>
              <a:blip r:embed="rId5"/>
              <a:stretch>
                <a:fillRect/>
              </a:stretch>
            </p:blipFill>
            <p:spPr>
              <a:xfrm>
                <a:off x="8832754" y="5340162"/>
                <a:ext cx="231668" cy="182896"/>
              </a:xfrm>
              <a:prstGeom prst="rect">
                <a:avLst/>
              </a:prstGeom>
            </p:spPr>
          </p:pic>
          <p:sp>
            <p:nvSpPr>
              <p:cNvPr id="38" name="TextBox 37">
                <a:extLst>
                  <a:ext uri="{FF2B5EF4-FFF2-40B4-BE49-F238E27FC236}">
                    <a16:creationId xmlns:a16="http://schemas.microsoft.com/office/drawing/2014/main" id="{1B17B014-05FB-4D0E-B11E-D218E6305532}"/>
                  </a:ext>
                </a:extLst>
              </p:cNvPr>
              <p:cNvSpPr txBox="1"/>
              <p:nvPr/>
            </p:nvSpPr>
            <p:spPr>
              <a:xfrm>
                <a:off x="9169400" y="5294644"/>
                <a:ext cx="1862667" cy="276999"/>
              </a:xfrm>
              <a:prstGeom prst="rect">
                <a:avLst/>
              </a:prstGeom>
              <a:noFill/>
            </p:spPr>
            <p:txBody>
              <a:bodyPr wrap="square" rtlCol="0">
                <a:spAutoFit/>
              </a:bodyPr>
              <a:lstStyle/>
              <a:p>
                <a:r>
                  <a:rPr lang="en-US" sz="1200" dirty="0"/>
                  <a:t>User Functions</a:t>
                </a:r>
              </a:p>
            </p:txBody>
          </p:sp>
          <p:pic>
            <p:nvPicPr>
              <p:cNvPr id="39" name="Picture 38">
                <a:extLst>
                  <a:ext uri="{FF2B5EF4-FFF2-40B4-BE49-F238E27FC236}">
                    <a16:creationId xmlns:a16="http://schemas.microsoft.com/office/drawing/2014/main" id="{98862338-1FB7-4954-AC78-1E5A59D3038E}"/>
                  </a:ext>
                </a:extLst>
              </p:cNvPr>
              <p:cNvPicPr>
                <a:picLocks noChangeAspect="1"/>
              </p:cNvPicPr>
              <p:nvPr/>
            </p:nvPicPr>
            <p:blipFill>
              <a:blip r:embed="rId6"/>
              <a:stretch>
                <a:fillRect/>
              </a:stretch>
            </p:blipFill>
            <p:spPr>
              <a:xfrm>
                <a:off x="8832754" y="5616250"/>
                <a:ext cx="258958" cy="182896"/>
              </a:xfrm>
              <a:prstGeom prst="rect">
                <a:avLst/>
              </a:prstGeom>
            </p:spPr>
          </p:pic>
          <p:sp>
            <p:nvSpPr>
              <p:cNvPr id="40" name="TextBox 39">
                <a:extLst>
                  <a:ext uri="{FF2B5EF4-FFF2-40B4-BE49-F238E27FC236}">
                    <a16:creationId xmlns:a16="http://schemas.microsoft.com/office/drawing/2014/main" id="{B6823D80-2B25-4653-8C34-B710F181845A}"/>
                  </a:ext>
                </a:extLst>
              </p:cNvPr>
              <p:cNvSpPr txBox="1"/>
              <p:nvPr/>
            </p:nvSpPr>
            <p:spPr>
              <a:xfrm>
                <a:off x="9169400" y="5555816"/>
                <a:ext cx="1540933" cy="276999"/>
              </a:xfrm>
              <a:prstGeom prst="rect">
                <a:avLst/>
              </a:prstGeom>
              <a:noFill/>
            </p:spPr>
            <p:txBody>
              <a:bodyPr wrap="square" rtlCol="0">
                <a:spAutoFit/>
              </a:bodyPr>
              <a:lstStyle/>
              <a:p>
                <a:r>
                  <a:rPr lang="en-US" sz="1200" dirty="0"/>
                  <a:t>Ops Functions</a:t>
                </a:r>
              </a:p>
            </p:txBody>
          </p:sp>
          <p:pic>
            <p:nvPicPr>
              <p:cNvPr id="42" name="Picture 41">
                <a:extLst>
                  <a:ext uri="{FF2B5EF4-FFF2-40B4-BE49-F238E27FC236}">
                    <a16:creationId xmlns:a16="http://schemas.microsoft.com/office/drawing/2014/main" id="{5524E658-4E9E-46FF-B369-EB8640F35F88}"/>
                  </a:ext>
                </a:extLst>
              </p:cNvPr>
              <p:cNvPicPr>
                <a:picLocks noChangeAspect="1"/>
              </p:cNvPicPr>
              <p:nvPr/>
            </p:nvPicPr>
            <p:blipFill>
              <a:blip r:embed="rId7"/>
              <a:stretch>
                <a:fillRect/>
              </a:stretch>
            </p:blipFill>
            <p:spPr>
              <a:xfrm rot="5400000">
                <a:off x="8860434" y="5873103"/>
                <a:ext cx="243861" cy="258959"/>
              </a:xfrm>
              <a:prstGeom prst="rect">
                <a:avLst/>
              </a:prstGeom>
            </p:spPr>
          </p:pic>
        </p:grpSp>
        <p:sp>
          <p:nvSpPr>
            <p:cNvPr id="43" name="TextBox 42">
              <a:extLst>
                <a:ext uri="{FF2B5EF4-FFF2-40B4-BE49-F238E27FC236}">
                  <a16:creationId xmlns:a16="http://schemas.microsoft.com/office/drawing/2014/main" id="{8783018B-B916-42AD-B180-022650299DB4}"/>
                </a:ext>
              </a:extLst>
            </p:cNvPr>
            <p:cNvSpPr txBox="1"/>
            <p:nvPr/>
          </p:nvSpPr>
          <p:spPr>
            <a:xfrm>
              <a:off x="9196511" y="5847514"/>
              <a:ext cx="2192867" cy="276999"/>
            </a:xfrm>
            <a:prstGeom prst="rect">
              <a:avLst/>
            </a:prstGeom>
            <a:noFill/>
          </p:spPr>
          <p:txBody>
            <a:bodyPr wrap="square" rtlCol="0">
              <a:spAutoFit/>
            </a:bodyPr>
            <a:lstStyle/>
            <a:p>
              <a:r>
                <a:rPr lang="en-US" sz="1200" dirty="0"/>
                <a:t>Manager/Enterprise Functions</a:t>
              </a:r>
            </a:p>
          </p:txBody>
        </p:sp>
      </p:grpSp>
      <p:pic>
        <p:nvPicPr>
          <p:cNvPr id="7" name="Picture 6">
            <a:extLst>
              <a:ext uri="{FF2B5EF4-FFF2-40B4-BE49-F238E27FC236}">
                <a16:creationId xmlns:a16="http://schemas.microsoft.com/office/drawing/2014/main" id="{5A18508F-386B-4F5F-ADED-B4F8E621943A}"/>
              </a:ext>
            </a:extLst>
          </p:cNvPr>
          <p:cNvPicPr>
            <a:picLocks noChangeAspect="1"/>
          </p:cNvPicPr>
          <p:nvPr/>
        </p:nvPicPr>
        <p:blipFill>
          <a:blip r:embed="rId8"/>
          <a:stretch>
            <a:fillRect/>
          </a:stretch>
        </p:blipFill>
        <p:spPr>
          <a:xfrm>
            <a:off x="5685963" y="1622625"/>
            <a:ext cx="5197021" cy="4879445"/>
          </a:xfrm>
          <a:prstGeom prst="rect">
            <a:avLst/>
          </a:prstGeom>
        </p:spPr>
      </p:pic>
      <p:cxnSp>
        <p:nvCxnSpPr>
          <p:cNvPr id="11" name="Straight Arrow Connector 10">
            <a:extLst>
              <a:ext uri="{FF2B5EF4-FFF2-40B4-BE49-F238E27FC236}">
                <a16:creationId xmlns:a16="http://schemas.microsoft.com/office/drawing/2014/main" id="{83E7BE88-702C-4DC5-AB93-C48D67BF3DD9}"/>
              </a:ext>
            </a:extLst>
          </p:cNvPr>
          <p:cNvCxnSpPr/>
          <p:nvPr/>
        </p:nvCxnSpPr>
        <p:spPr>
          <a:xfrm flipV="1">
            <a:off x="2286855" y="3752390"/>
            <a:ext cx="4071612" cy="135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D6A4DC-50DE-42D1-A3BE-4A8331C1E7D4}"/>
              </a:ext>
            </a:extLst>
          </p:cNvPr>
          <p:cNvCxnSpPr/>
          <p:nvPr/>
        </p:nvCxnSpPr>
        <p:spPr>
          <a:xfrm flipV="1">
            <a:off x="2400979" y="3217644"/>
            <a:ext cx="3957488" cy="112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BD5962-9F13-4337-8712-55A9A7E18D5A}"/>
              </a:ext>
            </a:extLst>
          </p:cNvPr>
          <p:cNvCxnSpPr/>
          <p:nvPr/>
        </p:nvCxnSpPr>
        <p:spPr>
          <a:xfrm flipV="1">
            <a:off x="2218267" y="2514600"/>
            <a:ext cx="4140200" cy="138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6DB35D1-4959-46BF-8922-FC455BF85FD0}"/>
              </a:ext>
            </a:extLst>
          </p:cNvPr>
          <p:cNvSpPr txBox="1"/>
          <p:nvPr/>
        </p:nvSpPr>
        <p:spPr>
          <a:xfrm>
            <a:off x="1058333" y="6409267"/>
            <a:ext cx="4741334" cy="369332"/>
          </a:xfrm>
          <a:prstGeom prst="rect">
            <a:avLst/>
          </a:prstGeom>
          <a:noFill/>
        </p:spPr>
        <p:txBody>
          <a:bodyPr wrap="square" rtlCol="0">
            <a:spAutoFit/>
          </a:bodyPr>
          <a:lstStyle/>
          <a:p>
            <a:r>
              <a:rPr lang="en-US" dirty="0"/>
              <a:t>Sprint0-&gt;4 Tables Now 16 Tables-&gt;Sprint1</a:t>
            </a:r>
          </a:p>
        </p:txBody>
      </p:sp>
      <p:cxnSp>
        <p:nvCxnSpPr>
          <p:cNvPr id="44" name="Straight Arrow Connector 43">
            <a:extLst>
              <a:ext uri="{FF2B5EF4-FFF2-40B4-BE49-F238E27FC236}">
                <a16:creationId xmlns:a16="http://schemas.microsoft.com/office/drawing/2014/main" id="{A8F7403A-9B0E-4418-967F-415CDA006A24}"/>
              </a:ext>
            </a:extLst>
          </p:cNvPr>
          <p:cNvCxnSpPr/>
          <p:nvPr/>
        </p:nvCxnSpPr>
        <p:spPr>
          <a:xfrm flipV="1">
            <a:off x="2218267" y="5020733"/>
            <a:ext cx="4140200" cy="60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AF62A92-275B-4208-B264-581F446BE773}"/>
              </a:ext>
            </a:extLst>
          </p:cNvPr>
          <p:cNvCxnSpPr/>
          <p:nvPr/>
        </p:nvCxnSpPr>
        <p:spPr>
          <a:xfrm flipV="1">
            <a:off x="2094644" y="5622973"/>
            <a:ext cx="4162223" cy="60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42D2041-2974-4EC9-9488-824DFF7CBB72}"/>
              </a:ext>
            </a:extLst>
          </p:cNvPr>
          <p:cNvCxnSpPr/>
          <p:nvPr/>
        </p:nvCxnSpPr>
        <p:spPr>
          <a:xfrm>
            <a:off x="2286855" y="6029467"/>
            <a:ext cx="4071612" cy="25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CC6DD61-AC35-40AB-AA70-0CCC9856BA7C}"/>
              </a:ext>
            </a:extLst>
          </p:cNvPr>
          <p:cNvCxnSpPr/>
          <p:nvPr/>
        </p:nvCxnSpPr>
        <p:spPr>
          <a:xfrm flipV="1">
            <a:off x="2400979" y="4425610"/>
            <a:ext cx="3957488" cy="85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120F6A0-0A13-45AE-A620-5D2929C8A7CD}"/>
              </a:ext>
            </a:extLst>
          </p:cNvPr>
          <p:cNvSpPr txBox="1"/>
          <p:nvPr/>
        </p:nvSpPr>
        <p:spPr>
          <a:xfrm>
            <a:off x="3877733" y="1880423"/>
            <a:ext cx="1852453" cy="646331"/>
          </a:xfrm>
          <a:prstGeom prst="rect">
            <a:avLst/>
          </a:prstGeom>
          <a:noFill/>
        </p:spPr>
        <p:txBody>
          <a:bodyPr wrap="square" rtlCol="0">
            <a:spAutoFit/>
          </a:bodyPr>
          <a:lstStyle/>
          <a:p>
            <a:r>
              <a:rPr lang="en-US" dirty="0"/>
              <a:t>Auth Controller is SSO Related….</a:t>
            </a:r>
          </a:p>
        </p:txBody>
      </p:sp>
      <p:sp>
        <p:nvSpPr>
          <p:cNvPr id="52" name="TextBox 51">
            <a:extLst>
              <a:ext uri="{FF2B5EF4-FFF2-40B4-BE49-F238E27FC236}">
                <a16:creationId xmlns:a16="http://schemas.microsoft.com/office/drawing/2014/main" id="{05DBD50C-C58A-47B4-A673-F16C796B968E}"/>
              </a:ext>
            </a:extLst>
          </p:cNvPr>
          <p:cNvSpPr txBox="1"/>
          <p:nvPr/>
        </p:nvSpPr>
        <p:spPr>
          <a:xfrm>
            <a:off x="10185400" y="4061211"/>
            <a:ext cx="1864151" cy="2031325"/>
          </a:xfrm>
          <a:prstGeom prst="rect">
            <a:avLst/>
          </a:prstGeom>
          <a:noFill/>
        </p:spPr>
        <p:txBody>
          <a:bodyPr wrap="square" rtlCol="0">
            <a:spAutoFit/>
          </a:bodyPr>
          <a:lstStyle/>
          <a:p>
            <a:r>
              <a:rPr lang="en-US" dirty="0"/>
              <a:t>7/16 Controllers</a:t>
            </a:r>
          </a:p>
          <a:p>
            <a:r>
              <a:rPr lang="en-US" dirty="0"/>
              <a:t>Built10 Target</a:t>
            </a:r>
          </a:p>
          <a:p>
            <a:r>
              <a:rPr lang="en-US" dirty="0"/>
              <a:t>+1 Test(Weather)</a:t>
            </a:r>
          </a:p>
          <a:p>
            <a:r>
              <a:rPr lang="en-US" dirty="0"/>
              <a:t>+1 Auth(Passwd)</a:t>
            </a:r>
          </a:p>
          <a:p>
            <a:endParaRPr lang="en-US" dirty="0"/>
          </a:p>
          <a:p>
            <a:r>
              <a:rPr lang="en-US" dirty="0"/>
              <a:t>9/18 Complete 50% In Final Form</a:t>
            </a:r>
          </a:p>
        </p:txBody>
      </p:sp>
    </p:spTree>
    <p:extLst>
      <p:ext uri="{BB962C8B-B14F-4D97-AF65-F5344CB8AC3E}">
        <p14:creationId xmlns:p14="http://schemas.microsoft.com/office/powerpoint/2010/main" val="232080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413</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Noto Sans</vt:lpstr>
      <vt:lpstr>Office Theme</vt:lpstr>
      <vt:lpstr>Team1</vt:lpstr>
      <vt:lpstr>PowerPoint Presentation</vt:lpstr>
      <vt:lpstr>PowerPoint Presentation</vt:lpstr>
      <vt:lpstr>Team Construction</vt:lpstr>
      <vt:lpstr>Front to Back</vt:lpstr>
      <vt:lpstr>Focus Areas </vt:lpstr>
      <vt:lpstr>App is Fairly Big Collection Work(30 + 20 + 18) </vt:lpstr>
      <vt:lpstr>Schema V3 – CE (Cocky Enterprises) – By Area</vt:lpstr>
      <vt:lpstr>Schema V3 – To Swagger API (IE Controllers)</vt:lpstr>
      <vt:lpstr>Decisions on V3 Schema</vt:lpstr>
      <vt:lpstr>Strawman SQL is Robust…. And growing…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 V3 – CE (CockyEnterprises)</dc:title>
  <dc:creator>Stritzinger, John</dc:creator>
  <cp:lastModifiedBy>Stritzinger, John</cp:lastModifiedBy>
  <cp:revision>12</cp:revision>
  <dcterms:created xsi:type="dcterms:W3CDTF">2025-02-27T18:45:47Z</dcterms:created>
  <dcterms:modified xsi:type="dcterms:W3CDTF">2025-02-27T19:29:52Z</dcterms:modified>
</cp:coreProperties>
</file>