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9"/>
  </p:notesMasterIdLst>
  <p:handoutMasterIdLst>
    <p:handoutMasterId r:id="rId50"/>
  </p:handoutMasterIdLst>
  <p:sldIdLst>
    <p:sldId id="259" r:id="rId2"/>
    <p:sldId id="261" r:id="rId3"/>
    <p:sldId id="288" r:id="rId4"/>
    <p:sldId id="281" r:id="rId5"/>
    <p:sldId id="289" r:id="rId6"/>
    <p:sldId id="290" r:id="rId7"/>
    <p:sldId id="291" r:id="rId8"/>
    <p:sldId id="294" r:id="rId9"/>
    <p:sldId id="293" r:id="rId10"/>
    <p:sldId id="292"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13" r:id="rId24"/>
    <p:sldId id="307"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278" r:id="rId48"/>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61"/>
            <p14:sldId id="288"/>
            <p14:sldId id="281"/>
            <p14:sldId id="289"/>
            <p14:sldId id="290"/>
            <p14:sldId id="291"/>
            <p14:sldId id="294"/>
            <p14:sldId id="293"/>
            <p14:sldId id="292"/>
            <p14:sldId id="295"/>
            <p14:sldId id="296"/>
            <p14:sldId id="297"/>
            <p14:sldId id="298"/>
            <p14:sldId id="299"/>
            <p14:sldId id="300"/>
            <p14:sldId id="301"/>
            <p14:sldId id="302"/>
            <p14:sldId id="303"/>
            <p14:sldId id="304"/>
            <p14:sldId id="305"/>
            <p14:sldId id="306"/>
            <p14:sldId id="313"/>
            <p14:sldId id="307"/>
            <p14:sldId id="308"/>
            <p14:sldId id="309"/>
            <p14:sldId id="310"/>
            <p14:sldId id="311"/>
            <p14:sldId id="312"/>
            <p14:sldId id="314"/>
            <p14:sldId id="315"/>
            <p14:sldId id="316"/>
            <p14:sldId id="317"/>
            <p14:sldId id="318"/>
            <p14:sldId id="319"/>
            <p14:sldId id="320"/>
            <p14:sldId id="321"/>
            <p14:sldId id="322"/>
            <p14:sldId id="323"/>
            <p14:sldId id="324"/>
            <p14:sldId id="325"/>
            <p14:sldId id="326"/>
            <p14:sldId id="327"/>
            <p14:sldId id="328"/>
            <p14:sldId id="329"/>
            <p14:sldId id="330"/>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FFFF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2" d="100"/>
          <a:sy n="92" d="100"/>
        </p:scale>
        <p:origin x="-1668" y="-6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155C60-5364-4DD0-8640-FB0C83B2581C}"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zh-CN" altLang="en-US"/>
        </a:p>
      </dgm:t>
    </dgm:pt>
    <dgm:pt modelId="{29A7EA6E-46E1-4699-8B0E-A7D72564990E}">
      <dgm:prSet phldrT="[文本]" custT="1"/>
      <dgm:spPr/>
      <dgm:t>
        <a:bodyPr/>
        <a:lstStyle/>
        <a:p>
          <a:r>
            <a:rPr lang="zh-CN" altLang="en-US" sz="2200" b="1" dirty="0" smtClean="0"/>
            <a:t>理解暂存区</a:t>
          </a:r>
          <a:endParaRPr lang="zh-CN" altLang="en-US" sz="2200" b="1" dirty="0"/>
        </a:p>
      </dgm:t>
    </dgm:pt>
    <dgm:pt modelId="{4B0E374D-A487-405F-ADD6-FE8612EC62B3}" type="parTrans" cxnId="{BAA56FC3-EAFB-4E50-AF19-B8C4C141C92B}">
      <dgm:prSet/>
      <dgm:spPr/>
      <dgm:t>
        <a:bodyPr/>
        <a:lstStyle/>
        <a:p>
          <a:endParaRPr lang="zh-CN" altLang="en-US"/>
        </a:p>
      </dgm:t>
    </dgm:pt>
    <dgm:pt modelId="{74ABF2DE-C9D1-44BF-B270-9E114A4B3322}" type="sibTrans" cxnId="{BAA56FC3-EAFB-4E50-AF19-B8C4C141C92B}">
      <dgm:prSet/>
      <dgm:spPr/>
      <dgm:t>
        <a:bodyPr/>
        <a:lstStyle/>
        <a:p>
          <a:endParaRPr lang="zh-CN" altLang="en-US"/>
        </a:p>
      </dgm:t>
    </dgm:pt>
    <dgm:pt modelId="{F92D85B5-9CDA-4341-815B-64C11DBA6E88}">
      <dgm:prSet phldrT="[文本]" custT="1"/>
      <dgm:spPr/>
      <dgm:t>
        <a:bodyPr/>
        <a:lstStyle/>
        <a:p>
          <a:r>
            <a:rPr lang="zh-CN" altLang="en-US" sz="4800" dirty="0" smtClean="0"/>
            <a:t>工作区</a:t>
          </a:r>
          <a:endParaRPr lang="zh-CN" altLang="en-US" sz="4800" dirty="0"/>
        </a:p>
      </dgm:t>
    </dgm:pt>
    <dgm:pt modelId="{B9D0276A-0AD0-4B17-AA9E-C676702EFF3A}" type="parTrans" cxnId="{4C90AC3C-6E2B-443A-A7DB-81FFB4452BFC}">
      <dgm:prSet/>
      <dgm:spPr/>
      <dgm:t>
        <a:bodyPr/>
        <a:lstStyle/>
        <a:p>
          <a:endParaRPr lang="zh-CN" altLang="en-US"/>
        </a:p>
      </dgm:t>
    </dgm:pt>
    <dgm:pt modelId="{E7BDCFC8-58DA-4AE5-8574-017538F272EB}" type="sibTrans" cxnId="{4C90AC3C-6E2B-443A-A7DB-81FFB4452BFC}">
      <dgm:prSet/>
      <dgm:spPr/>
      <dgm:t>
        <a:bodyPr/>
        <a:lstStyle/>
        <a:p>
          <a:endParaRPr lang="zh-CN" altLang="en-US"/>
        </a:p>
      </dgm:t>
    </dgm:pt>
    <dgm:pt modelId="{A25C2B86-B156-4A0F-8B9A-8BBD0441421C}">
      <dgm:prSet phldrT="[文本]"/>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dirty="0" smtClean="0"/>
            <a:t>版库</a:t>
          </a:r>
        </a:p>
        <a:p>
          <a:pPr defTabSz="2133600">
            <a:lnSpc>
              <a:spcPct val="90000"/>
            </a:lnSpc>
            <a:spcBef>
              <a:spcPct val="0"/>
            </a:spcBef>
            <a:spcAft>
              <a:spcPct val="35000"/>
            </a:spcAft>
          </a:pPr>
          <a:r>
            <a:rPr lang="zh-CN" altLang="en-US" dirty="0" smtClean="0"/>
            <a:t>本</a:t>
          </a:r>
          <a:endParaRPr lang="zh-CN" altLang="en-US" dirty="0"/>
        </a:p>
      </dgm:t>
    </dgm:pt>
    <dgm:pt modelId="{BB5779B1-E5C9-437F-B082-716CF3BCDE21}" type="parTrans" cxnId="{9E1D1289-EB45-43D2-9B93-6633FBD83E2E}">
      <dgm:prSet/>
      <dgm:spPr/>
      <dgm:t>
        <a:bodyPr/>
        <a:lstStyle/>
        <a:p>
          <a:endParaRPr lang="zh-CN" altLang="en-US"/>
        </a:p>
      </dgm:t>
    </dgm:pt>
    <dgm:pt modelId="{5ECBD625-A838-4DAC-93B7-448182E2DFF6}" type="sibTrans" cxnId="{9E1D1289-EB45-43D2-9B93-6633FBD83E2E}">
      <dgm:prSet/>
      <dgm:spPr/>
      <dgm:t>
        <a:bodyPr/>
        <a:lstStyle/>
        <a:p>
          <a:endParaRPr lang="zh-CN" altLang="en-US"/>
        </a:p>
      </dgm:t>
    </dgm:pt>
    <dgm:pt modelId="{B3EF0F92-CC36-4246-8094-EE8DE904F4E5}">
      <dgm:prSet phldrT="[文本]"/>
      <dgm:spPr/>
      <dgm:t>
        <a:bodyPr/>
        <a:lstStyle/>
        <a:p>
          <a:r>
            <a:rPr lang="zh-CN" altLang="en-US" dirty="0" smtClean="0"/>
            <a:t>暂存区</a:t>
          </a:r>
          <a:endParaRPr lang="zh-CN" altLang="en-US" dirty="0"/>
        </a:p>
      </dgm:t>
    </dgm:pt>
    <dgm:pt modelId="{F3BD3EDD-135D-4649-9E15-1703CC358392}" type="parTrans" cxnId="{263FDC27-E380-4AC3-A09D-4C1D83244297}">
      <dgm:prSet/>
      <dgm:spPr/>
      <dgm:t>
        <a:bodyPr/>
        <a:lstStyle/>
        <a:p>
          <a:endParaRPr lang="zh-CN" altLang="en-US"/>
        </a:p>
      </dgm:t>
    </dgm:pt>
    <dgm:pt modelId="{33839F52-5B51-4436-95AD-8D955B0A4616}" type="sibTrans" cxnId="{263FDC27-E380-4AC3-A09D-4C1D83244297}">
      <dgm:prSet/>
      <dgm:spPr/>
      <dgm:t>
        <a:bodyPr/>
        <a:lstStyle/>
        <a:p>
          <a:endParaRPr lang="zh-CN" altLang="en-US"/>
        </a:p>
      </dgm:t>
    </dgm:pt>
    <dgm:pt modelId="{2EDBBD97-8F9F-464A-9B56-2073D4D8F93B}" type="pres">
      <dgm:prSet presAssocID="{F7155C60-5364-4DD0-8640-FB0C83B2581C}" presName="Name0" presStyleCnt="0">
        <dgm:presLayoutVars>
          <dgm:chMax val="3"/>
          <dgm:chPref val="1"/>
          <dgm:dir/>
          <dgm:animLvl val="lvl"/>
          <dgm:resizeHandles/>
        </dgm:presLayoutVars>
      </dgm:prSet>
      <dgm:spPr/>
      <dgm:t>
        <a:bodyPr/>
        <a:lstStyle/>
        <a:p>
          <a:endParaRPr lang="zh-CN" altLang="en-US"/>
        </a:p>
      </dgm:t>
    </dgm:pt>
    <dgm:pt modelId="{C6EBDB8F-FBB3-4598-B6B7-75CF816A8948}" type="pres">
      <dgm:prSet presAssocID="{F7155C60-5364-4DD0-8640-FB0C83B2581C}" presName="outerBox" presStyleCnt="0"/>
      <dgm:spPr/>
    </dgm:pt>
    <dgm:pt modelId="{84022474-BA8B-498B-A752-FF17E6C980AC}" type="pres">
      <dgm:prSet presAssocID="{F7155C60-5364-4DD0-8640-FB0C83B2581C}" presName="outerBoxParent" presStyleLbl="node1" presStyleIdx="0" presStyleCnt="2" custLinFactNeighborX="-80" custLinFactNeighborY="-2343"/>
      <dgm:spPr/>
      <dgm:t>
        <a:bodyPr/>
        <a:lstStyle/>
        <a:p>
          <a:endParaRPr lang="zh-CN" altLang="en-US"/>
        </a:p>
      </dgm:t>
    </dgm:pt>
    <dgm:pt modelId="{2A90B71C-7815-49DA-9011-781970A27E6D}" type="pres">
      <dgm:prSet presAssocID="{F7155C60-5364-4DD0-8640-FB0C83B2581C}" presName="outerBoxChildren" presStyleCnt="0"/>
      <dgm:spPr/>
    </dgm:pt>
    <dgm:pt modelId="{B5F08E17-05FC-43DC-94BF-EC641A95498B}" type="pres">
      <dgm:prSet presAssocID="{F92D85B5-9CDA-4341-815B-64C11DBA6E88}" presName="oChild" presStyleLbl="fgAcc1" presStyleIdx="0" presStyleCnt="2">
        <dgm:presLayoutVars>
          <dgm:bulletEnabled val="1"/>
        </dgm:presLayoutVars>
      </dgm:prSet>
      <dgm:spPr/>
      <dgm:t>
        <a:bodyPr/>
        <a:lstStyle/>
        <a:p>
          <a:endParaRPr lang="zh-CN" altLang="en-US"/>
        </a:p>
      </dgm:t>
    </dgm:pt>
    <dgm:pt modelId="{888050F8-87CC-425F-931A-85799693516E}" type="pres">
      <dgm:prSet presAssocID="{F7155C60-5364-4DD0-8640-FB0C83B2581C}" presName="middleBox" presStyleCnt="0"/>
      <dgm:spPr/>
    </dgm:pt>
    <dgm:pt modelId="{FE201B58-9840-4555-B873-E51C94325CC6}" type="pres">
      <dgm:prSet presAssocID="{F7155C60-5364-4DD0-8640-FB0C83B2581C}" presName="middleBoxParent" presStyleLbl="node1" presStyleIdx="1" presStyleCnt="2" custScaleX="75945"/>
      <dgm:spPr/>
      <dgm:t>
        <a:bodyPr/>
        <a:lstStyle/>
        <a:p>
          <a:endParaRPr lang="zh-CN" altLang="en-US"/>
        </a:p>
      </dgm:t>
    </dgm:pt>
    <dgm:pt modelId="{CB8EB12D-22A2-414B-833A-90A874BBA83E}" type="pres">
      <dgm:prSet presAssocID="{F7155C60-5364-4DD0-8640-FB0C83B2581C}" presName="middleBoxChildren" presStyleCnt="0"/>
      <dgm:spPr/>
    </dgm:pt>
    <dgm:pt modelId="{720D038C-4A82-4438-80DC-2A353F0031C3}" type="pres">
      <dgm:prSet presAssocID="{B3EF0F92-CC36-4246-8094-EE8DE904F4E5}" presName="mChild" presStyleLbl="fgAcc1" presStyleIdx="1" presStyleCnt="2" custScaleX="16928" custScaleY="91501" custLinFactNeighborX="18530" custLinFactNeighborY="-54670">
        <dgm:presLayoutVars>
          <dgm:bulletEnabled val="1"/>
        </dgm:presLayoutVars>
      </dgm:prSet>
      <dgm:spPr/>
      <dgm:t>
        <a:bodyPr/>
        <a:lstStyle/>
        <a:p>
          <a:endParaRPr lang="zh-CN" altLang="en-US"/>
        </a:p>
      </dgm:t>
    </dgm:pt>
  </dgm:ptLst>
  <dgm:cxnLst>
    <dgm:cxn modelId="{1900B358-78D0-4DEE-A8E8-72A615CA95F6}" type="presOf" srcId="{A25C2B86-B156-4A0F-8B9A-8BBD0441421C}" destId="{FE201B58-9840-4555-B873-E51C94325CC6}" srcOrd="0" destOrd="0" presId="urn:microsoft.com/office/officeart/2005/8/layout/target2"/>
    <dgm:cxn modelId="{BAA56FC3-EAFB-4E50-AF19-B8C4C141C92B}" srcId="{F7155C60-5364-4DD0-8640-FB0C83B2581C}" destId="{29A7EA6E-46E1-4699-8B0E-A7D72564990E}" srcOrd="0" destOrd="0" parTransId="{4B0E374D-A487-405F-ADD6-FE8612EC62B3}" sibTransId="{74ABF2DE-C9D1-44BF-B270-9E114A4B3322}"/>
    <dgm:cxn modelId="{7E4616B0-AFE2-46C6-8C1B-414A584B092E}" type="presOf" srcId="{F92D85B5-9CDA-4341-815B-64C11DBA6E88}" destId="{B5F08E17-05FC-43DC-94BF-EC641A95498B}" srcOrd="0" destOrd="0" presId="urn:microsoft.com/office/officeart/2005/8/layout/target2"/>
    <dgm:cxn modelId="{263FDC27-E380-4AC3-A09D-4C1D83244297}" srcId="{A25C2B86-B156-4A0F-8B9A-8BBD0441421C}" destId="{B3EF0F92-CC36-4246-8094-EE8DE904F4E5}" srcOrd="0" destOrd="0" parTransId="{F3BD3EDD-135D-4649-9E15-1703CC358392}" sibTransId="{33839F52-5B51-4436-95AD-8D955B0A4616}"/>
    <dgm:cxn modelId="{D2C3449B-39D4-4C59-9671-EC5B0CE87559}" type="presOf" srcId="{29A7EA6E-46E1-4699-8B0E-A7D72564990E}" destId="{84022474-BA8B-498B-A752-FF17E6C980AC}" srcOrd="0" destOrd="0" presId="urn:microsoft.com/office/officeart/2005/8/layout/target2"/>
    <dgm:cxn modelId="{9E1D1289-EB45-43D2-9B93-6633FBD83E2E}" srcId="{F7155C60-5364-4DD0-8640-FB0C83B2581C}" destId="{A25C2B86-B156-4A0F-8B9A-8BBD0441421C}" srcOrd="1" destOrd="0" parTransId="{BB5779B1-E5C9-437F-B082-716CF3BCDE21}" sibTransId="{5ECBD625-A838-4DAC-93B7-448182E2DFF6}"/>
    <dgm:cxn modelId="{4C90AC3C-6E2B-443A-A7DB-81FFB4452BFC}" srcId="{29A7EA6E-46E1-4699-8B0E-A7D72564990E}" destId="{F92D85B5-9CDA-4341-815B-64C11DBA6E88}" srcOrd="0" destOrd="0" parTransId="{B9D0276A-0AD0-4B17-AA9E-C676702EFF3A}" sibTransId="{E7BDCFC8-58DA-4AE5-8574-017538F272EB}"/>
    <dgm:cxn modelId="{5574FF9B-A460-4335-BA25-57901AA289AF}" type="presOf" srcId="{F7155C60-5364-4DD0-8640-FB0C83B2581C}" destId="{2EDBBD97-8F9F-464A-9B56-2073D4D8F93B}" srcOrd="0" destOrd="0" presId="urn:microsoft.com/office/officeart/2005/8/layout/target2"/>
    <dgm:cxn modelId="{CAA22E12-027C-4527-BB16-2B33281AABC2}" type="presOf" srcId="{B3EF0F92-CC36-4246-8094-EE8DE904F4E5}" destId="{720D038C-4A82-4438-80DC-2A353F0031C3}" srcOrd="0" destOrd="0" presId="urn:microsoft.com/office/officeart/2005/8/layout/target2"/>
    <dgm:cxn modelId="{41F8E057-5DAA-4C36-9728-4D5BF9C3A356}" type="presParOf" srcId="{2EDBBD97-8F9F-464A-9B56-2073D4D8F93B}" destId="{C6EBDB8F-FBB3-4598-B6B7-75CF816A8948}" srcOrd="0" destOrd="0" presId="urn:microsoft.com/office/officeart/2005/8/layout/target2"/>
    <dgm:cxn modelId="{ABA8134F-3286-4E86-BC9E-B8198067A51A}" type="presParOf" srcId="{C6EBDB8F-FBB3-4598-B6B7-75CF816A8948}" destId="{84022474-BA8B-498B-A752-FF17E6C980AC}" srcOrd="0" destOrd="0" presId="urn:microsoft.com/office/officeart/2005/8/layout/target2"/>
    <dgm:cxn modelId="{615BA0E4-9968-493A-95E5-156D3DFDB0C8}" type="presParOf" srcId="{C6EBDB8F-FBB3-4598-B6B7-75CF816A8948}" destId="{2A90B71C-7815-49DA-9011-781970A27E6D}" srcOrd="1" destOrd="0" presId="urn:microsoft.com/office/officeart/2005/8/layout/target2"/>
    <dgm:cxn modelId="{C26B2B44-6A00-402B-88D0-61F49D70D347}" type="presParOf" srcId="{2A90B71C-7815-49DA-9011-781970A27E6D}" destId="{B5F08E17-05FC-43DC-94BF-EC641A95498B}" srcOrd="0" destOrd="0" presId="urn:microsoft.com/office/officeart/2005/8/layout/target2"/>
    <dgm:cxn modelId="{ADCA0D50-6AB3-4D4E-AC9B-B35DCAB5370F}" type="presParOf" srcId="{2EDBBD97-8F9F-464A-9B56-2073D4D8F93B}" destId="{888050F8-87CC-425F-931A-85799693516E}" srcOrd="1" destOrd="0" presId="urn:microsoft.com/office/officeart/2005/8/layout/target2"/>
    <dgm:cxn modelId="{A6AE2543-C64D-4888-850C-2FA8D4B1E9EF}" type="presParOf" srcId="{888050F8-87CC-425F-931A-85799693516E}" destId="{FE201B58-9840-4555-B873-E51C94325CC6}" srcOrd="0" destOrd="0" presId="urn:microsoft.com/office/officeart/2005/8/layout/target2"/>
    <dgm:cxn modelId="{A611D097-1B41-40BA-A4CD-752F14023A0A}" type="presParOf" srcId="{888050F8-87CC-425F-931A-85799693516E}" destId="{CB8EB12D-22A2-414B-833A-90A874BBA83E}" srcOrd="1" destOrd="0" presId="urn:microsoft.com/office/officeart/2005/8/layout/target2"/>
    <dgm:cxn modelId="{483ABBB3-B0EC-48A3-8C25-6D14B197ED13}" type="presParOf" srcId="{CB8EB12D-22A2-414B-833A-90A874BBA83E}" destId="{720D038C-4A82-4438-80DC-2A353F0031C3}"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55C60-5364-4DD0-8640-FB0C83B2581C}"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zh-CN" altLang="en-US"/>
        </a:p>
      </dgm:t>
    </dgm:pt>
    <dgm:pt modelId="{29A7EA6E-46E1-4699-8B0E-A7D72564990E}">
      <dgm:prSet phldrT="[文本]" custT="1"/>
      <dgm:spPr/>
      <dgm:t>
        <a:bodyPr/>
        <a:lstStyle/>
        <a:p>
          <a:r>
            <a:rPr lang="en-US" altLang="zh-CN" sz="2200" b="1" dirty="0" smtClean="0"/>
            <a:t>Git Diff</a:t>
          </a:r>
          <a:endParaRPr lang="zh-CN" altLang="en-US" sz="2200" b="1" dirty="0"/>
        </a:p>
      </dgm:t>
    </dgm:pt>
    <dgm:pt modelId="{4B0E374D-A487-405F-ADD6-FE8612EC62B3}" type="parTrans" cxnId="{BAA56FC3-EAFB-4E50-AF19-B8C4C141C92B}">
      <dgm:prSet/>
      <dgm:spPr/>
      <dgm:t>
        <a:bodyPr/>
        <a:lstStyle/>
        <a:p>
          <a:endParaRPr lang="zh-CN" altLang="en-US"/>
        </a:p>
      </dgm:t>
    </dgm:pt>
    <dgm:pt modelId="{74ABF2DE-C9D1-44BF-B270-9E114A4B3322}" type="sibTrans" cxnId="{BAA56FC3-EAFB-4E50-AF19-B8C4C141C92B}">
      <dgm:prSet/>
      <dgm:spPr/>
      <dgm:t>
        <a:bodyPr/>
        <a:lstStyle/>
        <a:p>
          <a:endParaRPr lang="zh-CN" altLang="en-US"/>
        </a:p>
      </dgm:t>
    </dgm:pt>
    <dgm:pt modelId="{F92D85B5-9CDA-4341-815B-64C11DBA6E88}">
      <dgm:prSet phldrT="[文本]" custT="1"/>
      <dgm:spPr/>
      <dgm:t>
        <a:bodyPr/>
        <a:lstStyle/>
        <a:p>
          <a:r>
            <a:rPr lang="zh-CN" altLang="en-US" sz="4800" dirty="0" smtClean="0"/>
            <a:t>工作区</a:t>
          </a:r>
          <a:endParaRPr lang="zh-CN" altLang="en-US" sz="4800" dirty="0"/>
        </a:p>
      </dgm:t>
    </dgm:pt>
    <dgm:pt modelId="{B9D0276A-0AD0-4B17-AA9E-C676702EFF3A}" type="parTrans" cxnId="{4C90AC3C-6E2B-443A-A7DB-81FFB4452BFC}">
      <dgm:prSet/>
      <dgm:spPr/>
      <dgm:t>
        <a:bodyPr/>
        <a:lstStyle/>
        <a:p>
          <a:endParaRPr lang="zh-CN" altLang="en-US"/>
        </a:p>
      </dgm:t>
    </dgm:pt>
    <dgm:pt modelId="{E7BDCFC8-58DA-4AE5-8574-017538F272EB}" type="sibTrans" cxnId="{4C90AC3C-6E2B-443A-A7DB-81FFB4452BFC}">
      <dgm:prSet/>
      <dgm:spPr/>
      <dgm:t>
        <a:bodyPr/>
        <a:lstStyle/>
        <a:p>
          <a:endParaRPr lang="zh-CN" altLang="en-US"/>
        </a:p>
      </dgm:t>
    </dgm:pt>
    <dgm:pt modelId="{A25C2B86-B156-4A0F-8B9A-8BBD0441421C}">
      <dgm:prSet phldrT="[文本]"/>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dirty="0" smtClean="0"/>
            <a:t>版库</a:t>
          </a:r>
        </a:p>
        <a:p>
          <a:pPr defTabSz="2133600">
            <a:lnSpc>
              <a:spcPct val="90000"/>
            </a:lnSpc>
            <a:spcBef>
              <a:spcPct val="0"/>
            </a:spcBef>
            <a:spcAft>
              <a:spcPct val="35000"/>
            </a:spcAft>
          </a:pPr>
          <a:r>
            <a:rPr lang="zh-CN" altLang="en-US" dirty="0" smtClean="0"/>
            <a:t>本</a:t>
          </a:r>
          <a:endParaRPr lang="zh-CN" altLang="en-US" dirty="0"/>
        </a:p>
      </dgm:t>
    </dgm:pt>
    <dgm:pt modelId="{BB5779B1-E5C9-437F-B082-716CF3BCDE21}" type="parTrans" cxnId="{9E1D1289-EB45-43D2-9B93-6633FBD83E2E}">
      <dgm:prSet/>
      <dgm:spPr/>
      <dgm:t>
        <a:bodyPr/>
        <a:lstStyle/>
        <a:p>
          <a:endParaRPr lang="zh-CN" altLang="en-US"/>
        </a:p>
      </dgm:t>
    </dgm:pt>
    <dgm:pt modelId="{5ECBD625-A838-4DAC-93B7-448182E2DFF6}" type="sibTrans" cxnId="{9E1D1289-EB45-43D2-9B93-6633FBD83E2E}">
      <dgm:prSet/>
      <dgm:spPr/>
      <dgm:t>
        <a:bodyPr/>
        <a:lstStyle/>
        <a:p>
          <a:endParaRPr lang="zh-CN" altLang="en-US"/>
        </a:p>
      </dgm:t>
    </dgm:pt>
    <dgm:pt modelId="{B3EF0F92-CC36-4246-8094-EE8DE904F4E5}">
      <dgm:prSet phldrT="[文本]"/>
      <dgm:spPr/>
      <dgm:t>
        <a:bodyPr/>
        <a:lstStyle/>
        <a:p>
          <a:r>
            <a:rPr lang="zh-CN" altLang="en-US" dirty="0" smtClean="0"/>
            <a:t>暂存区</a:t>
          </a:r>
          <a:endParaRPr lang="zh-CN" altLang="en-US" dirty="0"/>
        </a:p>
      </dgm:t>
    </dgm:pt>
    <dgm:pt modelId="{F3BD3EDD-135D-4649-9E15-1703CC358392}" type="parTrans" cxnId="{263FDC27-E380-4AC3-A09D-4C1D83244297}">
      <dgm:prSet/>
      <dgm:spPr/>
      <dgm:t>
        <a:bodyPr/>
        <a:lstStyle/>
        <a:p>
          <a:endParaRPr lang="zh-CN" altLang="en-US"/>
        </a:p>
      </dgm:t>
    </dgm:pt>
    <dgm:pt modelId="{33839F52-5B51-4436-95AD-8D955B0A4616}" type="sibTrans" cxnId="{263FDC27-E380-4AC3-A09D-4C1D83244297}">
      <dgm:prSet/>
      <dgm:spPr/>
      <dgm:t>
        <a:bodyPr/>
        <a:lstStyle/>
        <a:p>
          <a:endParaRPr lang="zh-CN" altLang="en-US"/>
        </a:p>
      </dgm:t>
    </dgm:pt>
    <dgm:pt modelId="{2EDBBD97-8F9F-464A-9B56-2073D4D8F93B}" type="pres">
      <dgm:prSet presAssocID="{F7155C60-5364-4DD0-8640-FB0C83B2581C}" presName="Name0" presStyleCnt="0">
        <dgm:presLayoutVars>
          <dgm:chMax val="3"/>
          <dgm:chPref val="1"/>
          <dgm:dir/>
          <dgm:animLvl val="lvl"/>
          <dgm:resizeHandles/>
        </dgm:presLayoutVars>
      </dgm:prSet>
      <dgm:spPr/>
      <dgm:t>
        <a:bodyPr/>
        <a:lstStyle/>
        <a:p>
          <a:endParaRPr lang="zh-CN" altLang="en-US"/>
        </a:p>
      </dgm:t>
    </dgm:pt>
    <dgm:pt modelId="{C6EBDB8F-FBB3-4598-B6B7-75CF816A8948}" type="pres">
      <dgm:prSet presAssocID="{F7155C60-5364-4DD0-8640-FB0C83B2581C}" presName="outerBox" presStyleCnt="0"/>
      <dgm:spPr/>
    </dgm:pt>
    <dgm:pt modelId="{84022474-BA8B-498B-A752-FF17E6C980AC}" type="pres">
      <dgm:prSet presAssocID="{F7155C60-5364-4DD0-8640-FB0C83B2581C}" presName="outerBoxParent" presStyleLbl="node1" presStyleIdx="0" presStyleCnt="2" custLinFactNeighborX="-80" custLinFactNeighborY="-2343"/>
      <dgm:spPr/>
      <dgm:t>
        <a:bodyPr/>
        <a:lstStyle/>
        <a:p>
          <a:endParaRPr lang="zh-CN" altLang="en-US"/>
        </a:p>
      </dgm:t>
    </dgm:pt>
    <dgm:pt modelId="{2A90B71C-7815-49DA-9011-781970A27E6D}" type="pres">
      <dgm:prSet presAssocID="{F7155C60-5364-4DD0-8640-FB0C83B2581C}" presName="outerBoxChildren" presStyleCnt="0"/>
      <dgm:spPr/>
    </dgm:pt>
    <dgm:pt modelId="{B5F08E17-05FC-43DC-94BF-EC641A95498B}" type="pres">
      <dgm:prSet presAssocID="{F92D85B5-9CDA-4341-815B-64C11DBA6E88}" presName="oChild" presStyleLbl="fgAcc1" presStyleIdx="0" presStyleCnt="2">
        <dgm:presLayoutVars>
          <dgm:bulletEnabled val="1"/>
        </dgm:presLayoutVars>
      </dgm:prSet>
      <dgm:spPr/>
      <dgm:t>
        <a:bodyPr/>
        <a:lstStyle/>
        <a:p>
          <a:endParaRPr lang="zh-CN" altLang="en-US"/>
        </a:p>
      </dgm:t>
    </dgm:pt>
    <dgm:pt modelId="{888050F8-87CC-425F-931A-85799693516E}" type="pres">
      <dgm:prSet presAssocID="{F7155C60-5364-4DD0-8640-FB0C83B2581C}" presName="middleBox" presStyleCnt="0"/>
      <dgm:spPr/>
    </dgm:pt>
    <dgm:pt modelId="{FE201B58-9840-4555-B873-E51C94325CC6}" type="pres">
      <dgm:prSet presAssocID="{F7155C60-5364-4DD0-8640-FB0C83B2581C}" presName="middleBoxParent" presStyleLbl="node1" presStyleIdx="1" presStyleCnt="2" custScaleX="75945"/>
      <dgm:spPr/>
      <dgm:t>
        <a:bodyPr/>
        <a:lstStyle/>
        <a:p>
          <a:endParaRPr lang="zh-CN" altLang="en-US"/>
        </a:p>
      </dgm:t>
    </dgm:pt>
    <dgm:pt modelId="{CB8EB12D-22A2-414B-833A-90A874BBA83E}" type="pres">
      <dgm:prSet presAssocID="{F7155C60-5364-4DD0-8640-FB0C83B2581C}" presName="middleBoxChildren" presStyleCnt="0"/>
      <dgm:spPr/>
    </dgm:pt>
    <dgm:pt modelId="{720D038C-4A82-4438-80DC-2A353F0031C3}" type="pres">
      <dgm:prSet presAssocID="{B3EF0F92-CC36-4246-8094-EE8DE904F4E5}" presName="mChild" presStyleLbl="fgAcc1" presStyleIdx="1" presStyleCnt="2" custScaleX="16928" custScaleY="91501" custLinFactNeighborX="18530" custLinFactNeighborY="-54670">
        <dgm:presLayoutVars>
          <dgm:bulletEnabled val="1"/>
        </dgm:presLayoutVars>
      </dgm:prSet>
      <dgm:spPr/>
      <dgm:t>
        <a:bodyPr/>
        <a:lstStyle/>
        <a:p>
          <a:endParaRPr lang="zh-CN" altLang="en-US"/>
        </a:p>
      </dgm:t>
    </dgm:pt>
  </dgm:ptLst>
  <dgm:cxnLst>
    <dgm:cxn modelId="{BAA56FC3-EAFB-4E50-AF19-B8C4C141C92B}" srcId="{F7155C60-5364-4DD0-8640-FB0C83B2581C}" destId="{29A7EA6E-46E1-4699-8B0E-A7D72564990E}" srcOrd="0" destOrd="0" parTransId="{4B0E374D-A487-405F-ADD6-FE8612EC62B3}" sibTransId="{74ABF2DE-C9D1-44BF-B270-9E114A4B3322}"/>
    <dgm:cxn modelId="{301A346A-E3AA-4C44-AEA2-64BF7A44254E}" type="presOf" srcId="{A25C2B86-B156-4A0F-8B9A-8BBD0441421C}" destId="{FE201B58-9840-4555-B873-E51C94325CC6}" srcOrd="0" destOrd="0" presId="urn:microsoft.com/office/officeart/2005/8/layout/target2"/>
    <dgm:cxn modelId="{9E1D1289-EB45-43D2-9B93-6633FBD83E2E}" srcId="{F7155C60-5364-4DD0-8640-FB0C83B2581C}" destId="{A25C2B86-B156-4A0F-8B9A-8BBD0441421C}" srcOrd="1" destOrd="0" parTransId="{BB5779B1-E5C9-437F-B082-716CF3BCDE21}" sibTransId="{5ECBD625-A838-4DAC-93B7-448182E2DFF6}"/>
    <dgm:cxn modelId="{20A9DA4B-CAFC-406B-AF75-18732ADAB98D}" type="presOf" srcId="{29A7EA6E-46E1-4699-8B0E-A7D72564990E}" destId="{84022474-BA8B-498B-A752-FF17E6C980AC}" srcOrd="0" destOrd="0" presId="urn:microsoft.com/office/officeart/2005/8/layout/target2"/>
    <dgm:cxn modelId="{D70D5F88-5F40-49E3-9AFA-848A93782F38}" type="presOf" srcId="{F92D85B5-9CDA-4341-815B-64C11DBA6E88}" destId="{B5F08E17-05FC-43DC-94BF-EC641A95498B}" srcOrd="0" destOrd="0" presId="urn:microsoft.com/office/officeart/2005/8/layout/target2"/>
    <dgm:cxn modelId="{9C1CFC2D-4F85-43A8-B707-1BA94036F7F7}" type="presOf" srcId="{B3EF0F92-CC36-4246-8094-EE8DE904F4E5}" destId="{720D038C-4A82-4438-80DC-2A353F0031C3}" srcOrd="0" destOrd="0" presId="urn:microsoft.com/office/officeart/2005/8/layout/target2"/>
    <dgm:cxn modelId="{263FDC27-E380-4AC3-A09D-4C1D83244297}" srcId="{A25C2B86-B156-4A0F-8B9A-8BBD0441421C}" destId="{B3EF0F92-CC36-4246-8094-EE8DE904F4E5}" srcOrd="0" destOrd="0" parTransId="{F3BD3EDD-135D-4649-9E15-1703CC358392}" sibTransId="{33839F52-5B51-4436-95AD-8D955B0A4616}"/>
    <dgm:cxn modelId="{933A43EC-C9C0-498F-90D4-EA68085A1BF9}" type="presOf" srcId="{F7155C60-5364-4DD0-8640-FB0C83B2581C}" destId="{2EDBBD97-8F9F-464A-9B56-2073D4D8F93B}" srcOrd="0" destOrd="0" presId="urn:microsoft.com/office/officeart/2005/8/layout/target2"/>
    <dgm:cxn modelId="{4C90AC3C-6E2B-443A-A7DB-81FFB4452BFC}" srcId="{29A7EA6E-46E1-4699-8B0E-A7D72564990E}" destId="{F92D85B5-9CDA-4341-815B-64C11DBA6E88}" srcOrd="0" destOrd="0" parTransId="{B9D0276A-0AD0-4B17-AA9E-C676702EFF3A}" sibTransId="{E7BDCFC8-58DA-4AE5-8574-017538F272EB}"/>
    <dgm:cxn modelId="{5681AC12-2B27-44BA-8D45-616E420ED190}" type="presParOf" srcId="{2EDBBD97-8F9F-464A-9B56-2073D4D8F93B}" destId="{C6EBDB8F-FBB3-4598-B6B7-75CF816A8948}" srcOrd="0" destOrd="0" presId="urn:microsoft.com/office/officeart/2005/8/layout/target2"/>
    <dgm:cxn modelId="{D71A40A8-A1A0-4108-8154-8D25948594F6}" type="presParOf" srcId="{C6EBDB8F-FBB3-4598-B6B7-75CF816A8948}" destId="{84022474-BA8B-498B-A752-FF17E6C980AC}" srcOrd="0" destOrd="0" presId="urn:microsoft.com/office/officeart/2005/8/layout/target2"/>
    <dgm:cxn modelId="{C13EEA60-962D-4A82-BED4-17E7B8D7E478}" type="presParOf" srcId="{C6EBDB8F-FBB3-4598-B6B7-75CF816A8948}" destId="{2A90B71C-7815-49DA-9011-781970A27E6D}" srcOrd="1" destOrd="0" presId="urn:microsoft.com/office/officeart/2005/8/layout/target2"/>
    <dgm:cxn modelId="{D8A8D07F-845A-4B79-8EF2-3A9132773E56}" type="presParOf" srcId="{2A90B71C-7815-49DA-9011-781970A27E6D}" destId="{B5F08E17-05FC-43DC-94BF-EC641A95498B}" srcOrd="0" destOrd="0" presId="urn:microsoft.com/office/officeart/2005/8/layout/target2"/>
    <dgm:cxn modelId="{51A5E101-B72C-4737-A764-F07201F02B85}" type="presParOf" srcId="{2EDBBD97-8F9F-464A-9B56-2073D4D8F93B}" destId="{888050F8-87CC-425F-931A-85799693516E}" srcOrd="1" destOrd="0" presId="urn:microsoft.com/office/officeart/2005/8/layout/target2"/>
    <dgm:cxn modelId="{D0BA4D60-6B0D-4C44-9EBC-7EE2498810AC}" type="presParOf" srcId="{888050F8-87CC-425F-931A-85799693516E}" destId="{FE201B58-9840-4555-B873-E51C94325CC6}" srcOrd="0" destOrd="0" presId="urn:microsoft.com/office/officeart/2005/8/layout/target2"/>
    <dgm:cxn modelId="{B2C9C3CF-0574-47AB-91BF-249AEB3C15A7}" type="presParOf" srcId="{888050F8-87CC-425F-931A-85799693516E}" destId="{CB8EB12D-22A2-414B-833A-90A874BBA83E}" srcOrd="1" destOrd="0" presId="urn:microsoft.com/office/officeart/2005/8/layout/target2"/>
    <dgm:cxn modelId="{E22BE374-BAB6-4F23-9FFC-296D66F8C33B}" type="presParOf" srcId="{CB8EB12D-22A2-414B-833A-90A874BBA83E}" destId="{720D038C-4A82-4438-80DC-2A353F0031C3}"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22474-BA8B-498B-A752-FF17E6C980AC}">
      <dsp:nvSpPr>
        <dsp:cNvPr id="0" name=""/>
        <dsp:cNvSpPr/>
      </dsp:nvSpPr>
      <dsp:spPr>
        <a:xfrm>
          <a:off x="0" y="0"/>
          <a:ext cx="8077200" cy="4297363"/>
        </a:xfrm>
        <a:prstGeom prst="roundRect">
          <a:avLst>
            <a:gd name="adj" fmla="val 8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3335231" numCol="1" spcCol="1270" anchor="t" anchorCtr="0">
          <a:noAutofit/>
        </a:bodyPr>
        <a:lstStyle/>
        <a:p>
          <a:pPr lvl="0" algn="l" defTabSz="977900">
            <a:lnSpc>
              <a:spcPct val="90000"/>
            </a:lnSpc>
            <a:spcBef>
              <a:spcPct val="0"/>
            </a:spcBef>
            <a:spcAft>
              <a:spcPct val="35000"/>
            </a:spcAft>
          </a:pPr>
          <a:r>
            <a:rPr lang="zh-CN" altLang="en-US" sz="2200" b="1" kern="1200" dirty="0" smtClean="0"/>
            <a:t>理解暂存区</a:t>
          </a:r>
          <a:endParaRPr lang="zh-CN" altLang="en-US" sz="2200" b="1" kern="1200" dirty="0"/>
        </a:p>
      </dsp:txBody>
      <dsp:txXfrm>
        <a:off x="106986" y="106986"/>
        <a:ext cx="7863228" cy="4083391"/>
      </dsp:txXfrm>
    </dsp:sp>
    <dsp:sp modelId="{B5F08E17-05FC-43DC-94BF-EC641A95498B}">
      <dsp:nvSpPr>
        <dsp:cNvPr id="0" name=""/>
        <dsp:cNvSpPr/>
      </dsp:nvSpPr>
      <dsp:spPr>
        <a:xfrm>
          <a:off x="201930" y="1074340"/>
          <a:ext cx="1211580" cy="3008154"/>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zh-CN" altLang="en-US" sz="4800" kern="1200" dirty="0" smtClean="0"/>
            <a:t>工作区</a:t>
          </a:r>
          <a:endParaRPr lang="zh-CN" altLang="en-US" sz="4800" kern="1200" dirty="0"/>
        </a:p>
      </dsp:txBody>
      <dsp:txXfrm>
        <a:off x="239190" y="1111600"/>
        <a:ext cx="1137060" cy="2933634"/>
      </dsp:txXfrm>
    </dsp:sp>
    <dsp:sp modelId="{FE201B58-9840-4555-B873-E51C94325CC6}">
      <dsp:nvSpPr>
        <dsp:cNvPr id="0" name=""/>
        <dsp:cNvSpPr/>
      </dsp:nvSpPr>
      <dsp:spPr>
        <a:xfrm>
          <a:off x="2368341" y="1074340"/>
          <a:ext cx="4754027" cy="3008154"/>
        </a:xfrm>
        <a:prstGeom prst="roundRect">
          <a:avLst>
            <a:gd name="adj" fmla="val 10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1910178"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500" kern="1200" dirty="0" smtClean="0"/>
            <a:t>版库</a:t>
          </a:r>
        </a:p>
        <a:p>
          <a:pPr lvl="0" algn="l" defTabSz="2133600">
            <a:lnSpc>
              <a:spcPct val="90000"/>
            </a:lnSpc>
            <a:spcBef>
              <a:spcPct val="0"/>
            </a:spcBef>
            <a:spcAft>
              <a:spcPct val="35000"/>
            </a:spcAft>
          </a:pPr>
          <a:r>
            <a:rPr lang="zh-CN" altLang="en-US" sz="2500" kern="1200" dirty="0" smtClean="0"/>
            <a:t>本</a:t>
          </a:r>
          <a:endParaRPr lang="zh-CN" altLang="en-US" sz="2500" kern="1200" dirty="0"/>
        </a:p>
      </dsp:txBody>
      <dsp:txXfrm>
        <a:off x="2460852" y="1166851"/>
        <a:ext cx="4569005" cy="2823132"/>
      </dsp:txXfrm>
    </dsp:sp>
    <dsp:sp modelId="{720D038C-4A82-4438-80DC-2A353F0031C3}">
      <dsp:nvSpPr>
        <dsp:cNvPr id="0" name=""/>
        <dsp:cNvSpPr/>
      </dsp:nvSpPr>
      <dsp:spPr>
        <a:xfrm>
          <a:off x="2873884" y="1745483"/>
          <a:ext cx="1006680" cy="1238620"/>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暂存区</a:t>
          </a:r>
          <a:endParaRPr lang="zh-CN" altLang="en-US" sz="2800" kern="1200" dirty="0"/>
        </a:p>
      </dsp:txBody>
      <dsp:txXfrm>
        <a:off x="2904843" y="1776442"/>
        <a:ext cx="944762" cy="1176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22474-BA8B-498B-A752-FF17E6C980AC}">
      <dsp:nvSpPr>
        <dsp:cNvPr id="0" name=""/>
        <dsp:cNvSpPr/>
      </dsp:nvSpPr>
      <dsp:spPr>
        <a:xfrm>
          <a:off x="0" y="0"/>
          <a:ext cx="8077200" cy="4297363"/>
        </a:xfrm>
        <a:prstGeom prst="roundRect">
          <a:avLst>
            <a:gd name="adj" fmla="val 8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3335231" numCol="1" spcCol="1270" anchor="t" anchorCtr="0">
          <a:noAutofit/>
        </a:bodyPr>
        <a:lstStyle/>
        <a:p>
          <a:pPr lvl="0" algn="l" defTabSz="977900">
            <a:lnSpc>
              <a:spcPct val="90000"/>
            </a:lnSpc>
            <a:spcBef>
              <a:spcPct val="0"/>
            </a:spcBef>
            <a:spcAft>
              <a:spcPct val="35000"/>
            </a:spcAft>
          </a:pPr>
          <a:r>
            <a:rPr lang="en-US" altLang="zh-CN" sz="2200" b="1" kern="1200" dirty="0" smtClean="0"/>
            <a:t>Git Diff</a:t>
          </a:r>
          <a:endParaRPr lang="zh-CN" altLang="en-US" sz="2200" b="1" kern="1200" dirty="0"/>
        </a:p>
      </dsp:txBody>
      <dsp:txXfrm>
        <a:off x="106986" y="106986"/>
        <a:ext cx="7863228" cy="4083391"/>
      </dsp:txXfrm>
    </dsp:sp>
    <dsp:sp modelId="{B5F08E17-05FC-43DC-94BF-EC641A95498B}">
      <dsp:nvSpPr>
        <dsp:cNvPr id="0" name=""/>
        <dsp:cNvSpPr/>
      </dsp:nvSpPr>
      <dsp:spPr>
        <a:xfrm>
          <a:off x="201930" y="1074340"/>
          <a:ext cx="1211580" cy="3008154"/>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zh-CN" altLang="en-US" sz="4800" kern="1200" dirty="0" smtClean="0"/>
            <a:t>工作区</a:t>
          </a:r>
          <a:endParaRPr lang="zh-CN" altLang="en-US" sz="4800" kern="1200" dirty="0"/>
        </a:p>
      </dsp:txBody>
      <dsp:txXfrm>
        <a:off x="239190" y="1111600"/>
        <a:ext cx="1137060" cy="2933634"/>
      </dsp:txXfrm>
    </dsp:sp>
    <dsp:sp modelId="{FE201B58-9840-4555-B873-E51C94325CC6}">
      <dsp:nvSpPr>
        <dsp:cNvPr id="0" name=""/>
        <dsp:cNvSpPr/>
      </dsp:nvSpPr>
      <dsp:spPr>
        <a:xfrm>
          <a:off x="2368341" y="1074340"/>
          <a:ext cx="4754027" cy="3008154"/>
        </a:xfrm>
        <a:prstGeom prst="roundRect">
          <a:avLst>
            <a:gd name="adj" fmla="val 10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1910178"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2500" kern="1200" dirty="0" smtClean="0"/>
            <a:t>版库</a:t>
          </a:r>
        </a:p>
        <a:p>
          <a:pPr lvl="0" algn="l" defTabSz="2133600">
            <a:lnSpc>
              <a:spcPct val="90000"/>
            </a:lnSpc>
            <a:spcBef>
              <a:spcPct val="0"/>
            </a:spcBef>
            <a:spcAft>
              <a:spcPct val="35000"/>
            </a:spcAft>
          </a:pPr>
          <a:r>
            <a:rPr lang="zh-CN" altLang="en-US" sz="2500" kern="1200" dirty="0" smtClean="0"/>
            <a:t>本</a:t>
          </a:r>
          <a:endParaRPr lang="zh-CN" altLang="en-US" sz="2500" kern="1200" dirty="0"/>
        </a:p>
      </dsp:txBody>
      <dsp:txXfrm>
        <a:off x="2460852" y="1166851"/>
        <a:ext cx="4569005" cy="2823132"/>
      </dsp:txXfrm>
    </dsp:sp>
    <dsp:sp modelId="{720D038C-4A82-4438-80DC-2A353F0031C3}">
      <dsp:nvSpPr>
        <dsp:cNvPr id="0" name=""/>
        <dsp:cNvSpPr/>
      </dsp:nvSpPr>
      <dsp:spPr>
        <a:xfrm>
          <a:off x="2873884" y="1745483"/>
          <a:ext cx="1006680" cy="1238620"/>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暂存区</a:t>
          </a:r>
          <a:endParaRPr lang="zh-CN" altLang="en-US" sz="2800" kern="1200" dirty="0"/>
        </a:p>
      </dsp:txBody>
      <dsp:txXfrm>
        <a:off x="2904843" y="1776442"/>
        <a:ext cx="944762" cy="1176702"/>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12/25/2011</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1442474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332330694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3</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sz="1200" dirty="0" smtClean="0"/>
              <a:t>这是使用切换的概述幻灯片的另一个选项。</a:t>
            </a:r>
            <a:r>
              <a:rPr lang="zh-CN" sz="1200" baseline="0" dirty="0" smtClean="0"/>
              <a:t>  </a:t>
            </a:r>
            <a:endParaRPr lang="zh-CN" sz="1200" dirty="0" smtClean="0"/>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4</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93FD4-8F83-4EF7-AC3F-0DC0388986B0}" type="slidenum">
              <a:rPr lang="en-US" altLang="zh-CN" smtClean="0"/>
              <a:pPr/>
              <a:t>5</a:t>
            </a:fld>
            <a:endParaRPr lang="zh-CN" altLang="en-US"/>
          </a:p>
        </p:txBody>
      </p:sp>
    </p:spTree>
    <p:extLst>
      <p:ext uri="{BB962C8B-B14F-4D97-AF65-F5344CB8AC3E}">
        <p14:creationId xmlns:p14="http://schemas.microsoft.com/office/powerpoint/2010/main" val="136554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#git</a:t>
            </a:r>
            <a:r>
              <a:rPr lang="en-US" altLang="zh-CN" baseline="0" dirty="0" smtClean="0"/>
              <a:t> checkout HEAD^ -- welcome.txt</a:t>
            </a:r>
            <a:endParaRPr lang="zh-CN" altLang="en-US" dirty="0"/>
          </a:p>
        </p:txBody>
      </p:sp>
      <p:sp>
        <p:nvSpPr>
          <p:cNvPr id="4" name="灯片编号占位符 3"/>
          <p:cNvSpPr>
            <a:spLocks noGrp="1"/>
          </p:cNvSpPr>
          <p:nvPr>
            <p:ph type="sldNum" sz="quarter" idx="10"/>
          </p:nvPr>
        </p:nvSpPr>
        <p:spPr/>
        <p:txBody>
          <a:bodyPr/>
          <a:lstStyle/>
          <a:p>
            <a:fld id="{75693FD4-8F83-4EF7-AC3F-0DC0388986B0}" type="slidenum">
              <a:rPr lang="en-US" altLang="zh-CN" smtClean="0"/>
              <a:pPr/>
              <a:t>34</a:t>
            </a:fld>
            <a:endParaRPr lang="zh-CN" altLang="en-US"/>
          </a:p>
        </p:txBody>
      </p:sp>
    </p:spTree>
    <p:extLst>
      <p:ext uri="{BB962C8B-B14F-4D97-AF65-F5344CB8AC3E}">
        <p14:creationId xmlns:p14="http://schemas.microsoft.com/office/powerpoint/2010/main" val="207157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47</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mailto:pang@126.com"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ftp://ip[:port]url/" TargetMode="External"/><Relationship Id="rId2" Type="http://schemas.openxmlformats.org/officeDocument/2006/relationships/hyperlink" Target="http://ip[:port]ur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mailto:user1@126.com"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mailto:user2@126.com"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mailto:pang@126.co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l"/>
            <a:r>
              <a:rPr lang="en-US" altLang="zh-CN" dirty="0" smtClean="0"/>
              <a:t>GIT</a:t>
            </a:r>
            <a:r>
              <a:rPr lang="zh-CN" altLang="en-US" dirty="0" smtClean="0"/>
              <a:t>基础教程</a:t>
            </a:r>
            <a:endParaRPr lang="zh-CN" dirty="0"/>
          </a:p>
        </p:txBody>
      </p:sp>
      <p:sp>
        <p:nvSpPr>
          <p:cNvPr id="3" name="Subtitle 2"/>
          <p:cNvSpPr>
            <a:spLocks noGrp="1"/>
          </p:cNvSpPr>
          <p:nvPr>
            <p:ph type="subTitle" idx="1"/>
            <p:custDataLst>
              <p:tags r:id="rId3"/>
            </p:custDataLst>
          </p:nvPr>
        </p:nvSpPr>
        <p:spPr/>
        <p:txBody>
          <a:bodyPr>
            <a:normAutofit/>
          </a:bodyPr>
          <a:lstStyle/>
          <a:p>
            <a:r>
              <a:rPr lang="zh-CN" altLang="en-US" sz="2400" dirty="0">
                <a:latin typeface="+mn-lt"/>
              </a:rPr>
              <a:t>庞志强</a:t>
            </a:r>
            <a:endParaRPr lang="zh-CN" sz="2400" dirty="0">
              <a:latin typeface="+mn-lt"/>
            </a:endParaRPr>
          </a:p>
          <a:p>
            <a:r>
              <a:rPr lang="en-US" altLang="zh-CN" sz="2400" dirty="0" smtClean="0">
                <a:latin typeface="+mn-lt"/>
              </a:rPr>
              <a:t>2011.12.26</a:t>
            </a:r>
            <a:endParaRPr lang="zh-CN"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620688"/>
            <a:ext cx="7848872" cy="5601533"/>
          </a:xfrm>
          <a:prstGeom prst="rect">
            <a:avLst/>
          </a:prstGeom>
        </p:spPr>
        <p:txBody>
          <a:bodyPr wrap="square">
            <a:spAutoFit/>
          </a:bodyPr>
          <a:lstStyle/>
          <a:p>
            <a:r>
              <a:rPr lang="zh-CN" altLang="en-US" sz="2000" dirty="0" smtClean="0"/>
              <a:t>         没有</a:t>
            </a:r>
            <a:r>
              <a:rPr lang="zh-CN" altLang="en-US" sz="2000" dirty="0"/>
              <a:t>差别，难道是被提交了</a:t>
            </a:r>
            <a:r>
              <a:rPr lang="zh-CN" altLang="en-US" sz="2000" dirty="0" smtClean="0"/>
              <a:t>？在看一下当前状态：</a:t>
            </a:r>
            <a:endParaRPr lang="en-US" altLang="zh-CN" sz="2000" dirty="0" smtClean="0"/>
          </a:p>
          <a:p>
            <a:r>
              <a:rPr lang="en-US" altLang="zh-CN" sz="2000" dirty="0"/>
              <a:t>	</a:t>
            </a:r>
            <a:r>
              <a:rPr lang="en-US" altLang="zh-CN" sz="2000" dirty="0" smtClean="0"/>
              <a:t>#git status -s</a:t>
            </a:r>
          </a:p>
          <a:p>
            <a:r>
              <a:rPr lang="en-US" altLang="zh-CN" sz="2000" dirty="0"/>
              <a:t>	</a:t>
            </a:r>
            <a:r>
              <a:rPr lang="en-US" altLang="zh-CN" sz="2000" dirty="0" smtClean="0"/>
              <a:t>  M   welcome.txt</a:t>
            </a:r>
          </a:p>
          <a:p>
            <a:r>
              <a:rPr lang="en-US" altLang="zh-CN" sz="2000" dirty="0"/>
              <a:t> </a:t>
            </a:r>
            <a:r>
              <a:rPr lang="en-US" altLang="zh-CN" sz="2000" dirty="0" smtClean="0"/>
              <a:t>        </a:t>
            </a:r>
            <a:r>
              <a:rPr lang="zh-CN" altLang="en-US" sz="2000" dirty="0" smtClean="0"/>
              <a:t>两次状态输出有细微的差别，虽然都是</a:t>
            </a:r>
            <a:r>
              <a:rPr lang="en-US" altLang="zh-CN" sz="2000" dirty="0" smtClean="0"/>
              <a:t>M</a:t>
            </a:r>
            <a:r>
              <a:rPr lang="zh-CN" altLang="en-US" sz="2000" dirty="0" smtClean="0"/>
              <a:t>（</a:t>
            </a:r>
            <a:r>
              <a:rPr lang="en-US" altLang="zh-CN" sz="2000" dirty="0" smtClean="0"/>
              <a:t>modified</a:t>
            </a:r>
            <a:r>
              <a:rPr lang="zh-CN" altLang="en-US" sz="2000" dirty="0" smtClean="0"/>
              <a:t>）标示，但是位置不一样。</a:t>
            </a:r>
            <a:r>
              <a:rPr lang="en-US" altLang="zh-CN" sz="2000" dirty="0" smtClean="0"/>
              <a:t>git add</a:t>
            </a:r>
            <a:r>
              <a:rPr lang="zh-CN" altLang="en-US" sz="2000" dirty="0" smtClean="0"/>
              <a:t>执行前，</a:t>
            </a:r>
            <a:r>
              <a:rPr lang="en-US" altLang="zh-CN" sz="2000" dirty="0" smtClean="0"/>
              <a:t>M</a:t>
            </a:r>
            <a:r>
              <a:rPr lang="zh-CN" altLang="en-US" sz="2000" dirty="0" smtClean="0"/>
              <a:t>位于第二列，执行后位于第一列。</a:t>
            </a:r>
            <a:endParaRPr lang="en-US" altLang="zh-CN" sz="2000" dirty="0" smtClean="0"/>
          </a:p>
          <a:p>
            <a:r>
              <a:rPr lang="zh-CN" altLang="en-US" sz="2000" dirty="0"/>
              <a:t>第一</a:t>
            </a:r>
            <a:r>
              <a:rPr lang="zh-CN" altLang="en-US" sz="2000" dirty="0" smtClean="0"/>
              <a:t>列表示版本库与暂存区的比较，第二列表示工作区与暂存区的区别。通过下面命令进一步体会：</a:t>
            </a:r>
            <a:endParaRPr lang="en-US" altLang="zh-CN" sz="2000" dirty="0" smtClean="0"/>
          </a:p>
          <a:p>
            <a:r>
              <a:rPr lang="en-US" altLang="zh-CN" sz="2000" dirty="0" smtClean="0"/>
              <a:t>	#echo “Bye bye.”&gt;&gt;welcome.txt</a:t>
            </a:r>
          </a:p>
          <a:p>
            <a:r>
              <a:rPr lang="en-US" altLang="zh-CN" sz="2000" dirty="0"/>
              <a:t>	</a:t>
            </a:r>
            <a:r>
              <a:rPr lang="en-US" altLang="zh-CN" sz="2000" dirty="0" smtClean="0"/>
              <a:t>#git status -s</a:t>
            </a:r>
          </a:p>
          <a:p>
            <a:r>
              <a:rPr lang="en-US" altLang="zh-CN" sz="2000" dirty="0"/>
              <a:t>	</a:t>
            </a:r>
            <a:r>
              <a:rPr lang="en-US" altLang="zh-CN" sz="2000" dirty="0" smtClean="0"/>
              <a:t>  MM welcome.txt</a:t>
            </a:r>
          </a:p>
          <a:p>
            <a:r>
              <a:rPr lang="en-US" altLang="zh-CN" sz="2000" dirty="0"/>
              <a:t>	</a:t>
            </a:r>
            <a:r>
              <a:rPr lang="en-US" altLang="zh-CN" sz="2000" dirty="0" smtClean="0"/>
              <a:t>#git commit -m “which wersion checked in?”</a:t>
            </a:r>
          </a:p>
          <a:p>
            <a:r>
              <a:rPr lang="en-US" altLang="zh-CN" sz="2000" dirty="0"/>
              <a:t>	</a:t>
            </a:r>
            <a:r>
              <a:rPr lang="en-US" altLang="zh-CN" sz="2000" dirty="0" smtClean="0"/>
              <a:t>#git status -s</a:t>
            </a:r>
          </a:p>
          <a:p>
            <a:r>
              <a:rPr lang="en-US" altLang="zh-CN" sz="2000" dirty="0"/>
              <a:t>	</a:t>
            </a:r>
            <a:r>
              <a:rPr lang="en-US" altLang="zh-CN" sz="2000" dirty="0" smtClean="0"/>
              <a:t>      M welcome.txt</a:t>
            </a:r>
          </a:p>
          <a:p>
            <a:r>
              <a:rPr lang="en-US" altLang="zh-CN" sz="2000" dirty="0"/>
              <a:t> </a:t>
            </a:r>
            <a:r>
              <a:rPr lang="en-US" altLang="zh-CN" sz="2000" dirty="0" smtClean="0"/>
              <a:t>        </a:t>
            </a:r>
            <a:r>
              <a:rPr lang="zh-CN" altLang="en-US" sz="2000" dirty="0" smtClean="0"/>
              <a:t>保存下我们的工作，后面的进度恢复会用到。</a:t>
            </a:r>
            <a:endParaRPr lang="en-US" altLang="zh-CN" sz="2000" dirty="0" smtClean="0"/>
          </a:p>
          <a:p>
            <a:r>
              <a:rPr lang="en-US" altLang="zh-CN" sz="2000" dirty="0"/>
              <a:t>	</a:t>
            </a:r>
            <a:r>
              <a:rPr lang="en-US" altLang="zh-CN" sz="2000" dirty="0" smtClean="0"/>
              <a:t>#git stash</a:t>
            </a:r>
          </a:p>
          <a:p>
            <a:endParaRPr lang="en-US" altLang="zh-CN" sz="2000" dirty="0" smtClean="0"/>
          </a:p>
          <a:p>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1023656203"/>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200" b="1" dirty="0" smtClean="0"/>
              <a:t>理解</a:t>
            </a:r>
            <a:r>
              <a:rPr lang="en-US" altLang="zh-CN" sz="2200" b="1" dirty="0" smtClean="0"/>
              <a:t>Git</a:t>
            </a:r>
            <a:r>
              <a:rPr lang="zh-CN" altLang="en-US" sz="2200" b="1" dirty="0" smtClean="0"/>
              <a:t>暂存区</a:t>
            </a:r>
            <a:endParaRPr lang="zh-CN" altLang="en-US" sz="22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04027982"/>
              </p:ext>
            </p:extLst>
          </p:nvPr>
        </p:nvGraphicFramePr>
        <p:xfrm>
          <a:off x="762000" y="1597025"/>
          <a:ext cx="80772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5895140" y="3429000"/>
            <a:ext cx="981116" cy="1152128"/>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3300"/>
                </a:solidFill>
              </a:rPr>
              <a:t>master</a:t>
            </a:r>
            <a:endParaRPr lang="zh-CN" altLang="en-US" dirty="0">
              <a:solidFill>
                <a:srgbClr val="003300"/>
              </a:solidFill>
            </a:endParaRPr>
          </a:p>
        </p:txBody>
      </p:sp>
      <p:sp>
        <p:nvSpPr>
          <p:cNvPr id="7" name="流程图: 磁盘 6"/>
          <p:cNvSpPr/>
          <p:nvPr/>
        </p:nvSpPr>
        <p:spPr>
          <a:xfrm>
            <a:off x="4716016" y="4706852"/>
            <a:ext cx="1179124" cy="73837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3300"/>
                </a:solidFill>
              </a:rPr>
              <a:t>objects</a:t>
            </a:r>
            <a:endParaRPr lang="zh-CN" altLang="en-US" dirty="0">
              <a:solidFill>
                <a:srgbClr val="003300"/>
              </a:solidFill>
            </a:endParaRPr>
          </a:p>
        </p:txBody>
      </p:sp>
      <p:cxnSp>
        <p:nvCxnSpPr>
          <p:cNvPr id="9" name="直接箭头连接符 8"/>
          <p:cNvCxnSpPr/>
          <p:nvPr/>
        </p:nvCxnSpPr>
        <p:spPr>
          <a:xfrm>
            <a:off x="2123728" y="3717032"/>
            <a:ext cx="1584176" cy="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123728" y="4149080"/>
            <a:ext cx="1512168" cy="0"/>
          </a:xfrm>
          <a:prstGeom prst="straightConnector1">
            <a:avLst/>
          </a:prstGeom>
          <a:ln w="254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644008" y="3717032"/>
            <a:ext cx="1251132" cy="0"/>
          </a:xfrm>
          <a:prstGeom prst="straightConnector1">
            <a:avLst/>
          </a:prstGeom>
          <a:ln w="254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644008" y="4293096"/>
            <a:ext cx="12511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11760" y="3347700"/>
            <a:ext cx="538930" cy="369332"/>
          </a:xfrm>
          <a:prstGeom prst="rect">
            <a:avLst/>
          </a:prstGeom>
          <a:noFill/>
        </p:spPr>
        <p:txBody>
          <a:bodyPr wrap="none" rtlCol="0">
            <a:spAutoFit/>
          </a:bodyPr>
          <a:lstStyle/>
          <a:p>
            <a:r>
              <a:rPr lang="en-US" altLang="zh-CN" dirty="0" smtClean="0"/>
              <a:t>add</a:t>
            </a:r>
            <a:endParaRPr lang="zh-CN" altLang="en-US" dirty="0"/>
          </a:p>
        </p:txBody>
      </p:sp>
      <p:sp>
        <p:nvSpPr>
          <p:cNvPr id="22" name="TextBox 21"/>
          <p:cNvSpPr txBox="1"/>
          <p:nvPr/>
        </p:nvSpPr>
        <p:spPr>
          <a:xfrm>
            <a:off x="2389521" y="3785398"/>
            <a:ext cx="1034514" cy="369332"/>
          </a:xfrm>
          <a:prstGeom prst="rect">
            <a:avLst/>
          </a:prstGeom>
          <a:noFill/>
        </p:spPr>
        <p:txBody>
          <a:bodyPr wrap="none" rtlCol="0">
            <a:spAutoFit/>
          </a:bodyPr>
          <a:lstStyle/>
          <a:p>
            <a:r>
              <a:rPr lang="en-US" altLang="zh-CN" dirty="0" smtClean="0"/>
              <a:t>checkout</a:t>
            </a:r>
            <a:endParaRPr lang="zh-CN" altLang="en-US" dirty="0"/>
          </a:p>
        </p:txBody>
      </p:sp>
      <p:sp>
        <p:nvSpPr>
          <p:cNvPr id="23" name="TextBox 22"/>
          <p:cNvSpPr txBox="1"/>
          <p:nvPr/>
        </p:nvSpPr>
        <p:spPr>
          <a:xfrm>
            <a:off x="4806620" y="3353351"/>
            <a:ext cx="900888" cy="369332"/>
          </a:xfrm>
          <a:prstGeom prst="rect">
            <a:avLst/>
          </a:prstGeom>
          <a:noFill/>
        </p:spPr>
        <p:txBody>
          <a:bodyPr wrap="none" rtlCol="0">
            <a:spAutoFit/>
          </a:bodyPr>
          <a:lstStyle/>
          <a:p>
            <a:r>
              <a:rPr lang="en-US" altLang="zh-CN" dirty="0" smtClean="0"/>
              <a:t>commit</a:t>
            </a:r>
            <a:endParaRPr lang="zh-CN" altLang="en-US" dirty="0"/>
          </a:p>
        </p:txBody>
      </p:sp>
      <p:sp>
        <p:nvSpPr>
          <p:cNvPr id="24" name="TextBox 23"/>
          <p:cNvSpPr txBox="1"/>
          <p:nvPr/>
        </p:nvSpPr>
        <p:spPr>
          <a:xfrm>
            <a:off x="4927999" y="3923764"/>
            <a:ext cx="658129" cy="369332"/>
          </a:xfrm>
          <a:prstGeom prst="rect">
            <a:avLst/>
          </a:prstGeom>
          <a:noFill/>
        </p:spPr>
        <p:txBody>
          <a:bodyPr wrap="none" rtlCol="0">
            <a:spAutoFit/>
          </a:bodyPr>
          <a:lstStyle/>
          <a:p>
            <a:r>
              <a:rPr lang="en-US" altLang="zh-CN" dirty="0" smtClean="0"/>
              <a:t>reset</a:t>
            </a:r>
            <a:endParaRPr lang="zh-CN" altLang="en-US" dirty="0"/>
          </a:p>
        </p:txBody>
      </p:sp>
      <p:cxnSp>
        <p:nvCxnSpPr>
          <p:cNvPr id="10" name="肘形连接符 9"/>
          <p:cNvCxnSpPr>
            <a:endCxn id="7" idx="2"/>
          </p:cNvCxnSpPr>
          <p:nvPr/>
        </p:nvCxnSpPr>
        <p:spPr>
          <a:xfrm>
            <a:off x="4139952" y="4560346"/>
            <a:ext cx="576064" cy="515692"/>
          </a:xfrm>
          <a:prstGeom prst="bentConnector3">
            <a:avLst>
              <a:gd name="adj1" fmla="val -50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6" idx="2"/>
            <a:endCxn id="7" idx="4"/>
          </p:cNvCxnSpPr>
          <p:nvPr/>
        </p:nvCxnSpPr>
        <p:spPr>
          <a:xfrm rot="5400000">
            <a:off x="5892964" y="4583304"/>
            <a:ext cx="494910" cy="490558"/>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5940152" y="2852936"/>
            <a:ext cx="519813" cy="3600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solidFill>
                  <a:schemeClr val="tx1"/>
                </a:solidFill>
              </a:rPr>
              <a:t>HEAD</a:t>
            </a:r>
            <a:endParaRPr lang="zh-CN" altLang="en-US" sz="1000" b="1" dirty="0">
              <a:solidFill>
                <a:schemeClr val="tx1"/>
              </a:solidFill>
            </a:endParaRPr>
          </a:p>
        </p:txBody>
      </p:sp>
      <p:cxnSp>
        <p:nvCxnSpPr>
          <p:cNvPr id="31" name="直接箭头连接符 30"/>
          <p:cNvCxnSpPr>
            <a:stCxn id="29" idx="2"/>
          </p:cNvCxnSpPr>
          <p:nvPr/>
        </p:nvCxnSpPr>
        <p:spPr>
          <a:xfrm flipH="1">
            <a:off x="6200058" y="3212976"/>
            <a:ext cx="1" cy="2160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76819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5139869"/>
          </a:xfrm>
          <a:prstGeom prst="rect">
            <a:avLst/>
          </a:prstGeom>
        </p:spPr>
        <p:txBody>
          <a:bodyPr wrap="square">
            <a:spAutoFit/>
          </a:bodyPr>
          <a:lstStyle/>
          <a:p>
            <a:pPr marL="342900" indent="-342900">
              <a:buFont typeface="Wingdings" pitchFamily="2" charset="2"/>
              <a:buChar char="l"/>
            </a:pPr>
            <a:r>
              <a:rPr lang="zh-CN" altLang="en-US" sz="2200" b="1" dirty="0" smtClean="0"/>
              <a:t>图中左侧是工作区，右侧是版本库。版本库包括暂存区，</a:t>
            </a:r>
            <a:r>
              <a:rPr lang="en-US" altLang="zh-CN" sz="2200" b="1" dirty="0" smtClean="0"/>
              <a:t>master</a:t>
            </a:r>
            <a:r>
              <a:rPr lang="zh-CN" altLang="en-US" sz="2200" b="1" dirty="0" smtClean="0"/>
              <a:t>分支，对象库等。</a:t>
            </a:r>
            <a:endParaRPr lang="en-US" altLang="zh-CN" sz="2200" b="1" dirty="0" smtClean="0"/>
          </a:p>
          <a:p>
            <a:pPr marL="342900" indent="-342900">
              <a:buFont typeface="Wingdings" pitchFamily="2" charset="2"/>
              <a:buChar char="l"/>
            </a:pPr>
            <a:r>
              <a:rPr lang="en-US" altLang="zh-CN" sz="2200" b="1" dirty="0" smtClean="0"/>
              <a:t>HEAD</a:t>
            </a:r>
            <a:r>
              <a:rPr lang="zh-CN" altLang="en-US" sz="2200" b="1" dirty="0" smtClean="0"/>
              <a:t>实际上是指向分支的一个游标。</a:t>
            </a:r>
            <a:endParaRPr lang="en-US" altLang="zh-CN" sz="2200" b="1" dirty="0" smtClean="0"/>
          </a:p>
          <a:p>
            <a:pPr marL="342900" indent="-342900">
              <a:buFont typeface="Wingdings" pitchFamily="2" charset="2"/>
              <a:buChar char="l"/>
            </a:pPr>
            <a:r>
              <a:rPr lang="zh-CN" altLang="en-US" sz="2200" b="1" dirty="0"/>
              <a:t>图</a:t>
            </a:r>
            <a:r>
              <a:rPr lang="zh-CN" altLang="en-US" sz="2200" b="1" dirty="0" smtClean="0"/>
              <a:t>中</a:t>
            </a:r>
            <a:r>
              <a:rPr lang="en-US" altLang="zh-CN" sz="2200" b="1" dirty="0" smtClean="0"/>
              <a:t>objects</a:t>
            </a:r>
            <a:r>
              <a:rPr lang="zh-CN" altLang="en-US" sz="2200" b="1" dirty="0" smtClean="0"/>
              <a:t>标示的区域是</a:t>
            </a:r>
            <a:r>
              <a:rPr lang="en-US" altLang="zh-CN" sz="2200" b="1" dirty="0" smtClean="0"/>
              <a:t>Git</a:t>
            </a:r>
            <a:r>
              <a:rPr lang="zh-CN" altLang="en-US" sz="2200" b="1" dirty="0" smtClean="0"/>
              <a:t>的对象库。</a:t>
            </a:r>
            <a:endParaRPr lang="en-US" altLang="zh-CN" sz="2200" b="1" dirty="0" smtClean="0"/>
          </a:p>
          <a:p>
            <a:pPr marL="342900" indent="-342900">
              <a:buFont typeface="Wingdings" pitchFamily="2" charset="2"/>
              <a:buChar char="l"/>
            </a:pPr>
            <a:r>
              <a:rPr lang="zh-CN" altLang="en-US" sz="2200" b="1" dirty="0" smtClean="0"/>
              <a:t>当对工作区的修改的文件执行</a:t>
            </a:r>
            <a:r>
              <a:rPr lang="en-US" altLang="zh-CN" sz="2200" b="1" dirty="0" smtClean="0"/>
              <a:t>git add</a:t>
            </a:r>
            <a:r>
              <a:rPr lang="zh-CN" altLang="en-US" sz="2200" b="1" dirty="0" smtClean="0"/>
              <a:t>命令时，暂存区的目录会被更新，同时工作区的文件会被写入到对象库中。</a:t>
            </a:r>
            <a:endParaRPr lang="en-US" altLang="zh-CN" sz="2200" b="1" dirty="0" smtClean="0"/>
          </a:p>
          <a:p>
            <a:pPr marL="342900" indent="-342900">
              <a:buFont typeface="Wingdings" pitchFamily="2" charset="2"/>
              <a:buChar char="l"/>
            </a:pPr>
            <a:r>
              <a:rPr lang="zh-CN" altLang="en-US" sz="2200" b="1" dirty="0" smtClean="0"/>
              <a:t>当执行提交（</a:t>
            </a:r>
            <a:r>
              <a:rPr lang="en-US" altLang="zh-CN" sz="2200" b="1" dirty="0" smtClean="0"/>
              <a:t>git commit</a:t>
            </a:r>
            <a:r>
              <a:rPr lang="zh-CN" altLang="en-US" sz="2200" b="1" dirty="0" smtClean="0"/>
              <a:t>）时，</a:t>
            </a:r>
            <a:r>
              <a:rPr lang="en-US" altLang="zh-CN" sz="2200" b="1" dirty="0" smtClean="0"/>
              <a:t>master</a:t>
            </a:r>
            <a:r>
              <a:rPr lang="zh-CN" altLang="en-US" sz="2200" b="1" dirty="0" smtClean="0"/>
              <a:t>的目录树会根据暂存区做出相应的更新。</a:t>
            </a:r>
            <a:endParaRPr lang="en-US" altLang="zh-CN" sz="2200" b="1" dirty="0" smtClean="0"/>
          </a:p>
          <a:p>
            <a:pPr marL="342900" indent="-342900">
              <a:buFont typeface="Wingdings" pitchFamily="2" charset="2"/>
              <a:buChar char="l"/>
            </a:pPr>
            <a:r>
              <a:rPr lang="zh-CN" altLang="en-US" sz="2200" b="1" dirty="0" smtClean="0"/>
              <a:t>当执行</a:t>
            </a:r>
            <a:r>
              <a:rPr lang="en-US" altLang="zh-CN" sz="2200" b="1" dirty="0" smtClean="0"/>
              <a:t>git reset HEAD</a:t>
            </a:r>
            <a:r>
              <a:rPr lang="zh-CN" altLang="en-US" sz="2200" b="1" dirty="0" smtClean="0"/>
              <a:t>命令时，暂存区的目录树会被</a:t>
            </a:r>
            <a:r>
              <a:rPr lang="en-US" altLang="zh-CN" sz="2200" b="1" dirty="0" smtClean="0"/>
              <a:t>master</a:t>
            </a:r>
            <a:r>
              <a:rPr lang="zh-CN" altLang="en-US" sz="2200" b="1" dirty="0" smtClean="0"/>
              <a:t>分支的目录树所替换。</a:t>
            </a:r>
            <a:endParaRPr lang="en-US" altLang="zh-CN" sz="2200" b="1" dirty="0" smtClean="0"/>
          </a:p>
          <a:p>
            <a:pPr marL="342900" indent="-342900">
              <a:buFont typeface="Wingdings" pitchFamily="2" charset="2"/>
              <a:buChar char="l"/>
            </a:pPr>
            <a:r>
              <a:rPr lang="zh-CN" altLang="en-US" sz="2200" b="1" dirty="0" smtClean="0"/>
              <a:t>当执行</a:t>
            </a:r>
            <a:r>
              <a:rPr lang="en-US" altLang="zh-CN" sz="2200" b="1" dirty="0" smtClean="0"/>
              <a:t>git checkout </a:t>
            </a:r>
            <a:r>
              <a:rPr lang="en-US" altLang="zh-CN" sz="2200" b="1" dirty="0"/>
              <a:t>.</a:t>
            </a:r>
            <a:r>
              <a:rPr lang="zh-CN" altLang="en-US" sz="2200" b="1" dirty="0" smtClean="0"/>
              <a:t>命令时，会用暂存区的文件置换工作区的文件。（危险）</a:t>
            </a:r>
            <a:endParaRPr lang="en-US" altLang="zh-CN" sz="2200" b="1" dirty="0" smtClean="0"/>
          </a:p>
          <a:p>
            <a:pPr marL="342900" indent="-342900">
              <a:buFont typeface="Wingdings" pitchFamily="2" charset="2"/>
              <a:buChar char="l"/>
            </a:pPr>
            <a:r>
              <a:rPr lang="zh-CN" altLang="en-US" sz="2200" b="1" dirty="0" smtClean="0"/>
              <a:t>当执行</a:t>
            </a:r>
            <a:r>
              <a:rPr lang="en-US" altLang="zh-CN" sz="2200" b="1" dirty="0" smtClean="0"/>
              <a:t>git checkout HEAD .</a:t>
            </a:r>
            <a:r>
              <a:rPr lang="zh-CN" altLang="en-US" sz="2200" b="1" dirty="0" smtClean="0"/>
              <a:t>命令时，会用</a:t>
            </a:r>
            <a:r>
              <a:rPr lang="en-US" altLang="zh-CN" sz="2200" b="1" dirty="0" smtClean="0"/>
              <a:t>master</a:t>
            </a:r>
            <a:r>
              <a:rPr lang="zh-CN" altLang="en-US" sz="2200" b="1" dirty="0" smtClean="0"/>
              <a:t>分支的内容替换暂存区和工作区文件。（危险）</a:t>
            </a:r>
            <a:endParaRPr lang="en-US" altLang="zh-CN" sz="2200" b="1" dirty="0" smtClean="0"/>
          </a:p>
          <a:p>
            <a:r>
              <a:rPr lang="en-US" altLang="zh-CN" dirty="0"/>
              <a:t>	</a:t>
            </a:r>
            <a:endParaRPr lang="zh-CN" altLang="zh-CN" dirty="0"/>
          </a:p>
        </p:txBody>
      </p:sp>
    </p:spTree>
    <p:extLst>
      <p:ext uri="{BB962C8B-B14F-4D97-AF65-F5344CB8AC3E}">
        <p14:creationId xmlns:p14="http://schemas.microsoft.com/office/powerpoint/2010/main" val="619539882"/>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目录浏览</a:t>
            </a:r>
            <a:endParaRPr lang="zh-CN" altLang="en-US" sz="2800" b="1"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sz="2000" dirty="0" smtClean="0"/>
              <a:t>       查看</a:t>
            </a:r>
            <a:r>
              <a:rPr lang="en-US" altLang="zh-CN" sz="2000" dirty="0" smtClean="0"/>
              <a:t>HEAD</a:t>
            </a:r>
            <a:r>
              <a:rPr lang="zh-CN" altLang="en-US" sz="2000" dirty="0" smtClean="0"/>
              <a:t>目录树</a:t>
            </a:r>
            <a:endParaRPr lang="en-US" altLang="zh-CN" sz="2000" dirty="0" smtClean="0"/>
          </a:p>
          <a:p>
            <a:pPr marL="0" indent="0">
              <a:buNone/>
            </a:pPr>
            <a:r>
              <a:rPr lang="en-US" altLang="zh-CN" sz="2000" dirty="0"/>
              <a:t>	</a:t>
            </a:r>
            <a:r>
              <a:rPr lang="en-US" altLang="zh-CN" sz="2000" dirty="0" smtClean="0"/>
              <a:t>#git ls-tree --l HEAD</a:t>
            </a:r>
          </a:p>
          <a:p>
            <a:pPr marL="0" indent="0">
              <a:buNone/>
            </a:pPr>
            <a:r>
              <a:rPr lang="en-US" altLang="zh-CN" sz="2000" dirty="0"/>
              <a:t> </a:t>
            </a:r>
            <a:r>
              <a:rPr lang="en-US" altLang="zh-CN" sz="2000" dirty="0" smtClean="0"/>
              <a:t>       </a:t>
            </a:r>
            <a:r>
              <a:rPr lang="zh-CN" altLang="en-US" sz="2000" dirty="0" smtClean="0"/>
              <a:t>浏览暂存区目录树，先清除工作区改动</a:t>
            </a:r>
            <a:endParaRPr lang="en-US" altLang="zh-CN" sz="2000" dirty="0" smtClean="0"/>
          </a:p>
          <a:p>
            <a:pPr marL="0" indent="0">
              <a:buNone/>
            </a:pPr>
            <a:r>
              <a:rPr lang="en-US" altLang="zh-CN" sz="2000" dirty="0"/>
              <a:t>	</a:t>
            </a:r>
            <a:r>
              <a:rPr lang="en-US" altLang="zh-CN" sz="2000" dirty="0" smtClean="0"/>
              <a:t>#git clean -fd</a:t>
            </a:r>
          </a:p>
          <a:p>
            <a:pPr marL="0" indent="0">
              <a:buNone/>
            </a:pPr>
            <a:r>
              <a:rPr lang="en-US" altLang="zh-CN" sz="2000" dirty="0"/>
              <a:t>	</a:t>
            </a:r>
            <a:r>
              <a:rPr lang="en-US" altLang="zh-CN" sz="2000" dirty="0" smtClean="0"/>
              <a:t>#git checkout .</a:t>
            </a:r>
          </a:p>
          <a:p>
            <a:pPr marL="0" indent="0">
              <a:buNone/>
            </a:pPr>
            <a:r>
              <a:rPr lang="en-US" altLang="zh-CN" sz="2000" dirty="0"/>
              <a:t> </a:t>
            </a:r>
            <a:r>
              <a:rPr lang="en-US" altLang="zh-CN" sz="2000" dirty="0" smtClean="0"/>
              <a:t>       </a:t>
            </a:r>
            <a:r>
              <a:rPr lang="zh-CN" altLang="en-US" sz="2000" dirty="0" smtClean="0"/>
              <a:t>对工作区做以下修改</a:t>
            </a:r>
            <a:endParaRPr lang="en-US" altLang="zh-CN" sz="2000" dirty="0" smtClean="0"/>
          </a:p>
          <a:p>
            <a:pPr marL="0" indent="0">
              <a:buNone/>
            </a:pPr>
            <a:r>
              <a:rPr lang="en-US" altLang="zh-CN" sz="2000" dirty="0"/>
              <a:t>	</a:t>
            </a:r>
            <a:r>
              <a:rPr lang="en-US" altLang="zh-CN" sz="2000" dirty="0" smtClean="0"/>
              <a:t>#echo “Bye-bye.”&gt;&gt;welcome.txt</a:t>
            </a:r>
          </a:p>
          <a:p>
            <a:pPr marL="0" indent="0">
              <a:buNone/>
            </a:pPr>
            <a:r>
              <a:rPr lang="en-US" altLang="zh-CN" sz="2000" dirty="0"/>
              <a:t>	</a:t>
            </a:r>
            <a:r>
              <a:rPr lang="en-US" altLang="zh-CN" sz="2000" dirty="0" smtClean="0"/>
              <a:t>#mikdir -p a/b/c</a:t>
            </a:r>
          </a:p>
          <a:p>
            <a:pPr marL="0" indent="0">
              <a:buNone/>
            </a:pPr>
            <a:r>
              <a:rPr lang="en-US" altLang="zh-CN" sz="2000" dirty="0"/>
              <a:t>	</a:t>
            </a:r>
            <a:r>
              <a:rPr lang="en-US" altLang="zh-CN" sz="2000" dirty="0" smtClean="0"/>
              <a:t>#echo “Hello.”&gt;a/b/c/hello.txt</a:t>
            </a:r>
          </a:p>
          <a:p>
            <a:pPr marL="0" indent="0">
              <a:buNone/>
            </a:pPr>
            <a:r>
              <a:rPr lang="en-US" altLang="zh-CN" sz="2000" dirty="0"/>
              <a:t>	</a:t>
            </a:r>
            <a:r>
              <a:rPr lang="en-US" altLang="zh-CN" sz="2000" dirty="0" smtClean="0"/>
              <a:t>#git add .</a:t>
            </a:r>
          </a:p>
          <a:p>
            <a:pPr marL="0" indent="0">
              <a:buNone/>
            </a:pPr>
            <a:r>
              <a:rPr lang="en-US" altLang="zh-CN" sz="2000" dirty="0"/>
              <a:t>	</a:t>
            </a:r>
            <a:r>
              <a:rPr lang="en-US" altLang="zh-CN" sz="2000" dirty="0" smtClean="0"/>
              <a:t>#echo “Bye-bye.”&gt;&gt;a/b/chello.txt</a:t>
            </a:r>
          </a:p>
          <a:p>
            <a:pPr marL="0" indent="0">
              <a:buNone/>
            </a:pPr>
            <a:r>
              <a:rPr lang="en-US" altLang="zh-CN" sz="2000" dirty="0"/>
              <a:t>	</a:t>
            </a:r>
            <a:r>
              <a:rPr lang="en-US" altLang="zh-CN" sz="2000" dirty="0" smtClean="0"/>
              <a:t>#git status -s</a:t>
            </a:r>
          </a:p>
          <a:p>
            <a:pPr marL="0" indent="0">
              <a:buNone/>
            </a:pPr>
            <a:r>
              <a:rPr lang="en-US" altLang="zh-CN" sz="2000" dirty="0"/>
              <a:t>	</a:t>
            </a:r>
            <a:r>
              <a:rPr lang="en-US" altLang="zh-CN" sz="2000" dirty="0" smtClean="0"/>
              <a:t>#find . -path ./.git -prune -o -type -printf “%-20p\t%s\n”</a:t>
            </a:r>
          </a:p>
          <a:p>
            <a:pPr marL="0" indent="0">
              <a:buNone/>
            </a:pP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536300937"/>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Git Diff </a:t>
            </a:r>
            <a:r>
              <a:rPr lang="zh-CN" altLang="en-US" sz="2800" b="1" dirty="0" smtClean="0"/>
              <a:t>魔法</a:t>
            </a:r>
            <a:endParaRPr lang="zh-CN" altLang="en-US" sz="2800" b="1" dirty="0"/>
          </a:p>
        </p:txBody>
      </p:sp>
      <p:graphicFrame>
        <p:nvGraphicFramePr>
          <p:cNvPr id="7" name="内容占位符 3"/>
          <p:cNvGraphicFramePr>
            <a:graphicFrameLocks noGrp="1"/>
          </p:cNvGraphicFramePr>
          <p:nvPr>
            <p:ph idx="1"/>
            <p:extLst>
              <p:ext uri="{D42A27DB-BD31-4B8C-83A1-F6EECF244321}">
                <p14:modId xmlns:p14="http://schemas.microsoft.com/office/powerpoint/2010/main" val="4293496714"/>
              </p:ext>
            </p:extLst>
          </p:nvPr>
        </p:nvGraphicFramePr>
        <p:xfrm>
          <a:off x="762000" y="1597025"/>
          <a:ext cx="80772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圆角矩形 7"/>
          <p:cNvSpPr/>
          <p:nvPr/>
        </p:nvSpPr>
        <p:spPr>
          <a:xfrm>
            <a:off x="6183172" y="3429000"/>
            <a:ext cx="981116" cy="1152128"/>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3300"/>
                </a:solidFill>
              </a:rPr>
              <a:t>master</a:t>
            </a:r>
            <a:endParaRPr lang="zh-CN" altLang="en-US" dirty="0">
              <a:solidFill>
                <a:srgbClr val="003300"/>
              </a:solidFill>
            </a:endParaRPr>
          </a:p>
        </p:txBody>
      </p:sp>
      <p:sp>
        <p:nvSpPr>
          <p:cNvPr id="9" name="流程图: 磁盘 8"/>
          <p:cNvSpPr/>
          <p:nvPr/>
        </p:nvSpPr>
        <p:spPr>
          <a:xfrm>
            <a:off x="4716016" y="4706852"/>
            <a:ext cx="1179124" cy="73837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3300"/>
                </a:solidFill>
              </a:rPr>
              <a:t>objects</a:t>
            </a:r>
            <a:endParaRPr lang="zh-CN" altLang="en-US" dirty="0">
              <a:solidFill>
                <a:srgbClr val="003300"/>
              </a:solidFill>
            </a:endParaRPr>
          </a:p>
        </p:txBody>
      </p:sp>
      <p:cxnSp>
        <p:nvCxnSpPr>
          <p:cNvPr id="11" name="直接箭头连接符 10"/>
          <p:cNvCxnSpPr/>
          <p:nvPr/>
        </p:nvCxnSpPr>
        <p:spPr>
          <a:xfrm flipH="1">
            <a:off x="2123728" y="4149080"/>
            <a:ext cx="1512168" cy="0"/>
          </a:xfrm>
          <a:prstGeom prst="straightConnector1">
            <a:avLst/>
          </a:prstGeom>
          <a:ln w="25400">
            <a:solidFill>
              <a:srgbClr val="003300"/>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4644008" y="4293096"/>
            <a:ext cx="1539164"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89521" y="3785398"/>
            <a:ext cx="826829" cy="369332"/>
          </a:xfrm>
          <a:prstGeom prst="rect">
            <a:avLst/>
          </a:prstGeom>
          <a:noFill/>
        </p:spPr>
        <p:txBody>
          <a:bodyPr wrap="none" rtlCol="0">
            <a:spAutoFit/>
          </a:bodyPr>
          <a:lstStyle/>
          <a:p>
            <a:r>
              <a:rPr lang="en-US" altLang="zh-CN" dirty="0" smtClean="0"/>
              <a:t>Git diff</a:t>
            </a:r>
            <a:endParaRPr lang="zh-CN" altLang="en-US" dirty="0"/>
          </a:p>
        </p:txBody>
      </p:sp>
      <p:sp>
        <p:nvSpPr>
          <p:cNvPr id="17" name="TextBox 16"/>
          <p:cNvSpPr txBox="1"/>
          <p:nvPr/>
        </p:nvSpPr>
        <p:spPr>
          <a:xfrm>
            <a:off x="4594762" y="3923764"/>
            <a:ext cx="1647246" cy="369332"/>
          </a:xfrm>
          <a:prstGeom prst="rect">
            <a:avLst/>
          </a:prstGeom>
          <a:noFill/>
        </p:spPr>
        <p:txBody>
          <a:bodyPr wrap="none" rtlCol="0">
            <a:spAutoFit/>
          </a:bodyPr>
          <a:lstStyle/>
          <a:p>
            <a:r>
              <a:rPr lang="en-US" altLang="zh-CN" dirty="0" smtClean="0"/>
              <a:t>git diff --cached</a:t>
            </a:r>
            <a:endParaRPr lang="zh-CN" altLang="en-US" dirty="0"/>
          </a:p>
        </p:txBody>
      </p:sp>
      <p:cxnSp>
        <p:nvCxnSpPr>
          <p:cNvPr id="18" name="肘形连接符 17"/>
          <p:cNvCxnSpPr>
            <a:endCxn id="9" idx="2"/>
          </p:cNvCxnSpPr>
          <p:nvPr/>
        </p:nvCxnSpPr>
        <p:spPr>
          <a:xfrm>
            <a:off x="4139952" y="4560346"/>
            <a:ext cx="576064" cy="515692"/>
          </a:xfrm>
          <a:prstGeom prst="bentConnector3">
            <a:avLst>
              <a:gd name="adj1" fmla="val -506"/>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8" idx="2"/>
            <a:endCxn id="9" idx="4"/>
          </p:cNvCxnSpPr>
          <p:nvPr/>
        </p:nvCxnSpPr>
        <p:spPr>
          <a:xfrm rot="5400000">
            <a:off x="6036980" y="4439288"/>
            <a:ext cx="494910" cy="77859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356443" y="2852936"/>
            <a:ext cx="519813" cy="3600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solidFill>
                  <a:schemeClr val="tx1"/>
                </a:solidFill>
              </a:rPr>
              <a:t>HEAD</a:t>
            </a:r>
            <a:endParaRPr lang="zh-CN" altLang="en-US" sz="1000" b="1" dirty="0">
              <a:solidFill>
                <a:schemeClr val="tx1"/>
              </a:solidFill>
            </a:endParaRPr>
          </a:p>
        </p:txBody>
      </p:sp>
      <p:cxnSp>
        <p:nvCxnSpPr>
          <p:cNvPr id="21" name="直接箭头连接符 20"/>
          <p:cNvCxnSpPr>
            <a:stCxn id="20" idx="2"/>
          </p:cNvCxnSpPr>
          <p:nvPr/>
        </p:nvCxnSpPr>
        <p:spPr>
          <a:xfrm flipH="1">
            <a:off x="6616349" y="3212976"/>
            <a:ext cx="1" cy="2160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a:off x="2123728" y="3032956"/>
            <a:ext cx="4059444" cy="684076"/>
          </a:xfrm>
          <a:prstGeom prst="bentConnector3">
            <a:avLst>
              <a:gd name="adj1" fmla="val 878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3928" y="2699628"/>
            <a:ext cx="1372555" cy="369332"/>
          </a:xfrm>
          <a:prstGeom prst="rect">
            <a:avLst/>
          </a:prstGeom>
          <a:noFill/>
        </p:spPr>
        <p:txBody>
          <a:bodyPr wrap="none" rtlCol="0">
            <a:spAutoFit/>
          </a:bodyPr>
          <a:lstStyle/>
          <a:p>
            <a:r>
              <a:rPr lang="en-US" altLang="zh-CN" dirty="0" smtClean="0"/>
              <a:t>git diff HEAD</a:t>
            </a:r>
            <a:endParaRPr lang="zh-CN" altLang="en-US" dirty="0"/>
          </a:p>
        </p:txBody>
      </p:sp>
    </p:spTree>
    <p:extLst>
      <p:ext uri="{BB962C8B-B14F-4D97-AF65-F5344CB8AC3E}">
        <p14:creationId xmlns:p14="http://schemas.microsoft.com/office/powerpoint/2010/main" val="138753242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了解</a:t>
            </a:r>
            <a:r>
              <a:rPr lang="en-US" altLang="zh-CN" dirty="0" smtClean="0"/>
              <a:t>Git</a:t>
            </a:r>
            <a:r>
              <a:rPr lang="zh-CN" altLang="en-US" dirty="0" smtClean="0"/>
              <a:t>的工作原理。</a:t>
            </a:r>
            <a:endParaRPr lang="en-US" altLang="zh-CN" dirty="0" smtClean="0"/>
          </a:p>
          <a:p>
            <a:r>
              <a:rPr lang="zh-CN" altLang="en-US" dirty="0" smtClean="0"/>
              <a:t>了解</a:t>
            </a:r>
            <a:r>
              <a:rPr lang="en-US" altLang="zh-CN" dirty="0" smtClean="0"/>
              <a:t>status</a:t>
            </a:r>
            <a:r>
              <a:rPr lang="zh-CN" altLang="en-US" dirty="0" smtClean="0"/>
              <a:t>的用法。</a:t>
            </a:r>
            <a:endParaRPr lang="en-US" altLang="zh-CN" dirty="0" smtClean="0"/>
          </a:p>
          <a:p>
            <a:r>
              <a:rPr lang="zh-CN" altLang="en-US" dirty="0" smtClean="0"/>
              <a:t>知道工作区，暂存区之间的区别。</a:t>
            </a:r>
            <a:endParaRPr lang="en-US" altLang="zh-CN" dirty="0" smtClean="0"/>
          </a:p>
          <a:p>
            <a:r>
              <a:rPr lang="zh-CN" altLang="en-US" dirty="0" smtClean="0"/>
              <a:t>学会</a:t>
            </a:r>
            <a:r>
              <a:rPr lang="en-US" altLang="zh-CN" dirty="0" smtClean="0"/>
              <a:t>diff</a:t>
            </a:r>
            <a:r>
              <a:rPr lang="zh-CN" altLang="en-US" dirty="0" smtClean="0"/>
              <a:t>不同的用法。</a:t>
            </a:r>
            <a:endParaRPr lang="zh-CN" altLang="en-US" dirty="0"/>
          </a:p>
        </p:txBody>
      </p:sp>
    </p:spTree>
    <p:extLst>
      <p:ext uri="{BB962C8B-B14F-4D97-AF65-F5344CB8AC3E}">
        <p14:creationId xmlns:p14="http://schemas.microsoft.com/office/powerpoint/2010/main" val="103574658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a:t>
            </a:r>
            <a:r>
              <a:rPr lang="en-US" altLang="zh-CN" dirty="0" smtClean="0"/>
              <a:t>Git</a:t>
            </a:r>
            <a:r>
              <a:rPr lang="zh-CN" altLang="en-US" dirty="0" smtClean="0"/>
              <a:t>的对象</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 </a:t>
            </a:r>
            <a:r>
              <a:rPr lang="en-US" altLang="zh-CN" sz="2000" dirty="0" smtClean="0"/>
              <a:t>       Git</a:t>
            </a:r>
            <a:r>
              <a:rPr lang="zh-CN" altLang="en-US" sz="2000" dirty="0" smtClean="0"/>
              <a:t>里见得最多的就是</a:t>
            </a:r>
            <a:r>
              <a:rPr lang="en-US" altLang="zh-CN" sz="2000" dirty="0" smtClean="0"/>
              <a:t>40</a:t>
            </a:r>
            <a:r>
              <a:rPr lang="zh-CN" altLang="en-US" sz="2000" dirty="0" smtClean="0"/>
              <a:t>位</a:t>
            </a:r>
            <a:r>
              <a:rPr lang="en-US" altLang="zh-CN" sz="2000" dirty="0" smtClean="0"/>
              <a:t>16</a:t>
            </a:r>
            <a:r>
              <a:rPr lang="zh-CN" altLang="en-US" sz="2000" dirty="0" smtClean="0"/>
              <a:t>进制的</a:t>
            </a:r>
            <a:r>
              <a:rPr lang="en-US" altLang="zh-CN" sz="2000" dirty="0" smtClean="0"/>
              <a:t>ID</a:t>
            </a:r>
            <a:r>
              <a:rPr lang="zh-CN" altLang="en-US" sz="2000" dirty="0" smtClean="0"/>
              <a:t>号了</a:t>
            </a:r>
            <a:r>
              <a:rPr lang="en-US" altLang="zh-CN" sz="2000" dirty="0" smtClean="0"/>
              <a:t>,</a:t>
            </a:r>
            <a:r>
              <a:rPr lang="zh-CN" altLang="en-US" sz="2000" dirty="0" smtClean="0"/>
              <a:t>产看最近一次提交</a:t>
            </a:r>
            <a:endParaRPr lang="en-US" altLang="zh-CN" sz="2000" dirty="0" smtClean="0"/>
          </a:p>
          <a:p>
            <a:pPr marL="0" indent="0">
              <a:buNone/>
            </a:pPr>
            <a:r>
              <a:rPr lang="en-US" altLang="zh-CN" sz="2000" dirty="0"/>
              <a:t>	</a:t>
            </a:r>
            <a:r>
              <a:rPr lang="en-US" altLang="zh-CN" sz="2000" dirty="0" smtClean="0"/>
              <a:t>#git log -1 --pretty=raw</a:t>
            </a:r>
          </a:p>
          <a:p>
            <a:pPr marL="0" indent="0">
              <a:buNone/>
            </a:pPr>
            <a:r>
              <a:rPr lang="en-US" altLang="zh-CN" sz="2000" dirty="0"/>
              <a:t> </a:t>
            </a:r>
            <a:r>
              <a:rPr lang="en-US" altLang="zh-CN" sz="2000" dirty="0" smtClean="0"/>
              <a:t>       </a:t>
            </a:r>
            <a:r>
              <a:rPr lang="zh-CN" altLang="en-US" sz="2000" dirty="0" smtClean="0"/>
              <a:t>通过提交日志，我们发现一个提交里含有</a:t>
            </a:r>
            <a:r>
              <a:rPr lang="en-US" altLang="zh-CN" sz="2000" dirty="0" smtClean="0"/>
              <a:t>3</a:t>
            </a:r>
            <a:r>
              <a:rPr lang="zh-CN" altLang="en-US" sz="2000" dirty="0" smtClean="0"/>
              <a:t>个</a:t>
            </a:r>
            <a:r>
              <a:rPr lang="en-US" altLang="zh-CN" sz="2000" dirty="0" smtClean="0"/>
              <a:t>ID</a:t>
            </a:r>
            <a:r>
              <a:rPr lang="zh-CN" altLang="en-US" sz="2000" dirty="0" smtClean="0"/>
              <a:t>：</a:t>
            </a:r>
            <a:endParaRPr lang="en-US" altLang="zh-CN" sz="2000" dirty="0" smtClean="0"/>
          </a:p>
          <a:p>
            <a:pPr marL="0" indent="0">
              <a:buNone/>
            </a:pPr>
            <a:r>
              <a:rPr lang="en-US" altLang="zh-CN" sz="2000" dirty="0"/>
              <a:t>	</a:t>
            </a:r>
            <a:r>
              <a:rPr lang="en-US" altLang="zh-CN" sz="2000" dirty="0" smtClean="0"/>
              <a:t>commit</a:t>
            </a:r>
            <a:r>
              <a:rPr lang="zh-CN" altLang="en-US" sz="2000" dirty="0" smtClean="0"/>
              <a:t>：本次提交的唯一标示</a:t>
            </a:r>
            <a:endParaRPr lang="en-US" altLang="zh-CN" sz="2000" dirty="0" smtClean="0"/>
          </a:p>
          <a:p>
            <a:pPr marL="0" indent="0">
              <a:buNone/>
            </a:pPr>
            <a:r>
              <a:rPr lang="en-US" altLang="zh-CN" sz="2000" dirty="0"/>
              <a:t>	</a:t>
            </a:r>
            <a:r>
              <a:rPr lang="en-US" altLang="zh-CN" sz="2000" dirty="0" smtClean="0"/>
              <a:t>tree</a:t>
            </a:r>
            <a:r>
              <a:rPr lang="zh-CN" altLang="en-US" sz="2000" dirty="0" smtClean="0"/>
              <a:t>：</a:t>
            </a:r>
            <a:r>
              <a:rPr lang="en-US" altLang="zh-CN" sz="2000" dirty="0" smtClean="0"/>
              <a:t>	  </a:t>
            </a:r>
            <a:r>
              <a:rPr lang="zh-CN" altLang="en-US" sz="2000" dirty="0" smtClean="0"/>
              <a:t>本次提交所对应的目录树</a:t>
            </a:r>
            <a:endParaRPr lang="en-US" altLang="zh-CN" sz="2000" dirty="0" smtClean="0"/>
          </a:p>
          <a:p>
            <a:pPr marL="0" indent="0">
              <a:buNone/>
            </a:pPr>
            <a:r>
              <a:rPr lang="en-US" altLang="zh-CN" sz="2000" dirty="0"/>
              <a:t>	</a:t>
            </a:r>
            <a:r>
              <a:rPr lang="en-US" altLang="zh-CN" sz="2000" dirty="0" smtClean="0"/>
              <a:t>parent</a:t>
            </a:r>
            <a:r>
              <a:rPr lang="zh-CN" altLang="en-US" sz="2000" dirty="0" smtClean="0"/>
              <a:t>：</a:t>
            </a:r>
            <a:r>
              <a:rPr lang="en-US" altLang="zh-CN" sz="2000" dirty="0"/>
              <a:t> </a:t>
            </a:r>
            <a:r>
              <a:rPr lang="en-US" altLang="zh-CN" sz="2000" dirty="0" smtClean="0"/>
              <a:t> </a:t>
            </a:r>
            <a:r>
              <a:rPr lang="zh-CN" altLang="en-US" sz="2000" dirty="0" smtClean="0"/>
              <a:t>本次提交的父提交</a:t>
            </a:r>
            <a:endParaRPr lang="en-US" altLang="zh-CN" sz="2000" dirty="0" smtClean="0"/>
          </a:p>
          <a:p>
            <a:pPr marL="0" indent="0">
              <a:buNone/>
            </a:pPr>
            <a:r>
              <a:rPr lang="en-US" altLang="zh-CN" sz="2000" dirty="0"/>
              <a:t> </a:t>
            </a:r>
            <a:r>
              <a:rPr lang="en-US" altLang="zh-CN" sz="2000" dirty="0" smtClean="0"/>
              <a:t>        </a:t>
            </a:r>
            <a:r>
              <a:rPr lang="zh-CN" altLang="en-US" sz="2000" dirty="0" smtClean="0"/>
              <a:t>研究</a:t>
            </a:r>
            <a:r>
              <a:rPr lang="en-US" altLang="zh-CN" sz="2000" dirty="0" smtClean="0"/>
              <a:t>git</a:t>
            </a:r>
            <a:r>
              <a:rPr lang="zh-CN" altLang="en-US" sz="2000" dirty="0" smtClean="0"/>
              <a:t>对象</a:t>
            </a:r>
            <a:r>
              <a:rPr lang="en-US" altLang="zh-CN" sz="2000" dirty="0" smtClean="0"/>
              <a:t>ID</a:t>
            </a:r>
            <a:r>
              <a:rPr lang="zh-CN" altLang="en-US" sz="2000" dirty="0" smtClean="0"/>
              <a:t>的一个重要武器就是</a:t>
            </a:r>
            <a:r>
              <a:rPr lang="en-US" altLang="zh-CN" sz="2000" dirty="0" smtClean="0"/>
              <a:t>git cat-file</a:t>
            </a:r>
            <a:r>
              <a:rPr lang="zh-CN" altLang="en-US" sz="2000" dirty="0" smtClean="0"/>
              <a:t>命令</a:t>
            </a:r>
            <a:endParaRPr lang="en-US" altLang="zh-CN" sz="2000" dirty="0" smtClean="0"/>
          </a:p>
          <a:p>
            <a:pPr marL="0" indent="0">
              <a:buNone/>
            </a:pPr>
            <a:r>
              <a:rPr lang="en-US" altLang="zh-CN" sz="2000" dirty="0"/>
              <a:t>	</a:t>
            </a:r>
            <a:r>
              <a:rPr lang="en-US" altLang="zh-CN" sz="2000" dirty="0" smtClean="0"/>
              <a:t>#git cat-file -t [ID] </a:t>
            </a:r>
            <a:r>
              <a:rPr lang="zh-CN" altLang="en-US" sz="2000" dirty="0" smtClean="0"/>
              <a:t>查看</a:t>
            </a:r>
            <a:r>
              <a:rPr lang="en-US" altLang="zh-CN" sz="2000" dirty="0" smtClean="0"/>
              <a:t>ID</a:t>
            </a:r>
            <a:r>
              <a:rPr lang="zh-CN" altLang="en-US" sz="2000" dirty="0" smtClean="0"/>
              <a:t>类型</a:t>
            </a:r>
            <a:endParaRPr lang="en-US" altLang="zh-CN" sz="2000" dirty="0" smtClean="0"/>
          </a:p>
          <a:p>
            <a:pPr marL="0" indent="0">
              <a:buNone/>
            </a:pPr>
            <a:r>
              <a:rPr lang="en-US" altLang="zh-CN" sz="2000" dirty="0"/>
              <a:t>	</a:t>
            </a:r>
            <a:r>
              <a:rPr lang="en-US" altLang="zh-CN" sz="2000" dirty="0" smtClean="0"/>
              <a:t>#git cat-file -p[ID</a:t>
            </a:r>
            <a:r>
              <a:rPr lang="en-US" altLang="zh-CN" sz="2000" dirty="0"/>
              <a:t>] </a:t>
            </a:r>
            <a:r>
              <a:rPr lang="zh-CN" altLang="en-US" sz="2000" dirty="0" smtClean="0"/>
              <a:t>查看</a:t>
            </a:r>
            <a:r>
              <a:rPr lang="en-US" altLang="zh-CN" sz="2000" dirty="0" smtClean="0"/>
              <a:t>ID</a:t>
            </a:r>
            <a:r>
              <a:rPr lang="zh-CN" altLang="en-US" sz="2000" dirty="0" smtClean="0"/>
              <a:t>内容</a:t>
            </a:r>
            <a:endParaRPr lang="en-US" altLang="zh-CN" sz="2000" dirty="0" smtClean="0"/>
          </a:p>
          <a:p>
            <a:pPr marL="0" indent="0">
              <a:buNone/>
            </a:pPr>
            <a:r>
              <a:rPr lang="en-US" altLang="zh-CN" sz="2000" dirty="0"/>
              <a:t> </a:t>
            </a:r>
            <a:r>
              <a:rPr lang="en-US" altLang="zh-CN" sz="2000" dirty="0" smtClean="0"/>
              <a:t>        </a:t>
            </a:r>
            <a:r>
              <a:rPr lang="zh-CN" altLang="en-US" sz="2000" dirty="0" smtClean="0"/>
              <a:t>通过这个命令就可以对历史提交进行追踪了。</a:t>
            </a: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208089695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圆角矩形 5"/>
          <p:cNvSpPr/>
          <p:nvPr/>
        </p:nvSpPr>
        <p:spPr>
          <a:xfrm>
            <a:off x="1835696" y="1988840"/>
            <a:ext cx="936104" cy="28803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对象库</a:t>
            </a:r>
            <a:endParaRPr lang="zh-CN" altLang="en-US" dirty="0"/>
          </a:p>
        </p:txBody>
      </p:sp>
      <p:cxnSp>
        <p:nvCxnSpPr>
          <p:cNvPr id="9" name="直接连接符 8"/>
          <p:cNvCxnSpPr/>
          <p:nvPr/>
        </p:nvCxnSpPr>
        <p:spPr>
          <a:xfrm flipH="1" flipV="1">
            <a:off x="2966120" y="3695328"/>
            <a:ext cx="379753" cy="379753"/>
          </a:xfrm>
          <a:prstGeom prst="line">
            <a:avLst/>
          </a:prstGeom>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1259632" y="1772816"/>
            <a:ext cx="6840760" cy="38164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051720" y="2564904"/>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Id  e6956</a:t>
            </a:r>
          </a:p>
          <a:p>
            <a:r>
              <a:rPr lang="en-US" altLang="zh-CN" dirty="0" smtClean="0"/>
              <a:t>Tree  f58d</a:t>
            </a:r>
          </a:p>
          <a:p>
            <a:r>
              <a:rPr lang="en-US" altLang="zh-CN" dirty="0" smtClean="0"/>
              <a:t>Parent  a0c6</a:t>
            </a:r>
          </a:p>
        </p:txBody>
      </p:sp>
      <p:sp>
        <p:nvSpPr>
          <p:cNvPr id="11" name="矩形 10"/>
          <p:cNvSpPr/>
          <p:nvPr/>
        </p:nvSpPr>
        <p:spPr>
          <a:xfrm>
            <a:off x="2051719" y="2564904"/>
            <a:ext cx="158417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commit</a:t>
            </a:r>
            <a:endParaRPr lang="zh-CN" altLang="en-US" dirty="0"/>
          </a:p>
        </p:txBody>
      </p:sp>
      <p:sp>
        <p:nvSpPr>
          <p:cNvPr id="17" name="矩形 16"/>
          <p:cNvSpPr/>
          <p:nvPr/>
        </p:nvSpPr>
        <p:spPr>
          <a:xfrm>
            <a:off x="2051721" y="4005064"/>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Id  a0c6</a:t>
            </a:r>
          </a:p>
          <a:p>
            <a:r>
              <a:rPr lang="en-US" altLang="zh-CN" dirty="0" smtClean="0"/>
              <a:t>Tree  190d</a:t>
            </a:r>
          </a:p>
          <a:p>
            <a:r>
              <a:rPr lang="en-US" altLang="zh-CN" dirty="0" smtClean="0"/>
              <a:t>Parent  9e8a</a:t>
            </a:r>
          </a:p>
        </p:txBody>
      </p:sp>
      <p:sp>
        <p:nvSpPr>
          <p:cNvPr id="18" name="矩形 17"/>
          <p:cNvSpPr/>
          <p:nvPr/>
        </p:nvSpPr>
        <p:spPr>
          <a:xfrm>
            <a:off x="2051720" y="4005064"/>
            <a:ext cx="158417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commit</a:t>
            </a:r>
            <a:endParaRPr lang="zh-CN" altLang="en-US" dirty="0"/>
          </a:p>
        </p:txBody>
      </p:sp>
      <p:sp>
        <p:nvSpPr>
          <p:cNvPr id="19" name="矩形 18"/>
          <p:cNvSpPr/>
          <p:nvPr/>
        </p:nvSpPr>
        <p:spPr>
          <a:xfrm>
            <a:off x="3995936" y="2564904"/>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Id  f58d</a:t>
            </a:r>
          </a:p>
          <a:p>
            <a:r>
              <a:rPr lang="en-US" altLang="zh-CN" dirty="0" smtClean="0"/>
              <a:t>Blob fd3c</a:t>
            </a:r>
          </a:p>
          <a:p>
            <a:r>
              <a:rPr lang="en-US" altLang="zh-CN" dirty="0" smtClean="0"/>
              <a:t>|_</a:t>
            </a:r>
            <a:r>
              <a:rPr lang="en-US" altLang="zh-CN" sz="1600" dirty="0" smtClean="0"/>
              <a:t>welcome.txt</a:t>
            </a:r>
            <a:r>
              <a:rPr lang="en-US" altLang="zh-CN" dirty="0" smtClean="0"/>
              <a:t>        </a:t>
            </a:r>
          </a:p>
        </p:txBody>
      </p:sp>
      <p:sp>
        <p:nvSpPr>
          <p:cNvPr id="20" name="矩形 19"/>
          <p:cNvSpPr/>
          <p:nvPr/>
        </p:nvSpPr>
        <p:spPr>
          <a:xfrm>
            <a:off x="3995935" y="2564904"/>
            <a:ext cx="158417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Tree</a:t>
            </a:r>
            <a:endParaRPr lang="zh-CN" altLang="en-US" dirty="0"/>
          </a:p>
        </p:txBody>
      </p:sp>
      <p:sp>
        <p:nvSpPr>
          <p:cNvPr id="21" name="矩形 20"/>
          <p:cNvSpPr/>
          <p:nvPr/>
        </p:nvSpPr>
        <p:spPr>
          <a:xfrm>
            <a:off x="5940153" y="2564904"/>
            <a:ext cx="158417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r>
              <a:rPr lang="en-US" altLang="zh-CN" dirty="0" smtClean="0"/>
              <a:t>Id  fd3c</a:t>
            </a:r>
          </a:p>
          <a:p>
            <a:r>
              <a:rPr lang="en-US" altLang="zh-CN" dirty="0" smtClean="0"/>
              <a:t>Hello.</a:t>
            </a:r>
          </a:p>
        </p:txBody>
      </p:sp>
      <p:sp>
        <p:nvSpPr>
          <p:cNvPr id="22" name="矩形 21"/>
          <p:cNvSpPr/>
          <p:nvPr/>
        </p:nvSpPr>
        <p:spPr>
          <a:xfrm>
            <a:off x="5940152" y="2564904"/>
            <a:ext cx="158417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Blob</a:t>
            </a:r>
            <a:endParaRPr lang="zh-CN" altLang="en-US" dirty="0"/>
          </a:p>
        </p:txBody>
      </p:sp>
      <p:sp>
        <p:nvSpPr>
          <p:cNvPr id="23" name="矩形 22"/>
          <p:cNvSpPr/>
          <p:nvPr/>
        </p:nvSpPr>
        <p:spPr>
          <a:xfrm>
            <a:off x="2051719" y="1988840"/>
            <a:ext cx="1104277"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对象库</a:t>
            </a:r>
            <a:endParaRPr lang="zh-CN" altLang="en-US" dirty="0"/>
          </a:p>
        </p:txBody>
      </p:sp>
      <p:cxnSp>
        <p:nvCxnSpPr>
          <p:cNvPr id="25" name="肘形连接符 24"/>
          <p:cNvCxnSpPr/>
          <p:nvPr/>
        </p:nvCxnSpPr>
        <p:spPr>
          <a:xfrm>
            <a:off x="2051721" y="3681028"/>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835696" y="3573016"/>
            <a:ext cx="2160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835696" y="3573016"/>
            <a:ext cx="0" cy="93610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835696" y="450912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1835696" y="450912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835696" y="4509120"/>
            <a:ext cx="21602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3635897" y="2708920"/>
            <a:ext cx="360038" cy="648072"/>
            <a:chOff x="3635897" y="2708920"/>
            <a:chExt cx="360038" cy="648072"/>
          </a:xfrm>
        </p:grpSpPr>
        <p:cxnSp>
          <p:nvCxnSpPr>
            <p:cNvPr id="39" name="直接连接符 38"/>
            <p:cNvCxnSpPr/>
            <p:nvPr/>
          </p:nvCxnSpPr>
          <p:spPr>
            <a:xfrm>
              <a:off x="3635897" y="3356992"/>
              <a:ext cx="1440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779912" y="2708920"/>
              <a:ext cx="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20" idx="1"/>
            </p:cNvCxnSpPr>
            <p:nvPr/>
          </p:nvCxnSpPr>
          <p:spPr>
            <a:xfrm>
              <a:off x="3779912" y="2708920"/>
              <a:ext cx="21602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580112" y="2708920"/>
            <a:ext cx="360038" cy="648072"/>
            <a:chOff x="3635897" y="2708920"/>
            <a:chExt cx="360038" cy="648072"/>
          </a:xfrm>
        </p:grpSpPr>
        <p:cxnSp>
          <p:nvCxnSpPr>
            <p:cNvPr id="46" name="直接连接符 45"/>
            <p:cNvCxnSpPr/>
            <p:nvPr/>
          </p:nvCxnSpPr>
          <p:spPr>
            <a:xfrm>
              <a:off x="3635897" y="3356992"/>
              <a:ext cx="1440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779912" y="2708920"/>
              <a:ext cx="0"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3779912" y="2708920"/>
              <a:ext cx="21602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2261726"/>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ID</a:t>
            </a:r>
            <a:r>
              <a:rPr lang="zh-CN" altLang="en-US" sz="2800" b="1" dirty="0" smtClean="0"/>
              <a:t>为什么不用顺序数字</a:t>
            </a:r>
            <a:endParaRPr lang="zh-CN" altLang="en-US" sz="2800" b="1" dirty="0"/>
          </a:p>
        </p:txBody>
      </p:sp>
      <p:sp>
        <p:nvSpPr>
          <p:cNvPr id="3" name="内容占位符 2"/>
          <p:cNvSpPr>
            <a:spLocks noGrp="1"/>
          </p:cNvSpPr>
          <p:nvPr>
            <p:ph idx="1"/>
          </p:nvPr>
        </p:nvSpPr>
        <p:spPr/>
        <p:txBody>
          <a:bodyPr>
            <a:normAutofit/>
          </a:bodyPr>
          <a:lstStyle/>
          <a:p>
            <a:pPr marL="0" indent="0">
              <a:buNone/>
            </a:pPr>
            <a:r>
              <a:rPr lang="en-US" altLang="zh-CN" sz="2000" dirty="0" smtClean="0"/>
              <a:t>        Git</a:t>
            </a:r>
            <a:r>
              <a:rPr lang="zh-CN" altLang="en-US" sz="2000" dirty="0" smtClean="0"/>
              <a:t>的提交为什么不用顺序数字而采用</a:t>
            </a:r>
            <a:r>
              <a:rPr lang="en-US" altLang="zh-CN" sz="2000" dirty="0" smtClean="0"/>
              <a:t>40</a:t>
            </a:r>
            <a:r>
              <a:rPr lang="zh-CN" altLang="en-US" sz="2000" dirty="0" smtClean="0"/>
              <a:t>位</a:t>
            </a:r>
            <a:r>
              <a:rPr lang="en-US" altLang="zh-CN" sz="2000" dirty="0" smtClean="0"/>
              <a:t>16</a:t>
            </a:r>
            <a:r>
              <a:rPr lang="zh-CN" altLang="en-US" sz="2000" dirty="0" smtClean="0"/>
              <a:t>进制，这是因为</a:t>
            </a:r>
            <a:r>
              <a:rPr lang="en-US" altLang="zh-CN" sz="2000" dirty="0" smtClean="0"/>
              <a:t>Git</a:t>
            </a:r>
            <a:r>
              <a:rPr lang="zh-CN" altLang="en-US" sz="2000" dirty="0" smtClean="0"/>
              <a:t>是一个分布式的版本控制系统。如果采用顺序递增的编号，只能保证本地版本库的唯一性，在分发的时候难免会造成冲突。所以采用</a:t>
            </a:r>
            <a:r>
              <a:rPr lang="en-US" altLang="zh-CN" sz="2000" dirty="0" smtClean="0"/>
              <a:t>40</a:t>
            </a:r>
            <a:r>
              <a:rPr lang="zh-CN" altLang="en-US" sz="2000" dirty="0" smtClean="0"/>
              <a:t>位</a:t>
            </a:r>
            <a:r>
              <a:rPr lang="en-US" altLang="zh-CN" sz="2000" dirty="0" smtClean="0"/>
              <a:t>ID</a:t>
            </a:r>
            <a:r>
              <a:rPr lang="zh-CN" altLang="en-US" sz="2000" dirty="0" smtClean="0"/>
              <a:t>可以保证编号的全球唯一。</a:t>
            </a:r>
            <a:endParaRPr lang="en-US" altLang="zh-CN" sz="2000" dirty="0" smtClean="0"/>
          </a:p>
          <a:p>
            <a:pPr marL="0" indent="0">
              <a:buNone/>
            </a:pPr>
            <a:r>
              <a:rPr lang="en-US" altLang="zh-CN" sz="2000" dirty="0"/>
              <a:t> </a:t>
            </a:r>
            <a:r>
              <a:rPr lang="en-US" altLang="zh-CN" sz="2000" dirty="0" smtClean="0"/>
              <a:t>        40</a:t>
            </a:r>
            <a:r>
              <a:rPr lang="zh-CN" altLang="en-US" sz="2000" dirty="0" smtClean="0"/>
              <a:t>位的</a:t>
            </a:r>
            <a:r>
              <a:rPr lang="en-US" altLang="zh-CN" sz="2000" dirty="0" smtClean="0"/>
              <a:t>ID</a:t>
            </a:r>
            <a:r>
              <a:rPr lang="zh-CN" altLang="en-US" sz="2000" dirty="0" smtClean="0"/>
              <a:t>如何访问？</a:t>
            </a:r>
            <a:endParaRPr lang="en-US" altLang="zh-CN" sz="2000" dirty="0" smtClean="0"/>
          </a:p>
          <a:p>
            <a:pPr marL="0" indent="0">
              <a:buNone/>
            </a:pPr>
            <a:r>
              <a:rPr lang="en-US" altLang="zh-CN" sz="2000" dirty="0" smtClean="0"/>
              <a:t>         </a:t>
            </a:r>
            <a:r>
              <a:rPr lang="zh-CN" altLang="en-US" sz="2000" dirty="0" smtClean="0"/>
              <a:t>对于人来说，要记住</a:t>
            </a:r>
            <a:r>
              <a:rPr lang="en-US" altLang="zh-CN" sz="2000" dirty="0" smtClean="0"/>
              <a:t>40</a:t>
            </a:r>
            <a:r>
              <a:rPr lang="zh-CN" altLang="en-US" sz="2000" dirty="0" smtClean="0"/>
              <a:t>位的</a:t>
            </a:r>
            <a:r>
              <a:rPr lang="en-US" altLang="zh-CN" sz="2000" dirty="0" smtClean="0"/>
              <a:t>16</a:t>
            </a:r>
            <a:r>
              <a:rPr lang="zh-CN" altLang="en-US" sz="2000" dirty="0" smtClean="0"/>
              <a:t>进制数是很困难的，</a:t>
            </a:r>
            <a:r>
              <a:rPr lang="en-US" altLang="zh-CN" sz="2000" dirty="0" smtClean="0"/>
              <a:t>Git</a:t>
            </a:r>
            <a:r>
              <a:rPr lang="zh-CN" altLang="en-US" sz="2000" dirty="0" smtClean="0"/>
              <a:t>提供了很多方法可以方便的访问这些</a:t>
            </a:r>
            <a:r>
              <a:rPr lang="en-US" altLang="zh-CN" sz="2000" dirty="0" smtClean="0"/>
              <a:t>ID</a:t>
            </a:r>
            <a:r>
              <a:rPr lang="zh-CN" altLang="en-US" sz="2000" dirty="0" smtClean="0"/>
              <a:t>。</a:t>
            </a:r>
            <a:endParaRPr lang="en-US" altLang="zh-CN" sz="2000" dirty="0" smtClean="0"/>
          </a:p>
          <a:p>
            <a:pPr marL="0" indent="0">
              <a:buNone/>
            </a:pPr>
            <a:r>
              <a:rPr lang="en-US" altLang="zh-CN" sz="2000" dirty="0"/>
              <a:t> </a:t>
            </a:r>
            <a:r>
              <a:rPr lang="en-US" altLang="zh-CN" sz="2000" dirty="0" smtClean="0"/>
              <a:t>        1</a:t>
            </a:r>
            <a:r>
              <a:rPr lang="zh-CN" altLang="en-US" sz="2000" dirty="0" smtClean="0"/>
              <a:t>、不必写全</a:t>
            </a:r>
            <a:r>
              <a:rPr lang="en-US" altLang="zh-CN" sz="2000" dirty="0" smtClean="0"/>
              <a:t>ID</a:t>
            </a:r>
            <a:r>
              <a:rPr lang="zh-CN" altLang="en-US" sz="2000" dirty="0" smtClean="0"/>
              <a:t>，只采用开头部分（一般</a:t>
            </a:r>
            <a:r>
              <a:rPr lang="en-US" altLang="zh-CN" sz="2000" dirty="0" smtClean="0"/>
              <a:t>4</a:t>
            </a:r>
            <a:r>
              <a:rPr lang="zh-CN" altLang="en-US" sz="2000" dirty="0" smtClean="0"/>
              <a:t>位以上），只有不与现有其他</a:t>
            </a:r>
            <a:r>
              <a:rPr lang="en-US" altLang="zh-CN" sz="2000" dirty="0" smtClean="0"/>
              <a:t>ID</a:t>
            </a:r>
            <a:r>
              <a:rPr lang="zh-CN" altLang="en-US" sz="2000" dirty="0" smtClean="0"/>
              <a:t>冲突即可。</a:t>
            </a:r>
            <a:endParaRPr lang="en-US" altLang="zh-CN" sz="2000" dirty="0" smtClean="0"/>
          </a:p>
          <a:p>
            <a:pPr marL="0" indent="0">
              <a:buNone/>
            </a:pPr>
            <a:r>
              <a:rPr lang="en-US" altLang="zh-CN" sz="2000" dirty="0" smtClean="0"/>
              <a:t>         2</a:t>
            </a:r>
            <a:r>
              <a:rPr lang="zh-CN" altLang="en-US" sz="2000" dirty="0" smtClean="0"/>
              <a:t>、使用</a:t>
            </a:r>
            <a:r>
              <a:rPr lang="en-US" altLang="zh-CN" sz="2000" dirty="0" smtClean="0"/>
              <a:t>HEAD</a:t>
            </a:r>
            <a:r>
              <a:rPr lang="zh-CN" altLang="en-US" sz="2000" dirty="0" smtClean="0"/>
              <a:t>代表最新提交，则</a:t>
            </a:r>
            <a:endParaRPr lang="en-US" altLang="zh-CN" sz="2000" dirty="0" smtClean="0"/>
          </a:p>
          <a:p>
            <a:pPr marL="0" indent="0">
              <a:buNone/>
            </a:pPr>
            <a:r>
              <a:rPr lang="en-US" altLang="zh-CN" sz="2000" dirty="0"/>
              <a:t> </a:t>
            </a:r>
            <a:r>
              <a:rPr lang="en-US" altLang="zh-CN" sz="2000" dirty="0" smtClean="0"/>
              <a:t>	HEAD^</a:t>
            </a:r>
            <a:r>
              <a:rPr lang="zh-CN" altLang="en-US" sz="2000" dirty="0" smtClean="0"/>
              <a:t>表示</a:t>
            </a:r>
            <a:r>
              <a:rPr lang="en-US" altLang="zh-CN" sz="2000" dirty="0" smtClean="0"/>
              <a:t>HEAD</a:t>
            </a:r>
            <a:r>
              <a:rPr lang="zh-CN" altLang="en-US" sz="2000" dirty="0" smtClean="0"/>
              <a:t>的父提交</a:t>
            </a:r>
            <a:endParaRPr lang="en-US" altLang="zh-CN" sz="2000" dirty="0" smtClean="0"/>
          </a:p>
          <a:p>
            <a:pPr marL="0" indent="0">
              <a:buNone/>
            </a:pPr>
            <a:r>
              <a:rPr lang="en-US" altLang="zh-CN" sz="2000" dirty="0"/>
              <a:t>	</a:t>
            </a:r>
            <a:r>
              <a:rPr lang="en-US" altLang="zh-CN" sz="2000" dirty="0" smtClean="0"/>
              <a:t>HEAD~5</a:t>
            </a:r>
            <a:r>
              <a:rPr lang="zh-CN" altLang="en-US" sz="2000" dirty="0" smtClean="0"/>
              <a:t>表示</a:t>
            </a:r>
            <a:r>
              <a:rPr lang="en-US" altLang="zh-CN" sz="2000" dirty="0" smtClean="0"/>
              <a:t>HEAD^^^^^</a:t>
            </a:r>
            <a:endParaRPr lang="zh-CN" altLang="en-US" sz="2000" dirty="0"/>
          </a:p>
        </p:txBody>
      </p:sp>
    </p:spTree>
    <p:extLst>
      <p:ext uri="{BB962C8B-B14F-4D97-AF65-F5344CB8AC3E}">
        <p14:creationId xmlns:p14="http://schemas.microsoft.com/office/powerpoint/2010/main" val="540362844"/>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smtClean="0"/>
              <a:t>了解</a:t>
            </a:r>
            <a:r>
              <a:rPr lang="en-US" altLang="zh-CN" dirty="0" smtClean="0"/>
              <a:t>Git</a:t>
            </a:r>
            <a:r>
              <a:rPr lang="zh-CN" altLang="en-US" dirty="0" smtClean="0"/>
              <a:t>对象的概念</a:t>
            </a:r>
            <a:endParaRPr lang="en-US" altLang="zh-CN" dirty="0" smtClean="0"/>
          </a:p>
          <a:p>
            <a:r>
              <a:rPr lang="zh-CN" altLang="en-US" dirty="0" smtClean="0"/>
              <a:t>通过</a:t>
            </a:r>
            <a:r>
              <a:rPr lang="en-US" altLang="zh-CN" dirty="0" smtClean="0"/>
              <a:t>ID</a:t>
            </a:r>
            <a:r>
              <a:rPr lang="zh-CN" altLang="en-US" dirty="0" smtClean="0"/>
              <a:t>追踪历史提交</a:t>
            </a:r>
            <a:endParaRPr lang="zh-CN" altLang="en-US" dirty="0"/>
          </a:p>
        </p:txBody>
      </p:sp>
    </p:spTree>
    <p:extLst>
      <p:ext uri="{BB962C8B-B14F-4D97-AF65-F5344CB8AC3E}">
        <p14:creationId xmlns:p14="http://schemas.microsoft.com/office/powerpoint/2010/main" val="1261187848"/>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1</a:t>
            </a:r>
            <a:r>
              <a:rPr lang="zh-CN" altLang="en-US" dirty="0" smtClean="0"/>
              <a:t>、初识</a:t>
            </a:r>
            <a:r>
              <a:rPr lang="en-US" altLang="zh-CN" dirty="0" smtClean="0"/>
              <a:t>Git</a:t>
            </a:r>
            <a:endParaRPr lang="zh-CN"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altLang="zh-CN" dirty="0" smtClean="0"/>
              <a:t>     </a:t>
            </a:r>
            <a:r>
              <a:rPr lang="en-US" altLang="zh-CN" sz="2400" dirty="0" smtClean="0"/>
              <a:t>Git</a:t>
            </a:r>
            <a:r>
              <a:rPr lang="zh-CN" altLang="en-US" sz="2400" dirty="0" smtClean="0"/>
              <a:t>是一款分布式版本控制系统，有别于</a:t>
            </a:r>
            <a:r>
              <a:rPr lang="en-US" altLang="zh-CN" sz="2400" dirty="0" smtClean="0"/>
              <a:t>CVS</a:t>
            </a:r>
            <a:r>
              <a:rPr lang="zh-CN" altLang="en-US" sz="2400" dirty="0" smtClean="0"/>
              <a:t>和</a:t>
            </a:r>
            <a:r>
              <a:rPr lang="en-US" altLang="zh-CN" sz="2400" dirty="0" smtClean="0"/>
              <a:t>SVN</a:t>
            </a:r>
            <a:r>
              <a:rPr lang="zh-CN" altLang="en-US" sz="2400" dirty="0" smtClean="0"/>
              <a:t>等集中式版本控制系统，</a:t>
            </a:r>
            <a:r>
              <a:rPr lang="en-US" altLang="zh-CN" sz="2400" dirty="0" smtClean="0"/>
              <a:t>Git</a:t>
            </a:r>
            <a:r>
              <a:rPr lang="zh-CN" altLang="en-US" sz="2400" dirty="0" smtClean="0"/>
              <a:t>可以让研发团队更加高效的协同工作，从而提高生产率。使用</a:t>
            </a:r>
            <a:r>
              <a:rPr lang="en-US" altLang="zh-CN" sz="2400" dirty="0" smtClean="0"/>
              <a:t>Git</a:t>
            </a:r>
            <a:r>
              <a:rPr lang="zh-CN" altLang="en-US" sz="2400" dirty="0" smtClean="0"/>
              <a:t>，开发人员的工作不会因为贫乏的遭遇提交冲突而中断，管理人员也无需为数据备份而担心。经过</a:t>
            </a:r>
            <a:r>
              <a:rPr lang="en-US" altLang="zh-CN" sz="2400" dirty="0" smtClean="0"/>
              <a:t>Linux</a:t>
            </a:r>
            <a:r>
              <a:rPr lang="zh-CN" altLang="en-US" sz="2400" dirty="0" smtClean="0"/>
              <a:t>这样庞大的项目考研之后，</a:t>
            </a:r>
            <a:r>
              <a:rPr lang="en-US" altLang="zh-CN" sz="2400" dirty="0" smtClean="0"/>
              <a:t>Git</a:t>
            </a:r>
            <a:r>
              <a:rPr lang="zh-CN" altLang="en-US" sz="2400" dirty="0" smtClean="0"/>
              <a:t>被证明可以胜任任何规模的团队。</a:t>
            </a:r>
            <a:endParaRPr lang="zh-CN" sz="2400"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Git</a:t>
            </a:r>
            <a:r>
              <a:rPr lang="zh-CN" altLang="en-US" dirty="0" smtClean="0"/>
              <a:t>重置</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000" dirty="0" smtClean="0"/>
              <a:t>         我们知道，</a:t>
            </a:r>
            <a:r>
              <a:rPr lang="en-US" altLang="zh-CN" sz="2000" dirty="0" smtClean="0"/>
              <a:t>master</a:t>
            </a:r>
            <a:r>
              <a:rPr lang="zh-CN" altLang="en-US" sz="2000" dirty="0" smtClean="0"/>
              <a:t>相当于一个分支游标，每次都指向最新的提交。但是既然是游标，就应该既可以向上“游动”，也可以向下“游动”。</a:t>
            </a:r>
            <a:endParaRPr lang="en-US" altLang="zh-CN" sz="2000" dirty="0" smtClean="0"/>
          </a:p>
          <a:p>
            <a:pPr marL="0" indent="0">
              <a:buNone/>
            </a:pPr>
            <a:r>
              <a:rPr lang="en-US" altLang="zh-CN" sz="2000" dirty="0" smtClean="0"/>
              <a:t>         </a:t>
            </a:r>
            <a:r>
              <a:rPr lang="zh-CN" altLang="en-US" sz="2000" dirty="0" smtClean="0"/>
              <a:t>下面来体会下</a:t>
            </a:r>
            <a:r>
              <a:rPr lang="en-US" altLang="zh-CN" sz="2000" dirty="0" smtClean="0"/>
              <a:t>master</a:t>
            </a:r>
            <a:r>
              <a:rPr lang="zh-CN" altLang="en-US" sz="2000" dirty="0" smtClean="0"/>
              <a:t>游标是怎么变化的</a:t>
            </a:r>
            <a:endParaRPr lang="en-US" altLang="zh-CN" sz="2000" dirty="0" smtClean="0"/>
          </a:p>
          <a:p>
            <a:pPr marL="0" indent="0">
              <a:buNone/>
            </a:pPr>
            <a:r>
              <a:rPr lang="en-US" altLang="zh-CN" sz="2000" dirty="0"/>
              <a:t>	</a:t>
            </a:r>
            <a:r>
              <a:rPr lang="en-US" altLang="zh-CN" sz="2000" dirty="0" smtClean="0"/>
              <a:t>#cat .git/refs/heads/master //</a:t>
            </a:r>
            <a:r>
              <a:rPr lang="zh-CN" altLang="en-US" sz="2000" dirty="0" smtClean="0"/>
              <a:t>查看</a:t>
            </a:r>
            <a:r>
              <a:rPr lang="en-US" altLang="zh-CN" sz="2000" dirty="0" smtClean="0"/>
              <a:t>master</a:t>
            </a:r>
            <a:r>
              <a:rPr lang="zh-CN" altLang="en-US" sz="2000" dirty="0" smtClean="0"/>
              <a:t>指向</a:t>
            </a:r>
            <a:endParaRPr lang="en-US" altLang="zh-CN" sz="2000" dirty="0" smtClean="0"/>
          </a:p>
          <a:p>
            <a:pPr marL="0" indent="0">
              <a:buNone/>
            </a:pPr>
            <a:r>
              <a:rPr lang="en-US" altLang="zh-CN" sz="2000" dirty="0"/>
              <a:t>	</a:t>
            </a:r>
            <a:r>
              <a:rPr lang="en-US" altLang="zh-CN" sz="2000" dirty="0" smtClean="0"/>
              <a:t>#touch new-commit.txt</a:t>
            </a:r>
          </a:p>
          <a:p>
            <a:pPr marL="0" indent="0">
              <a:buNone/>
            </a:pPr>
            <a:r>
              <a:rPr lang="en-US" altLang="zh-CN" sz="2000" dirty="0"/>
              <a:t>	</a:t>
            </a:r>
            <a:r>
              <a:rPr lang="en-US" altLang="zh-CN" sz="2000" dirty="0" smtClean="0"/>
              <a:t>#git add new-commit.txt</a:t>
            </a:r>
          </a:p>
          <a:p>
            <a:pPr marL="0" indent="0">
              <a:buNone/>
            </a:pPr>
            <a:r>
              <a:rPr lang="en-US" altLang="zh-CN" sz="2000" dirty="0"/>
              <a:t>	</a:t>
            </a:r>
            <a:r>
              <a:rPr lang="en-US" altLang="zh-CN" sz="2000" dirty="0" smtClean="0"/>
              <a:t>#git commit -m ”does master change?”</a:t>
            </a:r>
          </a:p>
          <a:p>
            <a:pPr marL="0" indent="0">
              <a:buNone/>
            </a:pPr>
            <a:r>
              <a:rPr lang="en-US" altLang="zh-CN" sz="2000" dirty="0"/>
              <a:t>	</a:t>
            </a:r>
            <a:r>
              <a:rPr lang="en-US" altLang="zh-CN" sz="2000" dirty="0" smtClean="0"/>
              <a:t>#cat </a:t>
            </a:r>
            <a:r>
              <a:rPr lang="en-US" altLang="zh-CN" sz="2000" dirty="0"/>
              <a:t>.git/refs/heads/master </a:t>
            </a:r>
            <a:endParaRPr lang="en-US" altLang="zh-CN" sz="2000" dirty="0" smtClean="0"/>
          </a:p>
          <a:p>
            <a:pPr marL="0" indent="0">
              <a:buNone/>
            </a:pPr>
            <a:r>
              <a:rPr lang="en-US" altLang="zh-CN" sz="2000" dirty="0"/>
              <a:t> </a:t>
            </a:r>
            <a:r>
              <a:rPr lang="en-US" altLang="zh-CN" sz="2000" dirty="0" smtClean="0"/>
              <a:t>          </a:t>
            </a:r>
            <a:r>
              <a:rPr lang="zh-CN" altLang="en-US" sz="2000" dirty="0" smtClean="0"/>
              <a:t>下面，我们重置下</a:t>
            </a:r>
            <a:r>
              <a:rPr lang="en-US" altLang="zh-CN" sz="2000" dirty="0" smtClean="0"/>
              <a:t>master</a:t>
            </a:r>
            <a:r>
              <a:rPr lang="zh-CN" altLang="en-US" sz="2000" dirty="0" smtClean="0"/>
              <a:t>游标</a:t>
            </a:r>
            <a:endParaRPr lang="en-US" altLang="zh-CN" sz="2000" dirty="0" smtClean="0"/>
          </a:p>
          <a:p>
            <a:pPr marL="0" indent="0">
              <a:buNone/>
            </a:pPr>
            <a:r>
              <a:rPr lang="en-US" altLang="zh-CN" sz="2000" dirty="0" smtClean="0"/>
              <a:t>	#git reset --hard HEAD^</a:t>
            </a:r>
          </a:p>
          <a:p>
            <a:pPr marL="0" indent="0">
              <a:buNone/>
            </a:pPr>
            <a:r>
              <a:rPr lang="en-US" altLang="zh-CN" sz="2000" dirty="0" smtClean="0"/>
              <a:t>	#cat </a:t>
            </a:r>
            <a:r>
              <a:rPr lang="en-US" altLang="zh-CN" sz="2000" dirty="0"/>
              <a:t>.git/refs/heads/master </a:t>
            </a:r>
            <a:endParaRPr lang="zh-CN" altLang="en-US" sz="2000" dirty="0"/>
          </a:p>
        </p:txBody>
      </p:sp>
    </p:spTree>
    <p:extLst>
      <p:ext uri="{BB962C8B-B14F-4D97-AF65-F5344CB8AC3E}">
        <p14:creationId xmlns:p14="http://schemas.microsoft.com/office/powerpoint/2010/main" val="3201711044"/>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620688"/>
            <a:ext cx="7848872" cy="3447098"/>
          </a:xfrm>
          <a:prstGeom prst="rect">
            <a:avLst/>
          </a:prstGeom>
        </p:spPr>
        <p:txBody>
          <a:bodyPr wrap="square">
            <a:spAutoFit/>
          </a:bodyPr>
          <a:lstStyle/>
          <a:p>
            <a:r>
              <a:rPr lang="en-US" altLang="zh-CN" sz="2000" dirty="0" smtClean="0"/>
              <a:t>        </a:t>
            </a:r>
            <a:r>
              <a:rPr lang="zh-CN" altLang="en-US" sz="2000" dirty="0" smtClean="0"/>
              <a:t>可以看到，不仅刚才提交的文件没了，连提交日志中的记录也不见了。使用重置命令很危险，会彻底丢掉历史。那么，利用浏览提交历史的方法找到丢弃的</a:t>
            </a:r>
            <a:r>
              <a:rPr lang="en-US" altLang="zh-CN" sz="2000" dirty="0" smtClean="0"/>
              <a:t>ID</a:t>
            </a:r>
            <a:r>
              <a:rPr lang="zh-CN" altLang="en-US" sz="2000" dirty="0" smtClean="0"/>
              <a:t>，在使用重置恢复历史吗？不可能！因为重置让提交历史也改变了。</a:t>
            </a:r>
            <a:endParaRPr lang="en-US" altLang="zh-CN" sz="2000" dirty="0" smtClean="0"/>
          </a:p>
          <a:p>
            <a:r>
              <a:rPr lang="en-US" altLang="zh-CN" sz="2000" dirty="0"/>
              <a:t>	</a:t>
            </a:r>
            <a:r>
              <a:rPr lang="en-US" altLang="zh-CN" sz="2000" dirty="0" smtClean="0"/>
              <a:t>#git log</a:t>
            </a:r>
          </a:p>
          <a:p>
            <a:r>
              <a:rPr lang="en-US" altLang="zh-CN" sz="2000" dirty="0"/>
              <a:t> </a:t>
            </a:r>
            <a:r>
              <a:rPr lang="en-US" altLang="zh-CN" sz="2000" dirty="0" smtClean="0"/>
              <a:t>        </a:t>
            </a:r>
            <a:r>
              <a:rPr lang="zh-CN" altLang="en-US" sz="2000" dirty="0" smtClean="0"/>
              <a:t>发现提交日志中被丢弃的提交已经不存在了。所以我们无法通过丢弃的</a:t>
            </a:r>
            <a:r>
              <a:rPr lang="en-US" altLang="zh-CN" sz="2000" dirty="0" smtClean="0"/>
              <a:t>ID</a:t>
            </a:r>
            <a:r>
              <a:rPr lang="zh-CN" altLang="en-US" sz="2000" dirty="0" smtClean="0"/>
              <a:t>来进行恢复。</a:t>
            </a:r>
            <a:endParaRPr lang="en-US" altLang="zh-CN" sz="2000" dirty="0" smtClean="0"/>
          </a:p>
          <a:p>
            <a:r>
              <a:rPr lang="en-US" altLang="zh-CN" sz="2000" dirty="0"/>
              <a:t> </a:t>
            </a:r>
            <a:r>
              <a:rPr lang="en-US" altLang="zh-CN" sz="2000" dirty="0" smtClean="0"/>
              <a:t>        </a:t>
            </a:r>
            <a:r>
              <a:rPr lang="zh-CN" altLang="en-US" sz="2000" dirty="0" smtClean="0"/>
              <a:t>那么，如果不小心进行了错误的重置，应该如何去挽救呢？</a:t>
            </a:r>
            <a:r>
              <a:rPr lang="en-US" altLang="zh-CN" sz="2000" dirty="0"/>
              <a:t>	</a:t>
            </a:r>
            <a:endParaRPr lang="en-US" altLang="zh-CN" sz="2000" dirty="0" smtClean="0"/>
          </a:p>
          <a:p>
            <a:endParaRPr lang="en-US" altLang="zh-CN" sz="2000" dirty="0" smtClean="0"/>
          </a:p>
          <a:p>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2696606181"/>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利用</a:t>
            </a:r>
            <a:r>
              <a:rPr lang="en-US" altLang="zh-CN" sz="2800" b="1" dirty="0" smtClean="0"/>
              <a:t>reflog</a:t>
            </a:r>
            <a:r>
              <a:rPr lang="zh-CN" altLang="en-US" sz="2800" b="1" dirty="0" smtClean="0"/>
              <a:t>挽救错误重置</a:t>
            </a:r>
            <a:endParaRPr lang="zh-CN" altLang="en-US" sz="2800" b="1" dirty="0"/>
          </a:p>
        </p:txBody>
      </p:sp>
      <p:sp>
        <p:nvSpPr>
          <p:cNvPr id="3" name="内容占位符 2"/>
          <p:cNvSpPr>
            <a:spLocks noGrp="1"/>
          </p:cNvSpPr>
          <p:nvPr>
            <p:ph idx="1"/>
          </p:nvPr>
        </p:nvSpPr>
        <p:spPr/>
        <p:txBody>
          <a:bodyPr>
            <a:normAutofit/>
          </a:bodyPr>
          <a:lstStyle/>
          <a:p>
            <a:pPr marL="0" indent="0">
              <a:buNone/>
            </a:pPr>
            <a:r>
              <a:rPr lang="zh-CN" altLang="en-US" sz="2000" dirty="0" smtClean="0"/>
              <a:t>        如果没有记下被丢弃的提交</a:t>
            </a:r>
            <a:r>
              <a:rPr lang="en-US" altLang="zh-CN" sz="2000" dirty="0" smtClean="0"/>
              <a:t>ID</a:t>
            </a:r>
            <a:r>
              <a:rPr lang="zh-CN" altLang="en-US" sz="2000" dirty="0" smtClean="0"/>
              <a:t>，想要重置回原来的提交很麻烦。幸好</a:t>
            </a:r>
            <a:r>
              <a:rPr lang="en-US" altLang="zh-CN" sz="2000" dirty="0" smtClean="0"/>
              <a:t>Git</a:t>
            </a:r>
            <a:r>
              <a:rPr lang="zh-CN" altLang="en-US" sz="2000" dirty="0" smtClean="0"/>
              <a:t>提供了挽救机制。日志目录下有专门记录分支变更的文件。</a:t>
            </a:r>
            <a:endParaRPr lang="en-US" altLang="zh-CN" sz="2000" dirty="0" smtClean="0"/>
          </a:p>
          <a:p>
            <a:pPr marL="0" indent="0">
              <a:buNone/>
            </a:pPr>
            <a:r>
              <a:rPr lang="en-US" altLang="zh-CN" sz="2000" dirty="0"/>
              <a:t> </a:t>
            </a:r>
            <a:r>
              <a:rPr lang="en-US" altLang="zh-CN" sz="2000" dirty="0" smtClean="0"/>
              <a:t>       </a:t>
            </a:r>
            <a:r>
              <a:rPr lang="zh-CN" altLang="en-US" sz="2000" dirty="0" smtClean="0"/>
              <a:t>查看最近</a:t>
            </a:r>
            <a:r>
              <a:rPr lang="en-US" altLang="zh-CN" sz="2000" dirty="0" smtClean="0"/>
              <a:t>5</a:t>
            </a:r>
            <a:r>
              <a:rPr lang="zh-CN" altLang="en-US" sz="2000" dirty="0" smtClean="0"/>
              <a:t>次变更记录。</a:t>
            </a:r>
            <a:endParaRPr lang="en-US" altLang="zh-CN" sz="2000" dirty="0" smtClean="0"/>
          </a:p>
          <a:p>
            <a:pPr marL="0" indent="0">
              <a:buNone/>
            </a:pPr>
            <a:r>
              <a:rPr lang="en-US" altLang="zh-CN" sz="2000" dirty="0" smtClean="0"/>
              <a:t>	#tail -5 .git/logs/refs/heads/master</a:t>
            </a:r>
          </a:p>
          <a:p>
            <a:pPr marL="0" indent="0">
              <a:buNone/>
            </a:pPr>
            <a:r>
              <a:rPr lang="en-US" altLang="zh-CN" sz="2000" dirty="0"/>
              <a:t>	</a:t>
            </a:r>
            <a:r>
              <a:rPr lang="en-US" altLang="zh-CN" sz="2000" dirty="0" smtClean="0"/>
              <a:t>#git reflog show master | head -5</a:t>
            </a:r>
          </a:p>
          <a:p>
            <a:pPr marL="0" indent="0">
              <a:buNone/>
            </a:pPr>
            <a:r>
              <a:rPr lang="en-US" altLang="zh-CN" sz="2000" dirty="0"/>
              <a:t> </a:t>
            </a:r>
            <a:r>
              <a:rPr lang="en-US" altLang="zh-CN" sz="2000" dirty="0" smtClean="0"/>
              <a:t>        </a:t>
            </a:r>
            <a:r>
              <a:rPr lang="zh-CN" altLang="en-US" sz="2000" dirty="0" smtClean="0"/>
              <a:t>根据</a:t>
            </a:r>
            <a:r>
              <a:rPr lang="en-US" altLang="zh-CN" sz="2000" dirty="0" smtClean="0"/>
              <a:t>reflog</a:t>
            </a:r>
            <a:r>
              <a:rPr lang="zh-CN" altLang="en-US" sz="2000" dirty="0" smtClean="0"/>
              <a:t>显示，</a:t>
            </a:r>
            <a:r>
              <a:rPr lang="en-US" altLang="zh-CN" sz="2000" dirty="0" smtClean="0"/>
              <a:t>master@{2}</a:t>
            </a:r>
            <a:r>
              <a:rPr lang="zh-CN" altLang="en-US" sz="2000" dirty="0" smtClean="0"/>
              <a:t>是最后一次提交</a:t>
            </a:r>
            <a:endParaRPr lang="en-US" altLang="zh-CN" sz="2000" dirty="0" smtClean="0"/>
          </a:p>
          <a:p>
            <a:pPr marL="0" indent="0">
              <a:buNone/>
            </a:pPr>
            <a:r>
              <a:rPr lang="en-US" altLang="zh-CN" sz="2000" dirty="0"/>
              <a:t>	</a:t>
            </a:r>
            <a:r>
              <a:rPr lang="en-US" altLang="zh-CN" sz="2000" dirty="0" smtClean="0"/>
              <a:t>#git reset master@{2}</a:t>
            </a:r>
          </a:p>
          <a:p>
            <a:pPr marL="0" indent="0">
              <a:buNone/>
            </a:pPr>
            <a:r>
              <a:rPr lang="en-US" altLang="zh-CN" sz="2000" dirty="0"/>
              <a:t>	</a:t>
            </a:r>
            <a:r>
              <a:rPr lang="en-US" altLang="zh-CN" sz="2000" dirty="0" smtClean="0"/>
              <a:t>#git log</a:t>
            </a:r>
          </a:p>
          <a:p>
            <a:pPr marL="0" indent="0">
              <a:buNone/>
            </a:pPr>
            <a:r>
              <a:rPr lang="en-US" altLang="zh-CN" sz="2000" dirty="0"/>
              <a:t> </a:t>
            </a:r>
            <a:r>
              <a:rPr lang="en-US" altLang="zh-CN" sz="2000" dirty="0" smtClean="0"/>
              <a:t>        </a:t>
            </a:r>
            <a:r>
              <a:rPr lang="zh-CN" altLang="en-US" sz="2000" dirty="0" smtClean="0"/>
              <a:t>可以发现提交历史也都恢复了。</a:t>
            </a:r>
            <a:endParaRPr lang="zh-CN" altLang="en-US" sz="2000" dirty="0"/>
          </a:p>
        </p:txBody>
      </p:sp>
    </p:spTree>
    <p:extLst>
      <p:ext uri="{BB962C8B-B14F-4D97-AF65-F5344CB8AC3E}">
        <p14:creationId xmlns:p14="http://schemas.microsoft.com/office/powerpoint/2010/main" val="451784739"/>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深入了解</a:t>
            </a:r>
            <a:r>
              <a:rPr lang="en-US" altLang="zh-CN" sz="2800" b="1" dirty="0" smtClean="0"/>
              <a:t>git reset</a:t>
            </a:r>
            <a:r>
              <a:rPr lang="zh-CN" altLang="en-US" sz="2800" b="1" dirty="0" smtClean="0"/>
              <a:t>命令</a:t>
            </a:r>
            <a:endParaRPr lang="zh-CN" altLang="en-US" sz="2800" b="1" dirty="0"/>
          </a:p>
        </p:txBody>
      </p:sp>
      <p:sp>
        <p:nvSpPr>
          <p:cNvPr id="3" name="内容占位符 2"/>
          <p:cNvSpPr>
            <a:spLocks noGrp="1"/>
          </p:cNvSpPr>
          <p:nvPr>
            <p:ph idx="1"/>
          </p:nvPr>
        </p:nvSpPr>
        <p:spPr/>
        <p:txBody>
          <a:bodyPr>
            <a:normAutofit/>
          </a:bodyPr>
          <a:lstStyle/>
          <a:p>
            <a:r>
              <a:rPr lang="en-US" altLang="zh-CN" sz="2000" dirty="0" smtClean="0"/>
              <a:t>#git reset [-q] [&lt;commit&gt;] [--] &lt;paths&gt;</a:t>
            </a:r>
          </a:p>
          <a:p>
            <a:r>
              <a:rPr lang="en-US" altLang="zh-CN" sz="2000" dirty="0" smtClean="0"/>
              <a:t>#git reset [--soft|--hard…] [-q] [&lt;commit&gt;]</a:t>
            </a:r>
          </a:p>
          <a:p>
            <a:pPr marL="0" indent="0">
              <a:buNone/>
            </a:pPr>
            <a:r>
              <a:rPr lang="en-US" altLang="zh-CN" sz="2000" dirty="0"/>
              <a:t> </a:t>
            </a:r>
            <a:r>
              <a:rPr lang="en-US" altLang="zh-CN" sz="2000" dirty="0" smtClean="0"/>
              <a:t>        </a:t>
            </a:r>
            <a:r>
              <a:rPr lang="zh-CN" altLang="en-US" sz="2000" dirty="0" smtClean="0"/>
              <a:t>上面两个用法，</a:t>
            </a:r>
            <a:r>
              <a:rPr lang="en-US" altLang="zh-CN" sz="2000" dirty="0" smtClean="0"/>
              <a:t>&lt;commit&gt;</a:t>
            </a:r>
            <a:r>
              <a:rPr lang="zh-CN" altLang="en-US" sz="2000" dirty="0" smtClean="0"/>
              <a:t>是可选项，省略则表示是</a:t>
            </a:r>
            <a:r>
              <a:rPr lang="en-US" altLang="zh-CN" sz="2000" dirty="0" smtClean="0"/>
              <a:t>HEAD</a:t>
            </a:r>
            <a:r>
              <a:rPr lang="zh-CN" altLang="en-US" sz="2000" dirty="0" smtClean="0"/>
              <a:t>指向的提交。</a:t>
            </a:r>
            <a:endParaRPr lang="en-US" altLang="zh-CN" sz="2000" dirty="0" smtClean="0"/>
          </a:p>
          <a:p>
            <a:pPr marL="0" indent="0">
              <a:buNone/>
            </a:pPr>
            <a:r>
              <a:rPr lang="en-US" altLang="zh-CN" sz="2000" dirty="0"/>
              <a:t> </a:t>
            </a:r>
            <a:r>
              <a:rPr lang="en-US" altLang="zh-CN" sz="2000" dirty="0" smtClean="0"/>
              <a:t>        </a:t>
            </a:r>
            <a:r>
              <a:rPr lang="zh-CN" altLang="en-US" sz="2000" dirty="0" smtClean="0"/>
              <a:t>第一种用法包含路径，不会重置引用，也不会改变工作区，相当于取消了之前执行的 </a:t>
            </a:r>
            <a:r>
              <a:rPr lang="en-US" altLang="zh-CN" sz="2000" dirty="0" smtClean="0"/>
              <a:t>git add</a:t>
            </a:r>
            <a:r>
              <a:rPr lang="zh-CN" altLang="en-US" sz="2000" dirty="0" smtClean="0"/>
              <a:t>命令。</a:t>
            </a:r>
            <a:endParaRPr lang="en-US" altLang="zh-CN" sz="2000" dirty="0" smtClean="0"/>
          </a:p>
          <a:p>
            <a:pPr marL="0" indent="0">
              <a:buNone/>
            </a:pPr>
            <a:r>
              <a:rPr lang="en-US" altLang="zh-CN" sz="2000" dirty="0"/>
              <a:t> </a:t>
            </a:r>
            <a:r>
              <a:rPr lang="en-US" altLang="zh-CN" sz="2000" dirty="0" smtClean="0"/>
              <a:t>        </a:t>
            </a:r>
            <a:r>
              <a:rPr lang="zh-CN" altLang="en-US" sz="2000" dirty="0" smtClean="0"/>
              <a:t>第二种则会重置引用，根据不同的选项可以对暂存区和工作区进行重置。</a:t>
            </a:r>
            <a:endParaRPr lang="en-US" altLang="zh-CN" sz="2000" dirty="0" smtClean="0"/>
          </a:p>
          <a:p>
            <a:pPr marL="0" indent="0">
              <a:buNone/>
            </a:pPr>
            <a:r>
              <a:rPr lang="en-US" altLang="zh-CN" sz="2000" dirty="0" smtClean="0"/>
              <a:t>	--hard</a:t>
            </a:r>
            <a:r>
              <a:rPr lang="zh-CN" altLang="en-US" sz="2000" dirty="0" smtClean="0"/>
              <a:t>：替换引用；置换暂存区；置换工作区。</a:t>
            </a:r>
            <a:endParaRPr lang="en-US" altLang="zh-CN" sz="2000" dirty="0" smtClean="0"/>
          </a:p>
          <a:p>
            <a:pPr marL="0" indent="0">
              <a:buNone/>
            </a:pPr>
            <a:r>
              <a:rPr lang="en-US" altLang="zh-CN" sz="2000" dirty="0"/>
              <a:t>	</a:t>
            </a:r>
            <a:r>
              <a:rPr lang="en-US" altLang="zh-CN" sz="2000" dirty="0" smtClean="0"/>
              <a:t>--soft</a:t>
            </a:r>
            <a:r>
              <a:rPr lang="zh-CN" altLang="en-US" sz="2000" dirty="0" smtClean="0"/>
              <a:t>： 替换引用。</a:t>
            </a:r>
            <a:r>
              <a:rPr lang="en-US" altLang="zh-CN" sz="2000" dirty="0" smtClean="0"/>
              <a:t> </a:t>
            </a:r>
            <a:endParaRPr lang="zh-CN" altLang="en-US" sz="2000" dirty="0"/>
          </a:p>
        </p:txBody>
      </p:sp>
    </p:spTree>
    <p:extLst>
      <p:ext uri="{BB962C8B-B14F-4D97-AF65-F5344CB8AC3E}">
        <p14:creationId xmlns:p14="http://schemas.microsoft.com/office/powerpoint/2010/main" val="2000341062"/>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熟悉</a:t>
            </a:r>
            <a:r>
              <a:rPr lang="en-US" altLang="zh-CN" dirty="0" smtClean="0"/>
              <a:t>reset</a:t>
            </a:r>
            <a:r>
              <a:rPr lang="zh-CN" altLang="en-US" dirty="0" smtClean="0"/>
              <a:t>重置的用法。</a:t>
            </a:r>
            <a:endParaRPr lang="en-US" altLang="zh-CN" dirty="0" smtClean="0"/>
          </a:p>
          <a:p>
            <a:r>
              <a:rPr lang="zh-CN" altLang="en-US" dirty="0" smtClean="0"/>
              <a:t>学会利用</a:t>
            </a:r>
            <a:r>
              <a:rPr lang="en-US" altLang="zh-CN" dirty="0" smtClean="0"/>
              <a:t>reflog</a:t>
            </a:r>
            <a:r>
              <a:rPr lang="zh-CN" altLang="en-US" dirty="0" smtClean="0"/>
              <a:t>恢复错误重置。</a:t>
            </a:r>
            <a:endParaRPr lang="zh-CN" altLang="en-US" dirty="0"/>
          </a:p>
        </p:txBody>
      </p:sp>
    </p:spTree>
    <p:extLst>
      <p:ext uri="{BB962C8B-B14F-4D97-AF65-F5344CB8AC3E}">
        <p14:creationId xmlns:p14="http://schemas.microsoft.com/office/powerpoint/2010/main" val="184821201"/>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smtClean="0"/>
              <a:t>、</a:t>
            </a:r>
            <a:r>
              <a:rPr lang="en-US" altLang="zh-CN" dirty="0" smtClean="0"/>
              <a:t>Git</a:t>
            </a:r>
            <a:r>
              <a:rPr lang="zh-CN" altLang="en-US" dirty="0" smtClean="0"/>
              <a:t>检出</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000" dirty="0" smtClean="0"/>
              <a:t>        重置命令可以更改</a:t>
            </a:r>
            <a:r>
              <a:rPr lang="en-US" altLang="zh-CN" sz="2000" dirty="0" smtClean="0"/>
              <a:t>master</a:t>
            </a:r>
            <a:r>
              <a:rPr lang="zh-CN" altLang="en-US" sz="2000" dirty="0" smtClean="0"/>
              <a:t>的游标指向，如何能够改变</a:t>
            </a:r>
            <a:r>
              <a:rPr lang="en-US" altLang="zh-CN" sz="2000" dirty="0" smtClean="0"/>
              <a:t>HEAD</a:t>
            </a:r>
            <a:r>
              <a:rPr lang="zh-CN" altLang="en-US" sz="2000" dirty="0" smtClean="0"/>
              <a:t>的指向呢？</a:t>
            </a:r>
            <a:endParaRPr lang="en-US" altLang="zh-CN" sz="2000" dirty="0" smtClean="0"/>
          </a:p>
          <a:p>
            <a:pPr marL="0" indent="0">
              <a:buNone/>
            </a:pPr>
            <a:r>
              <a:rPr lang="en-US" altLang="zh-CN" sz="2000" dirty="0" smtClean="0"/>
              <a:t>HEAD</a:t>
            </a:r>
            <a:r>
              <a:rPr lang="zh-CN" altLang="en-US" sz="2000" dirty="0" smtClean="0"/>
              <a:t>可以理解为头指针，是当前工作区的“基础版本”，当执行提交的时候，</a:t>
            </a:r>
            <a:r>
              <a:rPr lang="en-US" altLang="zh-CN" sz="2000" dirty="0" smtClean="0"/>
              <a:t>HEAD</a:t>
            </a:r>
            <a:r>
              <a:rPr lang="zh-CN" altLang="en-US" sz="2000" dirty="0" smtClean="0"/>
              <a:t>所指向的提交将作为新提交的父提交。下面查看下当前</a:t>
            </a:r>
            <a:r>
              <a:rPr lang="en-US" altLang="zh-CN" sz="2000" dirty="0" smtClean="0"/>
              <a:t>HEAD</a:t>
            </a:r>
            <a:r>
              <a:rPr lang="zh-CN" altLang="en-US" sz="2000" dirty="0" smtClean="0"/>
              <a:t>的指向。</a:t>
            </a:r>
            <a:endParaRPr lang="en-US" altLang="zh-CN" sz="2000" dirty="0" smtClean="0"/>
          </a:p>
          <a:p>
            <a:pPr marL="0" indent="0">
              <a:buNone/>
            </a:pPr>
            <a:r>
              <a:rPr lang="en-US" altLang="zh-CN" sz="2000" dirty="0"/>
              <a:t>	</a:t>
            </a:r>
            <a:r>
              <a:rPr lang="en-US" altLang="zh-CN" sz="2000" dirty="0" smtClean="0"/>
              <a:t>#cat .git/HEAD</a:t>
            </a:r>
          </a:p>
          <a:p>
            <a:pPr marL="0" indent="0">
              <a:buNone/>
            </a:pPr>
            <a:r>
              <a:rPr lang="en-US" altLang="zh-CN" sz="2000" dirty="0"/>
              <a:t>	</a:t>
            </a:r>
            <a:r>
              <a:rPr lang="en-US" altLang="zh-CN" sz="2000" dirty="0" smtClean="0"/>
              <a:t>#git branch -v</a:t>
            </a:r>
          </a:p>
          <a:p>
            <a:pPr marL="0" indent="0">
              <a:buNone/>
            </a:pPr>
            <a:r>
              <a:rPr lang="en-US" altLang="zh-CN" sz="2000" dirty="0"/>
              <a:t> </a:t>
            </a:r>
            <a:r>
              <a:rPr lang="en-US" altLang="zh-CN" sz="2000" dirty="0" smtClean="0"/>
              <a:t>        </a:t>
            </a:r>
            <a:r>
              <a:rPr lang="zh-CN" altLang="en-US" sz="2000" dirty="0" smtClean="0"/>
              <a:t>用</a:t>
            </a:r>
            <a:r>
              <a:rPr lang="en-US" altLang="zh-CN" sz="2000" dirty="0" smtClean="0"/>
              <a:t>git checkout</a:t>
            </a:r>
            <a:r>
              <a:rPr lang="zh-CN" altLang="en-US" sz="2000" dirty="0" smtClean="0"/>
              <a:t>命令检出当前提交的父提交。</a:t>
            </a:r>
            <a:endParaRPr lang="en-US" altLang="zh-CN" sz="2000" dirty="0" smtClean="0"/>
          </a:p>
          <a:p>
            <a:pPr marL="0" indent="0">
              <a:buNone/>
            </a:pPr>
            <a:r>
              <a:rPr lang="en-US" altLang="zh-CN" sz="2000" dirty="0"/>
              <a:t>	</a:t>
            </a:r>
            <a:r>
              <a:rPr lang="en-US" altLang="zh-CN" sz="2000" dirty="0" smtClean="0"/>
              <a:t>#git checkout [ID]^</a:t>
            </a:r>
          </a:p>
          <a:p>
            <a:pPr marL="0" indent="0">
              <a:buNone/>
            </a:pPr>
            <a:r>
              <a:rPr lang="en-US" altLang="zh-CN" sz="2000" dirty="0"/>
              <a:t> </a:t>
            </a:r>
            <a:r>
              <a:rPr lang="en-US" altLang="zh-CN" sz="2000" dirty="0" smtClean="0"/>
              <a:t>        </a:t>
            </a:r>
            <a:r>
              <a:rPr lang="zh-CN" altLang="en-US" sz="2000" dirty="0" smtClean="0"/>
              <a:t>查看下现在</a:t>
            </a:r>
            <a:r>
              <a:rPr lang="en-US" altLang="zh-CN" sz="2000" dirty="0" smtClean="0"/>
              <a:t>HEAD</a:t>
            </a:r>
            <a:r>
              <a:rPr lang="zh-CN" altLang="en-US" sz="2000" dirty="0" smtClean="0"/>
              <a:t>和</a:t>
            </a:r>
            <a:r>
              <a:rPr lang="en-US" altLang="zh-CN" sz="2000" dirty="0" smtClean="0"/>
              <a:t>master</a:t>
            </a:r>
            <a:r>
              <a:rPr lang="zh-CN" altLang="en-US" sz="2000" dirty="0" smtClean="0"/>
              <a:t>所对应的提交</a:t>
            </a:r>
            <a:r>
              <a:rPr lang="en-US" altLang="zh-CN" sz="2000" dirty="0" smtClean="0"/>
              <a:t>ID</a:t>
            </a:r>
            <a:r>
              <a:rPr lang="zh-CN" altLang="en-US" sz="2000" dirty="0" smtClean="0"/>
              <a:t>。</a:t>
            </a:r>
            <a:endParaRPr lang="en-US" altLang="zh-CN" sz="2000" dirty="0" smtClean="0"/>
          </a:p>
          <a:p>
            <a:pPr marL="0" indent="0">
              <a:buNone/>
            </a:pPr>
            <a:r>
              <a:rPr lang="en-US" altLang="zh-CN" sz="2000" dirty="0"/>
              <a:t>	</a:t>
            </a:r>
            <a:r>
              <a:rPr lang="en-US" altLang="zh-CN" sz="2000" dirty="0" smtClean="0"/>
              <a:t>#git rev-parse HEAD master</a:t>
            </a:r>
          </a:p>
          <a:p>
            <a:pPr marL="0" indent="0">
              <a:buNone/>
            </a:pPr>
            <a:r>
              <a:rPr lang="en-US" altLang="zh-CN" sz="2000" dirty="0"/>
              <a:t> </a:t>
            </a:r>
            <a:r>
              <a:rPr lang="en-US" altLang="zh-CN" sz="2000" dirty="0" smtClean="0"/>
              <a:t>        </a:t>
            </a:r>
            <a:r>
              <a:rPr lang="zh-CN" altLang="en-US" sz="2000" dirty="0" smtClean="0"/>
              <a:t>可以看出当前头指针和</a:t>
            </a:r>
            <a:r>
              <a:rPr lang="en-US" altLang="zh-CN" sz="2000" dirty="0" smtClean="0"/>
              <a:t>master</a:t>
            </a:r>
            <a:r>
              <a:rPr lang="zh-CN" altLang="en-US" sz="2000" dirty="0" smtClean="0"/>
              <a:t>已经指向了不同的提交。即当前是处于“分离头指针”状态。</a:t>
            </a:r>
            <a:endParaRPr lang="zh-CN" altLang="en-US" sz="2000" dirty="0"/>
          </a:p>
        </p:txBody>
      </p:sp>
    </p:spTree>
    <p:extLst>
      <p:ext uri="{BB962C8B-B14F-4D97-AF65-F5344CB8AC3E}">
        <p14:creationId xmlns:p14="http://schemas.microsoft.com/office/powerpoint/2010/main" val="147385858"/>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5601533"/>
          </a:xfrm>
          <a:prstGeom prst="rect">
            <a:avLst/>
          </a:prstGeom>
        </p:spPr>
        <p:txBody>
          <a:bodyPr wrap="square">
            <a:spAutoFit/>
          </a:bodyPr>
          <a:lstStyle/>
          <a:p>
            <a:r>
              <a:rPr lang="zh-CN" altLang="en-US" sz="2000" dirty="0" smtClean="0"/>
              <a:t>        现在再做一次提交，</a:t>
            </a:r>
            <a:r>
              <a:rPr lang="en-US" altLang="zh-CN" sz="2000" dirty="0" smtClean="0"/>
              <a:t>HEAD</a:t>
            </a:r>
            <a:r>
              <a:rPr lang="zh-CN" altLang="en-US" sz="2000" dirty="0" smtClean="0"/>
              <a:t>会怎么变化呢？</a:t>
            </a:r>
            <a:endParaRPr lang="en-US" altLang="zh-CN" sz="2000" dirty="0" smtClean="0"/>
          </a:p>
          <a:p>
            <a:r>
              <a:rPr lang="en-US" altLang="zh-CN" sz="2000" dirty="0" smtClean="0"/>
              <a:t>	#touch detached-commit.txt</a:t>
            </a:r>
          </a:p>
          <a:p>
            <a:r>
              <a:rPr lang="en-US" altLang="zh-CN" sz="2000" dirty="0"/>
              <a:t>	</a:t>
            </a:r>
            <a:r>
              <a:rPr lang="en-US" altLang="zh-CN" sz="2000" dirty="0" smtClean="0"/>
              <a:t>#git add detached-commit.txt</a:t>
            </a:r>
          </a:p>
          <a:p>
            <a:r>
              <a:rPr lang="en-US" altLang="zh-CN" sz="2000" dirty="0"/>
              <a:t>	</a:t>
            </a:r>
            <a:r>
              <a:rPr lang="en-US" altLang="zh-CN" sz="2000" dirty="0" smtClean="0"/>
              <a:t>#git commit -m “commit in detached HEAD mode.”</a:t>
            </a:r>
          </a:p>
          <a:p>
            <a:r>
              <a:rPr lang="en-US" altLang="zh-CN" sz="2000" dirty="0"/>
              <a:t>	</a:t>
            </a:r>
            <a:r>
              <a:rPr lang="en-US" altLang="zh-CN" sz="2000" dirty="0" smtClean="0"/>
              <a:t>#cat .git/HEAD</a:t>
            </a:r>
          </a:p>
          <a:p>
            <a:r>
              <a:rPr lang="en-US" altLang="zh-CN" sz="2000" dirty="0"/>
              <a:t>	</a:t>
            </a:r>
            <a:r>
              <a:rPr lang="en-US" altLang="zh-CN" sz="2000" dirty="0" smtClean="0"/>
              <a:t>#git log --graph --pretty=oneline</a:t>
            </a:r>
          </a:p>
          <a:p>
            <a:r>
              <a:rPr lang="en-US" altLang="zh-CN" sz="2000" dirty="0" smtClean="0"/>
              <a:t>         </a:t>
            </a:r>
            <a:r>
              <a:rPr lang="zh-CN" altLang="en-US" sz="2000" dirty="0" smtClean="0"/>
              <a:t>可以看到</a:t>
            </a:r>
            <a:r>
              <a:rPr lang="en-US" altLang="zh-CN" sz="2000" dirty="0" smtClean="0"/>
              <a:t>HEAD</a:t>
            </a:r>
            <a:r>
              <a:rPr lang="zh-CN" altLang="en-US" sz="2000" dirty="0" smtClean="0"/>
              <a:t>指向了最新的提交，并且是建立在之前指向的提交之上的。下面切换到</a:t>
            </a:r>
            <a:r>
              <a:rPr lang="en-US" altLang="zh-CN" sz="2000" dirty="0" smtClean="0"/>
              <a:t>master</a:t>
            </a:r>
            <a:r>
              <a:rPr lang="zh-CN" altLang="en-US" sz="2000" dirty="0" smtClean="0"/>
              <a:t>分支上。</a:t>
            </a:r>
            <a:endParaRPr lang="en-US" altLang="zh-CN" sz="2000" dirty="0" smtClean="0"/>
          </a:p>
          <a:p>
            <a:r>
              <a:rPr lang="en-US" altLang="zh-CN" sz="2000" dirty="0"/>
              <a:t>	</a:t>
            </a:r>
            <a:r>
              <a:rPr lang="en-US" altLang="zh-CN" sz="2000" dirty="0" smtClean="0"/>
              <a:t>#git checkout master</a:t>
            </a:r>
          </a:p>
          <a:p>
            <a:r>
              <a:rPr lang="en-US" altLang="zh-CN" sz="2000" dirty="0"/>
              <a:t> </a:t>
            </a:r>
            <a:r>
              <a:rPr lang="en-US" altLang="zh-CN" sz="2000" dirty="0" smtClean="0"/>
              <a:t>        </a:t>
            </a:r>
            <a:r>
              <a:rPr lang="zh-CN" altLang="en-US" sz="2000" dirty="0" smtClean="0"/>
              <a:t>切换之后，</a:t>
            </a:r>
            <a:r>
              <a:rPr lang="en-US" altLang="zh-CN" sz="2000" dirty="0" smtClean="0"/>
              <a:t>HEAD</a:t>
            </a:r>
            <a:r>
              <a:rPr lang="zh-CN" altLang="en-US" sz="2000" dirty="0" smtClean="0"/>
              <a:t>重新指向了分支，而不是断头模式。但是刚才  提交的日志也不见了。</a:t>
            </a:r>
            <a:endParaRPr lang="en-US" altLang="zh-CN" sz="2000" dirty="0" smtClean="0"/>
          </a:p>
          <a:p>
            <a:r>
              <a:rPr lang="en-US" altLang="zh-CN" sz="2000" dirty="0"/>
              <a:t>	</a:t>
            </a:r>
            <a:r>
              <a:rPr lang="en-US" altLang="zh-CN" sz="2000" dirty="0" smtClean="0"/>
              <a:t>#git log --graph --pretty=noeline</a:t>
            </a:r>
          </a:p>
          <a:p>
            <a:r>
              <a:rPr lang="en-US" altLang="zh-CN" sz="2000" dirty="0"/>
              <a:t> </a:t>
            </a:r>
            <a:r>
              <a:rPr lang="en-US" altLang="zh-CN" sz="2000" dirty="0" smtClean="0"/>
              <a:t>        </a:t>
            </a:r>
            <a:r>
              <a:rPr lang="zh-CN" altLang="en-US" sz="2000" dirty="0" smtClean="0"/>
              <a:t>挽救分离头指针，因为刚才的提交未被任何分支追踪到，因此不能保证这个提交会永远存在于对象库中。</a:t>
            </a:r>
            <a:endParaRPr lang="en-US" altLang="zh-CN" sz="2000" dirty="0" smtClean="0"/>
          </a:p>
          <a:p>
            <a:r>
              <a:rPr lang="en-US" altLang="zh-CN" sz="2000" dirty="0"/>
              <a:t>	</a:t>
            </a:r>
            <a:r>
              <a:rPr lang="en-US" altLang="zh-CN" sz="2000" dirty="0" smtClean="0"/>
              <a:t>#git merge [ID]</a:t>
            </a:r>
            <a:r>
              <a:rPr lang="en-US" altLang="zh-CN" sz="2000" dirty="0"/>
              <a:t>	</a:t>
            </a:r>
            <a:endParaRPr lang="en-US" altLang="zh-CN" sz="2000" dirty="0" smtClean="0"/>
          </a:p>
          <a:p>
            <a:endParaRPr lang="en-US" altLang="zh-CN" sz="2000" dirty="0" smtClean="0"/>
          </a:p>
          <a:p>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2350250742"/>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深入理解</a:t>
            </a:r>
            <a:r>
              <a:rPr lang="en-US" altLang="zh-CN" sz="2800" b="1" dirty="0" smtClean="0"/>
              <a:t>git checkout</a:t>
            </a:r>
            <a:r>
              <a:rPr lang="zh-CN" altLang="en-US" sz="2800" b="1" dirty="0" smtClean="0"/>
              <a:t>命令</a:t>
            </a:r>
            <a:endParaRPr lang="zh-CN" altLang="en-US" sz="2800" b="1" dirty="0"/>
          </a:p>
        </p:txBody>
      </p:sp>
      <p:sp>
        <p:nvSpPr>
          <p:cNvPr id="3" name="内容占位符 2"/>
          <p:cNvSpPr>
            <a:spLocks noGrp="1"/>
          </p:cNvSpPr>
          <p:nvPr>
            <p:ph idx="1"/>
          </p:nvPr>
        </p:nvSpPr>
        <p:spPr/>
        <p:txBody>
          <a:bodyPr>
            <a:normAutofit/>
          </a:bodyPr>
          <a:lstStyle/>
          <a:p>
            <a:r>
              <a:rPr lang="en-US" altLang="zh-CN" sz="2000" dirty="0" smtClean="0"/>
              <a:t>#git  checkout [-q] [&lt;commit&gt;] [--] &lt;paths&gt;</a:t>
            </a:r>
          </a:p>
          <a:p>
            <a:r>
              <a:rPr lang="en-US" altLang="zh-CN" sz="2000" dirty="0" smtClean="0"/>
              <a:t>#git checkout [&lt;branch&gt;]</a:t>
            </a:r>
          </a:p>
          <a:p>
            <a:r>
              <a:rPr lang="en-US" altLang="zh-CN" sz="2000" dirty="0" smtClean="0"/>
              <a:t>#git checkout [-m] [[-b|--orphan] &lt;new_branch&gt;] [&lt;start_point&gt;]</a:t>
            </a:r>
            <a:endParaRPr lang="en-US" altLang="zh-CN" sz="1600" dirty="0"/>
          </a:p>
          <a:p>
            <a:pPr marL="0" indent="0">
              <a:buNone/>
            </a:pPr>
            <a:r>
              <a:rPr lang="en-US" altLang="zh-CN" sz="2000" dirty="0"/>
              <a:t> </a:t>
            </a:r>
            <a:r>
              <a:rPr lang="en-US" altLang="zh-CN" sz="2000" dirty="0" smtClean="0"/>
              <a:t>       </a:t>
            </a:r>
            <a:r>
              <a:rPr lang="zh-CN" altLang="en-US" sz="2000" dirty="0" smtClean="0"/>
              <a:t>第一种用法</a:t>
            </a:r>
            <a:r>
              <a:rPr lang="en-US" altLang="zh-CN" sz="2000" dirty="0" smtClean="0"/>
              <a:t>&lt;commit&gt;</a:t>
            </a:r>
            <a:r>
              <a:rPr lang="zh-CN" altLang="en-US" sz="2000" dirty="0" smtClean="0"/>
              <a:t>是可选项，如果省略则相当于从暂存区进行检出。和重置命令不同，重置一般用于重置暂存区，而检出主要是覆盖工作区。这种用法不会改变</a:t>
            </a:r>
            <a:r>
              <a:rPr lang="en-US" altLang="zh-CN" sz="2000" dirty="0" smtClean="0"/>
              <a:t>HEAD</a:t>
            </a:r>
            <a:r>
              <a:rPr lang="zh-CN" altLang="en-US" sz="2000" dirty="0" smtClean="0"/>
              <a:t>，主要用于指定版本的文件覆盖工作区的对应文件。</a:t>
            </a:r>
            <a:endParaRPr lang="en-US" altLang="zh-CN" sz="2000" dirty="0" smtClean="0"/>
          </a:p>
          <a:p>
            <a:pPr marL="0" indent="0">
              <a:buNone/>
            </a:pPr>
            <a:r>
              <a:rPr lang="en-US" altLang="zh-CN" sz="2000" dirty="0"/>
              <a:t> </a:t>
            </a:r>
            <a:r>
              <a:rPr lang="en-US" altLang="zh-CN" sz="2000" dirty="0" smtClean="0"/>
              <a:t>       </a:t>
            </a:r>
            <a:r>
              <a:rPr lang="zh-CN" altLang="en-US" sz="2000" dirty="0" smtClean="0"/>
              <a:t>第二种用法则会改变头指针。只要</a:t>
            </a:r>
            <a:r>
              <a:rPr lang="en-US" altLang="zh-CN" sz="2000" dirty="0" smtClean="0"/>
              <a:t>HEAD</a:t>
            </a:r>
            <a:r>
              <a:rPr lang="zh-CN" altLang="en-US" sz="2000" dirty="0" smtClean="0"/>
              <a:t>切换到一个分支上才会被跟踪，否则就会处于分离头指针状态。第二种用法主要是用于切换分支的。</a:t>
            </a:r>
            <a:endParaRPr lang="en-US" altLang="zh-CN" sz="2000" dirty="0" smtClean="0"/>
          </a:p>
          <a:p>
            <a:pPr marL="0" indent="0">
              <a:buNone/>
            </a:pPr>
            <a:r>
              <a:rPr lang="en-US" altLang="zh-CN" sz="2000" dirty="0"/>
              <a:t> </a:t>
            </a:r>
            <a:r>
              <a:rPr lang="en-US" altLang="zh-CN" sz="2000" dirty="0" smtClean="0"/>
              <a:t>       </a:t>
            </a:r>
            <a:r>
              <a:rPr lang="zh-CN" altLang="en-US" sz="2000" dirty="0" smtClean="0"/>
              <a:t>第三种用法主要是用来创建并切换到新的分支的。新的分支从</a:t>
            </a:r>
            <a:r>
              <a:rPr lang="en-US" altLang="zh-CN" sz="2000" dirty="0" smtClean="0"/>
              <a:t>&lt;start_point&gt;</a:t>
            </a:r>
            <a:r>
              <a:rPr lang="zh-CN" altLang="en-US" sz="2000" dirty="0" smtClean="0"/>
              <a:t>指定的提交开始。</a:t>
            </a:r>
            <a:endParaRPr lang="en-US" altLang="zh-CN" sz="2000" dirty="0" smtClean="0"/>
          </a:p>
        </p:txBody>
      </p:sp>
    </p:spTree>
    <p:extLst>
      <p:ext uri="{BB962C8B-B14F-4D97-AF65-F5344CB8AC3E}">
        <p14:creationId xmlns:p14="http://schemas.microsoft.com/office/powerpoint/2010/main" val="2798050535"/>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了解检出的作用</a:t>
            </a:r>
            <a:endParaRPr lang="en-US" altLang="zh-CN" dirty="0" smtClean="0"/>
          </a:p>
          <a:p>
            <a:r>
              <a:rPr lang="zh-CN" altLang="en-US" dirty="0" smtClean="0"/>
              <a:t>初步了解检出的用法</a:t>
            </a:r>
            <a:endParaRPr lang="en-US" altLang="zh-CN" dirty="0" smtClean="0"/>
          </a:p>
          <a:p>
            <a:endParaRPr lang="zh-CN" altLang="en-US" dirty="0"/>
          </a:p>
        </p:txBody>
      </p:sp>
    </p:spTree>
    <p:extLst>
      <p:ext uri="{BB962C8B-B14F-4D97-AF65-F5344CB8AC3E}">
        <p14:creationId xmlns:p14="http://schemas.microsoft.com/office/powerpoint/2010/main" val="4175872306"/>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smtClean="0"/>
              <a:t>、进度恢复</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我们在暂存区一节保存了工作进度</a:t>
            </a:r>
            <a:r>
              <a:rPr lang="en-US" altLang="zh-CN" sz="2000" dirty="0" smtClean="0"/>
              <a:t>Git</a:t>
            </a:r>
            <a:r>
              <a:rPr lang="zh-CN" altLang="en-US" sz="2000" dirty="0" smtClean="0"/>
              <a:t>可以通过下面命令恢复工作进度。</a:t>
            </a:r>
            <a:endParaRPr lang="en-US" altLang="zh-CN" sz="2000" dirty="0" smtClean="0"/>
          </a:p>
          <a:p>
            <a:pPr marL="0" indent="0">
              <a:buNone/>
            </a:pPr>
            <a:r>
              <a:rPr lang="en-US" altLang="zh-CN" sz="2000" dirty="0"/>
              <a:t>	</a:t>
            </a:r>
            <a:r>
              <a:rPr lang="en-US" altLang="zh-CN" sz="2000" dirty="0" smtClean="0"/>
              <a:t>#git stash list</a:t>
            </a:r>
          </a:p>
          <a:p>
            <a:pPr marL="0" indent="0">
              <a:buNone/>
            </a:pPr>
            <a:r>
              <a:rPr lang="en-US" altLang="zh-CN" sz="2000" dirty="0"/>
              <a:t>	</a:t>
            </a:r>
            <a:r>
              <a:rPr lang="en-US" altLang="zh-CN" sz="2000" dirty="0" smtClean="0"/>
              <a:t>#git stash pop</a:t>
            </a:r>
          </a:p>
          <a:p>
            <a:pPr marL="0" indent="0">
              <a:buNone/>
            </a:pPr>
            <a:r>
              <a:rPr lang="en-US" altLang="zh-CN" sz="2000" dirty="0"/>
              <a:t> </a:t>
            </a:r>
            <a:r>
              <a:rPr lang="en-US" altLang="zh-CN" sz="2000" dirty="0" smtClean="0"/>
              <a:t>        </a:t>
            </a:r>
            <a:r>
              <a:rPr lang="zh-CN" altLang="en-US" sz="2000" dirty="0" smtClean="0"/>
              <a:t>保存的进度都恢复了，下面进行提交。</a:t>
            </a:r>
            <a:endParaRPr lang="en-US" altLang="zh-CN" sz="2000" dirty="0" smtClean="0"/>
          </a:p>
          <a:p>
            <a:pPr marL="0" indent="0">
              <a:buNone/>
            </a:pPr>
            <a:r>
              <a:rPr lang="en-US" altLang="zh-CN" sz="2000" dirty="0"/>
              <a:t>	</a:t>
            </a:r>
            <a:r>
              <a:rPr lang="en-US" altLang="zh-CN" sz="2000" dirty="0" smtClean="0"/>
              <a:t>#git commit -m “add new files:a/b/chello.txt,but leave welcome.txt.”</a:t>
            </a:r>
          </a:p>
          <a:p>
            <a:pPr marL="0" indent="0">
              <a:buNone/>
            </a:pPr>
            <a:r>
              <a:rPr lang="en-US" altLang="zh-CN" sz="2000" dirty="0"/>
              <a:t> </a:t>
            </a:r>
            <a:r>
              <a:rPr lang="en-US" altLang="zh-CN" sz="2000" dirty="0" smtClean="0"/>
              <a:t>        </a:t>
            </a:r>
            <a:r>
              <a:rPr lang="zh-CN" altLang="en-US" sz="2000" dirty="0" smtClean="0"/>
              <a:t>后悔了，重置放弃最新的提交。</a:t>
            </a:r>
            <a:endParaRPr lang="en-US" altLang="zh-CN" sz="2000" dirty="0" smtClean="0"/>
          </a:p>
          <a:p>
            <a:pPr marL="0" indent="0">
              <a:buNone/>
            </a:pPr>
            <a:r>
              <a:rPr lang="en-US" altLang="zh-CN" sz="2000" dirty="0"/>
              <a:t>	</a:t>
            </a:r>
            <a:r>
              <a:rPr lang="en-US" altLang="zh-CN" sz="2000" dirty="0" smtClean="0"/>
              <a:t>#git reset --soft HEAD^</a:t>
            </a:r>
          </a:p>
          <a:p>
            <a:pPr marL="0" indent="0">
              <a:buNone/>
            </a:pPr>
            <a:r>
              <a:rPr lang="en-US" altLang="zh-CN" sz="2000" dirty="0"/>
              <a:t> </a:t>
            </a:r>
            <a:r>
              <a:rPr lang="en-US" altLang="zh-CN" sz="2000" dirty="0" smtClean="0"/>
              <a:t>         </a:t>
            </a:r>
            <a:r>
              <a:rPr lang="zh-CN" altLang="en-US" sz="2000" dirty="0" smtClean="0"/>
              <a:t>添加</a:t>
            </a:r>
            <a:r>
              <a:rPr lang="en-US" altLang="zh-CN" sz="2000" dirty="0" smtClean="0"/>
              <a:t>welcome.txt</a:t>
            </a:r>
            <a:r>
              <a:rPr lang="zh-CN" altLang="en-US" sz="2000" dirty="0" smtClean="0"/>
              <a:t>，撤出</a:t>
            </a:r>
            <a:r>
              <a:rPr lang="en-US" altLang="zh-CN" sz="2000" dirty="0" smtClean="0"/>
              <a:t>a/b/c/hello.txt</a:t>
            </a:r>
          </a:p>
          <a:p>
            <a:pPr marL="0" indent="0">
              <a:buNone/>
            </a:pPr>
            <a:r>
              <a:rPr lang="en-US" altLang="zh-CN" sz="2000" dirty="0"/>
              <a:t>	</a:t>
            </a:r>
            <a:r>
              <a:rPr lang="en-US" altLang="zh-CN" sz="2000" dirty="0" smtClean="0"/>
              <a:t>#git add welcome.txt</a:t>
            </a:r>
          </a:p>
          <a:p>
            <a:pPr marL="0" indent="0">
              <a:buNone/>
            </a:pPr>
            <a:r>
              <a:rPr lang="en-US" altLang="zh-CN" sz="2000" dirty="0"/>
              <a:t>	</a:t>
            </a:r>
            <a:r>
              <a:rPr lang="en-US" altLang="zh-CN" sz="2000" dirty="0" smtClean="0"/>
              <a:t>#git reset HEAD a/b/c/hello.txt</a:t>
            </a:r>
          </a:p>
        </p:txBody>
      </p:sp>
    </p:spTree>
    <p:extLst>
      <p:ext uri="{BB962C8B-B14F-4D97-AF65-F5344CB8AC3E}">
        <p14:creationId xmlns:p14="http://schemas.microsoft.com/office/powerpoint/2010/main" val="3169163043"/>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2</a:t>
            </a:r>
            <a:r>
              <a:rPr lang="zh-CN" altLang="en-US" dirty="0" smtClean="0"/>
              <a:t>、</a:t>
            </a:r>
            <a:r>
              <a:rPr lang="en-US" altLang="zh-CN" dirty="0" smtClean="0"/>
              <a:t>Git</a:t>
            </a:r>
            <a:r>
              <a:rPr lang="zh-CN" altLang="en-US" dirty="0" smtClean="0"/>
              <a:t>初始化</a:t>
            </a:r>
            <a:endParaRPr lang="zh-CN" dirty="0"/>
          </a:p>
        </p:txBody>
      </p:sp>
      <p:sp>
        <p:nvSpPr>
          <p:cNvPr id="5" name="Content Placeholder 4"/>
          <p:cNvSpPr>
            <a:spLocks noGrp="1"/>
          </p:cNvSpPr>
          <p:nvPr>
            <p:ph idx="1"/>
            <p:custDataLst>
              <p:tags r:id="rId3"/>
            </p:custDataLst>
          </p:nvPr>
        </p:nvSpPr>
        <p:spPr/>
        <p:txBody>
          <a:bodyPr>
            <a:normAutofit fontScale="92500" lnSpcReduction="10000"/>
          </a:bodyPr>
          <a:lstStyle/>
          <a:p>
            <a:pPr marL="0" indent="0">
              <a:buNone/>
            </a:pPr>
            <a:r>
              <a:rPr lang="en-US" altLang="zh-CN" sz="2400" b="1" dirty="0" smtClean="0"/>
              <a:t>Git</a:t>
            </a:r>
            <a:r>
              <a:rPr lang="zh-CN" altLang="en-US" sz="2400" b="1" dirty="0" smtClean="0"/>
              <a:t>的初始化</a:t>
            </a:r>
            <a:endParaRPr lang="en-US" altLang="zh-CN" sz="2400" b="1" dirty="0" smtClean="0"/>
          </a:p>
          <a:p>
            <a:pPr marL="0" indent="0">
              <a:buNone/>
            </a:pPr>
            <a:r>
              <a:rPr lang="en-US" altLang="zh-CN" sz="2000" dirty="0"/>
              <a:t> </a:t>
            </a:r>
            <a:r>
              <a:rPr lang="en-US" altLang="zh-CN" sz="2000" dirty="0" smtClean="0"/>
              <a:t>     </a:t>
            </a:r>
            <a:r>
              <a:rPr lang="zh-CN" altLang="en-US" sz="2000" dirty="0" smtClean="0"/>
              <a:t>首先通过下面命令查看</a:t>
            </a:r>
            <a:r>
              <a:rPr lang="en-US" altLang="zh-CN" sz="2000" dirty="0" smtClean="0"/>
              <a:t>git</a:t>
            </a:r>
            <a:r>
              <a:rPr lang="zh-CN" altLang="en-US" sz="2000" dirty="0" smtClean="0"/>
              <a:t>版本</a:t>
            </a:r>
            <a:endParaRPr lang="en-US" altLang="zh-CN" sz="2000" dirty="0" smtClean="0"/>
          </a:p>
          <a:p>
            <a:pPr marL="0" indent="0">
              <a:buNone/>
            </a:pPr>
            <a:r>
              <a:rPr lang="en-US" altLang="zh-CN" sz="2000" dirty="0"/>
              <a:t>	</a:t>
            </a:r>
            <a:r>
              <a:rPr lang="en-US" altLang="zh-CN" sz="2000" dirty="0" smtClean="0">
                <a:solidFill>
                  <a:schemeClr val="accent2"/>
                </a:solidFill>
              </a:rPr>
              <a:t>#git –version</a:t>
            </a:r>
          </a:p>
          <a:p>
            <a:pPr marL="0" indent="0">
              <a:buNone/>
            </a:pPr>
            <a:r>
              <a:rPr lang="en-US" altLang="zh-CN" sz="2000" dirty="0" smtClean="0">
                <a:solidFill>
                  <a:schemeClr val="accent2"/>
                </a:solidFill>
              </a:rPr>
              <a:t>       </a:t>
            </a:r>
            <a:r>
              <a:rPr lang="zh-CN" altLang="en-US" sz="2000" dirty="0" smtClean="0">
                <a:solidFill>
                  <a:srgbClr val="003300"/>
                </a:solidFill>
              </a:rPr>
              <a:t>在开始使用</a:t>
            </a:r>
            <a:r>
              <a:rPr lang="en-US" altLang="zh-CN" sz="2000" dirty="0" smtClean="0">
                <a:solidFill>
                  <a:srgbClr val="003300"/>
                </a:solidFill>
              </a:rPr>
              <a:t>Git</a:t>
            </a:r>
            <a:r>
              <a:rPr lang="zh-CN" altLang="en-US" sz="2000" dirty="0" smtClean="0">
                <a:solidFill>
                  <a:srgbClr val="003300"/>
                </a:solidFill>
              </a:rPr>
              <a:t>之前，我们首先要用</a:t>
            </a:r>
            <a:r>
              <a:rPr lang="en-US" altLang="zh-CN" sz="2000" dirty="0" smtClean="0">
                <a:solidFill>
                  <a:srgbClr val="003300"/>
                </a:solidFill>
              </a:rPr>
              <a:t>git config</a:t>
            </a:r>
            <a:r>
              <a:rPr lang="zh-CN" altLang="en-US" sz="2000" dirty="0" smtClean="0">
                <a:solidFill>
                  <a:srgbClr val="003300"/>
                </a:solidFill>
              </a:rPr>
              <a:t>命令设置一下</a:t>
            </a:r>
            <a:r>
              <a:rPr lang="en-US" altLang="zh-CN" sz="2000" dirty="0" smtClean="0">
                <a:solidFill>
                  <a:srgbClr val="003300"/>
                </a:solidFill>
              </a:rPr>
              <a:t>git</a:t>
            </a:r>
            <a:r>
              <a:rPr lang="zh-CN" altLang="en-US" sz="2000" dirty="0" smtClean="0">
                <a:solidFill>
                  <a:srgbClr val="003300"/>
                </a:solidFill>
              </a:rPr>
              <a:t>的配置变量，主要有以下几步：</a:t>
            </a:r>
            <a:endParaRPr lang="en-US" altLang="zh-CN" sz="2000" dirty="0" smtClean="0">
              <a:solidFill>
                <a:srgbClr val="003300"/>
              </a:solidFill>
            </a:endParaRPr>
          </a:p>
          <a:p>
            <a:pPr marL="0" indent="0">
              <a:buNone/>
            </a:pPr>
            <a:r>
              <a:rPr lang="en-US" altLang="zh-CN" sz="2000" dirty="0">
                <a:solidFill>
                  <a:srgbClr val="003300"/>
                </a:solidFill>
              </a:rPr>
              <a:t> </a:t>
            </a:r>
            <a:r>
              <a:rPr lang="en-US" altLang="zh-CN" sz="2000" dirty="0" smtClean="0">
                <a:solidFill>
                  <a:srgbClr val="003300"/>
                </a:solidFill>
              </a:rPr>
              <a:t>     </a:t>
            </a:r>
            <a:r>
              <a:rPr lang="zh-CN" altLang="en-US" sz="2000" dirty="0" smtClean="0">
                <a:solidFill>
                  <a:srgbClr val="003300"/>
                </a:solidFill>
              </a:rPr>
              <a:t>（</a:t>
            </a:r>
            <a:r>
              <a:rPr lang="en-US" altLang="zh-CN" sz="2000" dirty="0" smtClean="0">
                <a:solidFill>
                  <a:srgbClr val="003300"/>
                </a:solidFill>
              </a:rPr>
              <a:t>1</a:t>
            </a:r>
            <a:r>
              <a:rPr lang="zh-CN" altLang="en-US" sz="2000" dirty="0" smtClean="0">
                <a:solidFill>
                  <a:srgbClr val="003300"/>
                </a:solidFill>
              </a:rPr>
              <a:t>）配置姓名，这个将在提交的时候用到</a:t>
            </a:r>
            <a:endParaRPr lang="en-US" altLang="zh-CN" sz="2000" dirty="0" smtClean="0">
              <a:solidFill>
                <a:srgbClr val="003300"/>
              </a:solidFill>
            </a:endParaRPr>
          </a:p>
          <a:p>
            <a:pPr marL="0" indent="0">
              <a:buNone/>
            </a:pPr>
            <a:r>
              <a:rPr lang="en-US" altLang="zh-CN" sz="2000" dirty="0">
                <a:solidFill>
                  <a:srgbClr val="003300"/>
                </a:solidFill>
              </a:rPr>
              <a:t>	</a:t>
            </a:r>
            <a:r>
              <a:rPr lang="en-US" altLang="zh-CN" sz="2000" dirty="0" smtClean="0">
                <a:solidFill>
                  <a:schemeClr val="accent2"/>
                </a:solidFill>
              </a:rPr>
              <a:t>#git config --global user.name “pang”</a:t>
            </a:r>
          </a:p>
          <a:p>
            <a:pPr marL="0" indent="0">
              <a:buNone/>
            </a:pPr>
            <a:r>
              <a:rPr lang="en-US" altLang="zh-CN" sz="2000" dirty="0">
                <a:solidFill>
                  <a:schemeClr val="accent2"/>
                </a:solidFill>
              </a:rPr>
              <a:t>	</a:t>
            </a:r>
            <a:r>
              <a:rPr lang="en-US" altLang="zh-CN" sz="2000" dirty="0" smtClean="0">
                <a:solidFill>
                  <a:schemeClr val="accent2"/>
                </a:solidFill>
              </a:rPr>
              <a:t>#git config --global user.email </a:t>
            </a:r>
            <a:r>
              <a:rPr lang="en-US" altLang="zh-CN" sz="2000" dirty="0" smtClean="0">
                <a:solidFill>
                  <a:schemeClr val="accent2"/>
                </a:solidFill>
                <a:hlinkClick r:id="rId6"/>
              </a:rPr>
              <a:t>pang@126.com</a:t>
            </a:r>
            <a:endParaRPr lang="en-US" altLang="zh-CN" sz="2000" dirty="0" smtClean="0">
              <a:solidFill>
                <a:schemeClr val="accent2"/>
              </a:solidFill>
            </a:endParaRPr>
          </a:p>
          <a:p>
            <a:pPr marL="0" indent="0">
              <a:buNone/>
            </a:pPr>
            <a:r>
              <a:rPr lang="en-US" altLang="zh-CN" sz="2000" dirty="0" smtClean="0">
                <a:solidFill>
                  <a:srgbClr val="003300"/>
                </a:solidFill>
              </a:rPr>
              <a:t>       </a:t>
            </a:r>
            <a:r>
              <a:rPr lang="zh-CN" altLang="en-US" sz="2000" dirty="0" smtClean="0">
                <a:solidFill>
                  <a:srgbClr val="003300"/>
                </a:solidFill>
              </a:rPr>
              <a:t>（</a:t>
            </a:r>
            <a:r>
              <a:rPr lang="en-US" altLang="zh-CN" sz="2000" dirty="0" smtClean="0">
                <a:solidFill>
                  <a:srgbClr val="003300"/>
                </a:solidFill>
              </a:rPr>
              <a:t>2</a:t>
            </a:r>
            <a:r>
              <a:rPr lang="zh-CN" altLang="en-US" sz="2000" dirty="0" smtClean="0">
                <a:solidFill>
                  <a:srgbClr val="003300"/>
                </a:solidFill>
              </a:rPr>
              <a:t>）设置一些别名，以便使用更为简洁的子命令</a:t>
            </a:r>
            <a:endParaRPr lang="en-US" altLang="zh-CN" sz="2000" dirty="0" smtClean="0">
              <a:solidFill>
                <a:srgbClr val="003300"/>
              </a:solidFill>
            </a:endParaRPr>
          </a:p>
          <a:p>
            <a:pPr marL="0" indent="0">
              <a:buNone/>
            </a:pPr>
            <a:r>
              <a:rPr lang="en-US" altLang="zh-CN" sz="2000" dirty="0">
                <a:solidFill>
                  <a:srgbClr val="003300"/>
                </a:solidFill>
              </a:rPr>
              <a:t>	</a:t>
            </a:r>
            <a:r>
              <a:rPr lang="en-US" altLang="zh-CN" sz="2000" dirty="0" smtClean="0">
                <a:solidFill>
                  <a:schemeClr val="accent2"/>
                </a:solidFill>
              </a:rPr>
              <a:t>#git config --global alias.ci commit</a:t>
            </a:r>
          </a:p>
          <a:p>
            <a:pPr marL="0" indent="0">
              <a:buNone/>
            </a:pPr>
            <a:r>
              <a:rPr lang="en-US" altLang="zh-CN" sz="2000" dirty="0">
                <a:solidFill>
                  <a:srgbClr val="003300"/>
                </a:solidFill>
              </a:rPr>
              <a:t> </a:t>
            </a:r>
            <a:r>
              <a:rPr lang="en-US" altLang="zh-CN" sz="2000" dirty="0" smtClean="0">
                <a:solidFill>
                  <a:srgbClr val="003300"/>
                </a:solidFill>
              </a:rPr>
              <a:t>       </a:t>
            </a:r>
            <a:r>
              <a:rPr lang="zh-CN" altLang="en-US" sz="2000" dirty="0" smtClean="0">
                <a:solidFill>
                  <a:srgbClr val="003300"/>
                </a:solidFill>
              </a:rPr>
              <a:t>（</a:t>
            </a:r>
            <a:r>
              <a:rPr lang="en-US" altLang="zh-CN" sz="2000" dirty="0" smtClean="0">
                <a:solidFill>
                  <a:srgbClr val="003300"/>
                </a:solidFill>
              </a:rPr>
              <a:t>3</a:t>
            </a:r>
            <a:r>
              <a:rPr lang="zh-CN" altLang="en-US" sz="2000" dirty="0" smtClean="0">
                <a:solidFill>
                  <a:srgbClr val="003300"/>
                </a:solidFill>
              </a:rPr>
              <a:t>）开启颜色显示</a:t>
            </a:r>
            <a:endParaRPr lang="en-US" altLang="zh-CN" sz="2000" dirty="0" smtClean="0">
              <a:solidFill>
                <a:srgbClr val="003300"/>
              </a:solidFill>
            </a:endParaRPr>
          </a:p>
          <a:p>
            <a:pPr marL="0" indent="0">
              <a:buNone/>
            </a:pPr>
            <a:r>
              <a:rPr lang="en-US" altLang="zh-CN" sz="2000" dirty="0">
                <a:solidFill>
                  <a:srgbClr val="003300"/>
                </a:solidFill>
              </a:rPr>
              <a:t>	</a:t>
            </a:r>
            <a:r>
              <a:rPr lang="en-US" altLang="zh-CN" sz="2000" dirty="0" smtClean="0">
                <a:solidFill>
                  <a:schemeClr val="accent2"/>
                </a:solidFill>
              </a:rPr>
              <a:t>#git config --global color.ui true</a:t>
            </a:r>
          </a:p>
          <a:p>
            <a:pPr marL="0" indent="0">
              <a:buNone/>
            </a:pPr>
            <a:r>
              <a:rPr lang="en-US" altLang="zh-CN" sz="2000" dirty="0" smtClean="0">
                <a:solidFill>
                  <a:schemeClr val="accent2"/>
                </a:solidFill>
              </a:rPr>
              <a:t>        </a:t>
            </a:r>
            <a:endParaRPr lang="zh-CN" sz="2000" dirty="0">
              <a:solidFill>
                <a:schemeClr val="accent2"/>
              </a:solidFill>
            </a:endParaRPr>
          </a:p>
        </p:txBody>
      </p:sp>
    </p:spTree>
    <p:custDataLst>
      <p:tags r:id="rId1"/>
    </p:custDataLst>
    <p:extLst>
      <p:ext uri="{BB962C8B-B14F-4D97-AF65-F5344CB8AC3E}">
        <p14:creationId xmlns:p14="http://schemas.microsoft.com/office/powerpoint/2010/main" val="571945346"/>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5293757"/>
          </a:xfrm>
          <a:prstGeom prst="rect">
            <a:avLst/>
          </a:prstGeom>
        </p:spPr>
        <p:txBody>
          <a:bodyPr wrap="square">
            <a:spAutoFit/>
          </a:bodyPr>
          <a:lstStyle/>
          <a:p>
            <a:r>
              <a:rPr lang="en-US" altLang="zh-CN" sz="2000" dirty="0" smtClean="0"/>
              <a:t>          </a:t>
            </a:r>
            <a:r>
              <a:rPr lang="zh-CN" altLang="en-US" sz="2000" dirty="0" smtClean="0"/>
              <a:t>全部清除</a:t>
            </a:r>
            <a:endParaRPr lang="en-US" altLang="zh-CN" sz="2000" dirty="0" smtClean="0"/>
          </a:p>
          <a:p>
            <a:r>
              <a:rPr lang="en-US" altLang="zh-CN" sz="2000" dirty="0"/>
              <a:t>	</a:t>
            </a:r>
            <a:r>
              <a:rPr lang="en-US" altLang="zh-CN" sz="2000" dirty="0" smtClean="0"/>
              <a:t>#git reset</a:t>
            </a:r>
          </a:p>
          <a:p>
            <a:r>
              <a:rPr lang="en-US" altLang="zh-CN" sz="2000" dirty="0"/>
              <a:t>	</a:t>
            </a:r>
            <a:r>
              <a:rPr lang="en-US" altLang="zh-CN" sz="2000" dirty="0" smtClean="0"/>
              <a:t>#git checkout --welcome.txt</a:t>
            </a:r>
          </a:p>
          <a:p>
            <a:r>
              <a:rPr lang="en-US" altLang="zh-CN" sz="2000" dirty="0"/>
              <a:t>	</a:t>
            </a:r>
            <a:r>
              <a:rPr lang="en-US" altLang="zh-CN" sz="2000" dirty="0" smtClean="0"/>
              <a:t>#git clean -fd</a:t>
            </a:r>
          </a:p>
          <a:p>
            <a:r>
              <a:rPr lang="en-US" altLang="zh-CN" sz="2000" dirty="0" smtClean="0"/>
              <a:t>          stash</a:t>
            </a:r>
            <a:r>
              <a:rPr lang="zh-CN" altLang="en-US" sz="2000" dirty="0" smtClean="0"/>
              <a:t>的用法：</a:t>
            </a:r>
            <a:endParaRPr lang="en-US" altLang="zh-CN" sz="2000" dirty="0" smtClean="0"/>
          </a:p>
          <a:p>
            <a:r>
              <a:rPr lang="en-US" altLang="zh-CN" sz="2000" dirty="0"/>
              <a:t>	</a:t>
            </a:r>
            <a:r>
              <a:rPr lang="en-US" altLang="zh-CN" sz="2000" dirty="0" smtClean="0"/>
              <a:t>#echo Bye bye&gt;&gt;welcome.txt</a:t>
            </a:r>
          </a:p>
          <a:p>
            <a:r>
              <a:rPr lang="en-US" altLang="zh-CN" sz="2000" dirty="0"/>
              <a:t>	</a:t>
            </a:r>
            <a:r>
              <a:rPr lang="en-US" altLang="zh-CN" sz="2000" dirty="0" smtClean="0"/>
              <a:t>#echo hello.&gt;hack-1.txt</a:t>
            </a:r>
          </a:p>
          <a:p>
            <a:r>
              <a:rPr lang="en-US" altLang="zh-CN" sz="2000" dirty="0"/>
              <a:t>	</a:t>
            </a:r>
            <a:r>
              <a:rPr lang="en-US" altLang="zh-CN" sz="2000" dirty="0" smtClean="0"/>
              <a:t>#git add hack-1.txt</a:t>
            </a:r>
          </a:p>
          <a:p>
            <a:r>
              <a:rPr lang="en-US" altLang="zh-CN" sz="2000" dirty="0"/>
              <a:t>	</a:t>
            </a:r>
            <a:r>
              <a:rPr lang="en-US" altLang="zh-CN" sz="2000" dirty="0" smtClean="0"/>
              <a:t>#git stash save “hacked welcome.txt,newfile hack-1.txt”</a:t>
            </a:r>
            <a:r>
              <a:rPr lang="en-US" altLang="zh-CN" sz="2000" dirty="0"/>
              <a:t>	</a:t>
            </a:r>
            <a:endParaRPr lang="en-US" altLang="zh-CN" sz="2000" dirty="0" smtClean="0"/>
          </a:p>
          <a:p>
            <a:r>
              <a:rPr lang="en-US" altLang="zh-CN" sz="2000" dirty="0" smtClean="0"/>
              <a:t>           </a:t>
            </a:r>
            <a:r>
              <a:rPr lang="zh-CN" altLang="en-US" sz="2000" dirty="0" smtClean="0"/>
              <a:t>工作区恢复了原貌，修改都不见了。</a:t>
            </a:r>
            <a:endParaRPr lang="en-US" altLang="zh-CN" sz="2000" dirty="0" smtClean="0"/>
          </a:p>
          <a:p>
            <a:r>
              <a:rPr lang="en-US" altLang="zh-CN" sz="2000" dirty="0"/>
              <a:t>	</a:t>
            </a:r>
            <a:r>
              <a:rPr lang="en-US" altLang="zh-CN" sz="2000" dirty="0" smtClean="0"/>
              <a:t>#echo fix.&gt;hack-2.txt</a:t>
            </a:r>
          </a:p>
          <a:p>
            <a:r>
              <a:rPr lang="en-US" altLang="zh-CN" sz="2000" dirty="0"/>
              <a:t>	</a:t>
            </a:r>
            <a:r>
              <a:rPr lang="en-US" altLang="zh-CN" sz="2000" dirty="0" smtClean="0"/>
              <a:t>#git stash</a:t>
            </a:r>
          </a:p>
          <a:p>
            <a:r>
              <a:rPr lang="en-US" altLang="zh-CN" sz="2000" dirty="0"/>
              <a:t> </a:t>
            </a:r>
            <a:r>
              <a:rPr lang="en-US" altLang="zh-CN" sz="2000" dirty="0" smtClean="0"/>
              <a:t>           </a:t>
            </a:r>
            <a:r>
              <a:rPr lang="zh-CN" altLang="en-US" sz="2000" dirty="0" smtClean="0"/>
              <a:t>现在有了两个保存进度，如何恢复第一个进度</a:t>
            </a:r>
            <a:endParaRPr lang="en-US" altLang="zh-CN" sz="2000" dirty="0" smtClean="0"/>
          </a:p>
          <a:p>
            <a:r>
              <a:rPr lang="en-US" altLang="zh-CN" sz="2000" dirty="0"/>
              <a:t>	</a:t>
            </a:r>
            <a:r>
              <a:rPr lang="en-US" altLang="zh-CN" sz="2000" dirty="0" smtClean="0"/>
              <a:t>#git stash apply stash@{1}</a:t>
            </a:r>
          </a:p>
          <a:p>
            <a:r>
              <a:rPr lang="en-US" altLang="zh-CN" sz="2000" dirty="0"/>
              <a:t>	</a:t>
            </a:r>
            <a:r>
              <a:rPr lang="en-US" altLang="zh-CN" sz="2000" dirty="0" smtClean="0"/>
              <a:t>#git stash clear</a:t>
            </a:r>
          </a:p>
          <a:p>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3010384972"/>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smtClean="0"/>
              <a:t>学会</a:t>
            </a:r>
            <a:r>
              <a:rPr lang="en-US" altLang="zh-CN" dirty="0" smtClean="0"/>
              <a:t>stash</a:t>
            </a:r>
            <a:r>
              <a:rPr lang="zh-CN" altLang="en-US" dirty="0" smtClean="0"/>
              <a:t>的常用命令</a:t>
            </a:r>
            <a:endParaRPr lang="en-US" altLang="zh-CN" dirty="0" smtClean="0"/>
          </a:p>
          <a:p>
            <a:pPr lvl="1"/>
            <a:r>
              <a:rPr lang="en-US" altLang="zh-CN" dirty="0"/>
              <a:t>s</a:t>
            </a:r>
            <a:r>
              <a:rPr lang="en-US" altLang="zh-CN" dirty="0" smtClean="0"/>
              <a:t>tash save</a:t>
            </a:r>
          </a:p>
          <a:p>
            <a:pPr lvl="1"/>
            <a:r>
              <a:rPr lang="en-US" altLang="zh-CN" dirty="0"/>
              <a:t>s</a:t>
            </a:r>
            <a:r>
              <a:rPr lang="en-US" altLang="zh-CN" dirty="0" smtClean="0"/>
              <a:t>tash pop</a:t>
            </a:r>
          </a:p>
          <a:p>
            <a:pPr lvl="1"/>
            <a:r>
              <a:rPr lang="en-US" altLang="zh-CN" dirty="0"/>
              <a:t>stash list</a:t>
            </a:r>
            <a:endParaRPr lang="zh-CN" altLang="en-US" dirty="0"/>
          </a:p>
          <a:p>
            <a:pPr lvl="1"/>
            <a:r>
              <a:rPr lang="en-US" altLang="zh-CN" dirty="0"/>
              <a:t>stash </a:t>
            </a:r>
            <a:r>
              <a:rPr lang="en-US" altLang="zh-CN" dirty="0" smtClean="0"/>
              <a:t>apply</a:t>
            </a:r>
          </a:p>
          <a:p>
            <a:pPr lvl="1"/>
            <a:r>
              <a:rPr lang="en-US" altLang="zh-CN" dirty="0"/>
              <a:t>stash clear</a:t>
            </a:r>
            <a:endParaRPr lang="zh-CN" altLang="en-US" dirty="0"/>
          </a:p>
          <a:p>
            <a:pPr lvl="1"/>
            <a:endParaRPr lang="zh-CN" altLang="en-US" dirty="0"/>
          </a:p>
        </p:txBody>
      </p:sp>
    </p:spTree>
    <p:extLst>
      <p:ext uri="{BB962C8B-B14F-4D97-AF65-F5344CB8AC3E}">
        <p14:creationId xmlns:p14="http://schemas.microsoft.com/office/powerpoint/2010/main" val="4002938121"/>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、删除操作</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000" dirty="0" smtClean="0"/>
              <a:t>         前面讲的都是如何添加更改文件，下面是如何删除文件。首先保存下当前进度。</a:t>
            </a:r>
            <a:endParaRPr lang="en-US" altLang="zh-CN" sz="2000" dirty="0" smtClean="0"/>
          </a:p>
          <a:p>
            <a:pPr marL="0" indent="0">
              <a:buNone/>
            </a:pPr>
            <a:r>
              <a:rPr lang="en-US" altLang="zh-CN" sz="2000" dirty="0"/>
              <a:t>	</a:t>
            </a:r>
            <a:r>
              <a:rPr lang="en-US" altLang="zh-CN" sz="2000" dirty="0" smtClean="0"/>
              <a:t>#git stash</a:t>
            </a:r>
          </a:p>
          <a:p>
            <a:pPr marL="0" indent="0">
              <a:buNone/>
            </a:pPr>
            <a:r>
              <a:rPr lang="en-US" altLang="zh-CN" sz="2000" dirty="0"/>
              <a:t>	</a:t>
            </a:r>
            <a:r>
              <a:rPr lang="en-US" altLang="zh-CN" sz="2000" dirty="0" smtClean="0"/>
              <a:t>#git stash apply</a:t>
            </a:r>
          </a:p>
          <a:p>
            <a:pPr marL="0" indent="0">
              <a:buNone/>
            </a:pPr>
            <a:r>
              <a:rPr lang="en-US" altLang="zh-CN" sz="2000" dirty="0"/>
              <a:t> </a:t>
            </a:r>
            <a:r>
              <a:rPr lang="en-US" altLang="zh-CN" sz="2000" dirty="0" smtClean="0"/>
              <a:t>          </a:t>
            </a:r>
            <a:r>
              <a:rPr lang="zh-CN" altLang="en-US" sz="2000" dirty="0" smtClean="0"/>
              <a:t>查看下当前工作区都有哪些文件：</a:t>
            </a:r>
            <a:endParaRPr lang="en-US" altLang="zh-CN" sz="2000" dirty="0" smtClean="0"/>
          </a:p>
          <a:p>
            <a:pPr marL="0" indent="0">
              <a:buNone/>
            </a:pPr>
            <a:r>
              <a:rPr lang="en-US" altLang="zh-CN" sz="2000" dirty="0"/>
              <a:t>	</a:t>
            </a:r>
            <a:r>
              <a:rPr lang="en-US" altLang="zh-CN" sz="2000" dirty="0" smtClean="0"/>
              <a:t>#ls</a:t>
            </a:r>
          </a:p>
          <a:p>
            <a:pPr marL="0" indent="0">
              <a:buNone/>
            </a:pPr>
            <a:r>
              <a:rPr lang="en-US" altLang="zh-CN" sz="2000" dirty="0" smtClean="0"/>
              <a:t>           </a:t>
            </a:r>
            <a:r>
              <a:rPr lang="zh-CN" altLang="en-US" sz="2000" dirty="0" smtClean="0"/>
              <a:t>直接在工作区删除文件</a:t>
            </a:r>
            <a:endParaRPr lang="en-US" altLang="zh-CN" sz="2000" dirty="0" smtClean="0"/>
          </a:p>
          <a:p>
            <a:pPr marL="0" indent="0">
              <a:buNone/>
            </a:pPr>
            <a:r>
              <a:rPr lang="en-US" altLang="zh-CN" sz="2000" dirty="0"/>
              <a:t>	</a:t>
            </a:r>
            <a:r>
              <a:rPr lang="en-US" altLang="zh-CN" sz="2000" dirty="0" smtClean="0"/>
              <a:t>#rm *.txt</a:t>
            </a:r>
          </a:p>
          <a:p>
            <a:pPr marL="0" indent="0">
              <a:buNone/>
            </a:pPr>
            <a:r>
              <a:rPr lang="en-US" altLang="zh-CN" sz="2000" dirty="0"/>
              <a:t> </a:t>
            </a:r>
            <a:r>
              <a:rPr lang="en-US" altLang="zh-CN" sz="2000" dirty="0" smtClean="0"/>
              <a:t>          </a:t>
            </a:r>
            <a:r>
              <a:rPr lang="zh-CN" altLang="en-US" sz="2000" dirty="0" smtClean="0"/>
              <a:t>通过下面命令，可以看到版本库中文件还在</a:t>
            </a:r>
            <a:endParaRPr lang="en-US" altLang="zh-CN" sz="2000" dirty="0" smtClean="0"/>
          </a:p>
          <a:p>
            <a:pPr marL="0" indent="0">
              <a:buNone/>
            </a:pPr>
            <a:r>
              <a:rPr lang="en-US" altLang="zh-CN" sz="2000" dirty="0"/>
              <a:t>	</a:t>
            </a:r>
            <a:r>
              <a:rPr lang="en-US" altLang="zh-CN" sz="2000" dirty="0" smtClean="0"/>
              <a:t>#git ls-files</a:t>
            </a:r>
          </a:p>
          <a:p>
            <a:pPr marL="0" indent="0">
              <a:buNone/>
            </a:pPr>
            <a:r>
              <a:rPr lang="en-US" altLang="zh-CN" sz="2000" dirty="0" smtClean="0"/>
              <a:t>           </a:t>
            </a:r>
            <a:r>
              <a:rPr lang="zh-CN" altLang="en-US" sz="2000" b="1" dirty="0" smtClean="0"/>
              <a:t>结论：</a:t>
            </a:r>
            <a:r>
              <a:rPr lang="zh-CN" altLang="en-US" sz="2000" dirty="0" smtClean="0"/>
              <a:t>工作区删除文件对版本库无任何影响</a:t>
            </a:r>
            <a:endParaRPr lang="en-US" altLang="zh-CN" sz="2000" dirty="0" smtClean="0"/>
          </a:p>
          <a:p>
            <a:pPr marL="0" indent="0">
              <a:buNone/>
            </a:pPr>
            <a:endParaRPr lang="zh-CN" altLang="en-US" sz="2000" dirty="0"/>
          </a:p>
        </p:txBody>
      </p:sp>
    </p:spTree>
    <p:extLst>
      <p:ext uri="{BB962C8B-B14F-4D97-AF65-F5344CB8AC3E}">
        <p14:creationId xmlns:p14="http://schemas.microsoft.com/office/powerpoint/2010/main" val="2083930632"/>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7848872" cy="5724644"/>
          </a:xfrm>
          <a:prstGeom prst="rect">
            <a:avLst/>
          </a:prstGeom>
        </p:spPr>
        <p:txBody>
          <a:bodyPr wrap="square">
            <a:spAutoFit/>
          </a:bodyPr>
          <a:lstStyle/>
          <a:p>
            <a:r>
              <a:rPr lang="zh-CN" altLang="en-US" sz="2200" b="1" dirty="0" smtClean="0"/>
              <a:t>执行</a:t>
            </a:r>
            <a:r>
              <a:rPr lang="en-US" altLang="zh-CN" sz="2200" b="1" dirty="0" smtClean="0"/>
              <a:t>git rm</a:t>
            </a:r>
            <a:r>
              <a:rPr lang="zh-CN" altLang="en-US" sz="2200" b="1" dirty="0" smtClean="0"/>
              <a:t>命令删除文件</a:t>
            </a:r>
            <a:endParaRPr lang="en-US" altLang="zh-CN" sz="2200" b="1" dirty="0" smtClean="0"/>
          </a:p>
          <a:p>
            <a:r>
              <a:rPr lang="en-US" altLang="zh-CN" sz="2000" dirty="0"/>
              <a:t> </a:t>
            </a:r>
            <a:r>
              <a:rPr lang="en-US" altLang="zh-CN" sz="2000" dirty="0" smtClean="0"/>
              <a:t>        </a:t>
            </a:r>
            <a:r>
              <a:rPr lang="zh-CN" altLang="en-US" sz="2000" dirty="0" smtClean="0"/>
              <a:t>根据上面的输出的提示，我们应该使用</a:t>
            </a:r>
            <a:r>
              <a:rPr lang="en-US" altLang="zh-CN" sz="2000" dirty="0" smtClean="0"/>
              <a:t>git rm</a:t>
            </a:r>
            <a:r>
              <a:rPr lang="zh-CN" altLang="en-US" sz="2000" dirty="0" smtClean="0"/>
              <a:t>命令来删除</a:t>
            </a:r>
            <a:endParaRPr lang="en-US" altLang="zh-CN" sz="2000" dirty="0" smtClean="0"/>
          </a:p>
          <a:p>
            <a:r>
              <a:rPr lang="en-US" altLang="zh-CN" sz="2000" dirty="0"/>
              <a:t>	</a:t>
            </a:r>
            <a:r>
              <a:rPr lang="en-US" altLang="zh-CN" sz="2000" dirty="0" smtClean="0"/>
              <a:t>#git rm detached-txt hack-1.txt new-commit.txt welcome.txt</a:t>
            </a:r>
          </a:p>
          <a:p>
            <a:r>
              <a:rPr lang="en-US" altLang="zh-CN" sz="2000" dirty="0"/>
              <a:t> </a:t>
            </a:r>
            <a:r>
              <a:rPr lang="en-US" altLang="zh-CN" sz="2000" dirty="0" smtClean="0"/>
              <a:t>        </a:t>
            </a:r>
            <a:r>
              <a:rPr lang="zh-CN" altLang="en-US" sz="2000" dirty="0" smtClean="0"/>
              <a:t>删除动作被添加到了暂存区，这时候执行提交动作，就从真正意义上执行了文件删除。</a:t>
            </a:r>
            <a:r>
              <a:rPr lang="en-US" altLang="zh-CN" sz="2000" dirty="0" smtClean="0"/>
              <a:t> </a:t>
            </a:r>
          </a:p>
          <a:p>
            <a:r>
              <a:rPr lang="en-US" altLang="zh-CN" sz="2000" dirty="0"/>
              <a:t>	</a:t>
            </a:r>
            <a:r>
              <a:rPr lang="en-US" altLang="zh-CN" sz="2000" dirty="0" smtClean="0"/>
              <a:t>#git commit -m “delete files using git rm.”</a:t>
            </a:r>
          </a:p>
          <a:p>
            <a:r>
              <a:rPr lang="en-US" altLang="zh-CN" sz="2000" dirty="0"/>
              <a:t> </a:t>
            </a:r>
            <a:r>
              <a:rPr lang="en-US" altLang="zh-CN" sz="2000" dirty="0" smtClean="0"/>
              <a:t>        </a:t>
            </a:r>
            <a:r>
              <a:rPr lang="zh-CN" altLang="en-US" sz="2000" dirty="0" smtClean="0"/>
              <a:t>但是，文件只是在版本库的最新提交中删除了，在历史提交中还在。可以通过下面的命令查看历史版本的文件列表。</a:t>
            </a:r>
            <a:endParaRPr lang="en-US" altLang="zh-CN" sz="2000" dirty="0" smtClean="0"/>
          </a:p>
          <a:p>
            <a:r>
              <a:rPr lang="en-US" altLang="zh-CN" sz="2000" dirty="0"/>
              <a:t>	</a:t>
            </a:r>
            <a:r>
              <a:rPr lang="en-US" altLang="zh-CN" sz="2000" dirty="0" smtClean="0"/>
              <a:t>#git ls-files --with-tree=HEAD^</a:t>
            </a:r>
          </a:p>
          <a:p>
            <a:r>
              <a:rPr lang="en-US" altLang="zh-CN" sz="2000" dirty="0"/>
              <a:t> </a:t>
            </a:r>
            <a:r>
              <a:rPr lang="en-US" altLang="zh-CN" sz="2000" dirty="0" smtClean="0"/>
              <a:t>        </a:t>
            </a:r>
            <a:r>
              <a:rPr lang="zh-CN" altLang="en-US" sz="2000" dirty="0" smtClean="0"/>
              <a:t>也可以查看历史版本中删除的文件内容。</a:t>
            </a:r>
            <a:endParaRPr lang="en-US" altLang="zh-CN" sz="2000" dirty="0" smtClean="0"/>
          </a:p>
          <a:p>
            <a:r>
              <a:rPr lang="en-US" altLang="zh-CN" sz="2000" dirty="0"/>
              <a:t>	</a:t>
            </a:r>
            <a:r>
              <a:rPr lang="en-US" altLang="zh-CN" sz="2000" dirty="0" smtClean="0"/>
              <a:t>#git cat-file -p HEAD^:welcome.txt</a:t>
            </a:r>
          </a:p>
          <a:p>
            <a:r>
              <a:rPr lang="en-US" altLang="zh-CN" sz="2200" b="1" dirty="0" smtClean="0"/>
              <a:t>git add -u </a:t>
            </a:r>
            <a:r>
              <a:rPr lang="zh-CN" altLang="en-US" sz="2200" b="1" dirty="0" smtClean="0"/>
              <a:t>快速删除</a:t>
            </a:r>
            <a:endParaRPr lang="en-US" altLang="zh-CN" sz="2200" b="1" dirty="0" smtClean="0"/>
          </a:p>
          <a:p>
            <a:r>
              <a:rPr lang="en-US" altLang="zh-CN" sz="2200" b="1" dirty="0" smtClean="0"/>
              <a:t>         </a:t>
            </a:r>
            <a:r>
              <a:rPr lang="zh-CN" altLang="en-US" sz="2000" dirty="0" smtClean="0"/>
              <a:t>恢复下现场</a:t>
            </a:r>
            <a:endParaRPr lang="en-US" altLang="zh-CN" sz="2000" dirty="0" smtClean="0"/>
          </a:p>
          <a:p>
            <a:r>
              <a:rPr lang="en-US" altLang="zh-CN" sz="2000" dirty="0"/>
              <a:t>	</a:t>
            </a:r>
            <a:r>
              <a:rPr lang="en-US" altLang="zh-CN" sz="2000" dirty="0" smtClean="0"/>
              <a:t>#git reset --hart HEAD^</a:t>
            </a:r>
          </a:p>
          <a:p>
            <a:r>
              <a:rPr lang="en-US" altLang="zh-CN" sz="2000" dirty="0"/>
              <a:t>	</a:t>
            </a:r>
            <a:r>
              <a:rPr lang="en-US" altLang="zh-CN" sz="2000" dirty="0" smtClean="0"/>
              <a:t>#git stash apply -q</a:t>
            </a:r>
          </a:p>
          <a:p>
            <a:r>
              <a:rPr lang="en-US" altLang="zh-CN" sz="2000" dirty="0"/>
              <a:t>	</a:t>
            </a:r>
            <a:r>
              <a:rPr lang="en-US" altLang="zh-CN" sz="2000" dirty="0" smtClean="0"/>
              <a:t>#rm *.txt</a:t>
            </a:r>
          </a:p>
          <a:p>
            <a:r>
              <a:rPr lang="en-US" altLang="zh-CN" sz="2000" dirty="0"/>
              <a:t>	</a:t>
            </a:r>
            <a:r>
              <a:rPr lang="en-US" altLang="zh-CN" sz="2000" dirty="0" smtClean="0"/>
              <a:t>#git add -u</a:t>
            </a:r>
          </a:p>
          <a:p>
            <a:r>
              <a:rPr lang="en-US" altLang="zh-CN" sz="2000" dirty="0"/>
              <a:t>	</a:t>
            </a:r>
            <a:r>
              <a:rPr lang="en-US" altLang="zh-CN" sz="2000" dirty="0" smtClean="0"/>
              <a:t>#git commit  -m “delete files using git add -u.”</a:t>
            </a:r>
            <a:endParaRPr lang="zh-CN" altLang="zh-CN" sz="2000" dirty="0"/>
          </a:p>
        </p:txBody>
      </p:sp>
    </p:spTree>
    <p:extLst>
      <p:ext uri="{BB962C8B-B14F-4D97-AF65-F5344CB8AC3E}">
        <p14:creationId xmlns:p14="http://schemas.microsoft.com/office/powerpoint/2010/main" val="3269941026"/>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4739759"/>
          </a:xfrm>
          <a:prstGeom prst="rect">
            <a:avLst/>
          </a:prstGeom>
        </p:spPr>
        <p:txBody>
          <a:bodyPr wrap="square">
            <a:spAutoFit/>
          </a:bodyPr>
          <a:lstStyle/>
          <a:p>
            <a:r>
              <a:rPr lang="zh-CN" altLang="en-US" sz="2200" b="1" dirty="0" smtClean="0"/>
              <a:t>恢复删除的文件</a:t>
            </a:r>
            <a:endParaRPr lang="en-US" altLang="zh-CN" sz="2200" b="1" dirty="0" smtClean="0"/>
          </a:p>
          <a:p>
            <a:r>
              <a:rPr lang="zh-CN" altLang="en-US" sz="2000" dirty="0" smtClean="0"/>
              <a:t>         经过上面的操作，工作区已经没有了任何的文件。上面说过执行删除并提交，只是在提交中删除了文件，在历史版本中还存在。我们可以通过历史版本来恢复文件。执行下面命令可以恢复</a:t>
            </a:r>
            <a:r>
              <a:rPr lang="en-US" altLang="zh-CN" sz="2000" dirty="0" smtClean="0"/>
              <a:t>welcome.txt</a:t>
            </a:r>
            <a:r>
              <a:rPr lang="zh-CN" altLang="en-US" sz="2000" dirty="0" smtClean="0"/>
              <a:t>文件。</a:t>
            </a:r>
            <a:endParaRPr lang="en-US" altLang="zh-CN" sz="2000" dirty="0" smtClean="0"/>
          </a:p>
          <a:p>
            <a:r>
              <a:rPr lang="en-US" altLang="zh-CN" sz="2000" dirty="0"/>
              <a:t>	</a:t>
            </a:r>
            <a:r>
              <a:rPr lang="en-US" altLang="zh-CN" sz="2000" dirty="0" smtClean="0"/>
              <a:t>#git cat-file -p HEAD^:welcome.txt&gt;welcome.txt</a:t>
            </a:r>
            <a:r>
              <a:rPr lang="en-US" altLang="zh-CN" sz="2000" dirty="0"/>
              <a:t> </a:t>
            </a:r>
            <a:r>
              <a:rPr lang="zh-CN" altLang="en-US" sz="2000" dirty="0" smtClean="0"/>
              <a:t>或者</a:t>
            </a:r>
            <a:endParaRPr lang="en-US" altLang="zh-CN" sz="2000" dirty="0" smtClean="0"/>
          </a:p>
          <a:p>
            <a:r>
              <a:rPr lang="en-US" altLang="zh-CN" sz="2000" dirty="0"/>
              <a:t>	</a:t>
            </a:r>
            <a:r>
              <a:rPr lang="en-US" altLang="zh-CN" sz="2000" dirty="0" smtClean="0"/>
              <a:t>#git show HEAD^:welcome.txt&gt;welcome.txt</a:t>
            </a:r>
          </a:p>
          <a:p>
            <a:r>
              <a:rPr lang="en-US" altLang="zh-CN" sz="2000" dirty="0" smtClean="0"/>
              <a:t>         </a:t>
            </a:r>
            <a:r>
              <a:rPr lang="zh-CN" altLang="en-US" sz="2000" dirty="0" smtClean="0"/>
              <a:t>当然，使用</a:t>
            </a:r>
            <a:r>
              <a:rPr lang="en-US" altLang="zh-CN" sz="2000" dirty="0" smtClean="0"/>
              <a:t>checkout</a:t>
            </a:r>
            <a:r>
              <a:rPr lang="zh-CN" altLang="en-US" sz="2000" dirty="0" smtClean="0"/>
              <a:t>命令更为简洁实用。</a:t>
            </a:r>
            <a:r>
              <a:rPr lang="zh-CN" altLang="en-US" sz="2000" dirty="0" smtClean="0">
                <a:solidFill>
                  <a:srgbClr val="FF0000"/>
                </a:solidFill>
              </a:rPr>
              <a:t>（思考）</a:t>
            </a:r>
            <a:endParaRPr lang="en-US" altLang="zh-CN" sz="2000" dirty="0" smtClean="0">
              <a:solidFill>
                <a:srgbClr val="FF0000"/>
              </a:solidFill>
            </a:endParaRPr>
          </a:p>
          <a:p>
            <a:r>
              <a:rPr lang="en-US" altLang="zh-CN" sz="2000" dirty="0" smtClean="0"/>
              <a:t>         </a:t>
            </a:r>
            <a:r>
              <a:rPr lang="zh-CN" altLang="en-US" sz="2000" dirty="0" smtClean="0"/>
              <a:t>文件已经被恢复到文件区了，提交到版本库就可以了。</a:t>
            </a:r>
            <a:endParaRPr lang="en-US" altLang="zh-CN" sz="2000" dirty="0" smtClean="0"/>
          </a:p>
          <a:p>
            <a:r>
              <a:rPr lang="en-US" altLang="zh-CN" sz="2000" dirty="0"/>
              <a:t>	</a:t>
            </a:r>
            <a:r>
              <a:rPr lang="en-US" altLang="zh-CN" sz="2000" dirty="0" smtClean="0"/>
              <a:t>#git add -A</a:t>
            </a:r>
          </a:p>
          <a:p>
            <a:r>
              <a:rPr lang="en-US" altLang="zh-CN" sz="2000" dirty="0"/>
              <a:t>	</a:t>
            </a:r>
            <a:r>
              <a:rPr lang="en-US" altLang="zh-CN" sz="2000" dirty="0" smtClean="0"/>
              <a:t>#git commit -m “restore files.”</a:t>
            </a:r>
          </a:p>
          <a:p>
            <a:r>
              <a:rPr lang="en-US" altLang="zh-CN" sz="2000" dirty="0"/>
              <a:t> </a:t>
            </a:r>
            <a:r>
              <a:rPr lang="en-US" altLang="zh-CN" sz="2000" dirty="0" smtClean="0"/>
              <a:t>        </a:t>
            </a:r>
            <a:r>
              <a:rPr lang="zh-CN" altLang="en-US" sz="2000" dirty="0" smtClean="0"/>
              <a:t>通过再次添加删除文件是最自然的恢复方法。其他版本库如</a:t>
            </a:r>
            <a:r>
              <a:rPr lang="en-US" altLang="zh-CN" sz="2000" dirty="0" smtClean="0"/>
              <a:t>CVS</a:t>
            </a:r>
            <a:r>
              <a:rPr lang="zh-CN" altLang="en-US" sz="2000" dirty="0" smtClean="0"/>
              <a:t>也采用同样的方法。但是其他系统却会带来严重的副作用</a:t>
            </a:r>
            <a:r>
              <a:rPr lang="en-US" altLang="zh-CN" sz="2000" dirty="0" smtClean="0"/>
              <a:t>--</a:t>
            </a:r>
            <a:r>
              <a:rPr lang="zh-CN" altLang="en-US" sz="2000" dirty="0" smtClean="0"/>
              <a:t>文件变更历史被人为割裂，或者是存储空间的浪费。</a:t>
            </a:r>
            <a:r>
              <a:rPr lang="en-US" altLang="zh-CN" sz="2000" dirty="0" smtClean="0"/>
              <a:t>Git</a:t>
            </a:r>
            <a:r>
              <a:rPr lang="zh-CN" altLang="en-US" sz="2000" dirty="0" smtClean="0"/>
              <a:t>却没有这种副作用。</a:t>
            </a:r>
            <a:r>
              <a:rPr lang="zh-CN" altLang="en-US" sz="2000" dirty="0" smtClean="0">
                <a:solidFill>
                  <a:srgbClr val="FF0000"/>
                </a:solidFill>
              </a:rPr>
              <a:t>联想下</a:t>
            </a:r>
            <a:r>
              <a:rPr lang="en-US" altLang="zh-CN" sz="2000" dirty="0" smtClean="0">
                <a:solidFill>
                  <a:srgbClr val="FF0000"/>
                </a:solidFill>
              </a:rPr>
              <a:t>Git</a:t>
            </a:r>
            <a:r>
              <a:rPr lang="zh-CN" altLang="en-US" sz="2000" dirty="0" smtClean="0">
                <a:solidFill>
                  <a:srgbClr val="FF0000"/>
                </a:solidFill>
              </a:rPr>
              <a:t>对象库</a:t>
            </a:r>
            <a:endParaRPr lang="en-US" altLang="zh-CN" sz="2000" dirty="0" smtClean="0">
              <a:solidFill>
                <a:srgbClr val="FF0000"/>
              </a:solidFill>
            </a:endParaRPr>
          </a:p>
        </p:txBody>
      </p:sp>
    </p:spTree>
    <p:extLst>
      <p:ext uri="{BB962C8B-B14F-4D97-AF65-F5344CB8AC3E}">
        <p14:creationId xmlns:p14="http://schemas.microsoft.com/office/powerpoint/2010/main" val="3823913826"/>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学会删除文件的方法</a:t>
            </a:r>
            <a:endParaRPr lang="en-US" altLang="zh-CN" dirty="0" smtClean="0"/>
          </a:p>
          <a:p>
            <a:r>
              <a:rPr lang="zh-CN" altLang="en-US" dirty="0" smtClean="0"/>
              <a:t>学会恢复删除的方法</a:t>
            </a:r>
            <a:endParaRPr lang="zh-CN" altLang="en-US" dirty="0"/>
          </a:p>
        </p:txBody>
      </p:sp>
    </p:spTree>
    <p:extLst>
      <p:ext uri="{BB962C8B-B14F-4D97-AF65-F5344CB8AC3E}">
        <p14:creationId xmlns:p14="http://schemas.microsoft.com/office/powerpoint/2010/main" val="2241192568"/>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r>
              <a:rPr lang="zh-CN" altLang="en-US" dirty="0" smtClean="0"/>
              <a:t>、</a:t>
            </a:r>
            <a:r>
              <a:rPr lang="en-US" altLang="zh-CN" dirty="0" smtClean="0"/>
              <a:t>Git</a:t>
            </a:r>
            <a:r>
              <a:rPr lang="zh-CN" altLang="en-US" dirty="0" smtClean="0"/>
              <a:t>克隆</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2200" b="1" dirty="0" smtClean="0"/>
              <a:t>鸡蛋不要装在一个篮子里</a:t>
            </a:r>
            <a:endParaRPr lang="en-US" altLang="zh-CN" sz="2200" b="1" dirty="0" smtClean="0"/>
          </a:p>
          <a:p>
            <a:pPr marL="0" indent="0">
              <a:buNone/>
            </a:pPr>
            <a:endParaRPr lang="zh-CN" altLang="en-US" sz="2200" b="1" dirty="0"/>
          </a:p>
        </p:txBody>
      </p:sp>
      <p:sp>
        <p:nvSpPr>
          <p:cNvPr id="4" name="圆角矩形 3"/>
          <p:cNvSpPr/>
          <p:nvPr/>
        </p:nvSpPr>
        <p:spPr>
          <a:xfrm>
            <a:off x="2411760" y="3140968"/>
            <a:ext cx="1296144" cy="1440160"/>
          </a:xfrm>
          <a:prstGeom prst="round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788024" y="3140968"/>
            <a:ext cx="1296144"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55776" y="3284984"/>
            <a:ext cx="864096"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版本库</a:t>
            </a:r>
            <a:r>
              <a:rPr lang="en-US" altLang="zh-CN" sz="1400" b="1" dirty="0" smtClean="0"/>
              <a:t>A</a:t>
            </a:r>
            <a:endParaRPr lang="zh-CN" altLang="en-US" sz="1400" b="1" dirty="0"/>
          </a:p>
        </p:txBody>
      </p:sp>
      <p:sp>
        <p:nvSpPr>
          <p:cNvPr id="7" name="矩形 6"/>
          <p:cNvSpPr/>
          <p:nvPr/>
        </p:nvSpPr>
        <p:spPr>
          <a:xfrm>
            <a:off x="4932040" y="3284984"/>
            <a:ext cx="864096"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版本库</a:t>
            </a:r>
            <a:r>
              <a:rPr lang="en-US" altLang="zh-CN" sz="1400" b="1" dirty="0"/>
              <a:t>B</a:t>
            </a:r>
            <a:endParaRPr lang="zh-CN" altLang="en-US" sz="1400" b="1" dirty="0"/>
          </a:p>
        </p:txBody>
      </p:sp>
      <p:sp>
        <p:nvSpPr>
          <p:cNvPr id="8" name="流程图: 磁盘 7"/>
          <p:cNvSpPr/>
          <p:nvPr/>
        </p:nvSpPr>
        <p:spPr>
          <a:xfrm>
            <a:off x="2843808" y="3717032"/>
            <a:ext cx="792088" cy="64807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.git</a:t>
            </a:r>
            <a:endParaRPr lang="zh-CN" altLang="en-US" dirty="0">
              <a:solidFill>
                <a:schemeClr val="tx1"/>
              </a:solidFill>
            </a:endParaRPr>
          </a:p>
        </p:txBody>
      </p:sp>
      <p:sp>
        <p:nvSpPr>
          <p:cNvPr id="9" name="流程图: 磁盘 8"/>
          <p:cNvSpPr/>
          <p:nvPr/>
        </p:nvSpPr>
        <p:spPr>
          <a:xfrm>
            <a:off x="5292080" y="3789040"/>
            <a:ext cx="792088" cy="64807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.git</a:t>
            </a:r>
            <a:endParaRPr lang="zh-CN" altLang="en-US" dirty="0">
              <a:solidFill>
                <a:schemeClr val="tx1"/>
              </a:solidFill>
            </a:endParaRPr>
          </a:p>
        </p:txBody>
      </p:sp>
      <p:cxnSp>
        <p:nvCxnSpPr>
          <p:cNvPr id="11" name="曲线连接符 10"/>
          <p:cNvCxnSpPr/>
          <p:nvPr/>
        </p:nvCxnSpPr>
        <p:spPr>
          <a:xfrm>
            <a:off x="3707904" y="3284984"/>
            <a:ext cx="1080120" cy="144016"/>
          </a:xfrm>
          <a:prstGeom prst="curved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07904" y="2996952"/>
            <a:ext cx="986167" cy="369332"/>
          </a:xfrm>
          <a:prstGeom prst="rect">
            <a:avLst/>
          </a:prstGeom>
          <a:noFill/>
        </p:spPr>
        <p:txBody>
          <a:bodyPr wrap="none" rtlCol="0">
            <a:spAutoFit/>
          </a:bodyPr>
          <a:lstStyle/>
          <a:p>
            <a:r>
              <a:rPr lang="en-US" altLang="zh-CN" dirty="0" smtClean="0"/>
              <a:t>git clone</a:t>
            </a:r>
            <a:endParaRPr lang="zh-CN" altLang="en-US" dirty="0"/>
          </a:p>
        </p:txBody>
      </p:sp>
      <p:cxnSp>
        <p:nvCxnSpPr>
          <p:cNvPr id="21" name="直接箭头连接符 20"/>
          <p:cNvCxnSpPr/>
          <p:nvPr/>
        </p:nvCxnSpPr>
        <p:spPr>
          <a:xfrm>
            <a:off x="3707904" y="3717032"/>
            <a:ext cx="10801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707904" y="4293096"/>
            <a:ext cx="10801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95936" y="3419708"/>
            <a:ext cx="415498" cy="369332"/>
          </a:xfrm>
          <a:prstGeom prst="rect">
            <a:avLst/>
          </a:prstGeom>
          <a:noFill/>
        </p:spPr>
        <p:txBody>
          <a:bodyPr wrap="none" rtlCol="0">
            <a:spAutoFit/>
          </a:bodyPr>
          <a:lstStyle/>
          <a:p>
            <a:r>
              <a:rPr lang="zh-CN" altLang="en-US" dirty="0" smtClean="0"/>
              <a:t>①</a:t>
            </a:r>
            <a:endParaRPr lang="zh-CN" altLang="en-US" dirty="0"/>
          </a:p>
        </p:txBody>
      </p:sp>
      <p:sp>
        <p:nvSpPr>
          <p:cNvPr id="25" name="TextBox 24"/>
          <p:cNvSpPr txBox="1"/>
          <p:nvPr/>
        </p:nvSpPr>
        <p:spPr>
          <a:xfrm>
            <a:off x="3995936" y="3995772"/>
            <a:ext cx="415498" cy="369332"/>
          </a:xfrm>
          <a:prstGeom prst="rect">
            <a:avLst/>
          </a:prstGeom>
          <a:noFill/>
        </p:spPr>
        <p:txBody>
          <a:bodyPr wrap="none" rtlCol="0">
            <a:spAutoFit/>
          </a:bodyPr>
          <a:lstStyle/>
          <a:p>
            <a:r>
              <a:rPr lang="zh-CN" altLang="en-US" dirty="0" smtClean="0"/>
              <a:t>②</a:t>
            </a:r>
            <a:endParaRPr lang="zh-CN" altLang="en-US" dirty="0"/>
          </a:p>
        </p:txBody>
      </p:sp>
      <p:sp>
        <p:nvSpPr>
          <p:cNvPr id="26" name="TextBox 25"/>
          <p:cNvSpPr txBox="1"/>
          <p:nvPr/>
        </p:nvSpPr>
        <p:spPr>
          <a:xfrm>
            <a:off x="2555776" y="4653136"/>
            <a:ext cx="1162498" cy="923330"/>
          </a:xfrm>
          <a:prstGeom prst="rect">
            <a:avLst/>
          </a:prstGeom>
          <a:noFill/>
        </p:spPr>
        <p:txBody>
          <a:bodyPr wrap="none" rtlCol="0">
            <a:spAutoFit/>
          </a:bodyPr>
          <a:lstStyle/>
          <a:p>
            <a:pPr algn="ctr"/>
            <a:r>
              <a:rPr lang="en-US" altLang="zh-CN" dirty="0" smtClean="0"/>
              <a:t>A</a:t>
            </a:r>
          </a:p>
          <a:p>
            <a:r>
              <a:rPr lang="zh-CN" altLang="en-US" dirty="0" smtClean="0"/>
              <a:t>①：</a:t>
            </a:r>
            <a:r>
              <a:rPr lang="en-US" altLang="zh-CN" dirty="0" smtClean="0"/>
              <a:t>PUSH</a:t>
            </a:r>
          </a:p>
          <a:p>
            <a:r>
              <a:rPr lang="zh-CN" altLang="en-US" dirty="0" smtClean="0"/>
              <a:t>②：</a:t>
            </a:r>
            <a:r>
              <a:rPr lang="en-US" altLang="zh-CN" dirty="0" smtClean="0"/>
              <a:t>PULL</a:t>
            </a:r>
            <a:endParaRPr lang="zh-CN" altLang="en-US" dirty="0"/>
          </a:p>
        </p:txBody>
      </p:sp>
      <p:sp>
        <p:nvSpPr>
          <p:cNvPr id="27" name="TextBox 26"/>
          <p:cNvSpPr txBox="1"/>
          <p:nvPr/>
        </p:nvSpPr>
        <p:spPr>
          <a:xfrm>
            <a:off x="5065686" y="4653136"/>
            <a:ext cx="1162498" cy="923330"/>
          </a:xfrm>
          <a:prstGeom prst="rect">
            <a:avLst/>
          </a:prstGeom>
          <a:noFill/>
        </p:spPr>
        <p:txBody>
          <a:bodyPr wrap="none" rtlCol="0">
            <a:spAutoFit/>
          </a:bodyPr>
          <a:lstStyle/>
          <a:p>
            <a:pPr algn="ctr"/>
            <a:r>
              <a:rPr lang="en-US" altLang="zh-CN" dirty="0"/>
              <a:t>B</a:t>
            </a:r>
            <a:endParaRPr lang="en-US" altLang="zh-CN" dirty="0" smtClean="0"/>
          </a:p>
          <a:p>
            <a:r>
              <a:rPr lang="zh-CN" altLang="en-US" dirty="0" smtClean="0"/>
              <a:t>①：</a:t>
            </a:r>
            <a:r>
              <a:rPr lang="en-US" altLang="zh-CN" dirty="0" smtClean="0"/>
              <a:t>PULL</a:t>
            </a:r>
          </a:p>
          <a:p>
            <a:r>
              <a:rPr lang="zh-CN" altLang="en-US" dirty="0" smtClean="0"/>
              <a:t>②：</a:t>
            </a:r>
            <a:r>
              <a:rPr lang="en-US" altLang="zh-CN" dirty="0" smtClean="0"/>
              <a:t>PUSH</a:t>
            </a:r>
            <a:endParaRPr lang="zh-CN" altLang="en-US" dirty="0"/>
          </a:p>
        </p:txBody>
      </p:sp>
    </p:spTree>
    <p:extLst>
      <p:ext uri="{BB962C8B-B14F-4D97-AF65-F5344CB8AC3E}">
        <p14:creationId xmlns:p14="http://schemas.microsoft.com/office/powerpoint/2010/main" val="2272425834"/>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620688"/>
            <a:ext cx="7848872" cy="4770537"/>
          </a:xfrm>
          <a:prstGeom prst="rect">
            <a:avLst/>
          </a:prstGeom>
        </p:spPr>
        <p:txBody>
          <a:bodyPr wrap="square">
            <a:spAutoFit/>
          </a:bodyPr>
          <a:lstStyle/>
          <a:p>
            <a:r>
              <a:rPr lang="en-US" altLang="zh-CN" sz="2200" b="1" dirty="0" smtClean="0"/>
              <a:t>git clone </a:t>
            </a:r>
            <a:r>
              <a:rPr lang="zh-CN" altLang="en-US" sz="2200" b="1" dirty="0" smtClean="0"/>
              <a:t>克隆版本库主要有三种用法</a:t>
            </a:r>
            <a:endParaRPr lang="en-US" altLang="zh-CN" sz="2200" b="1" dirty="0" smtClean="0"/>
          </a:p>
          <a:p>
            <a:r>
              <a:rPr lang="en-US" altLang="zh-CN" sz="2200" b="1" dirty="0"/>
              <a:t>	</a:t>
            </a:r>
            <a:r>
              <a:rPr lang="en-US" altLang="zh-CN" sz="2000" dirty="0" smtClean="0"/>
              <a:t>#git clone &lt;repository&gt; &lt;directory&gt;</a:t>
            </a:r>
          </a:p>
          <a:p>
            <a:r>
              <a:rPr lang="en-US" altLang="zh-CN" sz="2000" dirty="0"/>
              <a:t>	</a:t>
            </a:r>
            <a:r>
              <a:rPr lang="en-US" altLang="zh-CN" sz="2000" dirty="0" smtClean="0"/>
              <a:t>#git clone --bare </a:t>
            </a:r>
            <a:r>
              <a:rPr lang="en-US" altLang="zh-CN" sz="2000" dirty="0"/>
              <a:t>&lt;repository&gt; &lt;</a:t>
            </a:r>
            <a:r>
              <a:rPr lang="en-US" altLang="zh-CN" sz="2000" dirty="0" smtClean="0"/>
              <a:t>directory.git&gt;</a:t>
            </a:r>
            <a:endParaRPr lang="en-US" altLang="zh-CN" sz="2000" dirty="0"/>
          </a:p>
          <a:p>
            <a:r>
              <a:rPr lang="en-US" altLang="zh-CN" sz="2000" dirty="0" smtClean="0"/>
              <a:t>	#git clone --mirror </a:t>
            </a:r>
            <a:r>
              <a:rPr lang="en-US" altLang="zh-CN" sz="2000" dirty="0"/>
              <a:t>&lt;repository&gt; &lt;</a:t>
            </a:r>
            <a:r>
              <a:rPr lang="en-US" altLang="zh-CN" sz="2000" dirty="0" smtClean="0"/>
              <a:t>directory.git&gt;</a:t>
            </a:r>
          </a:p>
          <a:p>
            <a:r>
              <a:rPr lang="en-US" altLang="zh-CN" sz="2000" dirty="0"/>
              <a:t> </a:t>
            </a:r>
            <a:r>
              <a:rPr lang="en-US" altLang="zh-CN" sz="2000" dirty="0" smtClean="0"/>
              <a:t>        </a:t>
            </a:r>
            <a:r>
              <a:rPr lang="zh-CN" altLang="en-US" sz="2000" dirty="0" smtClean="0"/>
              <a:t>方法</a:t>
            </a:r>
            <a:r>
              <a:rPr lang="en-US" altLang="zh-CN" sz="2000" dirty="0" smtClean="0"/>
              <a:t>1</a:t>
            </a:r>
            <a:r>
              <a:rPr lang="zh-CN" altLang="en-US" sz="2000" dirty="0" smtClean="0"/>
              <a:t>是将</a:t>
            </a:r>
            <a:r>
              <a:rPr lang="en-US" altLang="zh-CN" sz="2000" dirty="0" smtClean="0"/>
              <a:t>repository</a:t>
            </a:r>
            <a:r>
              <a:rPr lang="zh-CN" altLang="en-US" sz="2000" dirty="0" smtClean="0"/>
              <a:t>指向的版本库克隆到</a:t>
            </a:r>
            <a:r>
              <a:rPr lang="en-US" altLang="zh-CN" sz="2000" dirty="0" smtClean="0"/>
              <a:t>directory</a:t>
            </a:r>
            <a:r>
              <a:rPr lang="zh-CN" altLang="en-US" sz="2000" dirty="0" smtClean="0"/>
              <a:t>目录下。文件都会检出，版本库位于工作区下的</a:t>
            </a:r>
            <a:r>
              <a:rPr lang="en-US" altLang="zh-CN" sz="2000" dirty="0" smtClean="0"/>
              <a:t>.git</a:t>
            </a:r>
            <a:r>
              <a:rPr lang="zh-CN" altLang="en-US" sz="2000" dirty="0" smtClean="0"/>
              <a:t>目录中。</a:t>
            </a:r>
            <a:endParaRPr lang="en-US" altLang="zh-CN" sz="2000" dirty="0" smtClean="0"/>
          </a:p>
          <a:p>
            <a:r>
              <a:rPr lang="en-US" altLang="zh-CN" sz="2000" dirty="0"/>
              <a:t> </a:t>
            </a:r>
            <a:r>
              <a:rPr lang="en-US" altLang="zh-CN" sz="2000" dirty="0" smtClean="0"/>
              <a:t>        </a:t>
            </a:r>
            <a:r>
              <a:rPr lang="zh-CN" altLang="en-US" sz="2000" dirty="0" smtClean="0"/>
              <a:t>方法</a:t>
            </a:r>
            <a:r>
              <a:rPr lang="en-US" altLang="zh-CN" sz="2000" dirty="0" smtClean="0"/>
              <a:t>2</a:t>
            </a:r>
            <a:r>
              <a:rPr lang="zh-CN" altLang="en-US" sz="2000" dirty="0" smtClean="0"/>
              <a:t>和</a:t>
            </a:r>
            <a:r>
              <a:rPr lang="en-US" altLang="zh-CN" sz="2000" dirty="0" smtClean="0"/>
              <a:t>3</a:t>
            </a:r>
            <a:r>
              <a:rPr lang="zh-CN" altLang="en-US" sz="2000" dirty="0" smtClean="0"/>
              <a:t>创建的克隆版本库都不包含工作区，直接就是版本库的内容，这样的版本库称为裸版本库。一般约定俗成裸版本库的目录以</a:t>
            </a:r>
            <a:r>
              <a:rPr lang="en-US" altLang="zh-CN" sz="2000" dirty="0" smtClean="0"/>
              <a:t>.git</a:t>
            </a:r>
            <a:r>
              <a:rPr lang="zh-CN" altLang="en-US" sz="2000" dirty="0" smtClean="0"/>
              <a:t>为后缀，所以上面示例中将克隆出来的裸版本库目录名写作</a:t>
            </a:r>
            <a:r>
              <a:rPr lang="en-US" altLang="zh-CN" sz="2000" dirty="0" smtClean="0"/>
              <a:t>&lt;directory.git&gt;</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用法</a:t>
            </a:r>
            <a:r>
              <a:rPr lang="en-US" altLang="zh-CN" sz="2000" dirty="0" smtClean="0"/>
              <a:t>3</a:t>
            </a:r>
            <a:r>
              <a:rPr lang="zh-CN" altLang="en-US" sz="2000" dirty="0" smtClean="0"/>
              <a:t>区别于用法</a:t>
            </a:r>
            <a:r>
              <a:rPr lang="en-US" altLang="zh-CN" sz="2000" dirty="0" smtClean="0"/>
              <a:t>2</a:t>
            </a:r>
            <a:r>
              <a:rPr lang="zh-CN" altLang="en-US" sz="2000" dirty="0" smtClean="0"/>
              <a:t>之处在于用法</a:t>
            </a:r>
            <a:r>
              <a:rPr lang="en-US" altLang="zh-CN" sz="2000" dirty="0" smtClean="0"/>
              <a:t>3</a:t>
            </a:r>
            <a:r>
              <a:rPr lang="zh-CN" altLang="en-US" sz="2000" dirty="0" smtClean="0"/>
              <a:t>克隆出来的裸版本库对上游版本库进行了注册，这样可以在裸版本库中使用</a:t>
            </a:r>
            <a:r>
              <a:rPr lang="en-US" altLang="zh-CN" sz="2000" dirty="0" smtClean="0"/>
              <a:t>git fetch</a:t>
            </a:r>
            <a:r>
              <a:rPr lang="zh-CN" altLang="en-US" sz="2000" dirty="0" smtClean="0"/>
              <a:t>命令和上游版本库进行持续同步。</a:t>
            </a:r>
            <a:endParaRPr lang="en-US" altLang="zh-CN" sz="2000" dirty="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1327441280"/>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5386090"/>
          </a:xfrm>
          <a:prstGeom prst="rect">
            <a:avLst/>
          </a:prstGeom>
        </p:spPr>
        <p:txBody>
          <a:bodyPr wrap="square">
            <a:spAutoFit/>
          </a:bodyPr>
          <a:lstStyle/>
          <a:p>
            <a:r>
              <a:rPr lang="zh-CN" altLang="en-US" sz="2200" b="1" dirty="0" smtClean="0"/>
              <a:t>对等工作区</a:t>
            </a:r>
            <a:endParaRPr lang="en-US" altLang="zh-CN" sz="2200" b="1" dirty="0"/>
          </a:p>
          <a:p>
            <a:r>
              <a:rPr lang="en-US" altLang="zh-CN" sz="2200" b="1" dirty="0" smtClean="0"/>
              <a:t>	</a:t>
            </a:r>
            <a:r>
              <a:rPr lang="en-US" altLang="zh-CN" sz="2000" dirty="0" smtClean="0"/>
              <a:t>#git clone /path/../demo /path/../demo-backup</a:t>
            </a:r>
          </a:p>
          <a:p>
            <a:r>
              <a:rPr lang="en-US" altLang="zh-CN" sz="2000" dirty="0"/>
              <a:t>	</a:t>
            </a:r>
            <a:r>
              <a:rPr lang="en-US" altLang="zh-CN" sz="2000" dirty="0" smtClean="0"/>
              <a:t>#cd demo</a:t>
            </a:r>
          </a:p>
          <a:p>
            <a:r>
              <a:rPr lang="en-US" altLang="zh-CN" sz="2000" dirty="0"/>
              <a:t>	</a:t>
            </a:r>
            <a:r>
              <a:rPr lang="en-US" altLang="zh-CN" sz="2000" dirty="0" smtClean="0"/>
              <a:t>#git commit --allow-empty -m “test1”</a:t>
            </a:r>
          </a:p>
          <a:p>
            <a:r>
              <a:rPr lang="en-US" altLang="zh-CN" sz="2000" dirty="0"/>
              <a:t>	</a:t>
            </a:r>
            <a:r>
              <a:rPr lang="en-US" altLang="zh-CN" sz="2000" dirty="0" smtClean="0"/>
              <a:t>#git commit --allow-empty -m “test2”</a:t>
            </a:r>
          </a:p>
          <a:p>
            <a:r>
              <a:rPr lang="en-US" altLang="zh-CN" sz="2000" dirty="0"/>
              <a:t>	</a:t>
            </a:r>
            <a:r>
              <a:rPr lang="en-US" altLang="zh-CN" sz="2000" dirty="0" smtClean="0"/>
              <a:t>#git push /path/../demo-backup</a:t>
            </a:r>
          </a:p>
          <a:p>
            <a:r>
              <a:rPr lang="en-US" altLang="zh-CN" sz="2000" dirty="0" smtClean="0"/>
              <a:t>         </a:t>
            </a:r>
            <a:r>
              <a:rPr lang="zh-CN" altLang="en-US" sz="2000" dirty="0" smtClean="0"/>
              <a:t>出错了，因为默认更新非裸版本库的当前分支是不被允许的，这将会导致暂存区和工作区与推送至版本库的提交不一致。</a:t>
            </a:r>
            <a:endParaRPr lang="en-US" altLang="zh-CN" sz="2000" dirty="0" smtClean="0"/>
          </a:p>
          <a:p>
            <a:r>
              <a:rPr lang="en-US" altLang="zh-CN" sz="2000" dirty="0"/>
              <a:t>	</a:t>
            </a:r>
            <a:r>
              <a:rPr lang="en-US" altLang="zh-CN" sz="2000" dirty="0" smtClean="0"/>
              <a:t>#cd demo-backup</a:t>
            </a:r>
          </a:p>
          <a:p>
            <a:r>
              <a:rPr lang="en-US" altLang="zh-CN" sz="2000" dirty="0"/>
              <a:t>	</a:t>
            </a:r>
            <a:r>
              <a:rPr lang="en-US" altLang="zh-CN" sz="2000" dirty="0" smtClean="0"/>
              <a:t>#git pull</a:t>
            </a:r>
          </a:p>
          <a:p>
            <a:r>
              <a:rPr lang="en-US" altLang="zh-CN" sz="2000" dirty="0"/>
              <a:t>	</a:t>
            </a:r>
            <a:r>
              <a:rPr lang="en-US" altLang="zh-CN" sz="2000" dirty="0" smtClean="0"/>
              <a:t>#git log --oneline -2</a:t>
            </a:r>
          </a:p>
          <a:p>
            <a:r>
              <a:rPr lang="en-US" altLang="zh-CN" sz="2000" dirty="0"/>
              <a:t> </a:t>
            </a:r>
            <a:r>
              <a:rPr lang="en-US" altLang="zh-CN" sz="2000" dirty="0" smtClean="0"/>
              <a:t>        </a:t>
            </a:r>
            <a:r>
              <a:rPr lang="zh-CN" altLang="en-US" sz="2000" dirty="0" smtClean="0"/>
              <a:t>为什么执行</a:t>
            </a:r>
            <a:r>
              <a:rPr lang="en-US" altLang="zh-CN" sz="2000" dirty="0" smtClean="0"/>
              <a:t>pull</a:t>
            </a:r>
            <a:r>
              <a:rPr lang="zh-CN" altLang="en-US" sz="2000" dirty="0" smtClean="0"/>
              <a:t>命令没有像</a:t>
            </a:r>
            <a:r>
              <a:rPr lang="en-US" altLang="zh-CN" sz="2000" dirty="0" smtClean="0"/>
              <a:t>push</a:t>
            </a:r>
            <a:r>
              <a:rPr lang="zh-CN" altLang="en-US" sz="2000" dirty="0" smtClean="0"/>
              <a:t>那么长的命令，因为在执行</a:t>
            </a:r>
            <a:r>
              <a:rPr lang="en-US" altLang="zh-CN" sz="2000" dirty="0" smtClean="0"/>
              <a:t>clone</a:t>
            </a:r>
            <a:r>
              <a:rPr lang="zh-CN" altLang="en-US" sz="2000" dirty="0" smtClean="0"/>
              <a:t>命令时，克隆出来的版本库对原版本库进行了注册。所以执行拉回的时候无需设置上游版本库的地址。</a:t>
            </a:r>
            <a:endParaRPr lang="en-US" altLang="zh-CN" sz="2000" dirty="0" smtClean="0"/>
          </a:p>
          <a:p>
            <a:endParaRPr lang="en-US" altLang="zh-CN" sz="2000" dirty="0" smtClean="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1261984923"/>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11560" y="620688"/>
            <a:ext cx="7848872" cy="3539430"/>
          </a:xfrm>
          <a:prstGeom prst="rect">
            <a:avLst/>
          </a:prstGeom>
        </p:spPr>
        <p:txBody>
          <a:bodyPr wrap="square">
            <a:spAutoFit/>
          </a:bodyPr>
          <a:lstStyle/>
          <a:p>
            <a:r>
              <a:rPr lang="zh-CN" altLang="en-US" sz="2200" b="1" dirty="0" smtClean="0"/>
              <a:t>克隆裸版本库</a:t>
            </a:r>
            <a:endParaRPr lang="en-US" altLang="zh-CN" sz="2200" b="1" dirty="0"/>
          </a:p>
          <a:p>
            <a:r>
              <a:rPr lang="en-US" altLang="zh-CN" sz="2200" b="1" dirty="0" smtClean="0"/>
              <a:t>	</a:t>
            </a:r>
            <a:r>
              <a:rPr lang="en-US" altLang="zh-CN" sz="2000" dirty="0" smtClean="0"/>
              <a:t>#git clone  --bare /path/../demo /path/../demo.git</a:t>
            </a:r>
          </a:p>
          <a:p>
            <a:r>
              <a:rPr lang="en-US" altLang="zh-CN" sz="2000" dirty="0"/>
              <a:t>	</a:t>
            </a:r>
            <a:r>
              <a:rPr lang="en-US" altLang="zh-CN" sz="2000" dirty="0" smtClean="0"/>
              <a:t>#cd demo</a:t>
            </a:r>
          </a:p>
          <a:p>
            <a:r>
              <a:rPr lang="en-US" altLang="zh-CN" sz="2000" dirty="0"/>
              <a:t>	</a:t>
            </a:r>
            <a:r>
              <a:rPr lang="en-US" altLang="zh-CN" sz="2000" dirty="0" smtClean="0"/>
              <a:t>#git commit --allow-empty -m “test3”</a:t>
            </a:r>
          </a:p>
          <a:p>
            <a:r>
              <a:rPr lang="en-US" altLang="zh-CN" sz="2000" dirty="0"/>
              <a:t>	</a:t>
            </a:r>
            <a:r>
              <a:rPr lang="en-US" altLang="zh-CN" sz="2000" dirty="0" smtClean="0"/>
              <a:t>#git commit --allow-empty -m “test4”</a:t>
            </a:r>
          </a:p>
          <a:p>
            <a:r>
              <a:rPr lang="en-US" altLang="zh-CN" sz="2000" dirty="0"/>
              <a:t>	</a:t>
            </a:r>
            <a:r>
              <a:rPr lang="en-US" altLang="zh-CN" sz="2000" dirty="0" smtClean="0"/>
              <a:t>#git push /path/../demo.git</a:t>
            </a:r>
          </a:p>
          <a:p>
            <a:r>
              <a:rPr lang="en-US" altLang="zh-CN" sz="2000" dirty="0" smtClean="0"/>
              <a:t>         </a:t>
            </a:r>
            <a:r>
              <a:rPr lang="zh-CN" altLang="en-US" sz="2000" dirty="0" smtClean="0"/>
              <a:t>这次推送成功了，因为裸版本库不存在工作区，因此不会造成当前分支与工作区的不同。</a:t>
            </a:r>
            <a:endParaRPr lang="en-US" altLang="zh-CN" sz="2000" dirty="0" smtClean="0"/>
          </a:p>
          <a:p>
            <a:r>
              <a:rPr lang="en-US" altLang="zh-CN" sz="2000" dirty="0"/>
              <a:t>	</a:t>
            </a:r>
            <a:endParaRPr lang="en-US" altLang="zh-CN" sz="2000" dirty="0" smtClean="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395987564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620688"/>
            <a:ext cx="7537648" cy="5551512"/>
          </a:xfrm>
          <a:prstGeom prst="rect">
            <a:avLst/>
          </a:prstGeom>
          <a:noFill/>
        </p:spPr>
        <p:txBody>
          <a:bodyPr wrap="square" rtlCol="0">
            <a:normAutofit lnSpcReduction="10000"/>
          </a:bodyPr>
          <a:lstStyle/>
          <a:p>
            <a:r>
              <a:rPr lang="zh-CN" altLang="en-US" sz="2200" b="1" dirty="0" smtClean="0"/>
              <a:t>创建版本库及第一次提交</a:t>
            </a:r>
            <a:endParaRPr lang="en-US" altLang="zh-CN" sz="2200" b="1" dirty="0" smtClean="0"/>
          </a:p>
          <a:p>
            <a:r>
              <a:rPr lang="zh-CN" altLang="en-US" sz="2200" b="1" dirty="0" smtClean="0"/>
              <a:t>      </a:t>
            </a:r>
            <a:r>
              <a:rPr lang="zh-CN" altLang="en-US" sz="2000" dirty="0" smtClean="0"/>
              <a:t>首先建立一个新的工作目录，并在这个目录下建立版本库</a:t>
            </a:r>
            <a:endParaRPr lang="en-US" altLang="zh-CN" sz="2000" dirty="0" smtClean="0"/>
          </a:p>
          <a:p>
            <a:r>
              <a:rPr lang="en-US" altLang="zh-CN" sz="2000" dirty="0" smtClean="0"/>
              <a:t>	#cd /path/to/my/workspace</a:t>
            </a:r>
          </a:p>
          <a:p>
            <a:r>
              <a:rPr lang="en-US" altLang="zh-CN" sz="2000" dirty="0"/>
              <a:t>	</a:t>
            </a:r>
            <a:r>
              <a:rPr lang="en-US" altLang="zh-CN" sz="2000" dirty="0" smtClean="0"/>
              <a:t>#mkdir demo</a:t>
            </a:r>
          </a:p>
          <a:p>
            <a:r>
              <a:rPr lang="en-US" altLang="zh-CN" sz="2000" dirty="0"/>
              <a:t>	</a:t>
            </a:r>
            <a:r>
              <a:rPr lang="en-US" altLang="zh-CN" sz="2000" dirty="0" smtClean="0"/>
              <a:t>#cd demo</a:t>
            </a:r>
          </a:p>
          <a:p>
            <a:r>
              <a:rPr lang="en-US" altLang="zh-CN" sz="2000" dirty="0"/>
              <a:t>	</a:t>
            </a:r>
            <a:r>
              <a:rPr lang="en-US" altLang="zh-CN" sz="2000" dirty="0" smtClean="0"/>
              <a:t>#git init</a:t>
            </a:r>
          </a:p>
          <a:p>
            <a:r>
              <a:rPr lang="en-US" altLang="zh-CN" sz="2000" dirty="0"/>
              <a:t>	</a:t>
            </a:r>
            <a:r>
              <a:rPr lang="en-US" altLang="zh-CN" sz="2000" dirty="0" smtClean="0"/>
              <a:t>Initialized empty Git repository in /path/to/../demo/.git</a:t>
            </a:r>
          </a:p>
          <a:p>
            <a:r>
              <a:rPr lang="en-US" altLang="zh-CN" sz="2000" dirty="0"/>
              <a:t> </a:t>
            </a:r>
            <a:r>
              <a:rPr lang="en-US" altLang="zh-CN" sz="2000" dirty="0" smtClean="0"/>
              <a:t>      </a:t>
            </a:r>
            <a:r>
              <a:rPr lang="zh-CN" altLang="en-US" sz="2000" dirty="0" smtClean="0"/>
              <a:t>从上面初始化的输出信息来看，工作区创建了隐藏目录</a:t>
            </a:r>
            <a:r>
              <a:rPr lang="en-US" altLang="zh-CN" sz="2000" dirty="0" smtClean="0"/>
              <a:t>.git</a:t>
            </a:r>
          </a:p>
          <a:p>
            <a:r>
              <a:rPr lang="en-US" altLang="zh-CN" sz="2000" dirty="0"/>
              <a:t>	</a:t>
            </a:r>
            <a:r>
              <a:rPr lang="en-US" altLang="zh-CN" sz="2000" dirty="0" smtClean="0"/>
              <a:t>#ls –aF</a:t>
            </a:r>
          </a:p>
          <a:p>
            <a:r>
              <a:rPr lang="en-US" altLang="zh-CN" sz="2000" dirty="0"/>
              <a:t>	</a:t>
            </a:r>
            <a:r>
              <a:rPr lang="en-US" altLang="zh-CN" sz="2000" dirty="0" smtClean="0"/>
              <a:t>./ ../ .git/</a:t>
            </a:r>
          </a:p>
          <a:p>
            <a:r>
              <a:rPr lang="en-US" altLang="zh-CN" sz="2000" dirty="0"/>
              <a:t> </a:t>
            </a:r>
            <a:r>
              <a:rPr lang="en-US" altLang="zh-CN" sz="2000" dirty="0" smtClean="0"/>
              <a:t>      </a:t>
            </a:r>
            <a:r>
              <a:rPr lang="zh-CN" altLang="en-US" sz="2000" dirty="0" smtClean="0"/>
              <a:t>这个隐藏的</a:t>
            </a:r>
            <a:r>
              <a:rPr lang="en-US" altLang="zh-CN" sz="2000" dirty="0" smtClean="0"/>
              <a:t>.git</a:t>
            </a:r>
            <a:r>
              <a:rPr lang="zh-CN" altLang="en-US" sz="2000" dirty="0" smtClean="0"/>
              <a:t>目录就是</a:t>
            </a:r>
            <a:r>
              <a:rPr lang="en-US" altLang="zh-CN" sz="2000" dirty="0" smtClean="0"/>
              <a:t>Git</a:t>
            </a:r>
            <a:r>
              <a:rPr lang="zh-CN" altLang="en-US" sz="2000" dirty="0" smtClean="0"/>
              <a:t>版本库</a:t>
            </a:r>
            <a:endParaRPr lang="en-US" altLang="zh-CN" sz="2000" dirty="0" smtClean="0"/>
          </a:p>
          <a:p>
            <a:r>
              <a:rPr lang="zh-CN" altLang="en-US" sz="2000" dirty="0" smtClean="0"/>
              <a:t>      下面向工作区添加文件</a:t>
            </a:r>
            <a:endParaRPr lang="en-US" altLang="zh-CN" sz="2000" dirty="0" smtClean="0"/>
          </a:p>
          <a:p>
            <a:r>
              <a:rPr lang="en-US" altLang="zh-CN" sz="2000" dirty="0"/>
              <a:t>	</a:t>
            </a:r>
            <a:r>
              <a:rPr lang="en-US" altLang="zh-CN" sz="2000" dirty="0" smtClean="0"/>
              <a:t>#echo “Hello.”&gt;welcome.txt</a:t>
            </a:r>
          </a:p>
          <a:p>
            <a:r>
              <a:rPr lang="en-US" altLang="zh-CN" sz="2000" dirty="0"/>
              <a:t> </a:t>
            </a:r>
            <a:r>
              <a:rPr lang="en-US" altLang="zh-CN" sz="2000" dirty="0" smtClean="0"/>
              <a:t>      </a:t>
            </a:r>
            <a:r>
              <a:rPr lang="zh-CN" altLang="en-US" sz="2000" dirty="0" smtClean="0"/>
              <a:t>将这个文件添加到版本库</a:t>
            </a:r>
            <a:endParaRPr lang="en-US" altLang="zh-CN" sz="2000" dirty="0" smtClean="0"/>
          </a:p>
          <a:p>
            <a:r>
              <a:rPr lang="en-US" altLang="zh-CN" sz="2000" dirty="0"/>
              <a:t>	</a:t>
            </a:r>
            <a:r>
              <a:rPr lang="en-US" altLang="zh-CN" sz="2000" dirty="0" smtClean="0"/>
              <a:t>#git add welcome.txt</a:t>
            </a:r>
          </a:p>
          <a:p>
            <a:r>
              <a:rPr lang="en-US" altLang="zh-CN" sz="2000" dirty="0" smtClean="0"/>
              <a:t>       </a:t>
            </a:r>
            <a:r>
              <a:rPr lang="zh-CN" altLang="en-US" sz="2000" dirty="0" smtClean="0"/>
              <a:t>这里还没有完，需要提交一次才能进入版本库</a:t>
            </a:r>
            <a:endParaRPr lang="en-US" altLang="zh-CN" sz="2000" dirty="0" smtClean="0"/>
          </a:p>
          <a:p>
            <a:r>
              <a:rPr lang="en-US" altLang="zh-CN" sz="2000" dirty="0"/>
              <a:t>	</a:t>
            </a:r>
            <a:r>
              <a:rPr lang="en-US" altLang="zh-CN" sz="2000" dirty="0" smtClean="0"/>
              <a:t>#git commit –m “initialized”</a:t>
            </a:r>
          </a:p>
          <a:p>
            <a:r>
              <a:rPr lang="en-US" altLang="zh-CN" sz="2000" dirty="0"/>
              <a:t> </a:t>
            </a:r>
            <a:r>
              <a:rPr lang="en-US" altLang="zh-CN" sz="2000" dirty="0" smtClean="0"/>
              <a:t>      </a:t>
            </a:r>
            <a:r>
              <a:rPr lang="zh-CN" altLang="en-US" sz="2000" dirty="0" smtClean="0"/>
              <a:t>提交必须有提交说明，</a:t>
            </a:r>
            <a:r>
              <a:rPr lang="en-US" altLang="zh-CN" sz="2000" dirty="0" smtClean="0"/>
              <a:t>-m</a:t>
            </a:r>
            <a:r>
              <a:rPr lang="zh-CN" altLang="en-US" sz="2000" dirty="0" smtClean="0"/>
              <a:t>参数可以直接给出提交说明</a:t>
            </a:r>
            <a:endParaRPr lang="en-US" altLang="zh-CN" sz="2000" dirty="0" smtClean="0"/>
          </a:p>
          <a:p>
            <a:r>
              <a:rPr lang="en-US" altLang="zh-CN" sz="2000" dirty="0"/>
              <a:t>	</a:t>
            </a:r>
            <a:endParaRPr lang="zh-CN" sz="20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95936"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5663089"/>
          </a:xfrm>
          <a:prstGeom prst="rect">
            <a:avLst/>
          </a:prstGeom>
        </p:spPr>
        <p:txBody>
          <a:bodyPr wrap="square">
            <a:spAutoFit/>
          </a:bodyPr>
          <a:lstStyle/>
          <a:p>
            <a:r>
              <a:rPr lang="zh-CN" altLang="en-US" sz="2200" b="1" dirty="0" smtClean="0"/>
              <a:t>创建生成裸版本库</a:t>
            </a:r>
            <a:endParaRPr lang="en-US" altLang="zh-CN" sz="2200" b="1" dirty="0"/>
          </a:p>
          <a:p>
            <a:r>
              <a:rPr lang="zh-CN" altLang="en-US" sz="2000" dirty="0" smtClean="0"/>
              <a:t>         裸版本库不但可以通过克隆方式创建，还可以通过</a:t>
            </a:r>
            <a:r>
              <a:rPr lang="en-US" altLang="zh-CN" sz="2000" dirty="0" smtClean="0"/>
              <a:t>git init</a:t>
            </a:r>
            <a:r>
              <a:rPr lang="zh-CN" altLang="en-US" sz="2000" dirty="0" smtClean="0"/>
              <a:t>命令以初始化的方式创建，之后的同步与上面大同小异。</a:t>
            </a:r>
            <a:endParaRPr lang="en-US" altLang="zh-CN" sz="2000" dirty="0" smtClean="0"/>
          </a:p>
          <a:p>
            <a:r>
              <a:rPr lang="en-US" altLang="zh-CN" sz="2000" dirty="0"/>
              <a:t>	</a:t>
            </a:r>
            <a:r>
              <a:rPr lang="en-US" altLang="zh-CN" sz="2000" dirty="0" smtClean="0"/>
              <a:t>#git init --bare /path../demo-init.git</a:t>
            </a:r>
          </a:p>
          <a:p>
            <a:r>
              <a:rPr lang="en-US" altLang="zh-CN" sz="2000" dirty="0"/>
              <a:t>	</a:t>
            </a:r>
            <a:r>
              <a:rPr lang="en-US" altLang="zh-CN" sz="2000" dirty="0" smtClean="0"/>
              <a:t>#cd /path../demo</a:t>
            </a:r>
          </a:p>
          <a:p>
            <a:r>
              <a:rPr lang="en-US" altLang="zh-CN" sz="2000" dirty="0"/>
              <a:t>	</a:t>
            </a:r>
            <a:r>
              <a:rPr lang="en-US" altLang="zh-CN" sz="2000" dirty="0" smtClean="0"/>
              <a:t>#git push /path../demo-init.git</a:t>
            </a:r>
          </a:p>
          <a:p>
            <a:r>
              <a:rPr lang="en-US" altLang="zh-CN" sz="2000" dirty="0"/>
              <a:t> </a:t>
            </a:r>
            <a:r>
              <a:rPr lang="en-US" altLang="zh-CN" sz="2000" dirty="0" smtClean="0"/>
              <a:t>        </a:t>
            </a:r>
            <a:r>
              <a:rPr lang="zh-CN" altLang="en-US" sz="2000" dirty="0" smtClean="0"/>
              <a:t>推送出错了，这是由于创建的是裸版本库，没有工作分支，所以无法推送。</a:t>
            </a:r>
            <a:endParaRPr lang="en-US" altLang="zh-CN" sz="2000" dirty="0" smtClean="0"/>
          </a:p>
          <a:p>
            <a:r>
              <a:rPr lang="en-US" altLang="zh-CN" sz="2000" dirty="0"/>
              <a:t>	</a:t>
            </a:r>
            <a:r>
              <a:rPr lang="en-US" altLang="zh-CN" sz="2000" dirty="0" smtClean="0"/>
              <a:t>#git push /path../demo-init.git master</a:t>
            </a:r>
          </a:p>
          <a:p>
            <a:r>
              <a:rPr lang="en-US" altLang="zh-CN" sz="2000" dirty="0"/>
              <a:t> </a:t>
            </a:r>
            <a:r>
              <a:rPr lang="en-US" altLang="zh-CN" sz="2000" dirty="0" smtClean="0"/>
              <a:t>         </a:t>
            </a:r>
            <a:r>
              <a:rPr lang="zh-CN" altLang="en-US" sz="2000" dirty="0" smtClean="0"/>
              <a:t>加上参数</a:t>
            </a:r>
            <a:r>
              <a:rPr lang="en-US" altLang="zh-CN" sz="2000" dirty="0" smtClean="0"/>
              <a:t>master</a:t>
            </a:r>
            <a:r>
              <a:rPr lang="zh-CN" altLang="en-US" sz="2000" dirty="0" smtClean="0"/>
              <a:t>，表示推送到</a:t>
            </a:r>
            <a:r>
              <a:rPr lang="en-US" altLang="zh-CN" sz="2000" dirty="0" smtClean="0"/>
              <a:t>master</a:t>
            </a:r>
            <a:r>
              <a:rPr lang="zh-CN" altLang="en-US" sz="2000" dirty="0" smtClean="0"/>
              <a:t>分支上，推送成功。</a:t>
            </a:r>
            <a:endParaRPr lang="en-US" altLang="zh-CN" sz="2000" dirty="0" smtClean="0"/>
          </a:p>
          <a:p>
            <a:r>
              <a:rPr lang="en-US" altLang="zh-CN" sz="2000" dirty="0" smtClean="0"/>
              <a:t>	#</a:t>
            </a:r>
            <a:r>
              <a:rPr lang="en-US" altLang="zh-CN" sz="2000" dirty="0"/>
              <a:t>git commit --allow-empty -m “</a:t>
            </a:r>
            <a:r>
              <a:rPr lang="en-US" altLang="zh-CN" sz="2000" dirty="0" smtClean="0"/>
              <a:t>test5”</a:t>
            </a:r>
            <a:endParaRPr lang="en-US" altLang="zh-CN" sz="2000" dirty="0"/>
          </a:p>
          <a:p>
            <a:r>
              <a:rPr lang="en-US" altLang="zh-CN" sz="2000" dirty="0"/>
              <a:t>	#git commit --allow-empty -m “</a:t>
            </a:r>
            <a:r>
              <a:rPr lang="en-US" altLang="zh-CN" sz="2000" dirty="0" smtClean="0"/>
              <a:t>test6”</a:t>
            </a:r>
            <a:endParaRPr lang="en-US" altLang="zh-CN" sz="2000" dirty="0"/>
          </a:p>
          <a:p>
            <a:r>
              <a:rPr lang="en-US" altLang="zh-CN" sz="2000" dirty="0"/>
              <a:t>	#git push /path/../</a:t>
            </a:r>
            <a:r>
              <a:rPr lang="en-US" altLang="zh-CN" sz="2000" dirty="0" smtClean="0"/>
              <a:t>demo-init.git</a:t>
            </a:r>
          </a:p>
          <a:p>
            <a:r>
              <a:rPr lang="en-US" altLang="zh-CN" sz="2000" dirty="0"/>
              <a:t> </a:t>
            </a:r>
            <a:r>
              <a:rPr lang="en-US" altLang="zh-CN" sz="2000" dirty="0" smtClean="0"/>
              <a:t>        </a:t>
            </a:r>
            <a:r>
              <a:rPr lang="zh-CN" altLang="en-US" sz="2000" dirty="0" smtClean="0"/>
              <a:t>经过刚才的推送，版本库中已经有分支了，所以推送的时候不需要再加上分支参数了。</a:t>
            </a:r>
            <a:endParaRPr lang="en-US" altLang="zh-CN" sz="2000" dirty="0"/>
          </a:p>
          <a:p>
            <a:endParaRPr lang="en-US" altLang="zh-CN" sz="2000" dirty="0" smtClean="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3229765568"/>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了解三种克隆方法</a:t>
            </a:r>
            <a:endParaRPr lang="en-US" altLang="zh-CN" dirty="0" smtClean="0"/>
          </a:p>
          <a:p>
            <a:r>
              <a:rPr lang="zh-CN" altLang="en-US" dirty="0" smtClean="0"/>
              <a:t>熟悉推送与拉回操作</a:t>
            </a:r>
            <a:endParaRPr lang="zh-CN" altLang="en-US" dirty="0"/>
          </a:p>
        </p:txBody>
      </p:sp>
    </p:spTree>
    <p:extLst>
      <p:ext uri="{BB962C8B-B14F-4D97-AF65-F5344CB8AC3E}">
        <p14:creationId xmlns:p14="http://schemas.microsoft.com/office/powerpoint/2010/main" val="2666942085"/>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工作协同</a:t>
            </a:r>
            <a:endParaRPr lang="zh-CN" altLang="en-US" dirty="0"/>
          </a:p>
        </p:txBody>
      </p:sp>
      <p:sp>
        <p:nvSpPr>
          <p:cNvPr id="3" name="内容占位符 2"/>
          <p:cNvSpPr>
            <a:spLocks noGrp="1"/>
          </p:cNvSpPr>
          <p:nvPr>
            <p:ph idx="1"/>
          </p:nvPr>
        </p:nvSpPr>
        <p:spPr/>
        <p:txBody>
          <a:bodyPr/>
          <a:lstStyle/>
          <a:p>
            <a:r>
              <a:rPr lang="en-US" altLang="zh-CN" sz="2800" b="1" dirty="0" smtClean="0"/>
              <a:t>Git</a:t>
            </a:r>
            <a:r>
              <a:rPr lang="zh-CN" altLang="en-US" sz="2800" b="1" dirty="0" smtClean="0"/>
              <a:t>支持的</a:t>
            </a:r>
            <a:r>
              <a:rPr lang="zh-CN" altLang="en-US" sz="2800" b="1" dirty="0"/>
              <a:t>主要</a:t>
            </a:r>
            <a:r>
              <a:rPr lang="zh-CN" altLang="en-US" sz="2800" b="1" dirty="0" smtClean="0"/>
              <a:t>协议</a:t>
            </a:r>
            <a:endParaRPr lang="en-US" altLang="zh-CN" sz="2800" b="1"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05533231"/>
              </p:ext>
            </p:extLst>
          </p:nvPr>
        </p:nvGraphicFramePr>
        <p:xfrm>
          <a:off x="1331640" y="2244472"/>
          <a:ext cx="6096000" cy="2865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zh-CN" altLang="en-US" dirty="0" smtClean="0"/>
                        <a:t>协议名称</a:t>
                      </a:r>
                      <a:endParaRPr lang="zh-CN" altLang="en-US" dirty="0"/>
                    </a:p>
                  </a:txBody>
                  <a:tcPr/>
                </a:tc>
                <a:tc>
                  <a:txBody>
                    <a:bodyPr/>
                    <a:lstStyle/>
                    <a:p>
                      <a:r>
                        <a:rPr lang="zh-CN" altLang="en-US" dirty="0" smtClean="0"/>
                        <a:t>语法</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en-US" altLang="zh-CN" dirty="0" smtClean="0"/>
                        <a:t>SSH</a:t>
                      </a:r>
                      <a:endParaRPr lang="zh-CN" altLang="en-US" dirty="0"/>
                    </a:p>
                  </a:txBody>
                  <a:tcPr/>
                </a:tc>
                <a:tc>
                  <a:txBody>
                    <a:bodyPr/>
                    <a:lstStyle/>
                    <a:p>
                      <a:r>
                        <a:rPr lang="en-US" altLang="zh-CN" dirty="0" smtClean="0"/>
                        <a:t>[user@]</a:t>
                      </a:r>
                      <a:r>
                        <a:rPr lang="en-US" altLang="zh-CN" dirty="0" err="1" smtClean="0"/>
                        <a:t>ip:URL</a:t>
                      </a:r>
                      <a:endParaRPr lang="zh-CN" altLang="en-US" dirty="0"/>
                    </a:p>
                  </a:txBody>
                  <a:tcPr/>
                </a:tc>
                <a:tc>
                  <a:txBody>
                    <a:bodyPr/>
                    <a:lstStyle/>
                    <a:p>
                      <a:r>
                        <a:rPr lang="en-US" altLang="zh-CN" dirty="0" smtClean="0"/>
                        <a:t>SCP</a:t>
                      </a:r>
                      <a:r>
                        <a:rPr lang="zh-CN" altLang="en-US" dirty="0" smtClean="0"/>
                        <a:t>格式，更简洁</a:t>
                      </a:r>
                      <a:endParaRPr lang="zh-CN" altLang="en-US" dirty="0"/>
                    </a:p>
                  </a:txBody>
                  <a:tcPr/>
                </a:tc>
              </a:tr>
              <a:tr h="370840">
                <a:tc>
                  <a:txBody>
                    <a:bodyPr/>
                    <a:lstStyle/>
                    <a:p>
                      <a:r>
                        <a:rPr lang="en-US" altLang="zh-CN" dirty="0" smtClean="0"/>
                        <a:t>GIT</a:t>
                      </a:r>
                      <a:endParaRPr lang="zh-CN" altLang="en-US" dirty="0"/>
                    </a:p>
                  </a:txBody>
                  <a:tcPr/>
                </a:tc>
                <a:tc>
                  <a:txBody>
                    <a:bodyPr/>
                    <a:lstStyle/>
                    <a:p>
                      <a:r>
                        <a:rPr lang="en-US" altLang="zh-CN" dirty="0" smtClean="0"/>
                        <a:t>git://ip[:port]URL</a:t>
                      </a:r>
                      <a:endParaRPr lang="zh-CN" altLang="en-US" dirty="0"/>
                    </a:p>
                  </a:txBody>
                  <a:tcPr/>
                </a:tc>
                <a:tc>
                  <a:txBody>
                    <a:bodyPr/>
                    <a:lstStyle/>
                    <a:p>
                      <a:r>
                        <a:rPr lang="zh-CN" altLang="en-US" dirty="0" smtClean="0"/>
                        <a:t>最常用的只读协议</a:t>
                      </a:r>
                      <a:endParaRPr lang="zh-CN" altLang="en-US" dirty="0"/>
                    </a:p>
                  </a:txBody>
                  <a:tcPr/>
                </a:tc>
              </a:tr>
              <a:tr h="370840">
                <a:tc>
                  <a:txBody>
                    <a:bodyPr/>
                    <a:lstStyle/>
                    <a:p>
                      <a:r>
                        <a:rPr lang="en-US" altLang="zh-CN" dirty="0" smtClean="0"/>
                        <a:t>HTTP</a:t>
                      </a:r>
                      <a:endParaRPr lang="zh-CN" altLang="en-US" dirty="0"/>
                    </a:p>
                  </a:txBody>
                  <a:tcPr/>
                </a:tc>
                <a:tc>
                  <a:txBody>
                    <a:bodyPr/>
                    <a:lstStyle/>
                    <a:p>
                      <a:r>
                        <a:rPr lang="en-US" altLang="zh-CN" dirty="0" smtClean="0">
                          <a:hlinkClick r:id="rId2"/>
                        </a:rPr>
                        <a:t>http://ip[:port]URL</a:t>
                      </a:r>
                      <a:endParaRPr lang="zh-CN" altLang="en-US" dirty="0"/>
                    </a:p>
                  </a:txBody>
                  <a:tcPr/>
                </a:tc>
                <a:tc>
                  <a:txBody>
                    <a:bodyPr/>
                    <a:lstStyle/>
                    <a:p>
                      <a:r>
                        <a:rPr lang="zh-CN" altLang="en-US" dirty="0" smtClean="0"/>
                        <a:t>兼有智能协议和哑协议</a:t>
                      </a:r>
                      <a:endParaRPr lang="zh-CN" altLang="en-US" dirty="0"/>
                    </a:p>
                  </a:txBody>
                  <a:tcPr/>
                </a:tc>
              </a:tr>
              <a:tr h="370840">
                <a:tc>
                  <a:txBody>
                    <a:bodyPr/>
                    <a:lstStyle/>
                    <a:p>
                      <a:r>
                        <a:rPr lang="en-US" altLang="zh-CN" dirty="0" smtClean="0"/>
                        <a:t>FTP</a:t>
                      </a:r>
                      <a:endParaRPr lang="zh-CN" altLang="en-US" dirty="0"/>
                    </a:p>
                  </a:txBody>
                  <a:tcPr/>
                </a:tc>
                <a:tc>
                  <a:txBody>
                    <a:bodyPr/>
                    <a:lstStyle/>
                    <a:p>
                      <a:r>
                        <a:rPr lang="en-US" altLang="zh-CN" dirty="0" smtClean="0">
                          <a:hlinkClick r:id="rId3"/>
                        </a:rPr>
                        <a:t>ftp://ip[:port]URL</a:t>
                      </a:r>
                      <a:endParaRPr lang="zh-CN" altLang="en-US" dirty="0"/>
                    </a:p>
                  </a:txBody>
                  <a:tcPr/>
                </a:tc>
                <a:tc>
                  <a:txBody>
                    <a:bodyPr/>
                    <a:lstStyle/>
                    <a:p>
                      <a:r>
                        <a:rPr lang="zh-CN" altLang="en-US" dirty="0" smtClean="0"/>
                        <a:t>哑协议</a:t>
                      </a:r>
                      <a:endParaRPr lang="zh-CN" altLang="en-US" dirty="0"/>
                    </a:p>
                  </a:txBody>
                  <a:tcPr/>
                </a:tc>
              </a:tr>
              <a:tr h="370840">
                <a:tc>
                  <a:txBody>
                    <a:bodyPr/>
                    <a:lstStyle/>
                    <a:p>
                      <a:r>
                        <a:rPr lang="en-US" altLang="zh-CN" dirty="0" smtClean="0"/>
                        <a:t>RSYNC</a:t>
                      </a:r>
                      <a:endParaRPr lang="zh-CN" altLang="en-US" dirty="0"/>
                    </a:p>
                  </a:txBody>
                  <a:tcPr/>
                </a:tc>
                <a:tc>
                  <a:txBody>
                    <a:bodyPr/>
                    <a:lstStyle/>
                    <a:p>
                      <a:r>
                        <a:rPr lang="en-US" altLang="zh-CN" dirty="0" smtClean="0"/>
                        <a:t>rsync://ipURL</a:t>
                      </a:r>
                      <a:endParaRPr lang="zh-CN" altLang="en-US" dirty="0"/>
                    </a:p>
                  </a:txBody>
                  <a:tcPr/>
                </a:tc>
                <a:tc>
                  <a:txBody>
                    <a:bodyPr/>
                    <a:lstStyle/>
                    <a:p>
                      <a:r>
                        <a:rPr lang="zh-CN" altLang="en-US" dirty="0" smtClean="0"/>
                        <a:t>哑协议</a:t>
                      </a:r>
                      <a:endParaRPr lang="zh-CN" altLang="en-US" dirty="0"/>
                    </a:p>
                  </a:txBody>
                  <a:tcPr/>
                </a:tc>
              </a:tr>
              <a:tr h="370840">
                <a:tc>
                  <a:txBody>
                    <a:bodyPr/>
                    <a:lstStyle/>
                    <a:p>
                      <a:r>
                        <a:rPr lang="zh-CN" altLang="en-US" dirty="0" smtClean="0"/>
                        <a:t>本地协议</a:t>
                      </a:r>
                      <a:endParaRPr lang="zh-CN" altLang="en-US" dirty="0"/>
                    </a:p>
                  </a:txBody>
                  <a:tcPr/>
                </a:tc>
                <a:tc>
                  <a:txBody>
                    <a:bodyPr/>
                    <a:lstStyle/>
                    <a:p>
                      <a:r>
                        <a:rPr lang="en-US" altLang="zh-CN" dirty="0" smtClean="0"/>
                        <a:t>File://URL</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089779408"/>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620688"/>
            <a:ext cx="7848872" cy="5970865"/>
          </a:xfrm>
          <a:prstGeom prst="rect">
            <a:avLst/>
          </a:prstGeom>
        </p:spPr>
        <p:txBody>
          <a:bodyPr wrap="square">
            <a:spAutoFit/>
          </a:bodyPr>
          <a:lstStyle/>
          <a:p>
            <a:r>
              <a:rPr lang="zh-CN" altLang="en-US" sz="2200" b="1" dirty="0" smtClean="0"/>
              <a:t>多用户本地模拟</a:t>
            </a:r>
            <a:endParaRPr lang="en-US" altLang="zh-CN" sz="2200" b="1" dirty="0"/>
          </a:p>
          <a:p>
            <a:r>
              <a:rPr lang="zh-CN" altLang="en-US" sz="2000" dirty="0" smtClean="0"/>
              <a:t>         通过本地协议，可以在一台电脑上模拟多人操作。首先建立一个共享的裸版本库。</a:t>
            </a:r>
            <a:endParaRPr lang="en-US" altLang="zh-CN" sz="2000" dirty="0" smtClean="0"/>
          </a:p>
          <a:p>
            <a:r>
              <a:rPr lang="en-US" altLang="zh-CN" sz="2000" dirty="0"/>
              <a:t>	</a:t>
            </a:r>
            <a:r>
              <a:rPr lang="en-US" altLang="zh-CN" sz="2000" dirty="0" smtClean="0"/>
              <a:t>#git init --bare /workspace/</a:t>
            </a:r>
            <a:r>
              <a:rPr lang="en-US" altLang="zh-CN" sz="2000" dirty="0" err="1" smtClean="0"/>
              <a:t>shared.git</a:t>
            </a:r>
            <a:endParaRPr lang="en-US" altLang="zh-CN" sz="2000" dirty="0" smtClean="0"/>
          </a:p>
          <a:p>
            <a:r>
              <a:rPr lang="en-US" altLang="zh-CN" sz="2000" dirty="0" smtClean="0"/>
              <a:t>          </a:t>
            </a:r>
            <a:r>
              <a:rPr lang="zh-CN" altLang="en-US" sz="2000" dirty="0" smtClean="0"/>
              <a:t>用户</a:t>
            </a:r>
            <a:r>
              <a:rPr lang="en-US" altLang="zh-CN" sz="2000" dirty="0" smtClean="0"/>
              <a:t>1</a:t>
            </a:r>
            <a:r>
              <a:rPr lang="zh-CN" altLang="en-US" sz="2000" dirty="0" smtClean="0"/>
              <a:t>克隆版本库</a:t>
            </a:r>
            <a:endParaRPr lang="en-US" altLang="zh-CN" sz="2000" dirty="0" smtClean="0"/>
          </a:p>
          <a:p>
            <a:r>
              <a:rPr lang="en-US" altLang="zh-CN" sz="2000" dirty="0"/>
              <a:t>	</a:t>
            </a:r>
            <a:r>
              <a:rPr lang="en-US" altLang="zh-CN" sz="2000" dirty="0" smtClean="0"/>
              <a:t>#cd /user1/workspace</a:t>
            </a:r>
          </a:p>
          <a:p>
            <a:r>
              <a:rPr lang="en-US" altLang="zh-CN" sz="2000" dirty="0"/>
              <a:t>	</a:t>
            </a:r>
            <a:r>
              <a:rPr lang="en-US" altLang="zh-CN" sz="2000" dirty="0" smtClean="0"/>
              <a:t>#git clone file:///workspace/shared.git </a:t>
            </a:r>
            <a:r>
              <a:rPr lang="en-US" altLang="zh-CN" sz="2000" dirty="0" smtClean="0"/>
              <a:t>project</a:t>
            </a:r>
          </a:p>
          <a:p>
            <a:r>
              <a:rPr lang="en-US" altLang="zh-CN" sz="2000" dirty="0"/>
              <a:t> </a:t>
            </a:r>
            <a:r>
              <a:rPr lang="en-US" altLang="zh-CN" sz="2000" dirty="0" smtClean="0"/>
              <a:t>        </a:t>
            </a:r>
            <a:r>
              <a:rPr lang="zh-CN" altLang="en-US" sz="2000" dirty="0" smtClean="0"/>
              <a:t>设置用户</a:t>
            </a:r>
            <a:r>
              <a:rPr lang="en-US" altLang="zh-CN" sz="2000" dirty="0" smtClean="0"/>
              <a:t>1</a:t>
            </a:r>
          </a:p>
          <a:p>
            <a:r>
              <a:rPr lang="en-US" altLang="zh-CN" sz="2000" dirty="0"/>
              <a:t>	</a:t>
            </a:r>
            <a:r>
              <a:rPr lang="en-US" altLang="zh-CN" sz="2000" dirty="0" smtClean="0"/>
              <a:t>#cd project</a:t>
            </a:r>
          </a:p>
          <a:p>
            <a:r>
              <a:rPr lang="en-US" altLang="zh-CN" sz="2000" dirty="0"/>
              <a:t>	</a:t>
            </a:r>
            <a:r>
              <a:rPr lang="en-US" altLang="zh-CN" sz="2000" dirty="0" smtClean="0"/>
              <a:t>#git </a:t>
            </a:r>
            <a:r>
              <a:rPr lang="en-US" altLang="zh-CN" sz="2000" dirty="0" err="1" smtClean="0"/>
              <a:t>config</a:t>
            </a:r>
            <a:r>
              <a:rPr lang="en-US" altLang="zh-CN" sz="2000" dirty="0" smtClean="0"/>
              <a:t> user.name user1</a:t>
            </a:r>
          </a:p>
          <a:p>
            <a:r>
              <a:rPr lang="en-US" altLang="zh-CN" sz="2000" dirty="0"/>
              <a:t>	</a:t>
            </a:r>
            <a:r>
              <a:rPr lang="en-US" altLang="zh-CN" sz="2000" dirty="0" smtClean="0"/>
              <a:t>#git </a:t>
            </a:r>
            <a:r>
              <a:rPr lang="en-US" altLang="zh-CN" sz="2000" dirty="0" err="1" smtClean="0"/>
              <a:t>config</a:t>
            </a:r>
            <a:r>
              <a:rPr lang="en-US" altLang="zh-CN" sz="2000" dirty="0" smtClean="0"/>
              <a:t> </a:t>
            </a:r>
            <a:r>
              <a:rPr lang="en-US" altLang="zh-CN" sz="2000" dirty="0" err="1" smtClean="0"/>
              <a:t>user.email</a:t>
            </a:r>
            <a:r>
              <a:rPr lang="en-US" altLang="zh-CN" sz="2000" dirty="0" smtClean="0"/>
              <a:t> </a:t>
            </a:r>
            <a:r>
              <a:rPr lang="en-US" altLang="zh-CN" sz="2000" dirty="0" smtClean="0">
                <a:hlinkClick r:id="rId2"/>
              </a:rPr>
              <a:t>user1@126.com</a:t>
            </a:r>
            <a:endParaRPr lang="en-US" altLang="zh-CN" sz="2000" dirty="0" smtClean="0"/>
          </a:p>
          <a:p>
            <a:r>
              <a:rPr lang="en-US" altLang="zh-CN" sz="2000" dirty="0"/>
              <a:t> </a:t>
            </a:r>
            <a:r>
              <a:rPr lang="en-US" altLang="zh-CN" sz="2000" dirty="0" smtClean="0"/>
              <a:t>         </a:t>
            </a:r>
            <a:r>
              <a:rPr lang="zh-CN" altLang="en-US" sz="2000" dirty="0" smtClean="0"/>
              <a:t>创建文件并提交</a:t>
            </a:r>
            <a:endParaRPr lang="en-US" altLang="zh-CN" sz="2000" dirty="0" smtClean="0"/>
          </a:p>
          <a:p>
            <a:r>
              <a:rPr lang="en-US" altLang="zh-CN" sz="2000" dirty="0"/>
              <a:t>	</a:t>
            </a:r>
            <a:r>
              <a:rPr lang="en-US" altLang="zh-CN" sz="2000" dirty="0" smtClean="0"/>
              <a:t>#echo Hello.&gt;README</a:t>
            </a:r>
          </a:p>
          <a:p>
            <a:r>
              <a:rPr lang="en-US" altLang="zh-CN" sz="2000" dirty="0"/>
              <a:t>	</a:t>
            </a:r>
            <a:r>
              <a:rPr lang="en-US" altLang="zh-CN" sz="2000" dirty="0" smtClean="0"/>
              <a:t>#git add README</a:t>
            </a:r>
          </a:p>
          <a:p>
            <a:r>
              <a:rPr lang="en-US" altLang="zh-CN" sz="2000" dirty="0"/>
              <a:t>	</a:t>
            </a:r>
            <a:r>
              <a:rPr lang="en-US" altLang="zh-CN" sz="2000" dirty="0" smtClean="0"/>
              <a:t>#git commit -m “initial commit”</a:t>
            </a:r>
          </a:p>
          <a:p>
            <a:r>
              <a:rPr lang="en-US" altLang="zh-CN" sz="2000" dirty="0"/>
              <a:t>	</a:t>
            </a:r>
            <a:r>
              <a:rPr lang="en-US" altLang="zh-CN" sz="2000" dirty="0" smtClean="0"/>
              <a:t>#git push origin master  </a:t>
            </a:r>
            <a:endParaRPr lang="en-US" altLang="zh-CN" sz="2000" dirty="0" smtClean="0"/>
          </a:p>
          <a:p>
            <a:endParaRPr lang="en-US" altLang="zh-CN" sz="2000" dirty="0" smtClean="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1770252131"/>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620688"/>
            <a:ext cx="7848872" cy="5047536"/>
          </a:xfrm>
          <a:prstGeom prst="rect">
            <a:avLst/>
          </a:prstGeom>
        </p:spPr>
        <p:txBody>
          <a:bodyPr wrap="square">
            <a:spAutoFit/>
          </a:bodyPr>
          <a:lstStyle/>
          <a:p>
            <a:r>
              <a:rPr lang="zh-CN" altLang="en-US" sz="2200" b="1" dirty="0" smtClean="0"/>
              <a:t>创建用户</a:t>
            </a:r>
            <a:r>
              <a:rPr lang="en-US" altLang="zh-CN" sz="2200" b="1" dirty="0"/>
              <a:t>2</a:t>
            </a:r>
            <a:endParaRPr lang="en-US" altLang="zh-CN" sz="2200" b="1" dirty="0"/>
          </a:p>
          <a:p>
            <a:r>
              <a:rPr lang="zh-CN" altLang="en-US" sz="2000" dirty="0" smtClean="0"/>
              <a:t>         </a:t>
            </a:r>
            <a:r>
              <a:rPr lang="zh-CN" altLang="en-US" sz="2000" dirty="0" smtClean="0"/>
              <a:t>同样的我们可以通过克隆创建出用户</a:t>
            </a:r>
            <a:r>
              <a:rPr lang="en-US" altLang="zh-CN" sz="2000" dirty="0" smtClean="0"/>
              <a:t>2</a:t>
            </a:r>
            <a:r>
              <a:rPr lang="zh-CN" altLang="en-US" sz="2000" dirty="0" smtClean="0"/>
              <a:t>的版本库</a:t>
            </a:r>
            <a:endParaRPr lang="en-US" altLang="zh-CN" sz="2000" dirty="0" smtClean="0"/>
          </a:p>
          <a:p>
            <a:r>
              <a:rPr lang="en-US" altLang="zh-CN" sz="2000" dirty="0"/>
              <a:t>	#cd /</a:t>
            </a:r>
            <a:r>
              <a:rPr lang="en-US" altLang="zh-CN" sz="2000" dirty="0" smtClean="0"/>
              <a:t>user2/workspace</a:t>
            </a:r>
            <a:endParaRPr lang="en-US" altLang="zh-CN" sz="2000" dirty="0"/>
          </a:p>
          <a:p>
            <a:r>
              <a:rPr lang="en-US" altLang="zh-CN" sz="2000" dirty="0"/>
              <a:t>	#git clone file:///workspace/shared.git </a:t>
            </a:r>
            <a:r>
              <a:rPr lang="en-US" altLang="zh-CN" sz="2000" dirty="0" smtClean="0"/>
              <a:t>project</a:t>
            </a:r>
          </a:p>
          <a:p>
            <a:r>
              <a:rPr lang="en-US" altLang="zh-CN" sz="2000" dirty="0"/>
              <a:t> </a:t>
            </a:r>
            <a:r>
              <a:rPr lang="en-US" altLang="zh-CN" sz="2000" dirty="0" smtClean="0"/>
              <a:t>        </a:t>
            </a:r>
            <a:r>
              <a:rPr lang="zh-CN" altLang="en-US" sz="2000" dirty="0" smtClean="0"/>
              <a:t>设置用户</a:t>
            </a:r>
            <a:r>
              <a:rPr lang="en-US" altLang="zh-CN" sz="2000" dirty="0" smtClean="0"/>
              <a:t>2</a:t>
            </a:r>
          </a:p>
          <a:p>
            <a:r>
              <a:rPr lang="en-US" altLang="zh-CN" sz="2000" dirty="0"/>
              <a:t>	#cd project</a:t>
            </a:r>
          </a:p>
          <a:p>
            <a:r>
              <a:rPr lang="en-US" altLang="zh-CN" sz="2000" dirty="0"/>
              <a:t>	#git </a:t>
            </a:r>
            <a:r>
              <a:rPr lang="en-US" altLang="zh-CN" sz="2000" dirty="0" err="1"/>
              <a:t>config</a:t>
            </a:r>
            <a:r>
              <a:rPr lang="en-US" altLang="zh-CN" sz="2000" dirty="0"/>
              <a:t> user.name </a:t>
            </a:r>
            <a:r>
              <a:rPr lang="en-US" altLang="zh-CN" sz="2000" dirty="0" smtClean="0"/>
              <a:t>user2</a:t>
            </a:r>
            <a:endParaRPr lang="en-US" altLang="zh-CN" sz="2000" dirty="0"/>
          </a:p>
          <a:p>
            <a:r>
              <a:rPr lang="en-US" altLang="zh-CN" sz="2000" dirty="0"/>
              <a:t>	#git </a:t>
            </a:r>
            <a:r>
              <a:rPr lang="en-US" altLang="zh-CN" sz="2000" dirty="0" err="1"/>
              <a:t>config</a:t>
            </a:r>
            <a:r>
              <a:rPr lang="en-US" altLang="zh-CN" sz="2000" dirty="0"/>
              <a:t> </a:t>
            </a:r>
            <a:r>
              <a:rPr lang="en-US" altLang="zh-CN" sz="2000" dirty="0" err="1"/>
              <a:t>user.email</a:t>
            </a:r>
            <a:r>
              <a:rPr lang="en-US" altLang="zh-CN" sz="2000" dirty="0"/>
              <a:t> </a:t>
            </a:r>
            <a:r>
              <a:rPr lang="en-US" altLang="zh-CN" sz="2000" dirty="0" smtClean="0">
                <a:hlinkClick r:id="rId2"/>
              </a:rPr>
              <a:t>user2@126.com</a:t>
            </a:r>
            <a:endParaRPr lang="en-US" altLang="zh-CN" sz="2000" dirty="0" smtClean="0"/>
          </a:p>
          <a:p>
            <a:r>
              <a:rPr lang="en-US" altLang="zh-CN" sz="2000" dirty="0" smtClean="0"/>
              <a:t>          </a:t>
            </a:r>
            <a:r>
              <a:rPr lang="zh-CN" altLang="en-US" sz="2000" dirty="0" smtClean="0"/>
              <a:t>查看提交日志</a:t>
            </a:r>
            <a:endParaRPr lang="en-US" altLang="zh-CN" sz="2000" dirty="0" smtClean="0"/>
          </a:p>
          <a:p>
            <a:r>
              <a:rPr lang="en-US" altLang="zh-CN" sz="2000" dirty="0"/>
              <a:t>	</a:t>
            </a:r>
            <a:r>
              <a:rPr lang="en-US" altLang="zh-CN" sz="2000" dirty="0" smtClean="0"/>
              <a:t>#git log</a:t>
            </a:r>
          </a:p>
          <a:p>
            <a:r>
              <a:rPr lang="en-US" altLang="zh-CN" sz="2000" dirty="0"/>
              <a:t> </a:t>
            </a:r>
            <a:r>
              <a:rPr lang="en-US" altLang="zh-CN" sz="2000" dirty="0" smtClean="0"/>
              <a:t>          </a:t>
            </a:r>
            <a:r>
              <a:rPr lang="zh-CN" altLang="en-US" sz="2000" dirty="0" smtClean="0"/>
              <a:t>可以看到有用户</a:t>
            </a:r>
            <a:r>
              <a:rPr lang="en-US" altLang="zh-CN" sz="2000" dirty="0" smtClean="0"/>
              <a:t>1</a:t>
            </a:r>
            <a:r>
              <a:rPr lang="zh-CN" altLang="en-US" sz="2000" dirty="0" smtClean="0"/>
              <a:t>的提交日志。</a:t>
            </a:r>
            <a:endParaRPr lang="en-US" altLang="zh-CN" sz="2000" dirty="0"/>
          </a:p>
          <a:p>
            <a:endParaRPr lang="en-US" altLang="zh-CN" sz="2000" dirty="0"/>
          </a:p>
          <a:p>
            <a:endParaRPr lang="en-US" altLang="zh-CN" sz="2000" dirty="0" smtClean="0"/>
          </a:p>
          <a:p>
            <a:endParaRPr lang="en-US" altLang="zh-CN" sz="2000" dirty="0" smtClean="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904077238"/>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620688"/>
            <a:ext cx="7848872" cy="3816429"/>
          </a:xfrm>
          <a:prstGeom prst="rect">
            <a:avLst/>
          </a:prstGeom>
        </p:spPr>
        <p:txBody>
          <a:bodyPr wrap="square">
            <a:spAutoFit/>
          </a:bodyPr>
          <a:lstStyle/>
          <a:p>
            <a:r>
              <a:rPr lang="en-US" altLang="zh-CN" sz="2200" b="1" dirty="0" smtClean="0"/>
              <a:t>SSH</a:t>
            </a:r>
            <a:r>
              <a:rPr lang="zh-CN" altLang="en-US" sz="2200" b="1" dirty="0" smtClean="0"/>
              <a:t>多用户协同</a:t>
            </a:r>
            <a:endParaRPr lang="en-US" altLang="zh-CN" sz="2200" b="1" dirty="0"/>
          </a:p>
          <a:p>
            <a:r>
              <a:rPr lang="zh-CN" altLang="en-US" sz="2000" dirty="0" smtClean="0"/>
              <a:t>         </a:t>
            </a:r>
            <a:r>
              <a:rPr lang="zh-CN" altLang="en-US" sz="2000" dirty="0" smtClean="0"/>
              <a:t>和本地模拟同步类似，但是我们需要做些前期工作。客户机需要能够无密码访问共享版本库服务器，具体步骤参考</a:t>
            </a:r>
            <a:r>
              <a:rPr lang="en-US" altLang="zh-CN" sz="2000" dirty="0" err="1" smtClean="0"/>
              <a:t>hadoop</a:t>
            </a:r>
            <a:r>
              <a:rPr lang="zh-CN" altLang="en-US" sz="2000" dirty="0" smtClean="0"/>
              <a:t>配置中</a:t>
            </a:r>
            <a:r>
              <a:rPr lang="en-US" altLang="zh-CN" sz="2000" dirty="0" err="1" smtClean="0"/>
              <a:t>ssh</a:t>
            </a:r>
            <a:r>
              <a:rPr lang="zh-CN" altLang="en-US" sz="2000" dirty="0" smtClean="0"/>
              <a:t>配置部分。克隆的时候需要将本地协议换为</a:t>
            </a:r>
            <a:r>
              <a:rPr lang="en-US" altLang="zh-CN" sz="2000" dirty="0" err="1" smtClean="0"/>
              <a:t>ssh</a:t>
            </a:r>
            <a:r>
              <a:rPr lang="zh-CN" altLang="en-US" sz="2000" dirty="0" smtClean="0"/>
              <a:t>协议，例如用户</a:t>
            </a:r>
            <a:r>
              <a:rPr lang="en-US" altLang="zh-CN" sz="2000" dirty="0" smtClean="0"/>
              <a:t>1</a:t>
            </a:r>
            <a:r>
              <a:rPr lang="zh-CN" altLang="en-US" sz="2000" dirty="0" smtClean="0"/>
              <a:t>克隆版本库如下：</a:t>
            </a:r>
            <a:endParaRPr lang="en-US" altLang="zh-CN" sz="2000" dirty="0" smtClean="0"/>
          </a:p>
          <a:p>
            <a:r>
              <a:rPr lang="en-US" altLang="zh-CN" sz="2000" dirty="0"/>
              <a:t>	#cd /</a:t>
            </a:r>
            <a:r>
              <a:rPr lang="en-US" altLang="zh-CN" sz="2000" dirty="0" smtClean="0"/>
              <a:t>user1/workspace</a:t>
            </a:r>
            <a:endParaRPr lang="en-US" altLang="zh-CN" sz="2000" dirty="0"/>
          </a:p>
          <a:p>
            <a:r>
              <a:rPr lang="en-US" altLang="zh-CN" sz="2000" dirty="0"/>
              <a:t>	#git clone </a:t>
            </a:r>
            <a:r>
              <a:rPr lang="en-US" altLang="zh-CN" sz="2000" dirty="0" smtClean="0"/>
              <a:t>git@192.168.192.2/workspace/</a:t>
            </a:r>
            <a:r>
              <a:rPr lang="en-US" altLang="zh-CN" sz="2000" dirty="0" err="1" smtClean="0"/>
              <a:t>shared.git</a:t>
            </a:r>
            <a:r>
              <a:rPr lang="en-US" altLang="zh-CN" sz="2000" dirty="0" smtClean="0"/>
              <a:t> project</a:t>
            </a:r>
          </a:p>
          <a:p>
            <a:endParaRPr lang="en-US" altLang="zh-CN" sz="2000" dirty="0"/>
          </a:p>
          <a:p>
            <a:endParaRPr lang="en-US" altLang="zh-CN" sz="2000" dirty="0" smtClean="0"/>
          </a:p>
          <a:p>
            <a:endParaRPr lang="en-US" altLang="zh-CN" sz="2000" dirty="0" smtClean="0"/>
          </a:p>
          <a:p>
            <a:endParaRPr lang="en-US" altLang="zh-CN" sz="2000" dirty="0" smtClean="0"/>
          </a:p>
          <a:p>
            <a:r>
              <a:rPr lang="en-US" altLang="zh-CN" sz="2000" dirty="0"/>
              <a:t> </a:t>
            </a:r>
            <a:r>
              <a:rPr lang="en-US" altLang="zh-CN" sz="2000" dirty="0" smtClean="0"/>
              <a:t>        </a:t>
            </a:r>
            <a:endParaRPr lang="zh-CN" altLang="zh-CN" sz="2000" dirty="0"/>
          </a:p>
        </p:txBody>
      </p:sp>
    </p:spTree>
    <p:extLst>
      <p:ext uri="{BB962C8B-B14F-4D97-AF65-F5344CB8AC3E}">
        <p14:creationId xmlns:p14="http://schemas.microsoft.com/office/powerpoint/2010/main" val="4005708414"/>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学会本地模拟多用户协同</a:t>
            </a:r>
            <a:endParaRPr lang="en-US" altLang="zh-CN" dirty="0" smtClean="0"/>
          </a:p>
          <a:p>
            <a:r>
              <a:rPr lang="zh-CN" altLang="en-US" dirty="0" smtClean="0"/>
              <a:t>练习多用户</a:t>
            </a:r>
            <a:r>
              <a:rPr lang="en-US" altLang="zh-CN" dirty="0" err="1" smtClean="0"/>
              <a:t>ssh</a:t>
            </a:r>
            <a:r>
              <a:rPr lang="zh-CN" altLang="en-US" dirty="0" smtClean="0"/>
              <a:t>协同</a:t>
            </a:r>
            <a:endParaRPr lang="zh-CN" altLang="en-US" dirty="0"/>
          </a:p>
        </p:txBody>
      </p:sp>
    </p:spTree>
    <p:extLst>
      <p:ext uri="{BB962C8B-B14F-4D97-AF65-F5344CB8AC3E}">
        <p14:creationId xmlns:p14="http://schemas.microsoft.com/office/powerpoint/2010/main" val="4125717784"/>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99792" y="2564904"/>
            <a:ext cx="5688632" cy="2739211"/>
          </a:xfrm>
          <a:prstGeom prst="rect">
            <a:avLst/>
          </a:prstGeom>
        </p:spPr>
        <p:txBody>
          <a:bodyPr wrap="square">
            <a:spAutoFit/>
          </a:bodyPr>
          <a:lstStyle/>
          <a:p>
            <a:r>
              <a:rPr lang="zh-CN" altLang="en-US" sz="2800" b="1" dirty="0" smtClean="0"/>
              <a:t>         到这里，</a:t>
            </a:r>
            <a:r>
              <a:rPr lang="en-US" altLang="zh-CN" sz="2800" b="1" dirty="0" smtClean="0"/>
              <a:t>Git</a:t>
            </a:r>
            <a:r>
              <a:rPr lang="zh-CN" altLang="en-US" sz="2800" b="1" dirty="0" smtClean="0"/>
              <a:t>的基础知识就学完了，但是提交中的冲突要如何解决？分支将如何管理？敬请继续关注</a:t>
            </a:r>
            <a:r>
              <a:rPr lang="en-US" altLang="zh-CN" sz="2800" b="1" dirty="0" smtClean="0"/>
              <a:t>Git</a:t>
            </a:r>
            <a:r>
              <a:rPr lang="zh-CN" altLang="en-US" sz="2800" b="1" dirty="0" smtClean="0"/>
              <a:t>进阶篇</a:t>
            </a:r>
            <a:endParaRPr lang="en-US" altLang="zh-CN" sz="2800" b="1" dirty="0" smtClean="0"/>
          </a:p>
          <a:p>
            <a:endParaRPr lang="en-US" altLang="zh-CN" sz="2000" dirty="0"/>
          </a:p>
          <a:p>
            <a:pPr algn="r"/>
            <a:r>
              <a:rPr lang="zh-CN" altLang="en-US" sz="2000" dirty="0" smtClean="0"/>
              <a:t>庞志强</a:t>
            </a:r>
            <a:endParaRPr lang="en-US" altLang="zh-CN" sz="2000" dirty="0" smtClean="0"/>
          </a:p>
          <a:p>
            <a:pPr algn="r"/>
            <a:r>
              <a:rPr lang="en-US" altLang="zh-CN" sz="2000" dirty="0" smtClean="0"/>
              <a:t>2011-12-26</a:t>
            </a:r>
            <a:endParaRPr lang="zh-CN" altLang="zh-CN" sz="2000" dirty="0"/>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
        <p:nvSpPr>
          <p:cNvPr id="3" name="矩形 2"/>
          <p:cNvSpPr/>
          <p:nvPr/>
        </p:nvSpPr>
        <p:spPr>
          <a:xfrm>
            <a:off x="611560" y="620688"/>
            <a:ext cx="7848872" cy="5047536"/>
          </a:xfrm>
          <a:prstGeom prst="rect">
            <a:avLst/>
          </a:prstGeom>
        </p:spPr>
        <p:txBody>
          <a:bodyPr wrap="square">
            <a:spAutoFit/>
          </a:bodyPr>
          <a:lstStyle/>
          <a:p>
            <a:r>
              <a:rPr lang="zh-CN" altLang="en-US" sz="2200" b="1" dirty="0" smtClean="0"/>
              <a:t>为什么会有</a:t>
            </a:r>
            <a:r>
              <a:rPr lang="en-US" altLang="zh-CN" sz="2200" b="1" dirty="0" smtClean="0"/>
              <a:t>.git</a:t>
            </a:r>
            <a:r>
              <a:rPr lang="zh-CN" altLang="en-US" sz="2200" b="1" dirty="0" smtClean="0"/>
              <a:t>目录</a:t>
            </a:r>
            <a:endParaRPr lang="en-US" altLang="zh-CN" sz="2200" b="1" dirty="0" smtClean="0"/>
          </a:p>
          <a:p>
            <a:r>
              <a:rPr lang="en-US" altLang="zh-CN" sz="2200" b="1" dirty="0" smtClean="0"/>
              <a:t>         </a:t>
            </a:r>
            <a:r>
              <a:rPr lang="zh-CN" altLang="en-US" sz="2000" dirty="0" smtClean="0"/>
              <a:t>在非工作区执行</a:t>
            </a:r>
            <a:r>
              <a:rPr lang="en-US" altLang="zh-CN" sz="2000" dirty="0" smtClean="0"/>
              <a:t>git</a:t>
            </a:r>
            <a:r>
              <a:rPr lang="zh-CN" altLang="en-US" sz="2000" dirty="0" smtClean="0"/>
              <a:t>命令会因为找不到</a:t>
            </a:r>
            <a:r>
              <a:rPr lang="en-US" altLang="zh-CN" sz="2000" dirty="0" smtClean="0"/>
              <a:t>.git</a:t>
            </a:r>
            <a:r>
              <a:rPr lang="zh-CN" altLang="en-US" sz="2000" dirty="0" smtClean="0"/>
              <a:t>目录而报错</a:t>
            </a:r>
            <a:endParaRPr lang="en-US" altLang="zh-CN" sz="2000" dirty="0" smtClean="0"/>
          </a:p>
          <a:p>
            <a:r>
              <a:rPr lang="en-US" altLang="zh-CN" sz="2000" dirty="0"/>
              <a:t>	</a:t>
            </a:r>
            <a:r>
              <a:rPr lang="en-US" altLang="zh-CN" sz="2000" dirty="0" smtClean="0"/>
              <a:t>#cd /path/to/my/workspace</a:t>
            </a:r>
          </a:p>
          <a:p>
            <a:r>
              <a:rPr lang="en-US" altLang="zh-CN" sz="2000" dirty="0"/>
              <a:t>	</a:t>
            </a:r>
            <a:r>
              <a:rPr lang="en-US" altLang="zh-CN" sz="2000" dirty="0" smtClean="0"/>
              <a:t>#git status</a:t>
            </a:r>
          </a:p>
          <a:p>
            <a:r>
              <a:rPr lang="en-US" altLang="zh-CN" sz="2000" dirty="0" smtClean="0"/>
              <a:t>          </a:t>
            </a:r>
            <a:r>
              <a:rPr lang="zh-CN" altLang="en-US" sz="2000" dirty="0" smtClean="0"/>
              <a:t>在工作区建立</a:t>
            </a:r>
            <a:r>
              <a:rPr lang="en-US" altLang="zh-CN" sz="2000" dirty="0" smtClean="0"/>
              <a:t>a/b/c</a:t>
            </a:r>
            <a:r>
              <a:rPr lang="zh-CN" altLang="en-US" sz="2000" dirty="0" smtClean="0"/>
              <a:t>目录并进入</a:t>
            </a:r>
            <a:endParaRPr lang="en-US" altLang="zh-CN" sz="2000" dirty="0" smtClean="0"/>
          </a:p>
          <a:p>
            <a:r>
              <a:rPr lang="en-US" altLang="zh-CN" sz="2000" dirty="0"/>
              <a:t>	</a:t>
            </a:r>
            <a:r>
              <a:rPr lang="en-US" altLang="zh-CN" sz="2000" dirty="0" smtClean="0"/>
              <a:t>#mkdir –p a/b/c</a:t>
            </a:r>
          </a:p>
          <a:p>
            <a:r>
              <a:rPr lang="en-US" altLang="zh-CN" sz="2000" dirty="0"/>
              <a:t>	</a:t>
            </a:r>
            <a:r>
              <a:rPr lang="en-US" altLang="zh-CN" sz="2000" dirty="0" smtClean="0"/>
              <a:t>#cd a/b/c</a:t>
            </a:r>
          </a:p>
          <a:p>
            <a:r>
              <a:rPr lang="en-US" altLang="zh-CN" sz="2000" dirty="0" smtClean="0"/>
              <a:t>           </a:t>
            </a:r>
            <a:r>
              <a:rPr lang="zh-CN" altLang="en-US" sz="2000" dirty="0" smtClean="0"/>
              <a:t>显示版本库目录</a:t>
            </a:r>
            <a:endParaRPr lang="en-US" altLang="zh-CN" sz="2000" dirty="0" smtClean="0"/>
          </a:p>
          <a:p>
            <a:r>
              <a:rPr lang="en-US" altLang="zh-CN" sz="2000" dirty="0"/>
              <a:t>	</a:t>
            </a:r>
            <a:r>
              <a:rPr lang="en-US" altLang="zh-CN" sz="2000" dirty="0" smtClean="0"/>
              <a:t>#git rev-parse --git-dir</a:t>
            </a:r>
          </a:p>
          <a:p>
            <a:r>
              <a:rPr lang="en-US" altLang="zh-CN" sz="2000" dirty="0" smtClean="0"/>
              <a:t>           </a:t>
            </a:r>
            <a:r>
              <a:rPr lang="zh-CN" altLang="en-US" sz="2000" dirty="0" smtClean="0"/>
              <a:t>显示工作区根目录</a:t>
            </a:r>
            <a:endParaRPr lang="en-US" altLang="zh-CN" sz="2000" dirty="0" smtClean="0"/>
          </a:p>
          <a:p>
            <a:r>
              <a:rPr lang="en-US" altLang="zh-CN" sz="2000" dirty="0"/>
              <a:t>	</a:t>
            </a:r>
            <a:r>
              <a:rPr lang="en-US" altLang="zh-CN" sz="2000" dirty="0" smtClean="0"/>
              <a:t>#git rev-parse --show-toplevel</a:t>
            </a:r>
          </a:p>
          <a:p>
            <a:r>
              <a:rPr lang="en-US" altLang="zh-CN" sz="2000" dirty="0"/>
              <a:t> </a:t>
            </a:r>
            <a:r>
              <a:rPr lang="en-US" altLang="zh-CN" sz="2000" dirty="0" smtClean="0"/>
              <a:t>          </a:t>
            </a:r>
            <a:r>
              <a:rPr lang="zh-CN" altLang="en-US" sz="2000" dirty="0" smtClean="0"/>
              <a:t>显示工作区间根目录的相对目录</a:t>
            </a:r>
            <a:endParaRPr lang="en-US" altLang="zh-CN" sz="2000" dirty="0" smtClean="0"/>
          </a:p>
          <a:p>
            <a:r>
              <a:rPr lang="en-US" altLang="zh-CN" sz="2000" dirty="0"/>
              <a:t>	 #git rev-parse </a:t>
            </a:r>
            <a:r>
              <a:rPr lang="en-US" altLang="zh-CN" sz="2000" dirty="0" smtClean="0"/>
              <a:t>--show-prefix</a:t>
            </a:r>
          </a:p>
          <a:p>
            <a:r>
              <a:rPr lang="en-US" altLang="zh-CN" sz="2000" b="1" dirty="0"/>
              <a:t> </a:t>
            </a:r>
            <a:r>
              <a:rPr lang="en-US" altLang="zh-CN" sz="2000" b="1" dirty="0" smtClean="0"/>
              <a:t>          </a:t>
            </a:r>
            <a:r>
              <a:rPr lang="zh-CN" altLang="en-US" sz="2000" dirty="0" smtClean="0"/>
              <a:t>显示当前目录到工作区的深度</a:t>
            </a:r>
            <a:endParaRPr lang="en-US" altLang="zh-CN" sz="2000" dirty="0" smtClean="0"/>
          </a:p>
          <a:p>
            <a:r>
              <a:rPr lang="en-US" altLang="zh-CN" sz="2000" b="1" dirty="0"/>
              <a:t>	</a:t>
            </a:r>
            <a:r>
              <a:rPr lang="en-US" altLang="zh-CN" sz="2000" dirty="0" smtClean="0"/>
              <a:t>#git rev-parse --show-cdup</a:t>
            </a:r>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68089528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7848872" cy="4431983"/>
          </a:xfrm>
          <a:prstGeom prst="rect">
            <a:avLst/>
          </a:prstGeom>
        </p:spPr>
        <p:txBody>
          <a:bodyPr wrap="square">
            <a:spAutoFit/>
          </a:bodyPr>
          <a:lstStyle/>
          <a:p>
            <a:r>
              <a:rPr lang="en-US" altLang="zh-CN" sz="2200" b="1" dirty="0" smtClean="0"/>
              <a:t>git config</a:t>
            </a:r>
            <a:r>
              <a:rPr lang="zh-CN" altLang="en-US" sz="2200" b="1" dirty="0" smtClean="0"/>
              <a:t>命令的参数区别</a:t>
            </a:r>
            <a:endParaRPr lang="en-US" altLang="zh-CN" sz="2200" b="1" dirty="0" smtClean="0"/>
          </a:p>
          <a:p>
            <a:r>
              <a:rPr lang="en-US" altLang="zh-CN" sz="2200" b="1" dirty="0" smtClean="0"/>
              <a:t>         </a:t>
            </a:r>
            <a:r>
              <a:rPr lang="zh-CN" altLang="en-US" sz="2000" dirty="0" smtClean="0"/>
              <a:t>执行下面命令，将打开</a:t>
            </a:r>
            <a:r>
              <a:rPr lang="en-US" altLang="zh-CN" sz="2000" dirty="0" smtClean="0"/>
              <a:t>.git/config</a:t>
            </a:r>
            <a:r>
              <a:rPr lang="zh-CN" altLang="en-US" sz="2000" dirty="0" smtClean="0"/>
              <a:t>文件进行编辑</a:t>
            </a:r>
            <a:endParaRPr lang="en-US" altLang="zh-CN" sz="2000" dirty="0" smtClean="0"/>
          </a:p>
          <a:p>
            <a:r>
              <a:rPr lang="en-US" altLang="zh-CN" sz="2000" dirty="0"/>
              <a:t>	</a:t>
            </a:r>
            <a:r>
              <a:rPr lang="en-US" altLang="zh-CN" sz="2000" dirty="0" smtClean="0"/>
              <a:t>#git config -e</a:t>
            </a:r>
          </a:p>
          <a:p>
            <a:r>
              <a:rPr lang="en-US" altLang="zh-CN" sz="2000" dirty="0"/>
              <a:t> </a:t>
            </a:r>
            <a:r>
              <a:rPr lang="en-US" altLang="zh-CN" sz="2000" dirty="0" smtClean="0"/>
              <a:t>         </a:t>
            </a:r>
            <a:r>
              <a:rPr lang="zh-CN" altLang="en-US" sz="2000" dirty="0" smtClean="0"/>
              <a:t>执行下面命令，将打开</a:t>
            </a:r>
            <a:r>
              <a:rPr lang="en-US" altLang="zh-CN" sz="2000" dirty="0" smtClean="0"/>
              <a:t>/home/git/.gitconfig</a:t>
            </a:r>
            <a:r>
              <a:rPr lang="zh-CN" altLang="en-US" sz="2000" dirty="0" smtClean="0"/>
              <a:t>文件进行编辑</a:t>
            </a:r>
            <a:endParaRPr lang="en-US" altLang="zh-CN" sz="2000" dirty="0" smtClean="0"/>
          </a:p>
          <a:p>
            <a:r>
              <a:rPr lang="en-US" altLang="zh-CN" sz="2000" dirty="0"/>
              <a:t>	</a:t>
            </a:r>
            <a:r>
              <a:rPr lang="en-US" altLang="zh-CN" sz="2000" dirty="0" smtClean="0"/>
              <a:t>#git config -e --global</a:t>
            </a:r>
          </a:p>
          <a:p>
            <a:r>
              <a:rPr lang="en-US" altLang="zh-CN" sz="2000" dirty="0"/>
              <a:t> </a:t>
            </a:r>
            <a:r>
              <a:rPr lang="en-US" altLang="zh-CN" sz="2000" dirty="0" smtClean="0"/>
              <a:t>         </a:t>
            </a:r>
            <a:r>
              <a:rPr lang="zh-CN" altLang="en-US" sz="2000" dirty="0" smtClean="0"/>
              <a:t>执行下面命令，将打开</a:t>
            </a:r>
            <a:r>
              <a:rPr lang="en-US" altLang="zh-CN" sz="2000" dirty="0" smtClean="0"/>
              <a:t>/etc/gitconfig</a:t>
            </a:r>
            <a:r>
              <a:rPr lang="zh-CN" altLang="en-US" sz="2000" dirty="0" smtClean="0"/>
              <a:t>系统级配置文件进行编辑</a:t>
            </a:r>
            <a:endParaRPr lang="en-US" altLang="zh-CN" sz="2000" dirty="0" smtClean="0"/>
          </a:p>
          <a:p>
            <a:r>
              <a:rPr lang="en-US" altLang="zh-CN" sz="2000" dirty="0"/>
              <a:t>	</a:t>
            </a:r>
            <a:r>
              <a:rPr lang="en-US" altLang="zh-CN" sz="2000" dirty="0" smtClean="0"/>
              <a:t>#git config -e --system</a:t>
            </a:r>
          </a:p>
          <a:p>
            <a:r>
              <a:rPr lang="en-US" altLang="zh-CN" sz="2000" dirty="0"/>
              <a:t> </a:t>
            </a:r>
            <a:r>
              <a:rPr lang="en-US" altLang="zh-CN" sz="2000" dirty="0" smtClean="0"/>
              <a:t>         </a:t>
            </a:r>
            <a:r>
              <a:rPr lang="zh-CN" altLang="en-US" sz="2000" dirty="0" smtClean="0"/>
              <a:t>以上三个配置文件分别是</a:t>
            </a:r>
            <a:r>
              <a:rPr lang="en-US" altLang="zh-CN" sz="2000" dirty="0" smtClean="0"/>
              <a:t>Git</a:t>
            </a:r>
            <a:r>
              <a:rPr lang="zh-CN" altLang="en-US" sz="2000" dirty="0" smtClean="0"/>
              <a:t>版本库级别的配置文件、全局配置文件（用户主目录下）和系统级配置文件（</a:t>
            </a:r>
            <a:r>
              <a:rPr lang="en-US" altLang="zh-CN" sz="2000" dirty="0" smtClean="0"/>
              <a:t>/etc</a:t>
            </a:r>
            <a:r>
              <a:rPr lang="zh-CN" altLang="en-US" sz="2000" dirty="0" smtClean="0"/>
              <a:t>目录下）。其优先级别依次降低。</a:t>
            </a:r>
            <a:endParaRPr lang="en-US" altLang="zh-CN" sz="2000" dirty="0" smtClean="0"/>
          </a:p>
          <a:p>
            <a:endParaRPr lang="en-US" altLang="zh-CN" sz="2000" dirty="0" smtClean="0"/>
          </a:p>
          <a:p>
            <a:endParaRPr lang="en-US" altLang="zh-CN" sz="2000" dirty="0" smtClean="0"/>
          </a:p>
          <a:p>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1449808382"/>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20688"/>
            <a:ext cx="7848872" cy="6586418"/>
          </a:xfrm>
          <a:prstGeom prst="rect">
            <a:avLst/>
          </a:prstGeom>
        </p:spPr>
        <p:txBody>
          <a:bodyPr wrap="square">
            <a:spAutoFit/>
          </a:bodyPr>
          <a:lstStyle/>
          <a:p>
            <a:r>
              <a:rPr lang="zh-CN" altLang="en-US" sz="2200" b="1" dirty="0"/>
              <a:t>谁</a:t>
            </a:r>
            <a:r>
              <a:rPr lang="zh-CN" altLang="en-US" sz="2200" b="1" dirty="0" smtClean="0"/>
              <a:t>在提交？</a:t>
            </a:r>
            <a:endParaRPr lang="en-US" altLang="zh-CN" sz="2200" b="1" dirty="0" smtClean="0"/>
          </a:p>
          <a:p>
            <a:r>
              <a:rPr lang="en-US" altLang="zh-CN" sz="2200" b="1" dirty="0"/>
              <a:t> </a:t>
            </a:r>
            <a:r>
              <a:rPr lang="en-US" altLang="zh-CN" sz="2200" b="1" dirty="0" smtClean="0"/>
              <a:t>      </a:t>
            </a:r>
            <a:r>
              <a:rPr lang="zh-CN" altLang="en-US" sz="2000" dirty="0" smtClean="0"/>
              <a:t>在使用</a:t>
            </a:r>
            <a:r>
              <a:rPr lang="en-US" altLang="zh-CN" sz="2000" dirty="0" smtClean="0"/>
              <a:t>Git</a:t>
            </a:r>
            <a:r>
              <a:rPr lang="zh-CN" altLang="en-US" sz="2000" dirty="0" smtClean="0"/>
              <a:t>之前我们设置了全局变量</a:t>
            </a:r>
            <a:r>
              <a:rPr lang="en-US" altLang="zh-CN" sz="2000" dirty="0" smtClean="0"/>
              <a:t>user.name</a:t>
            </a:r>
            <a:r>
              <a:rPr lang="zh-CN" altLang="en-US" sz="2000" dirty="0" smtClean="0"/>
              <a:t>，如果不设置会出现什么后果呢</a:t>
            </a:r>
            <a:endParaRPr lang="en-US" altLang="zh-CN" sz="2000" dirty="0" smtClean="0"/>
          </a:p>
          <a:p>
            <a:r>
              <a:rPr lang="en-US" altLang="zh-CN" sz="2000" dirty="0"/>
              <a:t> </a:t>
            </a:r>
            <a:r>
              <a:rPr lang="en-US" altLang="zh-CN" sz="2000" dirty="0" smtClean="0"/>
              <a:t>        </a:t>
            </a:r>
            <a:r>
              <a:rPr lang="zh-CN" altLang="en-US" sz="2000" dirty="0" smtClean="0"/>
              <a:t>执行下面命令，删除全局变量中的</a:t>
            </a:r>
            <a:r>
              <a:rPr lang="en-US" altLang="zh-CN" sz="2000" dirty="0" smtClean="0"/>
              <a:t>user.name</a:t>
            </a:r>
            <a:r>
              <a:rPr lang="zh-CN" altLang="en-US" sz="2000" dirty="0" smtClean="0"/>
              <a:t>和</a:t>
            </a:r>
            <a:r>
              <a:rPr lang="en-US" altLang="zh-CN" sz="2000" dirty="0" smtClean="0"/>
              <a:t>user.email</a:t>
            </a:r>
          </a:p>
          <a:p>
            <a:r>
              <a:rPr lang="en-US" altLang="zh-CN" sz="2000" dirty="0"/>
              <a:t>	</a:t>
            </a:r>
            <a:r>
              <a:rPr lang="en-US" altLang="zh-CN" sz="2000" dirty="0" smtClean="0"/>
              <a:t>#git config --unset --global user.name</a:t>
            </a:r>
          </a:p>
          <a:p>
            <a:r>
              <a:rPr lang="en-US" altLang="zh-CN" sz="2000" dirty="0"/>
              <a:t>	</a:t>
            </a:r>
            <a:r>
              <a:rPr lang="en-US" altLang="zh-CN" sz="2000" dirty="0" smtClean="0"/>
              <a:t>#git config --unset --global user.email</a:t>
            </a:r>
          </a:p>
          <a:p>
            <a:r>
              <a:rPr lang="en-US" altLang="zh-CN" sz="2000" dirty="0"/>
              <a:t> </a:t>
            </a:r>
            <a:r>
              <a:rPr lang="en-US" altLang="zh-CN" sz="2000" dirty="0" smtClean="0"/>
              <a:t>        </a:t>
            </a:r>
            <a:r>
              <a:rPr lang="zh-CN" altLang="en-US" sz="2000" dirty="0" smtClean="0"/>
              <a:t>这样一来，关于用户的设置就被清空了，尝试一下提交</a:t>
            </a:r>
            <a:endParaRPr lang="en-US" altLang="zh-CN" sz="2000" dirty="0" smtClean="0"/>
          </a:p>
          <a:p>
            <a:r>
              <a:rPr lang="en-US" altLang="zh-CN" sz="2000" dirty="0"/>
              <a:t>	</a:t>
            </a:r>
            <a:r>
              <a:rPr lang="en-US" altLang="zh-CN" sz="2000" dirty="0" smtClean="0"/>
              <a:t>#git commit --allow-empty -m “who does commit?”</a:t>
            </a:r>
          </a:p>
          <a:p>
            <a:r>
              <a:rPr lang="en-US" altLang="zh-CN" sz="2000" dirty="0"/>
              <a:t> </a:t>
            </a:r>
            <a:r>
              <a:rPr lang="en-US" altLang="zh-CN" sz="2000" dirty="0" smtClean="0"/>
              <a:t>        </a:t>
            </a:r>
            <a:r>
              <a:rPr lang="zh-CN" altLang="en-US" sz="2000" dirty="0" smtClean="0"/>
              <a:t>由于没有设置用户，会给出一段警告。查看下提交记录</a:t>
            </a:r>
            <a:endParaRPr lang="en-US" altLang="zh-CN" sz="2000" dirty="0" smtClean="0"/>
          </a:p>
          <a:p>
            <a:r>
              <a:rPr lang="en-US" altLang="zh-CN" sz="2000" dirty="0"/>
              <a:t>	</a:t>
            </a:r>
            <a:r>
              <a:rPr lang="en-US" altLang="zh-CN" sz="2000" dirty="0" smtClean="0"/>
              <a:t>#git log</a:t>
            </a:r>
          </a:p>
          <a:p>
            <a:r>
              <a:rPr lang="en-US" altLang="zh-CN" sz="2000" dirty="0" smtClean="0"/>
              <a:t>         </a:t>
            </a:r>
            <a:r>
              <a:rPr lang="zh-CN" altLang="en-US" sz="2000" dirty="0" smtClean="0"/>
              <a:t>可以看出</a:t>
            </a:r>
            <a:r>
              <a:rPr lang="en-US" altLang="zh-CN" sz="2000" dirty="0" smtClean="0"/>
              <a:t>Git</a:t>
            </a:r>
            <a:r>
              <a:rPr lang="zh-CN" altLang="en-US" sz="2000" dirty="0" smtClean="0"/>
              <a:t>对于用户姓名进行了大胆猜测，猜测用户为当前终      端登录用户。</a:t>
            </a:r>
            <a:endParaRPr lang="en-US" altLang="zh-CN" sz="2000" dirty="0" smtClean="0"/>
          </a:p>
          <a:p>
            <a:r>
              <a:rPr lang="en-US" altLang="zh-CN" sz="2000" dirty="0"/>
              <a:t> </a:t>
            </a:r>
            <a:r>
              <a:rPr lang="en-US" altLang="zh-CN" sz="2000" dirty="0" smtClean="0"/>
              <a:t>        </a:t>
            </a:r>
            <a:r>
              <a:rPr lang="zh-CN" altLang="en-US" sz="2000" dirty="0" smtClean="0"/>
              <a:t>为了保证提交者信息的准确性，需要对提交恢复用户设置</a:t>
            </a:r>
            <a:endParaRPr lang="en-US" altLang="zh-CN" sz="2000" dirty="0" smtClean="0"/>
          </a:p>
          <a:p>
            <a:r>
              <a:rPr lang="en-US" altLang="zh-CN" sz="2000" dirty="0"/>
              <a:t>	</a:t>
            </a:r>
            <a:r>
              <a:rPr lang="en-US" altLang="zh-CN" sz="2000" dirty="0">
                <a:solidFill>
                  <a:schemeClr val="accent2"/>
                </a:solidFill>
              </a:rPr>
              <a:t>#git config --global user.name “pang”</a:t>
            </a:r>
          </a:p>
          <a:p>
            <a:r>
              <a:rPr lang="en-US" altLang="zh-CN" sz="2000" dirty="0">
                <a:solidFill>
                  <a:schemeClr val="accent2"/>
                </a:solidFill>
              </a:rPr>
              <a:t>	#git config --global user.email </a:t>
            </a:r>
            <a:r>
              <a:rPr lang="en-US" altLang="zh-CN" sz="2000" dirty="0">
                <a:solidFill>
                  <a:schemeClr val="accent2"/>
                </a:solidFill>
                <a:hlinkClick r:id="rId2"/>
              </a:rPr>
              <a:t>pang@126.com</a:t>
            </a:r>
            <a:endParaRPr lang="en-US" altLang="zh-CN" sz="2000" dirty="0">
              <a:solidFill>
                <a:schemeClr val="accent2"/>
              </a:solidFill>
            </a:endParaRPr>
          </a:p>
          <a:p>
            <a:r>
              <a:rPr lang="en-US" altLang="zh-CN" sz="2000" dirty="0" smtClean="0"/>
              <a:t>	#git commit --amend --allow-empty --reset-author</a:t>
            </a:r>
          </a:p>
          <a:p>
            <a:r>
              <a:rPr lang="en-US" altLang="zh-CN" sz="2000" dirty="0"/>
              <a:t> </a:t>
            </a:r>
            <a:r>
              <a:rPr lang="en-US" altLang="zh-CN" sz="2000" dirty="0" smtClean="0"/>
              <a:t>         </a:t>
            </a:r>
            <a:r>
              <a:rPr lang="zh-CN" altLang="en-US" sz="2000" dirty="0" smtClean="0"/>
              <a:t>其中</a:t>
            </a:r>
            <a:r>
              <a:rPr lang="en-US" altLang="zh-CN" sz="2000" dirty="0" smtClean="0"/>
              <a:t>--amend</a:t>
            </a:r>
            <a:r>
              <a:rPr lang="zh-CN" altLang="en-US" sz="2000" dirty="0" smtClean="0"/>
              <a:t>参数表示是修补提交，对上一次提交进行修补，而不会产生新的提交。</a:t>
            </a:r>
            <a:endParaRPr lang="en-US" altLang="zh-CN" sz="2000" dirty="0" smtClean="0"/>
          </a:p>
          <a:p>
            <a:r>
              <a:rPr lang="en-US" altLang="zh-CN" sz="2000" dirty="0" smtClean="0"/>
              <a:t>        </a:t>
            </a:r>
          </a:p>
          <a:p>
            <a:r>
              <a:rPr lang="en-US" altLang="zh-CN" sz="2000" b="1" dirty="0"/>
              <a:t>	</a:t>
            </a:r>
          </a:p>
          <a:p>
            <a:r>
              <a:rPr lang="en-US" altLang="zh-CN" dirty="0"/>
              <a:t>	</a:t>
            </a:r>
            <a:endParaRPr lang="zh-CN" altLang="zh-CN" dirty="0"/>
          </a:p>
        </p:txBody>
      </p:sp>
    </p:spTree>
    <p:extLst>
      <p:ext uri="{BB962C8B-B14F-4D97-AF65-F5344CB8AC3E}">
        <p14:creationId xmlns:p14="http://schemas.microsoft.com/office/powerpoint/2010/main" val="2446800290"/>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a:t>了解</a:t>
            </a:r>
            <a:r>
              <a:rPr lang="zh-CN" altLang="en-US" dirty="0" smtClean="0"/>
              <a:t>了</a:t>
            </a:r>
            <a:r>
              <a:rPr lang="en-US" altLang="zh-CN" dirty="0" smtClean="0"/>
              <a:t>Git</a:t>
            </a:r>
            <a:r>
              <a:rPr lang="zh-CN" altLang="en-US" dirty="0" smtClean="0"/>
              <a:t>如何初始化版本库及进行提交</a:t>
            </a:r>
            <a:endParaRPr lang="en-US" altLang="zh-CN" dirty="0" smtClean="0"/>
          </a:p>
          <a:p>
            <a:r>
              <a:rPr lang="zh-CN" altLang="en-US" dirty="0" smtClean="0"/>
              <a:t>熟悉</a:t>
            </a:r>
            <a:r>
              <a:rPr lang="en-US" altLang="zh-CN" dirty="0" smtClean="0"/>
              <a:t>Git</a:t>
            </a:r>
            <a:r>
              <a:rPr lang="zh-CN" altLang="en-US" dirty="0" smtClean="0"/>
              <a:t>配置变量的设置</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8199123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Git</a:t>
            </a:r>
            <a:r>
              <a:rPr lang="zh-CN" altLang="en-US" dirty="0" smtClean="0"/>
              <a:t>暂存区</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200" b="1" dirty="0" smtClean="0"/>
              <a:t>修改能直接提交吗？</a:t>
            </a:r>
            <a:endParaRPr lang="en-US" altLang="zh-CN" sz="2200" b="1" dirty="0" smtClean="0"/>
          </a:p>
          <a:p>
            <a:pPr marL="0" indent="0">
              <a:buNone/>
            </a:pPr>
            <a:r>
              <a:rPr lang="en-US" altLang="zh-CN" sz="2200" b="1" dirty="0"/>
              <a:t> </a:t>
            </a:r>
            <a:r>
              <a:rPr lang="en-US" altLang="zh-CN" sz="2200" b="1" dirty="0" smtClean="0"/>
              <a:t>      </a:t>
            </a:r>
            <a:r>
              <a:rPr lang="zh-CN" altLang="en-US" sz="2000" dirty="0" smtClean="0"/>
              <a:t>首先更改</a:t>
            </a:r>
            <a:r>
              <a:rPr lang="en-US" altLang="zh-CN" sz="2000" dirty="0" smtClean="0"/>
              <a:t>welcome.txt</a:t>
            </a:r>
            <a:r>
              <a:rPr lang="zh-CN" altLang="en-US" sz="2000" dirty="0" smtClean="0"/>
              <a:t>文件，在文件后面追加一行。</a:t>
            </a:r>
            <a:endParaRPr lang="en-US" altLang="zh-CN" sz="2000" dirty="0" smtClean="0"/>
          </a:p>
          <a:p>
            <a:pPr marL="0" indent="0">
              <a:buNone/>
            </a:pPr>
            <a:r>
              <a:rPr lang="en-US" altLang="zh-CN" sz="2000" dirty="0"/>
              <a:t>	</a:t>
            </a:r>
            <a:r>
              <a:rPr lang="en-US" altLang="zh-CN" sz="2000" dirty="0" smtClean="0"/>
              <a:t>#echo “Nice to meet you.”&gt;&gt;welcome.txt</a:t>
            </a:r>
          </a:p>
          <a:p>
            <a:pPr marL="0" indent="0">
              <a:buNone/>
            </a:pPr>
            <a:r>
              <a:rPr lang="en-US" altLang="zh-CN" sz="2000" dirty="0"/>
              <a:t> </a:t>
            </a:r>
            <a:r>
              <a:rPr lang="en-US" altLang="zh-CN" sz="2000" dirty="0" smtClean="0"/>
              <a:t>       </a:t>
            </a:r>
            <a:r>
              <a:rPr lang="zh-CN" altLang="en-US" sz="2000" dirty="0" smtClean="0"/>
              <a:t>比较本地与版本库中得差异</a:t>
            </a:r>
            <a:endParaRPr lang="en-US" altLang="zh-CN" sz="2000" dirty="0" smtClean="0"/>
          </a:p>
          <a:p>
            <a:pPr marL="0" indent="0">
              <a:buNone/>
            </a:pPr>
            <a:r>
              <a:rPr lang="en-US" altLang="zh-CN" sz="2000" dirty="0"/>
              <a:t>	</a:t>
            </a:r>
            <a:r>
              <a:rPr lang="en-US" altLang="zh-CN" sz="2000" dirty="0" smtClean="0"/>
              <a:t>#git diff</a:t>
            </a:r>
          </a:p>
          <a:p>
            <a:pPr marL="0" indent="0">
              <a:buNone/>
            </a:pPr>
            <a:r>
              <a:rPr lang="en-US" altLang="zh-CN" sz="2000" dirty="0"/>
              <a:t> </a:t>
            </a:r>
            <a:r>
              <a:rPr lang="en-US" altLang="zh-CN" sz="2000" dirty="0" smtClean="0"/>
              <a:t>       </a:t>
            </a:r>
            <a:r>
              <a:rPr lang="zh-CN" altLang="en-US" sz="2000" dirty="0" smtClean="0"/>
              <a:t>可以看到文件修改了，那么提交</a:t>
            </a:r>
            <a:endParaRPr lang="en-US" altLang="zh-CN" sz="2000" dirty="0" smtClean="0"/>
          </a:p>
          <a:p>
            <a:pPr marL="0" indent="0">
              <a:buNone/>
            </a:pPr>
            <a:r>
              <a:rPr lang="en-US" altLang="zh-CN" sz="2000" dirty="0"/>
              <a:t>	</a:t>
            </a:r>
            <a:r>
              <a:rPr lang="en-US" altLang="zh-CN" sz="2000" dirty="0" smtClean="0"/>
              <a:t>#git commit -m “Append a nice line.”</a:t>
            </a:r>
          </a:p>
          <a:p>
            <a:pPr marL="0" indent="0">
              <a:buNone/>
            </a:pPr>
            <a:r>
              <a:rPr lang="en-US" altLang="zh-CN" sz="2000" dirty="0"/>
              <a:t> </a:t>
            </a:r>
            <a:r>
              <a:rPr lang="en-US" altLang="zh-CN" sz="2000" dirty="0" smtClean="0"/>
              <a:t>       </a:t>
            </a:r>
            <a:r>
              <a:rPr lang="zh-CN" altLang="en-US" sz="2000" dirty="0" smtClean="0"/>
              <a:t>没有成功，查看提交日志，也没用新的记录</a:t>
            </a:r>
            <a:endParaRPr lang="en-US" altLang="zh-CN" sz="2000" dirty="0" smtClean="0"/>
          </a:p>
          <a:p>
            <a:pPr marL="0" indent="0">
              <a:buNone/>
            </a:pPr>
            <a:r>
              <a:rPr lang="en-US" altLang="zh-CN" sz="2000" dirty="0"/>
              <a:t>	</a:t>
            </a:r>
            <a:r>
              <a:rPr lang="en-US" altLang="zh-CN" sz="2000" dirty="0" smtClean="0"/>
              <a:t>#git log</a:t>
            </a:r>
          </a:p>
          <a:p>
            <a:pPr marL="0" indent="0">
              <a:buNone/>
            </a:pPr>
            <a:r>
              <a:rPr lang="en-US" altLang="zh-CN" sz="2000" dirty="0"/>
              <a:t>	</a:t>
            </a:r>
            <a:r>
              <a:rPr lang="en-US" altLang="zh-CN" sz="2000" dirty="0" smtClean="0"/>
              <a:t>#git status -s</a:t>
            </a:r>
          </a:p>
          <a:p>
            <a:pPr marL="0" indent="0">
              <a:buNone/>
            </a:pPr>
            <a:r>
              <a:rPr lang="en-US" altLang="zh-CN" sz="2000" dirty="0"/>
              <a:t>	</a:t>
            </a:r>
            <a:r>
              <a:rPr lang="en-US" altLang="zh-CN" sz="2000" dirty="0" smtClean="0"/>
              <a:t>  M welcom.txt</a:t>
            </a:r>
          </a:p>
          <a:p>
            <a:pPr marL="0" indent="0">
              <a:buNone/>
            </a:pPr>
            <a:r>
              <a:rPr lang="en-US" altLang="zh-CN" sz="2000" dirty="0"/>
              <a:t> </a:t>
            </a:r>
            <a:r>
              <a:rPr lang="en-US" altLang="zh-CN" sz="2000" dirty="0" smtClean="0"/>
              <a:t>       </a:t>
            </a:r>
            <a:r>
              <a:rPr lang="zh-CN" altLang="en-US" sz="2000" dirty="0" smtClean="0"/>
              <a:t>添加下修改文件</a:t>
            </a:r>
            <a:endParaRPr lang="en-US" altLang="zh-CN" sz="2000" dirty="0" smtClean="0"/>
          </a:p>
          <a:p>
            <a:pPr marL="0" indent="0">
              <a:buNone/>
            </a:pPr>
            <a:r>
              <a:rPr lang="en-US" altLang="zh-CN" sz="2000" dirty="0"/>
              <a:t>	</a:t>
            </a:r>
            <a:r>
              <a:rPr lang="en-US" altLang="zh-CN" sz="2000" dirty="0" smtClean="0"/>
              <a:t>#git add welcome.txt</a:t>
            </a:r>
          </a:p>
          <a:p>
            <a:pPr marL="0" indent="0">
              <a:buNone/>
            </a:pPr>
            <a:r>
              <a:rPr lang="en-US" altLang="zh-CN" sz="2000" dirty="0"/>
              <a:t>	</a:t>
            </a:r>
            <a:r>
              <a:rPr lang="en-US" altLang="zh-CN" sz="2000" dirty="0" smtClean="0"/>
              <a:t>#git diff</a:t>
            </a:r>
          </a:p>
          <a:p>
            <a:pPr marL="0" indent="0">
              <a:buNone/>
            </a:pPr>
            <a:endParaRPr lang="zh-CN" altLang="en-US" sz="2000" dirty="0"/>
          </a:p>
        </p:txBody>
      </p:sp>
    </p:spTree>
    <p:extLst>
      <p:ext uri="{BB962C8B-B14F-4D97-AF65-F5344CB8AC3E}">
        <p14:creationId xmlns:p14="http://schemas.microsoft.com/office/powerpoint/2010/main" val="685139449"/>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2087</Words>
  <Application>Microsoft Office PowerPoint</Application>
  <PresentationFormat>全屏显示(4:3)</PresentationFormat>
  <Paragraphs>536</Paragraphs>
  <Slides>47</Slides>
  <Notes>7</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培训</vt:lpstr>
      <vt:lpstr>GIT基础教程</vt:lpstr>
      <vt:lpstr>1、初识Git</vt:lpstr>
      <vt:lpstr>2、Git初始化</vt:lpstr>
      <vt:lpstr>PowerPoint 演示文稿</vt:lpstr>
      <vt:lpstr>PowerPoint 演示文稿</vt:lpstr>
      <vt:lpstr>PowerPoint 演示文稿</vt:lpstr>
      <vt:lpstr>PowerPoint 演示文稿</vt:lpstr>
      <vt:lpstr>小结</vt:lpstr>
      <vt:lpstr>3、Git暂存区</vt:lpstr>
      <vt:lpstr>PowerPoint 演示文稿</vt:lpstr>
      <vt:lpstr>理解Git暂存区</vt:lpstr>
      <vt:lpstr>PowerPoint 演示文稿</vt:lpstr>
      <vt:lpstr>目录浏览</vt:lpstr>
      <vt:lpstr>Git Diff 魔法</vt:lpstr>
      <vt:lpstr>小结</vt:lpstr>
      <vt:lpstr>4、Git的对象</vt:lpstr>
      <vt:lpstr>PowerPoint 演示文稿</vt:lpstr>
      <vt:lpstr>ID为什么不用顺序数字</vt:lpstr>
      <vt:lpstr>小结</vt:lpstr>
      <vt:lpstr>5、Git重置</vt:lpstr>
      <vt:lpstr>PowerPoint 演示文稿</vt:lpstr>
      <vt:lpstr>利用reflog挽救错误重置</vt:lpstr>
      <vt:lpstr>深入了解git reset命令</vt:lpstr>
      <vt:lpstr>小结</vt:lpstr>
      <vt:lpstr>6、Git检出</vt:lpstr>
      <vt:lpstr>PowerPoint 演示文稿</vt:lpstr>
      <vt:lpstr>深入理解git checkout命令</vt:lpstr>
      <vt:lpstr>小结</vt:lpstr>
      <vt:lpstr>7、进度恢复</vt:lpstr>
      <vt:lpstr>PowerPoint 演示文稿</vt:lpstr>
      <vt:lpstr>小结</vt:lpstr>
      <vt:lpstr>8、删除操作</vt:lpstr>
      <vt:lpstr>PowerPoint 演示文稿</vt:lpstr>
      <vt:lpstr>PowerPoint 演示文稿</vt:lpstr>
      <vt:lpstr>小结</vt:lpstr>
      <vt:lpstr>9、Git克隆</vt:lpstr>
      <vt:lpstr>PowerPoint 演示文稿</vt:lpstr>
      <vt:lpstr>PowerPoint 演示文稿</vt:lpstr>
      <vt:lpstr>PowerPoint 演示文稿</vt:lpstr>
      <vt:lpstr>PowerPoint 演示文稿</vt:lpstr>
      <vt:lpstr>小结</vt:lpstr>
      <vt:lpstr>Git工作协同</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2011-12-22T06:45:27Z</dcterms:created>
  <dcterms:modified xsi:type="dcterms:W3CDTF">2011-12-25T11:32:36Z</dcterms:modified>
</cp:coreProperties>
</file>