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0100a97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0100a97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0176d45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0176d45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0176d45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0176d45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0176d45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0176d45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0176d45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0176d45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b40fea2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b40fea2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b40fea2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b40fea2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0176d45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0176d45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0176d458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0176d458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b40fea2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b40fea2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40fea2f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b40fea2f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b40fea2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b40fea2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0176d45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0176d45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b40fea2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b40fea2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b40fea2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b40fea2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b40fea2f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b40fea2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b40fea2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b40fea2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60176d458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60176d458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0176d458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60176d458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b40fea2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b40fea2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94fd9f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94fd9f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94fd9f7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f94fd9f7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40fea2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40fea2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f94fd9f7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f94fd9f7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0100a97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0100a9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0100a97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0100a97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0100a97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0100a97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gif"/><Relationship Id="rId6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8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9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example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847" l="0" r="0" t="191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Programación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311700" y="3189600"/>
            <a:ext cx="85206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2023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0" name="Google Shape;230;p22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31" name="Google Shape;231;p22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2" name="Google Shape;232;p22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33" name="Google Shape;233;p22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4" name="Google Shape;234;p22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35" name="Google Shape;235;p22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2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547425" y="1260775"/>
            <a:ext cx="691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Combinan selectores de manera que proporciona una relación útil entre ellos y la ubicación del contenido en el documento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Diferentes tipos: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descendientes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elementos hijo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hermanos adyacentes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hermanos generales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descendiente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23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1" name="Google Shape;251;p23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52" name="Google Shape;252;p23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3" name="Google Shape;253;p23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55" name="Google Shape;255;p23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56" name="Google Shape;256;p23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3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547425" y="1260775"/>
            <a:ext cx="691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Seleccionan elementos que son descendientes de otros selectores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No es necesario que sean hijos directos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099" y="2384776"/>
            <a:ext cx="40576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elementos hijos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24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3" name="Google Shape;273;p24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74" name="Google Shape;274;p24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5" name="Google Shape;275;p24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76" name="Google Shape;276;p24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7" name="Google Shape;277;p24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78" name="Google Shape;278;p24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4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547425" y="1260775"/>
            <a:ext cx="691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Selecciona elementos que son hijos directos del selector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denota utilizando &gt;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149" y="2508801"/>
            <a:ext cx="5318292" cy="118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hermanos adyacentes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p25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5" name="Google Shape;295;p25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96" name="Google Shape;296;p25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7" name="Google Shape;297;p25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98" name="Google Shape;298;p25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9" name="Google Shape;299;p25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00" name="Google Shape;300;p25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5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547425" y="1260775"/>
            <a:ext cx="6913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usa para seleccionar un elemento que se encuentra justo al lado de otro elemento en el mismo nivel de la jerarquía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denota utilizando +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0324" y="2827926"/>
            <a:ext cx="39433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Combinadores - De hermanos generales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6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7" name="Google Shape;317;p26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18" name="Google Shape;318;p26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19" name="Google Shape;319;p26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20" name="Google Shape;320;p26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21" name="Google Shape;321;p26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322" name="Google Shape;322;p26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6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547425" y="1260775"/>
            <a:ext cx="6913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Selecciona los hermanos de un elemento, incluso si no son directamente adyacentes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denota utilizando ~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329" name="Google Shape;3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2099" y="2827925"/>
            <a:ext cx="3530376" cy="105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Unidades de medida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 rotWithShape="1">
          <a:blip r:embed="rId5">
            <a:alphaModFix/>
          </a:blip>
          <a:srcRect b="47765" l="2923" r="2754" t="5146"/>
          <a:stretch/>
        </p:blipFill>
        <p:spPr>
          <a:xfrm>
            <a:off x="844800" y="1150425"/>
            <a:ext cx="3498775" cy="2910900"/>
          </a:xfrm>
          <a:prstGeom prst="rect">
            <a:avLst/>
          </a:prstGeom>
          <a:noFill/>
          <a:ln cap="flat" cmpd="sng" w="76200">
            <a:solidFill>
              <a:srgbClr val="052E65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39" name="Google Shape;339;p27"/>
          <p:cNvGrpSpPr/>
          <p:nvPr/>
        </p:nvGrpSpPr>
        <p:grpSpPr>
          <a:xfrm>
            <a:off x="4874375" y="1166100"/>
            <a:ext cx="3498776" cy="2879550"/>
            <a:chOff x="4874375" y="1090225"/>
            <a:chExt cx="3498776" cy="2879550"/>
          </a:xfrm>
        </p:grpSpPr>
        <p:pic>
          <p:nvPicPr>
            <p:cNvPr id="340" name="Google Shape;340;p27"/>
            <p:cNvPicPr preferRelativeResize="0"/>
            <p:nvPr/>
          </p:nvPicPr>
          <p:blipFill rotWithShape="1">
            <a:blip r:embed="rId5">
              <a:alphaModFix/>
            </a:blip>
            <a:srcRect b="1481" l="2641" r="3028" t="51940"/>
            <a:stretch/>
          </p:blipFill>
          <p:spPr>
            <a:xfrm>
              <a:off x="4874375" y="1090225"/>
              <a:ext cx="3498776" cy="2879550"/>
            </a:xfrm>
            <a:prstGeom prst="rect">
              <a:avLst/>
            </a:prstGeom>
            <a:noFill/>
            <a:ln cap="flat" cmpd="sng" w="76200">
              <a:solidFill>
                <a:srgbClr val="052E6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1" name="Google Shape;341;p27"/>
            <p:cNvSpPr/>
            <p:nvPr/>
          </p:nvSpPr>
          <p:spPr>
            <a:xfrm>
              <a:off x="6466750" y="1128875"/>
              <a:ext cx="1547700" cy="216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7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Unidades relativas vs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300" y="1185525"/>
            <a:ext cx="6769400" cy="31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8"/>
          <p:cNvSpPr txBox="1"/>
          <p:nvPr/>
        </p:nvSpPr>
        <p:spPr>
          <a:xfrm>
            <a:off x="5599550" y="351375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353" name="Google Shape;353;p28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Responsivo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547425" y="1260775"/>
            <a:ext cx="69135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Una aplicación web responsiva ofrece el mismo sitio a cualquier dispositivo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El sitio tiene la fluidez necesaria para cambiar su organización y apariencia basándose en el tamaño y la orientación del dispositivo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Usamos CSS para asegurarnos que este comportamiento exista, usando lo que llamamos breakpoints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Adaptativo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  <p:sp>
        <p:nvSpPr>
          <p:cNvPr id="373" name="Google Shape;373;p30"/>
          <p:cNvSpPr txBox="1"/>
          <p:nvPr/>
        </p:nvSpPr>
        <p:spPr>
          <a:xfrm>
            <a:off x="547425" y="1260775"/>
            <a:ext cx="69135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Una aplicación web adaptativa ofrece diferentes páginas al usuario, dependiendo del tamaño y orientación del dispositivo 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Al momento de carga, se determina cuál versión presentar al usuario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Consume más tiempo implementar una web de esta manera, dado que hay que generar tantas páginas como tamaños queremos soportar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Responsivo vs Adaptativo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2" name="Google Shape;3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500" y="1274075"/>
            <a:ext cx="6035775" cy="28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1"/>
          <p:cNvSpPr txBox="1"/>
          <p:nvPr/>
        </p:nvSpPr>
        <p:spPr>
          <a:xfrm>
            <a:off x="4911750" y="358850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384" name="Google Shape;384;p31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7425" y="1260775"/>
            <a:ext cx="691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Cascading Style Sheets, Hoja de Estilos en Cascada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Sin CSS, lo que vemos en una página HTML son los estilo por defecto del navegador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Con CSS, podemos controlar de manera exacta cómo queremos que nuestros elementos se vean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CSS es un lenguaje basado en reglas, en base a éstas decidimos que grupo de estilos queremos aplicar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2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2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Media Query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547425" y="1260775"/>
            <a:ext cx="69135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Permiten aplicar estilos CSS según características del dispositivos como la resolución de la pantalla o el ancho del viewport del navegador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Son comúnmente usadas para aplicar estilos de forma condicional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0075" y="2904225"/>
            <a:ext cx="3004125" cy="1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3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Breakpoints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33"/>
          <p:cNvPicPr preferRelativeResize="0"/>
          <p:nvPr/>
        </p:nvPicPr>
        <p:blipFill rotWithShape="1">
          <a:blip r:embed="rId5">
            <a:alphaModFix/>
          </a:blip>
          <a:srcRect b="0" l="11610" r="9194" t="0"/>
          <a:stretch/>
        </p:blipFill>
        <p:spPr>
          <a:xfrm>
            <a:off x="448325" y="1205225"/>
            <a:ext cx="2795925" cy="2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5900" y="730897"/>
            <a:ext cx="6108110" cy="394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3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Ejemplo breakpoints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4" name="Google Shape;4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150" y="1289625"/>
            <a:ext cx="6247700" cy="29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4"/>
          <p:cNvSpPr txBox="1"/>
          <p:nvPr/>
        </p:nvSpPr>
        <p:spPr>
          <a:xfrm>
            <a:off x="4111825" y="358850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416" name="Google Shape;416;p34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5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Ejemplo valores máximos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5" name="Google Shape;4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7438" y="1288850"/>
            <a:ext cx="6109124" cy="2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5"/>
          <p:cNvSpPr txBox="1"/>
          <p:nvPr/>
        </p:nvSpPr>
        <p:spPr>
          <a:xfrm>
            <a:off x="4866900" y="351375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427" name="Google Shape;427;p35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Imágenes vectoriales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4451" y="1229525"/>
            <a:ext cx="6329574" cy="29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6"/>
          <p:cNvSpPr txBox="1"/>
          <p:nvPr/>
        </p:nvSpPr>
        <p:spPr>
          <a:xfrm>
            <a:off x="4257900" y="366325"/>
            <a:ext cx="3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★</a:t>
            </a:r>
            <a:endParaRPr sz="100"/>
          </a:p>
        </p:txBody>
      </p:sp>
      <p:sp>
        <p:nvSpPr>
          <p:cNvPr id="438" name="Google Shape;438;p36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Modelo de caja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547425" y="947875"/>
            <a:ext cx="6913500" cy="5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Box model o modelo de caja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Todo en CSS tiene una caja alrededor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Dos tipos de cajas: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Cajas en bloque (block)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○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</a:t>
            </a: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ajas en línea (inline)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Si un elemento tiene asignado un modelo de caja en bloque, ocupará todo el ancho que tenga disponible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Además, hacen un “salto de línea“ en el documento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Si un elemento tiene un modelo de caja en línea, ocupa solamente el espacio que necesita, y no hace </a:t>
            </a: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“salto de línea“</a:t>
            </a:r>
            <a:endParaRPr sz="1600">
              <a:solidFill>
                <a:srgbClr val="1D1D1B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Se puede cambiar con la propiedad display en CSS</a:t>
            </a:r>
            <a:endParaRPr sz="1600">
              <a:solidFill>
                <a:srgbClr val="1D1D1B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Modelo de caja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7" name="Google Shape;4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811" y="1187475"/>
            <a:ext cx="3530377" cy="276855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8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3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Mobile first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  <p:sp>
        <p:nvSpPr>
          <p:cNvPr id="468" name="Google Shape;468;p39"/>
          <p:cNvSpPr txBox="1"/>
          <p:nvPr/>
        </p:nvSpPr>
        <p:spPr>
          <a:xfrm>
            <a:off x="547425" y="947875"/>
            <a:ext cx="69135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Implica diseñar una aplicación web pensando primero en los dispositivos móviles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Luego, se hacen las modificaciones necesarias a nivel de CSS y estructura para adaptarlo a tablets, laptops, y monitores de gran tamaño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importante porque fuerza al desarrollador a enfocarse solamente en lo que es esencial, dado que hay menos espacio disponible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Luego, el diseño para dispositivos de mayor tamaño se fortalece dado que al expandir el diseño uno ya sabe lo que es importante y no pierde el foco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5000"/>
              </a:lnSpc>
              <a:spcBef>
                <a:spcPts val="27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Mobile first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775" y="986825"/>
            <a:ext cx="7126451" cy="33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b="16890" l="12198" r="12318" t="17617"/>
          <a:stretch/>
        </p:blipFill>
        <p:spPr>
          <a:xfrm>
            <a:off x="790950" y="898850"/>
            <a:ext cx="3050800" cy="17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6">
            <a:alphaModFix/>
          </a:blip>
          <a:srcRect b="18099" l="12036" r="12451" t="16416"/>
          <a:stretch/>
        </p:blipFill>
        <p:spPr>
          <a:xfrm>
            <a:off x="5046300" y="898850"/>
            <a:ext cx="2975476" cy="1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7">
            <a:alphaModFix/>
          </a:blip>
          <a:srcRect b="16436" l="0" r="0" t="16989"/>
          <a:stretch/>
        </p:blipFill>
        <p:spPr>
          <a:xfrm>
            <a:off x="2691464" y="2779250"/>
            <a:ext cx="3567550" cy="204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Tipos de Selectores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47425" y="1260775"/>
            <a:ext cx="6913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tipo: h1, div, p, etc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Por id: #titulo, #contenido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Por clase: .container, .header, .footer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Por atributo: a[href="https://example.org"]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CSS: Estilos en el head o inline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400" y="610575"/>
            <a:ext cx="6105901" cy="45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5315450" y="3498775"/>
            <a:ext cx="4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?</a:t>
            </a:r>
            <a:endParaRPr b="1" sz="2000">
              <a:solidFill>
                <a:schemeClr val="lt1"/>
              </a:solidFill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4448150" y="2870875"/>
            <a:ext cx="897300" cy="799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7"/>
          <p:cNvCxnSpPr/>
          <p:nvPr/>
        </p:nvCxnSpPr>
        <p:spPr>
          <a:xfrm flipH="1" rot="10800000">
            <a:off x="4739750" y="3790375"/>
            <a:ext cx="583200" cy="30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7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Especificidad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4" name="Google Shape;144;p18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45" name="Google Shape;145;p18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547425" y="1260775"/>
            <a:ext cx="691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la forma mediante la cual los navegadores deciden qué valores de una propiedad CSS son más relevantes para un elemento y, por lo tanto, serán aplicados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un peso (importancia o valor) que se le asigna a una declaración CSS dada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Cuando varias declaraciones tienen la misma especificidad, se aplica la última que se encuentra en el CSS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Especificidad - de menor a mayor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5" name="Google Shape;165;p19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47425" y="1260775"/>
            <a:ext cx="6913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tipo (h1, p, etc.) y pseudo-elementos (::before, ::after)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clase (.contenedor), de atributo (</a:t>
            </a: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a[href="</a:t>
            </a:r>
            <a:r>
              <a:rPr lang="en" sz="16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https://example.org</a:t>
            </a:r>
            <a:r>
              <a:rPr lang="en" sz="1600">
                <a:solidFill>
                  <a:srgbClr val="1D1D1B"/>
                </a:solidFill>
                <a:highlight>
                  <a:schemeClr val="lt1"/>
                </a:highlight>
              </a:rPr>
              <a:t>"]) y pseudo-clases (:hover, :focus, etc.)</a:t>
            </a:r>
            <a:endParaRPr sz="1600">
              <a:solidFill>
                <a:srgbClr val="1D1D1B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De id (#titulo)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Los inline styles siempre sobre-escriben cualquier otra declaración de estilos, por lo que tienen la mayor especificidad</a:t>
            </a: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Pseudo-clases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6" name="Google Shape;186;p20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87" name="Google Shape;187;p20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8" name="Google Shape;188;p20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89" name="Google Shape;189;p20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0" name="Google Shape;190;p20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0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20300" y="953100"/>
            <a:ext cx="691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Es una palabra clave que se añade a los selectores y que especifica un estado especial del elemento seleccionado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 :hover aplicará un estilo cuando el usuario haga hover sobre el elemento especificado por el selector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Permiten aplicar un estilo a un elemento no sólo en relación con el contenido del DOM, sino también en relación a factores externos como el historial del navegador (:visited), el estado de su contenido (:checked), etc.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000" y="3823200"/>
            <a:ext cx="69532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28517" l="0" r="70648" t="19175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33614" l="71293" r="0" t="21052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Pseudo-elementos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1"/>
          <p:cNvCxnSpPr/>
          <p:nvPr/>
        </p:nvCxnSpPr>
        <p:spPr>
          <a:xfrm flipH="1" rot="10800000">
            <a:off x="1390550" y="1188600"/>
            <a:ext cx="770100" cy="30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8" name="Google Shape;208;p21"/>
          <p:cNvSpPr txBox="1"/>
          <p:nvPr/>
        </p:nvSpPr>
        <p:spPr>
          <a:xfrm>
            <a:off x="2115720" y="986843"/>
            <a:ext cx="9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Selector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09" name="Google Shape;209;p21"/>
          <p:cNvCxnSpPr/>
          <p:nvPr/>
        </p:nvCxnSpPr>
        <p:spPr>
          <a:xfrm>
            <a:off x="14953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0" name="Google Shape;210;p21"/>
          <p:cNvSpPr txBox="1"/>
          <p:nvPr/>
        </p:nvSpPr>
        <p:spPr>
          <a:xfrm>
            <a:off x="17496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Propiedad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11" name="Google Shape;211;p21"/>
          <p:cNvCxnSpPr/>
          <p:nvPr/>
        </p:nvCxnSpPr>
        <p:spPr>
          <a:xfrm>
            <a:off x="2562100" y="2152278"/>
            <a:ext cx="313800" cy="232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2" name="Google Shape;212;p21"/>
          <p:cNvSpPr txBox="1"/>
          <p:nvPr/>
        </p:nvSpPr>
        <p:spPr>
          <a:xfrm>
            <a:off x="2816428" y="2193978"/>
            <a:ext cx="114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Valor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13" name="Google Shape;213;p21"/>
          <p:cNvCxnSpPr/>
          <p:nvPr/>
        </p:nvCxnSpPr>
        <p:spPr>
          <a:xfrm>
            <a:off x="5457500" y="2130675"/>
            <a:ext cx="2115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1"/>
          <p:cNvSpPr/>
          <p:nvPr/>
        </p:nvSpPr>
        <p:spPr>
          <a:xfrm>
            <a:off x="3416550" y="1734425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2981778" y="1940597"/>
            <a:ext cx="171900" cy="2244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599870" y="1495197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982220" y="2133894"/>
            <a:ext cx="171900" cy="224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5832300" y="236475"/>
            <a:ext cx="3108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30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PW2023</a:t>
            </a:r>
            <a:endParaRPr b="1" sz="1230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547425" y="1260775"/>
            <a:ext cx="6913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270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Se añaden a los selectores y permiten añadir estilos a una parte concreta del documento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Ej.:, ::first-line selecciona solo la primera línea del elemento especificado por el selector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600"/>
              <a:buChar char="●"/>
            </a:pPr>
            <a:r>
              <a:rPr lang="en" sz="1600">
                <a:solidFill>
                  <a:srgbClr val="1D1D1B"/>
                </a:solidFill>
                <a:highlight>
                  <a:srgbClr val="FFFFFF"/>
                </a:highlight>
              </a:rPr>
              <a:t>Ej.: ::after crea un pseudo-elemento que es el último hijo del elemento seleccionado</a:t>
            </a:r>
            <a:endParaRPr sz="1600">
              <a:solidFill>
                <a:srgbClr val="1D1D1B"/>
              </a:solidFill>
              <a:highlight>
                <a:srgbClr val="FFFFFF"/>
              </a:highlight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963" y="3401100"/>
            <a:ext cx="778833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