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f2a08fca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f2a08fc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06a718a2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06a718a2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Retornar objetos:</a:t>
            </a:r>
            <a:endParaRPr sz="900">
              <a:solidFill>
                <a:srgbClr val="595959"/>
              </a:solidFill>
            </a:endParaRPr>
          </a:p>
          <a:p>
            <a:pPr indent="0" lvl="0" marL="0" marR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params =&gt; 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foo: </a:t>
            </a:r>
            <a:r>
              <a:rPr lang="en" sz="1200">
                <a:solidFill>
                  <a:srgbClr val="005A3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b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Retornar objetos: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=&gt; a + b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6D6D6D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28600" rtl="0" algn="l">
              <a:lnSpc>
                <a:spcPct val="14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06a718a2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06a718a2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Retornar objetos:</a:t>
            </a:r>
            <a:endParaRPr sz="900">
              <a:solidFill>
                <a:srgbClr val="595959"/>
              </a:solidFill>
            </a:endParaRPr>
          </a:p>
          <a:p>
            <a:pPr indent="0" lvl="0" marL="0" marR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params =&gt; 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foo: </a:t>
            </a:r>
            <a:r>
              <a:rPr lang="en" sz="1200">
                <a:solidFill>
                  <a:srgbClr val="005A3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b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Retornar objetos: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=&gt; a + b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6D6D6D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28600" rtl="0" algn="l">
              <a:lnSpc>
                <a:spcPct val="14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5e08c901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5e08c901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Retornar objetos:</a:t>
            </a:r>
            <a:endParaRPr sz="900">
              <a:solidFill>
                <a:srgbClr val="595959"/>
              </a:solidFill>
            </a:endParaRPr>
          </a:p>
          <a:p>
            <a:pPr indent="0" lvl="0" marL="0" marR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params =&gt; 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foo: </a:t>
            </a:r>
            <a:r>
              <a:rPr lang="en" sz="1200">
                <a:solidFill>
                  <a:srgbClr val="005A3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b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Retornar objetos: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=&gt; a + b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6D6D6D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28600" rtl="0" algn="l">
              <a:lnSpc>
                <a:spcPct val="14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5e08c901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5e08c901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Retornar objetos:</a:t>
            </a:r>
            <a:endParaRPr sz="900">
              <a:solidFill>
                <a:srgbClr val="595959"/>
              </a:solidFill>
            </a:endParaRPr>
          </a:p>
          <a:p>
            <a:pPr indent="0" lvl="0" marL="0" marR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params =&gt; 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foo: </a:t>
            </a:r>
            <a:r>
              <a:rPr lang="en" sz="1200">
                <a:solidFill>
                  <a:srgbClr val="005A3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b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Retornar objetos: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=&gt; a + b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6D6D6D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28600" rtl="0" algn="l">
              <a:lnSpc>
                <a:spcPct val="14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5e08c901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5e08c901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Retornar objetos:</a:t>
            </a:r>
            <a:endParaRPr sz="900">
              <a:solidFill>
                <a:srgbClr val="595959"/>
              </a:solidFill>
            </a:endParaRPr>
          </a:p>
          <a:p>
            <a:pPr indent="0" lvl="0" marL="0" marR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params =&gt; 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foo: </a:t>
            </a:r>
            <a:r>
              <a:rPr lang="en" sz="1200">
                <a:solidFill>
                  <a:srgbClr val="005A3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b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Retornar objetos: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2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=&gt; a + b</a:t>
            </a:r>
            <a:r>
              <a:rPr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6D6D6D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28600" rtl="0" algn="l">
              <a:lnSpc>
                <a:spcPct val="14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d86eec9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d86eec9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b43bf24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b43bf24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5e08c90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5e08c90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5e08c90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5e08c90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5e08c901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5e08c901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5e08c901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5e08c901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5e08c901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5e08c901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08e94698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08e9469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15502" y="231625"/>
            <a:ext cx="36900" cy="388500"/>
          </a:xfrm>
          <a:prstGeom prst="rect">
            <a:avLst/>
          </a:prstGeom>
          <a:solidFill>
            <a:srgbClr val="B8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 rot="5400000">
            <a:off x="-4787450" y="-2104155"/>
            <a:ext cx="5901300" cy="5103600"/>
          </a:xfrm>
          <a:prstGeom prst="triangle">
            <a:avLst>
              <a:gd fmla="val 50000" name="adj"/>
            </a:avLst>
          </a:prstGeom>
          <a:solidFill>
            <a:srgbClr val="BFD7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rot="1166780">
            <a:off x="8740436" y="459650"/>
            <a:ext cx="5901350" cy="5103480"/>
          </a:xfrm>
          <a:prstGeom prst="triangle">
            <a:avLst>
              <a:gd fmla="val 50000" name="adj"/>
            </a:avLst>
          </a:prstGeom>
          <a:solidFill>
            <a:srgbClr val="BFD7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15502" y="231625"/>
            <a:ext cx="36900" cy="388500"/>
          </a:xfrm>
          <a:prstGeom prst="rect">
            <a:avLst/>
          </a:prstGeom>
          <a:solidFill>
            <a:srgbClr val="B8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-4787450" y="-2104155"/>
            <a:ext cx="5901300" cy="5103600"/>
          </a:xfrm>
          <a:prstGeom prst="triangle">
            <a:avLst>
              <a:gd fmla="val 50000" name="adj"/>
            </a:avLst>
          </a:prstGeom>
          <a:solidFill>
            <a:srgbClr val="BFD7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 b="5847" l="0" r="0" t="191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idx="4294967295" type="ctrTitle"/>
          </p:nvPr>
        </p:nvSpPr>
        <p:spPr>
          <a:xfrm>
            <a:off x="484950" y="2719500"/>
            <a:ext cx="8174100" cy="6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Programación Web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5"/>
          <p:cNvSpPr txBox="1"/>
          <p:nvPr>
            <p:ph idx="4294967295" type="subTitle"/>
          </p:nvPr>
        </p:nvSpPr>
        <p:spPr>
          <a:xfrm>
            <a:off x="311700" y="3189600"/>
            <a:ext cx="8520600" cy="4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2023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JavaScript: Funciones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850" y="1155963"/>
            <a:ext cx="2323375" cy="12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0550" y="1155956"/>
            <a:ext cx="2323375" cy="1276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0562" y="3124022"/>
            <a:ext cx="2323375" cy="89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68263" y="3142225"/>
            <a:ext cx="2096787" cy="8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/>
          <p:nvPr/>
        </p:nvSpPr>
        <p:spPr>
          <a:xfrm>
            <a:off x="2994738" y="1658350"/>
            <a:ext cx="5433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5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 rot="5400000">
            <a:off x="4530575" y="2642363"/>
            <a:ext cx="5433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5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6044438" y="3434388"/>
            <a:ext cx="5433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5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6712250" y="1485825"/>
            <a:ext cx="1823100" cy="615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52E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function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Función “de flecha”</a:t>
            </a:r>
            <a:endParaRPr/>
          </a:p>
        </p:txBody>
      </p:sp>
      <p:cxnSp>
        <p:nvCxnSpPr>
          <p:cNvPr id="158" name="Google Shape;158;p24"/>
          <p:cNvCxnSpPr/>
          <p:nvPr/>
        </p:nvCxnSpPr>
        <p:spPr>
          <a:xfrm rot="10800000">
            <a:off x="6120225" y="1812150"/>
            <a:ext cx="596700" cy="0"/>
          </a:xfrm>
          <a:prstGeom prst="straightConnector1">
            <a:avLst/>
          </a:prstGeom>
          <a:noFill/>
          <a:ln cap="flat" cmpd="sng" w="19050">
            <a:solidFill>
              <a:srgbClr val="052E6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4"/>
          <p:cNvCxnSpPr/>
          <p:nvPr/>
        </p:nvCxnSpPr>
        <p:spPr>
          <a:xfrm flipH="1">
            <a:off x="6066100" y="2105150"/>
            <a:ext cx="878700" cy="825000"/>
          </a:xfrm>
          <a:prstGeom prst="straightConnector1">
            <a:avLst/>
          </a:prstGeom>
          <a:noFill/>
          <a:ln cap="flat" cmpd="sng" w="19050">
            <a:solidFill>
              <a:srgbClr val="052E6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4"/>
          <p:cNvCxnSpPr/>
          <p:nvPr/>
        </p:nvCxnSpPr>
        <p:spPr>
          <a:xfrm>
            <a:off x="7704400" y="2116000"/>
            <a:ext cx="10800" cy="911400"/>
          </a:xfrm>
          <a:prstGeom prst="straightConnector1">
            <a:avLst/>
          </a:prstGeom>
          <a:noFill/>
          <a:ln cap="flat" cmpd="sng" w="19050">
            <a:solidFill>
              <a:srgbClr val="052E6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5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JavaScript: Funciones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4199275" y="1821088"/>
            <a:ext cx="5433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5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4199263" y="3452575"/>
            <a:ext cx="5433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5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1750" y="1274450"/>
            <a:ext cx="2683900" cy="136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9700" y="1274450"/>
            <a:ext cx="2683900" cy="136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1175" y="2858988"/>
            <a:ext cx="2484482" cy="1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9700" y="3198325"/>
            <a:ext cx="2873550" cy="7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6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Funciones normales vs Arrow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464100" y="865325"/>
            <a:ext cx="79539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➔"/>
            </a:pPr>
            <a:r>
              <a:rPr lang="en" sz="2400">
                <a:solidFill>
                  <a:schemeClr val="dk2"/>
                </a:solidFill>
              </a:rPr>
              <a:t>Tiene una variable de tipo array llamada “arguments”</a:t>
            </a:r>
            <a:endParaRPr sz="2400">
              <a:solidFill>
                <a:srgbClr val="595959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2400"/>
              <a:buChar char="➔"/>
            </a:pPr>
            <a:r>
              <a:rPr lang="en" sz="2400">
                <a:solidFill>
                  <a:srgbClr val="595959"/>
                </a:solidFill>
              </a:rPr>
              <a:t>No sucede lo mismo con las arrow functions </a:t>
            </a:r>
            <a:endParaRPr sz="2400">
              <a:solidFill>
                <a:srgbClr val="595959"/>
              </a:solidFill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325" y="2147550"/>
            <a:ext cx="3418321" cy="2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6925" y="2176650"/>
            <a:ext cx="4091099" cy="26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7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Funciones normales vs Arrow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464100" y="865325"/>
            <a:ext cx="79539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➔"/>
            </a:pPr>
            <a:r>
              <a:rPr lang="en" sz="2400">
                <a:solidFill>
                  <a:schemeClr val="dk2"/>
                </a:solidFill>
              </a:rPr>
              <a:t>Las funciones normales cuentan con el objeto </a:t>
            </a:r>
            <a:r>
              <a:rPr b="1" lang="en" sz="2400">
                <a:solidFill>
                  <a:schemeClr val="dk2"/>
                </a:solidFill>
              </a:rPr>
              <a:t>this</a:t>
            </a:r>
            <a:r>
              <a:rPr lang="en" sz="2400">
                <a:solidFill>
                  <a:schemeClr val="dk2"/>
                </a:solidFill>
              </a:rPr>
              <a:t>, que hace referencia al objeto que la llamó</a:t>
            </a:r>
            <a:endParaRPr sz="2400">
              <a:solidFill>
                <a:srgbClr val="595959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2400"/>
              <a:buChar char="➔"/>
            </a:pPr>
            <a:r>
              <a:rPr lang="en" sz="2400">
                <a:solidFill>
                  <a:srgbClr val="595959"/>
                </a:solidFill>
              </a:rPr>
              <a:t>No sucede lo mismo con las arrow functions </a:t>
            </a:r>
            <a:endParaRPr sz="2400">
              <a:solidFill>
                <a:srgbClr val="595959"/>
              </a:solidFill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1249" y="2286425"/>
            <a:ext cx="3098136" cy="255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3573" y="2286425"/>
            <a:ext cx="3034916" cy="25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8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Funciones normales vs Arrow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464100" y="865325"/>
            <a:ext cx="79539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➔"/>
            </a:pPr>
            <a:r>
              <a:rPr lang="en" sz="2400">
                <a:solidFill>
                  <a:schemeClr val="dk2"/>
                </a:solidFill>
              </a:rPr>
              <a:t>A las funciones normales, se les aplica hoisting</a:t>
            </a:r>
            <a:endParaRPr sz="2400">
              <a:solidFill>
                <a:srgbClr val="595959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2400"/>
              <a:buChar char="➔"/>
            </a:pPr>
            <a:r>
              <a:rPr lang="en" sz="2400">
                <a:solidFill>
                  <a:srgbClr val="595959"/>
                </a:solidFill>
              </a:rPr>
              <a:t>No sucede lo mismo con las arrow functions </a:t>
            </a:r>
            <a:endParaRPr sz="2400">
              <a:solidFill>
                <a:srgbClr val="595959"/>
              </a:solidFill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99" y="2033475"/>
            <a:ext cx="3530377" cy="2407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4300" y="2033470"/>
            <a:ext cx="4607999" cy="1764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9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9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Funciones normales vs Arrow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464100" y="865325"/>
            <a:ext cx="795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Clr>
                <a:srgbClr val="595959"/>
              </a:buClr>
              <a:buSzPts val="2400"/>
              <a:buChar char="➔"/>
            </a:pPr>
            <a:r>
              <a:rPr lang="en" sz="2400">
                <a:solidFill>
                  <a:schemeClr val="dk2"/>
                </a:solidFill>
              </a:rPr>
              <a:t>Con var, tampoco funciona</a:t>
            </a:r>
            <a:endParaRPr sz="2400">
              <a:solidFill>
                <a:srgbClr val="595959"/>
              </a:solidFill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7250" y="1419425"/>
            <a:ext cx="5449501" cy="33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6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JavaScript: Event Loop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64100" y="865325"/>
            <a:ext cx="82380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➔"/>
            </a:pPr>
            <a:r>
              <a:rPr lang="en" sz="2500">
                <a:solidFill>
                  <a:schemeClr val="dk2"/>
                </a:solidFill>
              </a:rPr>
              <a:t>Javascript: lenguaje de un solo hilo, asíncrono, concurrente y no bloqueante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Char char="➔"/>
            </a:pPr>
            <a:r>
              <a:rPr lang="en" sz="2500">
                <a:solidFill>
                  <a:schemeClr val="dk2"/>
                </a:solidFill>
              </a:rPr>
              <a:t>Todo eso es posible gracias a su Event Loop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Char char="➔"/>
            </a:pPr>
            <a:r>
              <a:rPr lang="en" sz="2500">
                <a:solidFill>
                  <a:schemeClr val="dk2"/>
                </a:solidFill>
              </a:rPr>
              <a:t>El Event Loop tiene 4 grandes componentes: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Char char="◆"/>
            </a:pPr>
            <a:r>
              <a:rPr lang="en" sz="2500">
                <a:solidFill>
                  <a:schemeClr val="dk2"/>
                </a:solidFill>
              </a:rPr>
              <a:t>Stack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Char char="◆"/>
            </a:pPr>
            <a:r>
              <a:rPr lang="en" sz="2500">
                <a:solidFill>
                  <a:schemeClr val="dk2"/>
                </a:solidFill>
              </a:rPr>
              <a:t>Heap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Char char="◆"/>
            </a:pPr>
            <a:r>
              <a:rPr lang="en" sz="2500">
                <a:solidFill>
                  <a:schemeClr val="dk2"/>
                </a:solidFill>
              </a:rPr>
              <a:t>Queue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500"/>
              <a:buChar char="◆"/>
            </a:pPr>
            <a:r>
              <a:rPr lang="en" sz="2500">
                <a:solidFill>
                  <a:schemeClr val="dk2"/>
                </a:solidFill>
              </a:rPr>
              <a:t>Web APIs (document, ajax, setTimeout, etc.)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152400"/>
            <a:ext cx="6451601" cy="48387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8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Stack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5775" y="865325"/>
            <a:ext cx="7023949" cy="35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Stack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825" y="1095226"/>
            <a:ext cx="7770348" cy="323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0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Heap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64100" y="865325"/>
            <a:ext cx="82380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➔"/>
            </a:pPr>
            <a:r>
              <a:rPr lang="en" sz="2500">
                <a:solidFill>
                  <a:schemeClr val="dk2"/>
                </a:solidFill>
              </a:rPr>
              <a:t>Región de memoria, sin mucha estructura ni orden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Char char="➔"/>
            </a:pPr>
            <a:r>
              <a:rPr lang="en" sz="2500">
                <a:solidFill>
                  <a:schemeClr val="dk2"/>
                </a:solidFill>
              </a:rPr>
              <a:t>Allí se almacenan las variables, objetos y referencias a funciones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500"/>
              <a:buChar char="➔"/>
            </a:pPr>
            <a:r>
              <a:rPr lang="en" sz="2500">
                <a:solidFill>
                  <a:schemeClr val="dk2"/>
                </a:solidFill>
              </a:rPr>
              <a:t>Funcionamiento similar a lo visto en otros lenguajes de programación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1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Web APIs, Event Loop &amp; Queue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64100" y="865325"/>
            <a:ext cx="8238000" cy="1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➔"/>
            </a:pPr>
            <a:r>
              <a:rPr lang="en" sz="2500">
                <a:solidFill>
                  <a:schemeClr val="dk2"/>
                </a:solidFill>
              </a:rPr>
              <a:t>El Event Loop mira el Stack y la Queue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Char char="➔"/>
            </a:pPr>
            <a:r>
              <a:rPr lang="en" sz="2500">
                <a:solidFill>
                  <a:schemeClr val="dk2"/>
                </a:solidFill>
              </a:rPr>
              <a:t>Si no hay nada en el Stack, el Event Loop “pasa” mensajes desde la Queue al Stack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500"/>
              <a:buChar char="➔"/>
            </a:pPr>
            <a:r>
              <a:rPr lang="en" sz="2500">
                <a:solidFill>
                  <a:schemeClr val="dk2"/>
                </a:solidFill>
              </a:rPr>
              <a:t>Ej.:</a:t>
            </a:r>
            <a:endParaRPr sz="2500">
              <a:solidFill>
                <a:schemeClr val="dk2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1400" y="2488125"/>
            <a:ext cx="4361200" cy="23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Web APIs, Event Loop &amp; Queue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64100" y="865325"/>
            <a:ext cx="823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2500"/>
              <a:buChar char="➔"/>
            </a:pPr>
            <a:r>
              <a:rPr lang="en" sz="2500">
                <a:solidFill>
                  <a:schemeClr val="dk2"/>
                </a:solidFill>
              </a:rPr>
              <a:t>Otro ej.:</a:t>
            </a:r>
            <a:endParaRPr sz="2500">
              <a:solidFill>
                <a:schemeClr val="dk2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0325" y="1220099"/>
            <a:ext cx="4005549" cy="358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3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Defer / Async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464100" y="865325"/>
            <a:ext cx="79539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➔"/>
            </a:pPr>
            <a:r>
              <a:rPr lang="en" sz="2400">
                <a:solidFill>
                  <a:schemeClr val="dk2"/>
                </a:solidFill>
              </a:rPr>
              <a:t>Atributos de la etiqueta Script</a:t>
            </a:r>
            <a:endParaRPr sz="24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◆"/>
            </a:pPr>
            <a:r>
              <a:rPr lang="en" sz="2200">
                <a:solidFill>
                  <a:schemeClr val="dk2"/>
                </a:solidFill>
              </a:rPr>
              <a:t>defer carga el script en paralelo al documento. Luego ejecuta su contenido cuando el documento está listo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◆"/>
            </a:pPr>
            <a:r>
              <a:rPr lang="en" sz="2200">
                <a:solidFill>
                  <a:schemeClr val="dk2"/>
                </a:solidFill>
              </a:rPr>
              <a:t>defer no bloquea la página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◆"/>
            </a:pPr>
            <a:r>
              <a:rPr lang="en" sz="2200">
                <a:solidFill>
                  <a:schemeClr val="dk2"/>
                </a:solidFill>
              </a:rPr>
              <a:t>async es como defer, sólo que no espera a que el documento, ni ningún otro script se procese primero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◆"/>
            </a:pPr>
            <a:r>
              <a:rPr lang="en" sz="2200">
                <a:solidFill>
                  <a:schemeClr val="dk2"/>
                </a:solidFill>
              </a:rPr>
              <a:t>En otras palabras, si un script tiene async, se ejecutará cuando esté listo</a:t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