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Conde" userId="fd5330c6a09e7040" providerId="LiveId" clId="{3EEE8A33-CA69-43F1-AE5C-B38B02FE21FF}"/>
    <pc:docChg chg="modSld">
      <pc:chgData name="Leonardo Conde" userId="fd5330c6a09e7040" providerId="LiveId" clId="{3EEE8A33-CA69-43F1-AE5C-B38B02FE21FF}" dt="2023-08-14T20:28:52.689" v="0" actId="1036"/>
      <pc:docMkLst>
        <pc:docMk/>
      </pc:docMkLst>
      <pc:sldChg chg="modSp mod">
        <pc:chgData name="Leonardo Conde" userId="fd5330c6a09e7040" providerId="LiveId" clId="{3EEE8A33-CA69-43F1-AE5C-B38B02FE21FF}" dt="2023-08-14T20:28:52.689" v="0" actId="1036"/>
        <pc:sldMkLst>
          <pc:docMk/>
          <pc:sldMk cId="0" sldId="256"/>
        </pc:sldMkLst>
        <pc:picChg chg="mod">
          <ac:chgData name="Leonardo Conde" userId="fd5330c6a09e7040" providerId="LiveId" clId="{3EEE8A33-CA69-43F1-AE5C-B38B02FE21FF}" dt="2023-08-14T20:28:52.689" v="0" actId="1036"/>
          <ac:picMkLst>
            <pc:docMk/>
            <pc:sldMk cId="0" sldId="256"/>
            <ac:picMk id="5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857b93ce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857b93ce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tags, lista de tags introductirios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857b93c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857b93c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estructura basica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f8bce9f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f8bce9f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estructura basica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3309c629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43309c629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estructura basica</a:t>
            </a:r>
            <a:endParaRPr/>
          </a:p>
          <a:p>
            <a:pPr marL="0" lvl="0" indent="0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 b="1">
                <a:solidFill>
                  <a:srgbClr val="1D1D1B"/>
                </a:solidFill>
                <a:highlight>
                  <a:srgbClr val="FFFFFF"/>
                </a:highlight>
              </a:rPr>
              <a:t>1. HTML</a:t>
            </a:r>
            <a:endParaRPr sz="1650" b="1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 i="1">
                <a:solidFill>
                  <a:srgbClr val="1D1D1B"/>
                </a:solidFill>
                <a:highlight>
                  <a:srgbClr val="FFFFFF"/>
                </a:highlight>
              </a:rPr>
              <a:t>&lt;html&gt;</a:t>
            </a:r>
            <a:r>
              <a:rPr lang="en" sz="1350">
                <a:solidFill>
                  <a:srgbClr val="1D1D1B"/>
                </a:solidFill>
                <a:highlight>
                  <a:srgbClr val="FFFFFF"/>
                </a:highlight>
              </a:rPr>
              <a:t> está al inicio de un documento HTML e indica a los navegadores que la página tiene código HTML para que pueda leerlo de esa forma. Siguiendo la sintaxis del lenguaje, la etiqueta de cierre</a:t>
            </a:r>
            <a:r>
              <a:rPr lang="en" sz="1350" i="1">
                <a:solidFill>
                  <a:srgbClr val="1D1D1B"/>
                </a:solidFill>
                <a:highlight>
                  <a:srgbClr val="FFFFFF"/>
                </a:highlight>
              </a:rPr>
              <a:t> &lt;/html&gt;</a:t>
            </a:r>
            <a:r>
              <a:rPr lang="en" sz="1350">
                <a:solidFill>
                  <a:srgbClr val="1D1D1B"/>
                </a:solidFill>
                <a:highlight>
                  <a:srgbClr val="FFFFFF"/>
                </a:highlight>
              </a:rPr>
              <a:t> será el último elemento del documento.</a:t>
            </a:r>
            <a:endParaRPr sz="135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 b="1">
                <a:solidFill>
                  <a:srgbClr val="1D1D1B"/>
                </a:solidFill>
                <a:highlight>
                  <a:srgbClr val="FFFFFF"/>
                </a:highlight>
              </a:rPr>
              <a:t>2. Encabezado</a:t>
            </a:r>
            <a:endParaRPr sz="1650" b="1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 i="1">
                <a:solidFill>
                  <a:srgbClr val="1D1D1B"/>
                </a:solidFill>
                <a:highlight>
                  <a:srgbClr val="FFFFFF"/>
                </a:highlight>
              </a:rPr>
              <a:t>&lt;head&gt;</a:t>
            </a:r>
            <a:r>
              <a:rPr lang="en" sz="1350">
                <a:solidFill>
                  <a:srgbClr val="1D1D1B"/>
                </a:solidFill>
                <a:highlight>
                  <a:srgbClr val="FFFFFF"/>
                </a:highlight>
              </a:rPr>
              <a:t> es la etiqueta que se utiliza para el encabezado de la página. Su principal función es contener toda la información del funcionamiento del sitio. Debido a esto, es un código encriptado que las personas que entran a la página </a:t>
            </a:r>
            <a:r>
              <a:rPr lang="en" sz="1350" b="1">
                <a:solidFill>
                  <a:srgbClr val="1D1D1B"/>
                </a:solidFill>
                <a:highlight>
                  <a:srgbClr val="FFFFFF"/>
                </a:highlight>
              </a:rPr>
              <a:t>no pueden ver</a:t>
            </a:r>
            <a:r>
              <a:rPr lang="en" sz="1350">
                <a:solidFill>
                  <a:srgbClr val="1D1D1B"/>
                </a:solidFill>
                <a:highlight>
                  <a:srgbClr val="FFFFFF"/>
                </a:highlight>
              </a:rPr>
              <a:t>. Muestra metadata del documento, </a:t>
            </a:r>
            <a:endParaRPr sz="135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 b="1">
                <a:solidFill>
                  <a:srgbClr val="1D1D1B"/>
                </a:solidFill>
                <a:highlight>
                  <a:srgbClr val="FFFFFF"/>
                </a:highlight>
              </a:rPr>
              <a:t>3. Título de la página</a:t>
            </a:r>
            <a:endParaRPr sz="1650" b="1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 i="1">
                <a:solidFill>
                  <a:srgbClr val="1D1D1B"/>
                </a:solidFill>
                <a:highlight>
                  <a:srgbClr val="FFFFFF"/>
                </a:highlight>
              </a:rPr>
              <a:t>&lt;title&gt;</a:t>
            </a:r>
            <a:r>
              <a:rPr lang="en" sz="1350">
                <a:solidFill>
                  <a:srgbClr val="1D1D1B"/>
                </a:solidFill>
                <a:highlight>
                  <a:srgbClr val="FFFFFF"/>
                </a:highlight>
              </a:rPr>
              <a:t> es la etiqueta que da a tu sitio un nombre para que los usuarios puedan identificarlo. Es el título que puedes ver en las pestañas del navegador.</a:t>
            </a:r>
            <a:endParaRPr sz="135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 b="1">
                <a:solidFill>
                  <a:srgbClr val="1D1D1B"/>
                </a:solidFill>
                <a:highlight>
                  <a:srgbClr val="FFFFFF"/>
                </a:highlight>
              </a:rPr>
              <a:t>4. Cuerpo</a:t>
            </a:r>
            <a:endParaRPr sz="1650" b="1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 i="1">
                <a:solidFill>
                  <a:srgbClr val="1D1D1B"/>
                </a:solidFill>
                <a:highlight>
                  <a:srgbClr val="FFFFFF"/>
                </a:highlight>
              </a:rPr>
              <a:t>&lt;body&gt;</a:t>
            </a:r>
            <a:r>
              <a:rPr lang="en" sz="1350">
                <a:solidFill>
                  <a:srgbClr val="1D1D1B"/>
                </a:solidFill>
                <a:highlight>
                  <a:srgbClr val="FFFFFF"/>
                </a:highlight>
              </a:rPr>
              <a:t> es la etiqueta que contiene todos los elementos individuales del sitio. O dicho de otra forma, comprende todo el </a:t>
            </a:r>
            <a:r>
              <a:rPr lang="en" sz="1350" b="1">
                <a:solidFill>
                  <a:srgbClr val="1D1D1B"/>
                </a:solidFill>
                <a:highlight>
                  <a:srgbClr val="FFFFFF"/>
                </a:highlight>
              </a:rPr>
              <a:t>contenido visible del sitio</a:t>
            </a:r>
            <a:r>
              <a:rPr lang="en" sz="1350">
                <a:solidFill>
                  <a:srgbClr val="1D1D1B"/>
                </a:solidFill>
                <a:highlight>
                  <a:srgbClr val="FFFFFF"/>
                </a:highlight>
              </a:rPr>
              <a:t>. Aquí podrás insertar texto, imágenes, videos o cualquier otra funcionalidad que desees mostrar.</a:t>
            </a:r>
            <a:endParaRPr sz="135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857b93ce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857b93ce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jerarquias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dd9402018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dd9402018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57b93ce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57b93ce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 es? Declarativo. Declaro le digo que hacer, quiero ver los resultados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otro es como quiero que lo hagas para ver los resultados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 sigingica 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f56c3b1e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f56c3b1e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f56c3b1e9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f56c3b1e9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f56c3b1e9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f56c3b1e9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f56c3b1e9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f56c3b1e9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f56c3b1e9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f56c3b1e9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857b93ce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857b93ce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Componentes, declarativo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eveloper.mozilla.org/en-US/docs/Web/HTML/Element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t="19178" b="5847"/>
          <a:stretch/>
        </p:blipFill>
        <p:spPr>
          <a:xfrm>
            <a:off x="0" y="7434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 idx="4294967295"/>
          </p:nvPr>
        </p:nvSpPr>
        <p:spPr>
          <a:xfrm>
            <a:off x="484950" y="2719500"/>
            <a:ext cx="8174100" cy="6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Programación Web y Mobile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/>
        </p:nvSpPr>
        <p:spPr>
          <a:xfrm>
            <a:off x="8084200" y="110825"/>
            <a:ext cx="856500" cy="334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2023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543600" y="295250"/>
            <a:ext cx="7859700" cy="24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Etiquetas y Atributos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5439" algn="l" rtl="0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2044">
                <a:latin typeface="Roboto"/>
                <a:ea typeface="Roboto"/>
                <a:cs typeface="Roboto"/>
                <a:sym typeface="Roboto"/>
              </a:rPr>
              <a:t>Las etiquetas (tags) son utilizadas para crear elementos en HTML.</a:t>
            </a:r>
            <a:endParaRPr sz="2044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44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5439" algn="l" rtl="0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2044">
                <a:latin typeface="Roboto"/>
                <a:ea typeface="Roboto"/>
                <a:cs typeface="Roboto"/>
                <a:sym typeface="Roboto"/>
              </a:rPr>
              <a:t>Los atributos se encuentran “dentro” de las etiquetas.</a:t>
            </a:r>
            <a:endParaRPr sz="2044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 txBox="1"/>
          <p:nvPr/>
        </p:nvSpPr>
        <p:spPr>
          <a:xfrm>
            <a:off x="8084200" y="110825"/>
            <a:ext cx="856500" cy="334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2023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529500" y="309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Sistema de etiquetas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529500" y="1247575"/>
            <a:ext cx="5279100" cy="3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Textos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 parrafos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h1 h2 h3 titulos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 links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Imagenes (img)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Botones (button)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Contenedores (div)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Grillas (table)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Listas (ul, ol, li)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etc.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/>
        </p:nvSpPr>
        <p:spPr>
          <a:xfrm>
            <a:off x="8084200" y="110825"/>
            <a:ext cx="856500" cy="334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2023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529500" y="309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Atributos relevantes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529500" y="1247575"/>
            <a:ext cx="5279100" cy="3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class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style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alt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src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href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onclick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etc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8084200" y="110825"/>
            <a:ext cx="856500" cy="334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2023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529500" y="309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Ejemplo básico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50" y="1017725"/>
            <a:ext cx="5429250" cy="38385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/>
        </p:nvSpPr>
        <p:spPr>
          <a:xfrm>
            <a:off x="8084200" y="110825"/>
            <a:ext cx="856500" cy="334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311700" y="706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HANDS ON!</a:t>
            </a:r>
            <a:endParaRPr sz="25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6588" y="1930800"/>
            <a:ext cx="235267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95975"/>
            <a:ext cx="85206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HTML, CSS, JS</a:t>
            </a:r>
            <a:endParaRPr sz="250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55250" y="1134350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Una aplicación web está compuesta básicamente por estos tres tipos de archivos.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El browser es capaz de interpretar estos tipos de archivos, y </a:t>
            </a:r>
            <a:r>
              <a:rPr lang="en" b="1">
                <a:solidFill>
                  <a:schemeClr val="dk1"/>
                </a:solidFill>
              </a:rPr>
              <a:t>sólamente</a:t>
            </a:r>
            <a:r>
              <a:rPr lang="en">
                <a:solidFill>
                  <a:schemeClr val="dk1"/>
                </a:solidFill>
              </a:rPr>
              <a:t> este tipo de archivos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700" y="2620100"/>
            <a:ext cx="1783950" cy="14271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8084200" y="110825"/>
            <a:ext cx="856500" cy="334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2023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1475" y="3863450"/>
            <a:ext cx="1114100" cy="11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>
            <a:spLocks noGrp="1"/>
          </p:cNvSpPr>
          <p:nvPr>
            <p:ph type="title" idx="4294967295"/>
          </p:nvPr>
        </p:nvSpPr>
        <p:spPr>
          <a:xfrm>
            <a:off x="529500" y="309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HTML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8452" algn="l" rt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ct val="100000"/>
              <a:buChar char="●"/>
            </a:pPr>
            <a:r>
              <a:rPr lang="en" sz="1572">
                <a:solidFill>
                  <a:srgbClr val="1D1D1B"/>
                </a:solidFill>
                <a:highlight>
                  <a:srgbClr val="FFFFFF"/>
                </a:highlight>
              </a:rPr>
              <a:t>Hyper Text Markup Language o Lenguaje Marcado de Hipertexto</a:t>
            </a:r>
            <a:endParaRPr sz="1572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72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marL="457200" lvl="0" indent="-318452" algn="l" rt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ct val="100000"/>
              <a:buChar char="●"/>
            </a:pPr>
            <a:r>
              <a:rPr lang="en" sz="1572">
                <a:solidFill>
                  <a:srgbClr val="1D1D1B"/>
                </a:solidFill>
                <a:highlight>
                  <a:srgbClr val="FFFFFF"/>
                </a:highlight>
              </a:rPr>
              <a:t>Define la estructura de una página web, de forma jerárquica y le da significado</a:t>
            </a:r>
            <a:endParaRPr sz="1572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72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marL="457200" lvl="0" indent="-318452" algn="l" rt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ct val="100000"/>
              <a:buChar char="●"/>
            </a:pPr>
            <a:r>
              <a:rPr lang="en" sz="1572">
                <a:solidFill>
                  <a:srgbClr val="1D1D1B"/>
                </a:solidFill>
                <a:highlight>
                  <a:srgbClr val="FFFFFF"/>
                </a:highlight>
              </a:rPr>
              <a:t>Se utiliza un lenguaje de maquetado (“markup”) para describir la estructura</a:t>
            </a:r>
            <a:endParaRPr sz="1572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72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marL="457200" lvl="0" indent="-318452" algn="l" rt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ct val="100000"/>
              <a:buChar char="●"/>
            </a:pPr>
            <a:r>
              <a:rPr lang="en" sz="1572">
                <a:solidFill>
                  <a:srgbClr val="1D1D1B"/>
                </a:solidFill>
                <a:highlight>
                  <a:srgbClr val="FFFFFF"/>
                </a:highlight>
              </a:rPr>
              <a:t>Para esto, se utilizan “tags”, que empiezan con “&lt;”, terminan con “&gt;”, y en el medio encontramos</a:t>
            </a:r>
            <a:endParaRPr sz="1572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72">
                <a:solidFill>
                  <a:srgbClr val="1D1D1B"/>
                </a:solidFill>
                <a:highlight>
                  <a:srgbClr val="FFFFFF"/>
                </a:highlight>
              </a:rPr>
              <a:t>el nombre del tag junto con sus atributos</a:t>
            </a:r>
            <a:endParaRPr sz="1572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72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marL="457200" lvl="0" indent="-318452" algn="l" rt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ct val="100000"/>
              <a:buChar char="●"/>
            </a:pPr>
            <a:r>
              <a:rPr lang="en" sz="1572">
                <a:solidFill>
                  <a:srgbClr val="1D1D1B"/>
                </a:solidFill>
                <a:highlight>
                  <a:srgbClr val="FFFFFF"/>
                </a:highlight>
              </a:rPr>
              <a:t>HTML no distingue mayúsculas de minúsculas, pero las buenas prácticas es utilizar minúsculas</a:t>
            </a:r>
            <a:endParaRPr sz="1572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72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marL="457200" lvl="0" indent="-318452" algn="l" rt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ct val="100000"/>
              <a:buChar char="●"/>
            </a:pPr>
            <a:r>
              <a:rPr lang="en" sz="1572" b="1">
                <a:solidFill>
                  <a:srgbClr val="1D1D1B"/>
                </a:solidFill>
                <a:highlight>
                  <a:srgbClr val="FFFFFF"/>
                </a:highlight>
              </a:rPr>
              <a:t>¡No es un lenguaje de programación!</a:t>
            </a:r>
            <a:r>
              <a:rPr lang="en" sz="1572">
                <a:solidFill>
                  <a:srgbClr val="1D1D1B"/>
                </a:solidFill>
                <a:highlight>
                  <a:srgbClr val="FFFFFF"/>
                </a:highlight>
              </a:rPr>
              <a:t> </a:t>
            </a:r>
            <a:endParaRPr sz="1572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1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1">
              <a:solidFill>
                <a:srgbClr val="1D1D1B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34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Estructura básica HTML</a:t>
            </a:r>
            <a:endParaRPr sz="2650" b="1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2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615875" y="1730125"/>
            <a:ext cx="5467800" cy="21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96875" algn="l" rtl="0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Clr>
                <a:srgbClr val="1D1D1B"/>
              </a:buClr>
              <a:buSzPts val="2650"/>
              <a:buChar char="●"/>
            </a:pPr>
            <a:r>
              <a:rPr lang="en" sz="1800">
                <a:solidFill>
                  <a:schemeClr val="dk1"/>
                </a:solidFill>
              </a:rPr>
              <a:t>Etiqueta HTML &lt;html&gt;</a:t>
            </a:r>
            <a:endParaRPr sz="1800">
              <a:solidFill>
                <a:schemeClr val="dk1"/>
              </a:solidFill>
            </a:endParaRPr>
          </a:p>
          <a:p>
            <a:pPr marL="457200" lvl="0" indent="-3968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650"/>
              <a:buChar char="●"/>
            </a:pPr>
            <a:r>
              <a:rPr lang="en" sz="1800">
                <a:solidFill>
                  <a:schemeClr val="dk1"/>
                </a:solidFill>
              </a:rPr>
              <a:t>Encabezado &lt;head&gt;</a:t>
            </a:r>
            <a:endParaRPr sz="1800">
              <a:solidFill>
                <a:schemeClr val="dk1"/>
              </a:solidFill>
            </a:endParaRPr>
          </a:p>
          <a:p>
            <a:pPr marL="914400" lvl="1" indent="-3968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650"/>
              <a:buChar char="○"/>
            </a:pPr>
            <a:r>
              <a:rPr lang="en" sz="1800">
                <a:solidFill>
                  <a:schemeClr val="dk1"/>
                </a:solidFill>
              </a:rPr>
              <a:t>Título de la página &lt;title&gt;</a:t>
            </a:r>
            <a:endParaRPr sz="1800">
              <a:solidFill>
                <a:schemeClr val="dk1"/>
              </a:solidFill>
            </a:endParaRPr>
          </a:p>
          <a:p>
            <a:pPr marL="457200" lvl="0" indent="-3968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650"/>
              <a:buChar char="●"/>
            </a:pPr>
            <a:r>
              <a:rPr lang="en" sz="1800">
                <a:solidFill>
                  <a:schemeClr val="dk1"/>
                </a:solidFill>
              </a:rPr>
              <a:t>Cuerpo &lt;body&gt;</a:t>
            </a:r>
            <a:endParaRPr sz="2650">
              <a:solidFill>
                <a:srgbClr val="1D1D1B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34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HTML</a:t>
            </a:r>
            <a:endParaRPr sz="2650" b="1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2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15875" y="1730125"/>
            <a:ext cx="5467800" cy="14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96875" algn="l" rtl="0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Clr>
                <a:srgbClr val="1D1D1B"/>
              </a:buClr>
              <a:buSzPts val="2650"/>
              <a:buChar char="●"/>
            </a:pPr>
            <a:r>
              <a:rPr lang="en" sz="1800">
                <a:solidFill>
                  <a:schemeClr val="dk1"/>
                </a:solidFill>
              </a:rPr>
              <a:t>Indica a los navegadores que la pagina tiene codigo HTML &lt;html&gt;</a:t>
            </a:r>
            <a:endParaRPr sz="1800">
              <a:solidFill>
                <a:schemeClr val="dk1"/>
              </a:solidFill>
            </a:endParaRPr>
          </a:p>
          <a:p>
            <a:pPr marL="457200" lvl="0" indent="-3968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650"/>
              <a:buChar char="●"/>
            </a:pPr>
            <a:r>
              <a:rPr lang="en" sz="1800">
                <a:solidFill>
                  <a:schemeClr val="dk1"/>
                </a:solidFill>
              </a:rPr>
              <a:t>&lt;/html&gt; cierra todos los documentos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34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Encabezado</a:t>
            </a:r>
            <a:endParaRPr sz="2650" b="1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2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311700" y="1092025"/>
            <a:ext cx="83511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&lt;head&gt;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Contiene dentro del mismo, toda la información para el funcionamiento de la web, además de metadata (información sobre el documento en sí, como por ejemplo el autor)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Contiene el tag &lt;title&gt;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También puede contener vínculos a hojas de estilo o scripts externos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Todo lo que está en el header no es visible en el navegador a los usuarios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34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Titulo</a:t>
            </a:r>
            <a:endParaRPr sz="2650" b="1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2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311700" y="1169375"/>
            <a:ext cx="54678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&lt;title&gt;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Etiqueta que da nombre a la página.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Se puede ver en las pestañas del navegador.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34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Cuerpo</a:t>
            </a:r>
            <a:endParaRPr sz="2650" b="1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2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615875" y="1730125"/>
            <a:ext cx="7437900" cy="15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&lt;body&gt;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Etiqueta que contiene todos los elementos visibles del sitio.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Texto, imagenes, videos, etc.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Puede también tener definición de estilos, scripts, etc.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/>
        </p:nvSpPr>
        <p:spPr>
          <a:xfrm>
            <a:off x="8084200" y="110825"/>
            <a:ext cx="856500" cy="334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2023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5625" y="2415400"/>
            <a:ext cx="5800725" cy="17430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623400" y="276425"/>
            <a:ext cx="8520600" cy="20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Elementos </a:t>
            </a:r>
            <a:r>
              <a:rPr lang="en" sz="1750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175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</a:t>
            </a:r>
            <a:r>
              <a:rPr lang="en" sz="1750">
                <a:latin typeface="Roboto"/>
                <a:ea typeface="Roboto"/>
                <a:cs typeface="Roboto"/>
                <a:sym typeface="Roboto"/>
              </a:rPr>
              <a:t>)</a:t>
            </a:r>
            <a:endParaRPr sz="175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8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4169" algn="l" rtl="0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2022">
                <a:latin typeface="Roboto"/>
                <a:ea typeface="Roboto"/>
                <a:cs typeface="Roboto"/>
                <a:sym typeface="Roboto"/>
              </a:rPr>
              <a:t>Los elementos son parte de la página</a:t>
            </a:r>
            <a:endParaRPr sz="2022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4169" algn="l" rtl="0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2022">
                <a:latin typeface="Roboto"/>
                <a:ea typeface="Roboto"/>
                <a:cs typeface="Roboto"/>
                <a:sym typeface="Roboto"/>
              </a:rPr>
              <a:t>Están conformados por una etiqueta que abre y otra que cierra</a:t>
            </a:r>
            <a:endParaRPr sz="2022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4169" algn="l" rtl="0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2022">
                <a:latin typeface="Roboto"/>
                <a:ea typeface="Roboto"/>
                <a:cs typeface="Roboto"/>
                <a:sym typeface="Roboto"/>
              </a:rPr>
              <a:t>Contiene información</a:t>
            </a:r>
            <a:endParaRPr sz="2022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</Words>
  <Application>Microsoft Office PowerPoint</Application>
  <PresentationFormat>Presentación en pantalla (16:9)</PresentationFormat>
  <Paragraphs>100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Roboto</vt:lpstr>
      <vt:lpstr>Simple Light</vt:lpstr>
      <vt:lpstr>Programación Web y Mobile</vt:lpstr>
      <vt:lpstr>HTML, CSS, JS</vt:lpstr>
      <vt:lpstr>HTML  Hyper Text Markup Language o Lenguaje Marcado de Hipertexto  Define la estructura de una página web, de forma jerárquica y le da significado  Se utiliza un lenguaje de maquetado (“markup”) para describir la estructura  Para esto, se utilizan “tags”, que empiezan con “&lt;”, terminan con “&gt;”, y en el medio encontramos el nombre del tag junto con sus atributos  HTML no distingue mayúsculas de minúsculas, pero las buenas prácticas es utilizar minúsculas  ¡No es un lenguaje de programación!     </vt:lpstr>
      <vt:lpstr>Estructura básica HTML </vt:lpstr>
      <vt:lpstr>HTML </vt:lpstr>
      <vt:lpstr>Encabezado </vt:lpstr>
      <vt:lpstr>Titulo </vt:lpstr>
      <vt:lpstr>Cuerpo </vt:lpstr>
      <vt:lpstr>Elementos (https://developer.mozilla.org/en-US/docs/Web/HTML/Element)  Los elementos son parte de la página Están conformados por una etiqueta que abre y otra que cierra Contiene información </vt:lpstr>
      <vt:lpstr>Etiquetas y Atributos  Las etiquetas (tags) son utilizadas para crear elementos en HTML.  Los atributos se encuentran “dentro” de las etiquetas. </vt:lpstr>
      <vt:lpstr>Sistema de etiquetas  </vt:lpstr>
      <vt:lpstr>Atributos relevantes  </vt:lpstr>
      <vt:lpstr>Ejemplo básico  </vt:lpstr>
      <vt:lpstr>HANDS 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Web y Mobile</dc:title>
  <cp:lastModifiedBy>Leonardo Conde</cp:lastModifiedBy>
  <cp:revision>1</cp:revision>
  <dcterms:modified xsi:type="dcterms:W3CDTF">2023-08-14T20:28:58Z</dcterms:modified>
</cp:coreProperties>
</file>