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61" r:id="rId2"/>
    <p:sldId id="263" r:id="rId3"/>
    <p:sldId id="265" r:id="rId4"/>
    <p:sldId id="266" r:id="rId5"/>
    <p:sldId id="274" r:id="rId6"/>
    <p:sldId id="278" r:id="rId7"/>
    <p:sldId id="275" r:id="rId8"/>
    <p:sldId id="276" r:id="rId9"/>
    <p:sldId id="277" r:id="rId10"/>
    <p:sldId id="267" r:id="rId11"/>
    <p:sldId id="279"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杨 伟洲" initials="杨" lastIdx="1" clrIdx="0"/>
  <p:cmAuthor id="2" name="Fish Zheng" initials="FZ" lastIdx="1" clrIdx="1"/>
  <p:cmAuthor id="3" name="PC" initials="P" lastIdx="1"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2A75D99-2AE7-49F1-BB03-59E2BF5579C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11</a:t>
            </a:fld>
            <a:endParaRPr lang="zh-CN" altLang="en-US"/>
          </a:p>
        </p:txBody>
      </p:sp>
    </p:spTree>
    <p:extLst>
      <p:ext uri="{BB962C8B-B14F-4D97-AF65-F5344CB8AC3E}">
        <p14:creationId xmlns:p14="http://schemas.microsoft.com/office/powerpoint/2010/main" val="1018115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12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5</a:t>
            </a:fld>
            <a:endParaRPr lang="zh-CN" altLang="en-US"/>
          </a:p>
        </p:txBody>
      </p:sp>
    </p:spTree>
    <p:extLst>
      <p:ext uri="{BB962C8B-B14F-4D97-AF65-F5344CB8AC3E}">
        <p14:creationId xmlns:p14="http://schemas.microsoft.com/office/powerpoint/2010/main" val="1926594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6</a:t>
            </a:fld>
            <a:endParaRPr lang="zh-CN" altLang="en-US"/>
          </a:p>
        </p:txBody>
      </p:sp>
    </p:spTree>
    <p:extLst>
      <p:ext uri="{BB962C8B-B14F-4D97-AF65-F5344CB8AC3E}">
        <p14:creationId xmlns:p14="http://schemas.microsoft.com/office/powerpoint/2010/main" val="1684784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7</a:t>
            </a:fld>
            <a:endParaRPr lang="zh-CN" altLang="en-US"/>
          </a:p>
        </p:txBody>
      </p:sp>
    </p:spTree>
    <p:extLst>
      <p:ext uri="{BB962C8B-B14F-4D97-AF65-F5344CB8AC3E}">
        <p14:creationId xmlns:p14="http://schemas.microsoft.com/office/powerpoint/2010/main" val="1271622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8</a:t>
            </a:fld>
            <a:endParaRPr lang="zh-CN" altLang="en-US"/>
          </a:p>
        </p:txBody>
      </p:sp>
    </p:spTree>
    <p:extLst>
      <p:ext uri="{BB962C8B-B14F-4D97-AF65-F5344CB8AC3E}">
        <p14:creationId xmlns:p14="http://schemas.microsoft.com/office/powerpoint/2010/main" val="1908711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9</a:t>
            </a:fld>
            <a:endParaRPr lang="zh-CN" altLang="en-US"/>
          </a:p>
        </p:txBody>
      </p:sp>
    </p:spTree>
    <p:extLst>
      <p:ext uri="{BB962C8B-B14F-4D97-AF65-F5344CB8AC3E}">
        <p14:creationId xmlns:p14="http://schemas.microsoft.com/office/powerpoint/2010/main" val="244485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标题&amp;副标题">
    <p:spTree>
      <p:nvGrpSpPr>
        <p:cNvPr id="1" name=""/>
        <p:cNvGrpSpPr/>
        <p:nvPr/>
      </p:nvGrpSpPr>
      <p:grpSpPr>
        <a:xfrm>
          <a:off x="0" y="0"/>
          <a:ext cx="0" cy="0"/>
          <a:chOff x="0" y="0"/>
          <a:chExt cx="0" cy="0"/>
        </a:xfrm>
      </p:grpSpPr>
      <p:grpSp>
        <p:nvGrpSpPr>
          <p:cNvPr id="177" name="组合 176"/>
          <p:cNvGrpSpPr/>
          <p:nvPr userDrawn="1"/>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7460343" y="1311756"/>
              <a:ext cx="589713" cy="0"/>
            </a:xfrm>
            <a:prstGeom prst="line">
              <a:avLst/>
            </a:prstGeom>
            <a:ln w="38100">
              <a:solidFill>
                <a:srgbClr val="003399"/>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t>‹#›</a:t>
            </a:fld>
            <a:r>
              <a:rPr lang="zh-CN" altLang="en-US"/>
              <a:t> </a:t>
            </a:r>
            <a:r>
              <a:rPr lang="en-US" altLang="zh-CN"/>
              <a:t>&gt;</a:t>
            </a:r>
            <a:endParaRPr lang="zh-CN" altLang="en-US" dirty="0"/>
          </a:p>
        </p:txBody>
      </p:sp>
      <p:sp>
        <p:nvSpPr>
          <p:cNvPr id="63" name="标题 1"/>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rgbClr val="003399"/>
                </a:solidFill>
                <a:latin typeface="Arial" panose="020B0604020202020204" pitchFamily="34" charset="0"/>
                <a:ea typeface="微软雅黑" panose="020B0503020204020204" charset="-122"/>
                <a:cs typeface="+mn-ea"/>
              </a:defRPr>
            </a:lvl1pPr>
          </a:lstStyle>
          <a:p>
            <a:r>
              <a:rPr lang="en-US" altLang="zh-CN" dirty="0"/>
              <a:t>X.X  </a:t>
            </a:r>
            <a:r>
              <a:rPr lang="zh-CN" altLang="en-US" dirty="0"/>
              <a:t>单击此处输入标题</a:t>
            </a:r>
          </a:p>
        </p:txBody>
      </p:sp>
      <p:sp>
        <p:nvSpPr>
          <p:cNvPr id="3" name="文本占位符 2"/>
          <p:cNvSpPr>
            <a:spLocks noGrp="1"/>
          </p:cNvSpPr>
          <p:nvPr>
            <p:ph type="body" sz="quarter" idx="10" hasCustomPrompt="1"/>
          </p:nvPr>
        </p:nvSpPr>
        <p:spPr>
          <a:xfrm>
            <a:off x="442913" y="944610"/>
            <a:ext cx="9056687" cy="381629"/>
          </a:xfrm>
        </p:spPr>
        <p:txBody>
          <a:bodyPr vert="horz" lIns="91440" tIns="45720" rIns="91440" bIns="45720" rtlCol="0" anchor="ctr">
            <a:normAutofit/>
          </a:bodyPr>
          <a:lstStyle>
            <a:lvl1pPr>
              <a:defRPr lang="zh-CN" altLang="en-US" sz="2000" b="1" dirty="0" smtClean="0">
                <a:solidFill>
                  <a:schemeClr val="tx1">
                    <a:lumMod val="75000"/>
                    <a:lumOff val="25000"/>
                  </a:schemeClr>
                </a:solidFill>
                <a:cs typeface="+mn-ea"/>
              </a:defRPr>
            </a:lvl1pPr>
          </a:lstStyle>
          <a:p>
            <a:pPr marL="342900" marR="0" lvl="0" indent="-342900" fontAlgn="auto">
              <a:spcBef>
                <a:spcPct val="0"/>
              </a:spcBef>
              <a:spcAft>
                <a:spcPts val="0"/>
              </a:spcAft>
              <a:buClrTx/>
              <a:buSzTx/>
            </a:pPr>
            <a:r>
              <a:rPr lang="zh-CN" altLang="en-US" dirty="0"/>
              <a:t>单击此处输入本页的结论单击此处输入本页的结论单击此处输入本页的结论</a:t>
            </a:r>
          </a:p>
        </p:txBody>
      </p:sp>
      <p:sp>
        <p:nvSpPr>
          <p:cNvPr id="64" name="文本框 63"/>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厚德博学 敬业乐群</a:t>
            </a:r>
          </a:p>
        </p:txBody>
      </p:sp>
      <p:pic>
        <p:nvPicPr>
          <p:cNvPr id="65" name="图片 64"/>
          <p:cNvPicPr>
            <a:picLocks noChangeAspect="1"/>
          </p:cNvPicPr>
          <p:nvPr userDrawn="1"/>
        </p:nvPicPr>
        <p:blipFill>
          <a:blip r:embed="rId2"/>
          <a:stretch>
            <a:fillRect/>
          </a:stretch>
        </p:blipFill>
        <p:spPr>
          <a:xfrm>
            <a:off x="10136007" y="290369"/>
            <a:ext cx="1742571" cy="52306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2022/4/26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2022/4/26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2022/4/26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2022/4/26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3"/>
          <a:stretch>
            <a:fillRect/>
          </a:stretch>
        </p:blipFill>
        <p:spPr>
          <a:xfrm>
            <a:off x="5049189" y="345465"/>
            <a:ext cx="2093624" cy="2093624"/>
          </a:xfrm>
          <a:prstGeom prst="rect">
            <a:avLst/>
          </a:prstGeom>
        </p:spPr>
      </p:pic>
      <p:sp>
        <p:nvSpPr>
          <p:cNvPr id="37" name="矩形 36"/>
          <p:cNvSpPr/>
          <p:nvPr/>
        </p:nvSpPr>
        <p:spPr>
          <a:xfrm>
            <a:off x="1" y="2698230"/>
            <a:ext cx="12192000" cy="1735512"/>
          </a:xfrm>
          <a:prstGeom prst="rect">
            <a:avLst/>
          </a:prstGeom>
          <a:solidFill>
            <a:srgbClr val="003399"/>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121" name="TextBox 27"/>
          <p:cNvSpPr txBox="1"/>
          <p:nvPr/>
        </p:nvSpPr>
        <p:spPr>
          <a:xfrm>
            <a:off x="9418011" y="6068719"/>
            <a:ext cx="252287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微软雅黑" panose="020B0503020204020204" charset="-122"/>
                <a:cs typeface="+mn-ea"/>
                <a:sym typeface="Arial" panose="020B0604020202020204" pitchFamily="34" charset="0"/>
              </a:rPr>
              <a:t>Reporter</a:t>
            </a:r>
            <a:r>
              <a:rPr kumimoji="0" lang="zh-CN" altLang="en-US" sz="1800" b="1"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微软雅黑" panose="020B0503020204020204" charset="-122"/>
                <a:cs typeface="+mn-ea"/>
                <a:sym typeface="Arial" panose="020B0604020202020204" pitchFamily="34" charset="0"/>
              </a:rPr>
              <a:t>：</a:t>
            </a:r>
            <a:r>
              <a:rPr kumimoji="0" lang="en-US" altLang="zh-CN" sz="1800" b="1"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微软雅黑" panose="020B0503020204020204" charset="-122"/>
                <a:cs typeface="+mn-ea"/>
                <a:sym typeface="Arial" panose="020B0604020202020204" pitchFamily="34" charset="0"/>
              </a:rPr>
              <a:t>Wan </a:t>
            </a:r>
            <a:r>
              <a:rPr kumimoji="0" lang="en-US" altLang="zh-CN" sz="1800" b="1" i="0" u="none" strike="noStrike" kern="1200" cap="none" spc="0" normalizeH="0" baseline="0" noProof="0" dirty="0" err="1">
                <a:ln>
                  <a:noFill/>
                </a:ln>
                <a:solidFill>
                  <a:prstClr val="black">
                    <a:lumMod val="95000"/>
                    <a:lumOff val="5000"/>
                  </a:prstClr>
                </a:solidFill>
                <a:effectLst/>
                <a:uLnTx/>
                <a:uFillTx/>
                <a:latin typeface="Arial" panose="020B0604020202020204" pitchFamily="34" charset="0"/>
                <a:ea typeface="微软雅黑" panose="020B0503020204020204" charset="-122"/>
                <a:cs typeface="+mn-ea"/>
                <a:sym typeface="Arial" panose="020B0604020202020204" pitchFamily="34" charset="0"/>
              </a:rPr>
              <a:t>Zhijie</a:t>
            </a:r>
            <a:endParaRPr kumimoji="0" lang="en-US" altLang="zh-CN" sz="1800" b="1"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123" name="矩形 122"/>
          <p:cNvSpPr/>
          <p:nvPr/>
        </p:nvSpPr>
        <p:spPr>
          <a:xfrm>
            <a:off x="304800" y="3182291"/>
            <a:ext cx="11582400" cy="1081963"/>
          </a:xfrm>
          <a:prstGeom prst="rect">
            <a:avLst/>
          </a:prstGeom>
        </p:spPr>
        <p:txBody>
          <a:bodyPr wrap="square">
            <a:spAutoFit/>
          </a:bodyPr>
          <a:lstStyle/>
          <a:p>
            <a:pPr lvl="0" algn="ctr">
              <a:lnSpc>
                <a:spcPct val="120000"/>
              </a:lnSpc>
              <a:defRPr/>
            </a:pPr>
            <a:r>
              <a:rPr lang="zh-CN" altLang="en-US" sz="2800" b="1" spc="300" dirty="0">
                <a:solidFill>
                  <a:prstClr val="white"/>
                </a:solidFill>
                <a:latin typeface="Arial" panose="020B0604020202020204" pitchFamily="34" charset="0"/>
                <a:ea typeface="微软雅黑" panose="020B0503020204020204" charset="-122"/>
                <a:cs typeface="+mn-ea"/>
                <a:sym typeface="Arial" panose="020B0604020202020204" pitchFamily="34" charset="0"/>
              </a:rPr>
              <a:t>《</a:t>
            </a:r>
            <a:r>
              <a:rPr lang="en-US" altLang="zh-CN" sz="2800" b="1" spc="300" dirty="0">
                <a:solidFill>
                  <a:prstClr val="white"/>
                </a:solidFill>
                <a:latin typeface="Arial" panose="020B0604020202020204" pitchFamily="34" charset="0"/>
                <a:ea typeface="微软雅黑" panose="020B0503020204020204" charset="-122"/>
                <a:cs typeface="+mn-ea"/>
                <a:sym typeface="Arial" panose="020B0604020202020204" pitchFamily="34" charset="0"/>
              </a:rPr>
              <a:t>Emergence of social punishment and cooperation through prior commitments</a:t>
            </a:r>
            <a:r>
              <a:rPr lang="zh-CN" altLang="en-US" sz="2800" b="1" spc="300" dirty="0">
                <a:solidFill>
                  <a:prstClr val="white"/>
                </a:solidFill>
                <a:latin typeface="Arial" panose="020B0604020202020204" pitchFamily="34" charset="0"/>
                <a:ea typeface="微软雅黑" panose="020B0503020204020204" charset="-122"/>
                <a:cs typeface="+mn-ea"/>
                <a:sym typeface="Arial" panose="020B0604020202020204" pitchFamily="34" charset="0"/>
              </a:rPr>
              <a:t>》</a:t>
            </a:r>
          </a:p>
        </p:txBody>
      </p:sp>
      <p:sp>
        <p:nvSpPr>
          <p:cNvPr id="4" name="文本框 3">
            <a:extLst>
              <a:ext uri="{FF2B5EF4-FFF2-40B4-BE49-F238E27FC236}">
                <a16:creationId xmlns:a16="http://schemas.microsoft.com/office/drawing/2014/main" id="{0C510753-C1D4-41BF-908F-1B1486B58196}"/>
              </a:ext>
            </a:extLst>
          </p:cNvPr>
          <p:cNvSpPr txBox="1"/>
          <p:nvPr/>
        </p:nvSpPr>
        <p:spPr>
          <a:xfrm>
            <a:off x="5249454" y="4563649"/>
            <a:ext cx="1693092" cy="369332"/>
          </a:xfrm>
          <a:prstGeom prst="rect">
            <a:avLst/>
          </a:prstGeom>
          <a:noFill/>
        </p:spPr>
        <p:txBody>
          <a:bodyPr wrap="none" rtlCol="0">
            <a:spAutoFit/>
          </a:bodyPr>
          <a:lstStyle/>
          <a:p>
            <a:r>
              <a:rPr lang="en-US" altLang="zh-CN" sz="1800" b="1" dirty="0">
                <a:solidFill>
                  <a:srgbClr val="000000"/>
                </a:solidFill>
                <a:effectLst/>
                <a:latin typeface="+mj-ea"/>
                <a:ea typeface="+mj-ea"/>
              </a:rPr>
              <a:t>The Anh Han</a:t>
            </a:r>
            <a:endParaRPr lang="zh-CN" altLang="en-US" dirty="0">
              <a:latin typeface="+mj-ea"/>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r>
              <a:rPr lang="en-US" altLang="zh-CN">
                <a:sym typeface="Arial" panose="020B0604020202020204" pitchFamily="34" charset="0"/>
              </a:rPr>
              <a:t>&lt; </a:t>
            </a:r>
            <a:fld id="{A548B57D-AE10-4CF7-A9DF-59FEFA91B28E}" type="slidenum">
              <a:rPr lang="zh-CN" altLang="en-US" smtClean="0">
                <a:sym typeface="Arial" panose="020B0604020202020204" pitchFamily="34" charset="0"/>
              </a:rPr>
              <a:t>10</a:t>
            </a:fld>
            <a:r>
              <a:rPr lang="zh-CN" altLang="en-US">
                <a:sym typeface="Arial" panose="020B0604020202020204" pitchFamily="34" charset="0"/>
              </a:rPr>
              <a:t> </a:t>
            </a:r>
            <a:r>
              <a:rPr lang="en-US" altLang="zh-CN">
                <a:sym typeface="Arial" panose="020B0604020202020204" pitchFamily="34" charset="0"/>
              </a:rPr>
              <a:t>&gt;</a:t>
            </a:r>
            <a:endParaRPr lang="zh-CN" altLang="en-US" dirty="0">
              <a:sym typeface="Arial" panose="020B0604020202020204" pitchFamily="34" charset="0"/>
            </a:endParaRPr>
          </a:p>
        </p:txBody>
      </p:sp>
      <p:sp>
        <p:nvSpPr>
          <p:cNvPr id="2" name="标题 1"/>
          <p:cNvSpPr>
            <a:spLocks noGrp="1"/>
          </p:cNvSpPr>
          <p:nvPr>
            <p:ph type="title"/>
          </p:nvPr>
        </p:nvSpPr>
        <p:spPr/>
        <p:txBody>
          <a:bodyPr/>
          <a:lstStyle/>
          <a:p>
            <a:r>
              <a:rPr lang="en-US" altLang="zh-CN" dirty="0">
                <a:sym typeface="Arial" panose="020B0604020202020204" pitchFamily="34" charset="0"/>
              </a:rPr>
              <a:t>04 Results</a:t>
            </a:r>
          </a:p>
        </p:txBody>
      </p:sp>
      <p:sp>
        <p:nvSpPr>
          <p:cNvPr id="6" name="文本占位符 2"/>
          <p:cNvSpPr>
            <a:spLocks noGrp="1"/>
          </p:cNvSpPr>
          <p:nvPr>
            <p:ph type="body" sz="quarter" idx="10"/>
          </p:nvPr>
        </p:nvSpPr>
        <p:spPr>
          <a:xfrm>
            <a:off x="0" y="944880"/>
            <a:ext cx="11305540" cy="5449570"/>
          </a:xfrm>
        </p:spPr>
        <p:txBody>
          <a:bodyPr anchor="t" anchorCtr="0">
            <a:noAutofit/>
          </a:bodyPr>
          <a:lstStyle/>
          <a:p>
            <a:pPr marL="457200" lvl="1" indent="0">
              <a:lnSpc>
                <a:spcPct val="100000"/>
              </a:lnSpc>
              <a:buClr>
                <a:srgbClr val="003399"/>
              </a:buClr>
              <a:buFont typeface="Wingdings" panose="05000000000000000000" pitchFamily="2" charset="2"/>
              <a:buNone/>
            </a:pP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2">
              <a:lnSpc>
                <a:spcPct val="80000"/>
              </a:lnSpc>
              <a:buFont typeface="Wingdings" panose="05000000000000000000" pitchFamily="2" charset="2"/>
              <a:buChar char="n"/>
            </a:pPr>
            <a:endParaRPr lang="en-US" altLang="zh-CN" sz="14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0" indent="0">
              <a:lnSpc>
                <a:spcPct val="80000"/>
              </a:lnSpc>
              <a:buNone/>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p:txBody>
      </p:sp>
      <p:pic>
        <p:nvPicPr>
          <p:cNvPr id="7" name="图片 6">
            <a:extLst>
              <a:ext uri="{FF2B5EF4-FFF2-40B4-BE49-F238E27FC236}">
                <a16:creationId xmlns:a16="http://schemas.microsoft.com/office/drawing/2014/main" id="{B98566B1-FCD2-4600-909A-4A2A471B4F96}"/>
              </a:ext>
            </a:extLst>
          </p:cNvPr>
          <p:cNvPicPr>
            <a:picLocks noChangeAspect="1"/>
          </p:cNvPicPr>
          <p:nvPr/>
        </p:nvPicPr>
        <p:blipFill>
          <a:blip r:embed="rId3"/>
          <a:stretch>
            <a:fillRect/>
          </a:stretch>
        </p:blipFill>
        <p:spPr>
          <a:xfrm>
            <a:off x="1942846" y="1724830"/>
            <a:ext cx="4825773" cy="3889670"/>
          </a:xfrm>
          <a:prstGeom prst="rect">
            <a:avLst/>
          </a:prstGeom>
        </p:spPr>
      </p:pic>
      <p:sp>
        <p:nvSpPr>
          <p:cNvPr id="8" name="文本框 7">
            <a:extLst>
              <a:ext uri="{FF2B5EF4-FFF2-40B4-BE49-F238E27FC236}">
                <a16:creationId xmlns:a16="http://schemas.microsoft.com/office/drawing/2014/main" id="{5C79B1E8-7C57-463B-8FC5-4F40D5481E1F}"/>
              </a:ext>
            </a:extLst>
          </p:cNvPr>
          <p:cNvSpPr txBox="1"/>
          <p:nvPr/>
        </p:nvSpPr>
        <p:spPr>
          <a:xfrm>
            <a:off x="6280564" y="2949381"/>
            <a:ext cx="5246702" cy="959237"/>
          </a:xfrm>
          <a:prstGeom prst="rect">
            <a:avLst/>
          </a:prstGeom>
          <a:noFill/>
        </p:spPr>
        <p:txBody>
          <a:bodyPr wrap="square" rtlCol="0">
            <a:spAutoFit/>
          </a:bodyPr>
          <a:lstStyle/>
          <a:p>
            <a:pPr marL="685800" lvl="1" indent="-228600">
              <a:spcBef>
                <a:spcPts val="500"/>
              </a:spcBef>
              <a:buClr>
                <a:srgbClr val="003399"/>
              </a:buClr>
              <a:buFont typeface="Wingdings" panose="05000000000000000000" pitchFamily="2" charset="2"/>
              <a:buChar char="Ø"/>
            </a:pPr>
            <a:r>
              <a:rPr lang="en-US" altLang="zh-CN" sz="1600" dirty="0">
                <a:latin typeface="Times New Roman" panose="02020603050405020304" pitchFamily="18" charset="0"/>
                <a:cs typeface="Times New Roman" panose="02020603050405020304" pitchFamily="18" charset="0"/>
              </a:rPr>
              <a:t>Dashed lines stand for neutral transitions;</a:t>
            </a:r>
          </a:p>
          <a:p>
            <a:pPr marL="685800" lvl="1" indent="-228600">
              <a:spcBef>
                <a:spcPts val="500"/>
              </a:spcBef>
              <a:buClr>
                <a:srgbClr val="003399"/>
              </a:buClr>
              <a:buFont typeface="Wingdings" panose="05000000000000000000" pitchFamily="2" charset="2"/>
              <a:buChar char="Ø"/>
            </a:pPr>
            <a:r>
              <a:rPr lang="en-US" altLang="zh-CN" sz="1600" dirty="0">
                <a:latin typeface="Times New Roman" panose="02020603050405020304" pitchFamily="18" charset="0"/>
                <a:cs typeface="Times New Roman" panose="02020603050405020304" pitchFamily="18" charset="0"/>
              </a:rPr>
              <a:t>Blue circles represent cooperative;</a:t>
            </a:r>
          </a:p>
          <a:p>
            <a:pPr marL="685800" lvl="1" indent="-228600">
              <a:spcBef>
                <a:spcPts val="500"/>
              </a:spcBef>
              <a:buClr>
                <a:srgbClr val="003399"/>
              </a:buClr>
              <a:buFont typeface="Wingdings" panose="05000000000000000000" pitchFamily="2" charset="2"/>
              <a:buChar char="Ø"/>
            </a:pPr>
            <a:r>
              <a:rPr lang="en-US" altLang="zh-CN" sz="1600" dirty="0">
                <a:latin typeface="Times New Roman" panose="02020603050405020304" pitchFamily="18" charset="0"/>
                <a:cs typeface="Times New Roman" panose="02020603050405020304" pitchFamily="18" charset="0"/>
              </a:rPr>
              <a:t>red circles represent defective strategies.</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r>
              <a:rPr lang="en-US" altLang="zh-CN" dirty="0">
                <a:sym typeface="Arial" panose="020B0604020202020204" pitchFamily="34" charset="0"/>
              </a:rPr>
              <a:t>&lt; </a:t>
            </a:r>
            <a:fld id="{A548B57D-AE10-4CF7-A9DF-59FEFA91B28E}" type="slidenum">
              <a:rPr lang="zh-CN" altLang="en-US" smtClean="0">
                <a:sym typeface="Arial" panose="020B0604020202020204" pitchFamily="34" charset="0"/>
              </a:rPr>
              <a:t>11</a:t>
            </a:fld>
            <a:r>
              <a:rPr lang="zh-CN" altLang="en-US" dirty="0">
                <a:sym typeface="Arial" panose="020B0604020202020204" pitchFamily="34" charset="0"/>
              </a:rPr>
              <a:t> </a:t>
            </a:r>
            <a:r>
              <a:rPr lang="en-US" altLang="zh-CN" dirty="0">
                <a:sym typeface="Arial" panose="020B0604020202020204" pitchFamily="34" charset="0"/>
              </a:rPr>
              <a:t>&gt;</a:t>
            </a:r>
            <a:endParaRPr lang="zh-CN" altLang="en-US" dirty="0">
              <a:sym typeface="Arial" panose="020B0604020202020204" pitchFamily="34" charset="0"/>
            </a:endParaRPr>
          </a:p>
        </p:txBody>
      </p:sp>
      <p:sp>
        <p:nvSpPr>
          <p:cNvPr id="2" name="标题 1"/>
          <p:cNvSpPr>
            <a:spLocks noGrp="1"/>
          </p:cNvSpPr>
          <p:nvPr>
            <p:ph type="title"/>
          </p:nvPr>
        </p:nvSpPr>
        <p:spPr/>
        <p:txBody>
          <a:bodyPr/>
          <a:lstStyle/>
          <a:p>
            <a:r>
              <a:rPr lang="en-US" altLang="zh-CN" dirty="0">
                <a:sym typeface="Arial" panose="020B0604020202020204" pitchFamily="34" charset="0"/>
              </a:rPr>
              <a:t>04 Results</a:t>
            </a:r>
          </a:p>
        </p:txBody>
      </p:sp>
      <p:sp>
        <p:nvSpPr>
          <p:cNvPr id="6" name="文本占位符 2"/>
          <p:cNvSpPr>
            <a:spLocks noGrp="1"/>
          </p:cNvSpPr>
          <p:nvPr>
            <p:ph type="body" sz="quarter" idx="10"/>
          </p:nvPr>
        </p:nvSpPr>
        <p:spPr>
          <a:xfrm>
            <a:off x="0" y="944880"/>
            <a:ext cx="11305540" cy="5449570"/>
          </a:xfrm>
        </p:spPr>
        <p:txBody>
          <a:bodyPr anchor="t" anchorCtr="0">
            <a:noAutofit/>
          </a:bodyPr>
          <a:lstStyle/>
          <a:p>
            <a:pPr marL="457200" lvl="1" indent="0">
              <a:lnSpc>
                <a:spcPct val="100000"/>
              </a:lnSpc>
              <a:buClr>
                <a:srgbClr val="003399"/>
              </a:buClr>
              <a:buFont typeface="Wingdings" panose="05000000000000000000" pitchFamily="2" charset="2"/>
              <a:buNone/>
            </a:pP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2">
              <a:lnSpc>
                <a:spcPct val="80000"/>
              </a:lnSpc>
              <a:buFont typeface="Wingdings" panose="05000000000000000000" pitchFamily="2" charset="2"/>
              <a:buChar char="n"/>
            </a:pPr>
            <a:endParaRPr lang="en-US" altLang="zh-CN" sz="14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0" indent="0">
              <a:lnSpc>
                <a:spcPct val="80000"/>
              </a:lnSpc>
              <a:buNone/>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p:txBody>
      </p:sp>
      <p:sp>
        <p:nvSpPr>
          <p:cNvPr id="8" name="文本占位符 2">
            <a:extLst>
              <a:ext uri="{FF2B5EF4-FFF2-40B4-BE49-F238E27FC236}">
                <a16:creationId xmlns:a16="http://schemas.microsoft.com/office/drawing/2014/main" id="{A1B89E96-D24E-4254-992A-B129CC4CF1A6}"/>
              </a:ext>
            </a:extLst>
          </p:cNvPr>
          <p:cNvSpPr txBox="1">
            <a:spLocks/>
          </p:cNvSpPr>
          <p:nvPr/>
        </p:nvSpPr>
        <p:spPr>
          <a:xfrm>
            <a:off x="443451" y="1028673"/>
            <a:ext cx="7792134" cy="5449570"/>
          </a:xfrm>
          <a:prstGeom prst="rect">
            <a:avLst/>
          </a:prstGeom>
        </p:spPr>
        <p:txBody>
          <a:bodyPr vert="horz" lIns="91440" tIns="45720" rIns="91440" bIns="457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000" b="1" kern="1200" dirty="0" smtClean="0">
                <a:solidFill>
                  <a:schemeClr val="tx1">
                    <a:lumMod val="75000"/>
                    <a:lumOff val="2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buClr>
                <a:srgbClr val="003399"/>
              </a:buClr>
              <a:buFont typeface="Wingdings" panose="05000000000000000000" pitchFamily="2" charset="2"/>
              <a:buChar char="Ø"/>
            </a:pPr>
            <a:r>
              <a:rPr lang="en-US" altLang="zh-CN" sz="1600" dirty="0">
                <a:latin typeface="Times New Roman" panose="02020603050405020304" pitchFamily="18" charset="0"/>
                <a:cs typeface="Times New Roman" panose="02020603050405020304" pitchFamily="18" charset="0"/>
                <a:sym typeface="Arial" panose="020B0604020202020204" pitchFamily="34" charset="0"/>
              </a:rPr>
              <a:t>When commitment is not an option (Figure a), the cooperation frequency is very low (8% on average), with no sample having more than 50% of cooperation.</a:t>
            </a:r>
          </a:p>
          <a:p>
            <a:pPr lvl="1">
              <a:lnSpc>
                <a:spcPct val="100000"/>
              </a:lnSpc>
              <a:buClr>
                <a:srgbClr val="003399"/>
              </a:buClr>
              <a:buFont typeface="Wingdings" panose="05000000000000000000" pitchFamily="2" charset="2"/>
              <a:buChar char="Ø"/>
            </a:pPr>
            <a:r>
              <a:rPr lang="en-US" altLang="zh-CN" sz="1600" dirty="0">
                <a:latin typeface="Times New Roman" panose="02020603050405020304" pitchFamily="18" charset="0"/>
                <a:cs typeface="Times New Roman" panose="02020603050405020304" pitchFamily="18" charset="0"/>
                <a:sym typeface="Arial" panose="020B0604020202020204" pitchFamily="34" charset="0"/>
              </a:rPr>
              <a:t>When punishment is not available (Figure 2b), cooperation is more frequent (41% on average), but defection is also prevalent (59% on average). In 45% of the samples there is more than 50% of cooperation.</a:t>
            </a:r>
          </a:p>
          <a:p>
            <a:pPr lvl="1">
              <a:lnSpc>
                <a:spcPct val="100000"/>
              </a:lnSpc>
              <a:buClr>
                <a:srgbClr val="003399"/>
              </a:buClr>
              <a:buFont typeface="Wingdings" panose="05000000000000000000" pitchFamily="2" charset="2"/>
              <a:buChar char="Ø"/>
            </a:pPr>
            <a:r>
              <a:rPr lang="en-US" altLang="zh-CN" sz="1600" dirty="0">
                <a:latin typeface="Times New Roman" panose="02020603050405020304" pitchFamily="18" charset="0"/>
                <a:cs typeface="Times New Roman" panose="02020603050405020304" pitchFamily="18" charset="0"/>
                <a:sym typeface="Arial" panose="020B0604020202020204" pitchFamily="34" charset="0"/>
              </a:rPr>
              <a:t>when both options are present (Figure 2c), a significantly higher level of cooperation is achieved (65% on average), with 75% of the samples having more than 50% of cooperation.</a:t>
            </a:r>
          </a:p>
          <a:p>
            <a:pPr lvl="1">
              <a:lnSpc>
                <a:spcPct val="100000"/>
              </a:lnSpc>
              <a:buClr>
                <a:srgbClr val="003399"/>
              </a:buClr>
              <a:buFont typeface="Wingdings" panose="05000000000000000000" pitchFamily="2" charset="2"/>
              <a:buChar char="Ø"/>
            </a:pPr>
            <a:endParaRPr lang="en-US" altLang="zh-CN" sz="1600" dirty="0">
              <a:latin typeface="Times New Roman" panose="02020603050405020304" pitchFamily="18" charset="0"/>
              <a:cs typeface="Times New Roman" panose="02020603050405020304" pitchFamily="18" charset="0"/>
              <a:sym typeface="Arial" panose="020B0604020202020204" pitchFamily="34" charset="0"/>
            </a:endParaRPr>
          </a:p>
          <a:p>
            <a:pPr marL="457200" lvl="1" indent="0">
              <a:lnSpc>
                <a:spcPct val="100000"/>
              </a:lnSpc>
              <a:buClr>
                <a:srgbClr val="003399"/>
              </a:buClr>
              <a:buFont typeface="Wingdings" panose="05000000000000000000" pitchFamily="2" charset="2"/>
              <a:buNone/>
            </a:pPr>
            <a:endParaRPr lang="en-US" altLang="zh-CN" sz="1600" dirty="0">
              <a:latin typeface="Times New Roman" panose="02020603050405020304" pitchFamily="18" charset="0"/>
              <a:cs typeface="Times New Roman" panose="02020603050405020304" pitchFamily="18" charset="0"/>
              <a:sym typeface="Arial" panose="020B0604020202020204" pitchFamily="34" charset="0"/>
            </a:endParaRPr>
          </a:p>
          <a:p>
            <a:pPr marL="457200" lvl="1" indent="0">
              <a:lnSpc>
                <a:spcPct val="100000"/>
              </a:lnSpc>
              <a:buClr>
                <a:srgbClr val="003399"/>
              </a:buClr>
              <a:buFont typeface="Wingdings" panose="05000000000000000000" pitchFamily="2" charset="2"/>
              <a:buNone/>
            </a:pPr>
            <a:endParaRPr lang="zh-CN" altLang="en-US" sz="1600" dirty="0">
              <a:latin typeface="Times New Roman" panose="02020603050405020304" pitchFamily="18" charset="0"/>
              <a:cs typeface="Times New Roman" panose="02020603050405020304" pitchFamily="18" charset="0"/>
              <a:sym typeface="Arial" panose="020B0604020202020204" pitchFamily="34" charset="0"/>
            </a:endParaRPr>
          </a:p>
          <a:p>
            <a:pPr marL="457200" lvl="1" indent="0">
              <a:lnSpc>
                <a:spcPct val="100000"/>
              </a:lnSpc>
              <a:buClr>
                <a:srgbClr val="003399"/>
              </a:buClr>
              <a:buFont typeface="Wingdings" panose="05000000000000000000" pitchFamily="2" charset="2"/>
              <a:buNone/>
            </a:pPr>
            <a:endParaRPr lang="en-US" altLang="zh-CN" sz="1600" dirty="0">
              <a:latin typeface="Times New Roman" panose="02020603050405020304" pitchFamily="18" charset="0"/>
              <a:cs typeface="Times New Roman" panose="02020603050405020304" pitchFamily="18" charset="0"/>
              <a:sym typeface="Arial" panose="020B0604020202020204" pitchFamily="34" charset="0"/>
            </a:endParaRPr>
          </a:p>
          <a:p>
            <a:pPr lvl="2">
              <a:lnSpc>
                <a:spcPct val="80000"/>
              </a:lnSpc>
              <a:buFont typeface="Wingdings" panose="05000000000000000000" pitchFamily="2" charset="2"/>
              <a:buChar char="n"/>
            </a:pPr>
            <a:endParaRPr lang="en-US" altLang="zh-CN" sz="1400" dirty="0">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latin typeface="Times New Roman" panose="02020603050405020304" pitchFamily="18" charset="0"/>
              <a:cs typeface="Times New Roman" panose="02020603050405020304" pitchFamily="18" charset="0"/>
              <a:sym typeface="Arial" panose="020B0604020202020204" pitchFamily="34" charset="0"/>
            </a:endParaRPr>
          </a:p>
          <a:p>
            <a:pPr marL="0" indent="0">
              <a:lnSpc>
                <a:spcPct val="80000"/>
              </a:lnSpc>
              <a:buFont typeface="Arial" panose="020B0604020202020204" pitchFamily="34" charset="0"/>
              <a:buNone/>
            </a:pPr>
            <a:endParaRPr lang="en-US" altLang="zh-CN"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p:txBody>
      </p:sp>
      <p:pic>
        <p:nvPicPr>
          <p:cNvPr id="9" name="图片 8">
            <a:extLst>
              <a:ext uri="{FF2B5EF4-FFF2-40B4-BE49-F238E27FC236}">
                <a16:creationId xmlns:a16="http://schemas.microsoft.com/office/drawing/2014/main" id="{F09922F5-BA75-4843-AF61-5D9F53859E8C}"/>
              </a:ext>
            </a:extLst>
          </p:cNvPr>
          <p:cNvPicPr>
            <a:picLocks noChangeAspect="1"/>
          </p:cNvPicPr>
          <p:nvPr/>
        </p:nvPicPr>
        <p:blipFill>
          <a:blip r:embed="rId3"/>
          <a:stretch>
            <a:fillRect/>
          </a:stretch>
        </p:blipFill>
        <p:spPr>
          <a:xfrm>
            <a:off x="8235585" y="1332598"/>
            <a:ext cx="3069955" cy="4674133"/>
          </a:xfrm>
          <a:prstGeom prst="rect">
            <a:avLst/>
          </a:prstGeom>
        </p:spPr>
      </p:pic>
    </p:spTree>
    <p:extLst>
      <p:ext uri="{BB962C8B-B14F-4D97-AF65-F5344CB8AC3E}">
        <p14:creationId xmlns:p14="http://schemas.microsoft.com/office/powerpoint/2010/main" val="2042654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r>
              <a:rPr lang="en-US" altLang="zh-CN">
                <a:sym typeface="Arial" panose="020B0604020202020204" pitchFamily="34" charset="0"/>
              </a:rPr>
              <a:t>&lt; </a:t>
            </a:r>
            <a:fld id="{A548B57D-AE10-4CF7-A9DF-59FEFA91B28E}" type="slidenum">
              <a:rPr lang="zh-CN" altLang="en-US" smtClean="0">
                <a:sym typeface="Arial" panose="020B0604020202020204" pitchFamily="34" charset="0"/>
              </a:rPr>
              <a:t>12</a:t>
            </a:fld>
            <a:r>
              <a:rPr lang="zh-CN" altLang="en-US">
                <a:sym typeface="Arial" panose="020B0604020202020204" pitchFamily="34" charset="0"/>
              </a:rPr>
              <a:t> </a:t>
            </a:r>
            <a:r>
              <a:rPr lang="en-US" altLang="zh-CN">
                <a:sym typeface="Arial" panose="020B0604020202020204" pitchFamily="34" charset="0"/>
              </a:rPr>
              <a:t>&gt;</a:t>
            </a:r>
            <a:endParaRPr lang="zh-CN" altLang="en-US" dirty="0">
              <a:sym typeface="Arial" panose="020B0604020202020204" pitchFamily="34" charset="0"/>
            </a:endParaRPr>
          </a:p>
        </p:txBody>
      </p:sp>
      <p:sp>
        <p:nvSpPr>
          <p:cNvPr id="2" name="标题 1"/>
          <p:cNvSpPr>
            <a:spLocks noGrp="1"/>
          </p:cNvSpPr>
          <p:nvPr>
            <p:ph type="title"/>
          </p:nvPr>
        </p:nvSpPr>
        <p:spPr/>
        <p:txBody>
          <a:bodyPr/>
          <a:lstStyle/>
          <a:p>
            <a:r>
              <a:rPr lang="en-US" altLang="zh-CN" dirty="0">
                <a:sym typeface="Arial" panose="020B0604020202020204" pitchFamily="34" charset="0"/>
              </a:rPr>
              <a:t>04 Results</a:t>
            </a:r>
          </a:p>
        </p:txBody>
      </p:sp>
      <p:sp>
        <p:nvSpPr>
          <p:cNvPr id="6" name="文本占位符 2"/>
          <p:cNvSpPr>
            <a:spLocks noGrp="1"/>
          </p:cNvSpPr>
          <p:nvPr>
            <p:ph type="body" sz="quarter" idx="10"/>
          </p:nvPr>
        </p:nvSpPr>
        <p:spPr>
          <a:xfrm>
            <a:off x="443230" y="944880"/>
            <a:ext cx="8819515" cy="5449570"/>
          </a:xfrm>
        </p:spPr>
        <p:txBody>
          <a:bodyPr anchor="t" anchorCtr="0">
            <a:noAutofit/>
          </a:bodyPr>
          <a:lstStyle/>
          <a:p>
            <a:pPr marL="457200" lvl="1" indent="0">
              <a:lnSpc>
                <a:spcPct val="100000"/>
              </a:lnSpc>
              <a:buClr>
                <a:srgbClr val="003399"/>
              </a:buClr>
              <a:buFont typeface="Wingdings" panose="05000000000000000000" pitchFamily="2" charset="2"/>
              <a:buNone/>
            </a:pP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457200" lvl="1" indent="0">
              <a:lnSpc>
                <a:spcPct val="100000"/>
              </a:lnSpc>
              <a:buClr>
                <a:srgbClr val="003399"/>
              </a:buClr>
              <a:buFont typeface="Wingdings" panose="05000000000000000000" pitchFamily="2" charset="2"/>
              <a:buNone/>
            </a:pPr>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	</a:t>
            </a:r>
          </a:p>
          <a:p>
            <a:pPr marL="457200" lvl="1" indent="0">
              <a:lnSpc>
                <a:spcPct val="100000"/>
              </a:lnSpc>
              <a:buClr>
                <a:srgbClr val="003399"/>
              </a:buClr>
              <a:buFont typeface="Wingdings" panose="05000000000000000000" pitchFamily="2" charset="2"/>
              <a:buNone/>
            </a:pP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457200" lvl="1" indent="0">
              <a:lnSpc>
                <a:spcPct val="100000"/>
              </a:lnSpc>
              <a:buClr>
                <a:srgbClr val="003399"/>
              </a:buClr>
              <a:buFont typeface="Wingdings" panose="05000000000000000000" pitchFamily="2" charset="2"/>
              <a:buNone/>
            </a:pPr>
            <a:endParaRPr lang="zh-CN" altLang="en-US"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457200" lvl="1" indent="0">
              <a:lnSpc>
                <a:spcPct val="100000"/>
              </a:lnSpc>
              <a:buClr>
                <a:srgbClr val="003399"/>
              </a:buClr>
              <a:buFont typeface="Wingdings" panose="05000000000000000000" pitchFamily="2" charset="2"/>
              <a:buNone/>
            </a:pP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2">
              <a:lnSpc>
                <a:spcPct val="80000"/>
              </a:lnSpc>
              <a:buFont typeface="Wingdings" panose="05000000000000000000" pitchFamily="2" charset="2"/>
              <a:buChar char="n"/>
            </a:pPr>
            <a:endParaRPr lang="en-US" altLang="zh-CN" sz="14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0" indent="0">
              <a:lnSpc>
                <a:spcPct val="80000"/>
              </a:lnSpc>
              <a:buNone/>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p:txBody>
      </p:sp>
      <p:sp>
        <p:nvSpPr>
          <p:cNvPr id="10" name="文本占位符 2">
            <a:extLst>
              <a:ext uri="{FF2B5EF4-FFF2-40B4-BE49-F238E27FC236}">
                <a16:creationId xmlns:a16="http://schemas.microsoft.com/office/drawing/2014/main" id="{9256666A-4F46-48F5-B530-3DFDC5EEAF40}"/>
              </a:ext>
            </a:extLst>
          </p:cNvPr>
          <p:cNvSpPr txBox="1">
            <a:spLocks/>
          </p:cNvSpPr>
          <p:nvPr/>
        </p:nvSpPr>
        <p:spPr>
          <a:xfrm>
            <a:off x="443230" y="944880"/>
            <a:ext cx="11305540" cy="5449570"/>
          </a:xfrm>
          <a:prstGeom prst="rect">
            <a:avLst/>
          </a:prstGeom>
        </p:spPr>
        <p:txBody>
          <a:bodyPr vert="horz" lIns="91440" tIns="45720" rIns="91440" bIns="457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000" b="1" kern="1200" dirty="0" smtClean="0">
                <a:solidFill>
                  <a:schemeClr val="tx1">
                    <a:lumMod val="75000"/>
                    <a:lumOff val="2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003399"/>
              </a:buClr>
              <a:buFont typeface="Wingdings" panose="05000000000000000000" pitchFamily="2" charset="2"/>
              <a:buChar char="l"/>
            </a:pPr>
            <a:r>
              <a:rPr lang="en-US" altLang="zh-CN" sz="1800" dirty="0">
                <a:solidFill>
                  <a:srgbClr val="003399"/>
                </a:solidFill>
                <a:latin typeface="Arial" panose="020B0604020202020204" pitchFamily="34" charset="0"/>
                <a:ea typeface="微软雅黑" panose="020B0503020204020204" charset="-122"/>
                <a:sym typeface="Arial" panose="020B0604020202020204" pitchFamily="34" charset="0"/>
              </a:rPr>
              <a:t> Stationary distributions for varying intensity of selection</a:t>
            </a: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100000"/>
              </a:lnSpc>
              <a:buClr>
                <a:srgbClr val="003399"/>
              </a:buClr>
              <a:buFont typeface="Wingdings" panose="05000000000000000000" pitchFamily="2" charset="2"/>
              <a:buChar char="Ø"/>
            </a:pPr>
            <a:r>
              <a:rPr lang="en-US" altLang="zh-CN" sz="1600" dirty="0">
                <a:latin typeface="Times New Roman" panose="02020603050405020304" pitchFamily="18" charset="0"/>
                <a:cs typeface="Times New Roman" panose="02020603050405020304" pitchFamily="18" charset="0"/>
                <a:sym typeface="Arial" panose="020B0604020202020204" pitchFamily="34" charset="0"/>
              </a:rPr>
              <a:t>a) Antisocial punishment and defection are dominant when no commitment is present.</a:t>
            </a:r>
          </a:p>
          <a:p>
            <a:pPr lvl="1">
              <a:lnSpc>
                <a:spcPct val="100000"/>
              </a:lnSpc>
              <a:buClr>
                <a:srgbClr val="003399"/>
              </a:buClr>
              <a:buFont typeface="Wingdings" panose="05000000000000000000" pitchFamily="2" charset="2"/>
              <a:buChar char="Ø"/>
            </a:pPr>
            <a:r>
              <a:rPr lang="en-US" altLang="zh-CN" sz="1600" dirty="0">
                <a:latin typeface="Times New Roman" panose="02020603050405020304" pitchFamily="18" charset="0"/>
                <a:cs typeface="Times New Roman" panose="02020603050405020304" pitchFamily="18" charset="0"/>
                <a:sym typeface="Arial" panose="020B0604020202020204" pitchFamily="34" charset="0"/>
              </a:rPr>
              <a:t> b) Although commitment performs best, all strategies are present in population.</a:t>
            </a:r>
          </a:p>
          <a:p>
            <a:pPr lvl="1">
              <a:lnSpc>
                <a:spcPct val="100000"/>
              </a:lnSpc>
              <a:buClr>
                <a:srgbClr val="003399"/>
              </a:buClr>
              <a:buFont typeface="Wingdings" panose="05000000000000000000" pitchFamily="2" charset="2"/>
              <a:buChar char="Ø"/>
            </a:pPr>
            <a:r>
              <a:rPr lang="en-US" altLang="zh-CN" sz="1600" dirty="0">
                <a:latin typeface="Times New Roman" panose="02020603050405020304" pitchFamily="18" charset="0"/>
                <a:cs typeface="Times New Roman" panose="02020603050405020304" pitchFamily="18" charset="0"/>
                <a:sym typeface="Arial" panose="020B0604020202020204" pitchFamily="34" charset="0"/>
              </a:rPr>
              <a:t>c) Costly punishment and cooperation are prevalent for increasing intensity of selection when both strategic options are available.</a:t>
            </a:r>
          </a:p>
          <a:p>
            <a:pPr marL="457200" lvl="1" indent="0">
              <a:lnSpc>
                <a:spcPct val="100000"/>
              </a:lnSpc>
              <a:buClr>
                <a:srgbClr val="003399"/>
              </a:buClr>
              <a:buFont typeface="Wingdings" panose="05000000000000000000" pitchFamily="2" charset="2"/>
              <a:buNone/>
            </a:pPr>
            <a:endParaRPr lang="zh-CN" altLang="en-US" sz="1600" dirty="0">
              <a:latin typeface="Times New Roman" panose="02020603050405020304" pitchFamily="18" charset="0"/>
              <a:cs typeface="Times New Roman" panose="02020603050405020304" pitchFamily="18" charset="0"/>
              <a:sym typeface="Arial" panose="020B0604020202020204" pitchFamily="34" charset="0"/>
            </a:endParaRPr>
          </a:p>
          <a:p>
            <a:pPr marL="457200" lvl="1" indent="0">
              <a:lnSpc>
                <a:spcPct val="100000"/>
              </a:lnSpc>
              <a:buClr>
                <a:srgbClr val="003399"/>
              </a:buClr>
              <a:buFont typeface="Wingdings" panose="05000000000000000000" pitchFamily="2" charset="2"/>
              <a:buNone/>
            </a:pPr>
            <a:endParaRPr lang="en-US" altLang="zh-CN" sz="1600" dirty="0">
              <a:latin typeface="Times New Roman" panose="02020603050405020304" pitchFamily="18" charset="0"/>
              <a:cs typeface="Times New Roman" panose="02020603050405020304" pitchFamily="18" charset="0"/>
              <a:sym typeface="Arial" panose="020B0604020202020204" pitchFamily="34" charset="0"/>
            </a:endParaRPr>
          </a:p>
          <a:p>
            <a:pPr lvl="2">
              <a:lnSpc>
                <a:spcPct val="80000"/>
              </a:lnSpc>
              <a:buFont typeface="Wingdings" panose="05000000000000000000" pitchFamily="2" charset="2"/>
              <a:buChar char="n"/>
            </a:pPr>
            <a:endParaRPr lang="en-US" altLang="zh-CN" sz="1400" dirty="0">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latin typeface="Times New Roman" panose="02020603050405020304" pitchFamily="18" charset="0"/>
              <a:cs typeface="Times New Roman" panose="02020603050405020304" pitchFamily="18" charset="0"/>
              <a:sym typeface="Arial" panose="020B0604020202020204" pitchFamily="34" charset="0"/>
            </a:endParaRPr>
          </a:p>
          <a:p>
            <a:pPr marL="0" indent="0">
              <a:lnSpc>
                <a:spcPct val="80000"/>
              </a:lnSpc>
              <a:buFont typeface="Arial" panose="020B0604020202020204" pitchFamily="34" charset="0"/>
              <a:buNone/>
            </a:pPr>
            <a:endParaRPr lang="en-US" altLang="zh-CN"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p:txBody>
      </p:sp>
      <p:pic>
        <p:nvPicPr>
          <p:cNvPr id="12" name="图片 11">
            <a:extLst>
              <a:ext uri="{FF2B5EF4-FFF2-40B4-BE49-F238E27FC236}">
                <a16:creationId xmlns:a16="http://schemas.microsoft.com/office/drawing/2014/main" id="{5E14E6B2-042E-4B8F-8D04-2B0E87763D79}"/>
              </a:ext>
            </a:extLst>
          </p:cNvPr>
          <p:cNvPicPr>
            <a:picLocks noChangeAspect="1"/>
          </p:cNvPicPr>
          <p:nvPr/>
        </p:nvPicPr>
        <p:blipFill>
          <a:blip r:embed="rId3"/>
          <a:stretch>
            <a:fillRect/>
          </a:stretch>
        </p:blipFill>
        <p:spPr>
          <a:xfrm>
            <a:off x="1577784" y="2938509"/>
            <a:ext cx="9036432" cy="33720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r>
              <a:rPr lang="en-US" altLang="zh-CN">
                <a:sym typeface="Arial" panose="020B0604020202020204" pitchFamily="34" charset="0"/>
              </a:rPr>
              <a:t>&lt; </a:t>
            </a:r>
            <a:fld id="{A548B57D-AE10-4CF7-A9DF-59FEFA91B28E}" type="slidenum">
              <a:rPr lang="zh-CN" altLang="en-US" smtClean="0">
                <a:sym typeface="Arial" panose="020B0604020202020204" pitchFamily="34" charset="0"/>
              </a:rPr>
              <a:t>2</a:t>
            </a:fld>
            <a:r>
              <a:rPr lang="zh-CN" altLang="en-US">
                <a:sym typeface="Arial" panose="020B0604020202020204" pitchFamily="34" charset="0"/>
              </a:rPr>
              <a:t> </a:t>
            </a:r>
            <a:r>
              <a:rPr lang="en-US" altLang="zh-CN">
                <a:sym typeface="Arial" panose="020B0604020202020204" pitchFamily="34" charset="0"/>
              </a:rPr>
              <a:t>&gt;</a:t>
            </a:r>
            <a:endParaRPr lang="zh-CN" altLang="en-US" dirty="0">
              <a:sym typeface="Arial" panose="020B0604020202020204" pitchFamily="34" charset="0"/>
            </a:endParaRPr>
          </a:p>
        </p:txBody>
      </p:sp>
      <p:sp>
        <p:nvSpPr>
          <p:cNvPr id="2" name="标题 1"/>
          <p:cNvSpPr>
            <a:spLocks noGrp="1"/>
          </p:cNvSpPr>
          <p:nvPr>
            <p:ph type="title"/>
          </p:nvPr>
        </p:nvSpPr>
        <p:spPr/>
        <p:txBody>
          <a:bodyPr/>
          <a:lstStyle/>
          <a:p>
            <a:r>
              <a:rPr lang="en-US" altLang="zh-CN" dirty="0">
                <a:sym typeface="Arial" panose="020B0604020202020204" pitchFamily="34" charset="0"/>
              </a:rPr>
              <a:t>01 Introduction</a:t>
            </a:r>
          </a:p>
        </p:txBody>
      </p:sp>
      <p:sp>
        <p:nvSpPr>
          <p:cNvPr id="6" name="文本占位符 2"/>
          <p:cNvSpPr>
            <a:spLocks noGrp="1"/>
          </p:cNvSpPr>
          <p:nvPr>
            <p:ph type="body" sz="quarter" idx="10"/>
          </p:nvPr>
        </p:nvSpPr>
        <p:spPr>
          <a:xfrm>
            <a:off x="443230" y="944880"/>
            <a:ext cx="11305540" cy="5449570"/>
          </a:xfrm>
        </p:spPr>
        <p:txBody>
          <a:bodyPr anchor="t" anchorCtr="0">
            <a:noAutofit/>
          </a:bodyPr>
          <a:lstStyle/>
          <a:p>
            <a:pPr lvl="1">
              <a:lnSpc>
                <a:spcPct val="100000"/>
              </a:lnSpc>
              <a:buClr>
                <a:srgbClr val="003399"/>
              </a:buClr>
              <a:buFont typeface="Wingdings" panose="05000000000000000000" pitchFamily="2" charset="2"/>
              <a:buChar char="Ø"/>
            </a:pPr>
            <a:r>
              <a:rPr lang="en-US" altLang="zh-CN" sz="1800" b="1"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Punishment</a:t>
            </a:r>
            <a:r>
              <a:rPr lang="en-US" altLang="zh-CN" sz="18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 has been suggested as one of the most important instruments or mechanisms for enforcing cooperation and compliance of social norms in various societies.</a:t>
            </a:r>
            <a:endParaRPr lang="en-US" altLang="zh-CN" sz="1800" b="1"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100000"/>
              </a:lnSpc>
              <a:buClr>
                <a:srgbClr val="003399"/>
              </a:buClr>
              <a:buFont typeface="Wingdings" panose="05000000000000000000" pitchFamily="2" charset="2"/>
              <a:buChar char="Ø"/>
            </a:pPr>
            <a:r>
              <a:rPr lang="en-US" altLang="zh-CN" sz="1800" b="1"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Social punishment</a:t>
            </a:r>
            <a:r>
              <a:rPr lang="en-US" altLang="zh-CN" sz="18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 whereby cooperators punish defectors.</a:t>
            </a:r>
          </a:p>
          <a:p>
            <a:pPr lvl="1">
              <a:lnSpc>
                <a:spcPct val="100000"/>
              </a:lnSpc>
              <a:buClr>
                <a:srgbClr val="003399"/>
              </a:buClr>
              <a:buFont typeface="Wingdings" panose="05000000000000000000" pitchFamily="2" charset="2"/>
              <a:buChar char="Ø"/>
            </a:pPr>
            <a:r>
              <a:rPr lang="en-US" altLang="zh-CN" sz="1600" b="1" dirty="0">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1"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ntisocial punishment</a:t>
            </a:r>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 whereby defectors punish cooperators.</a:t>
            </a:r>
          </a:p>
          <a:p>
            <a:pPr lvl="1">
              <a:lnSpc>
                <a:spcPct val="100000"/>
              </a:lnSpc>
              <a:buClr>
                <a:srgbClr val="003399"/>
              </a:buClr>
              <a:buFont typeface="Wingdings" panose="05000000000000000000" pitchFamily="2" charset="2"/>
              <a:buChar char="Ø"/>
            </a:pPr>
            <a:r>
              <a:rPr lang="en-US" altLang="zh-CN" sz="1600" b="1"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Antisocial</a:t>
            </a:r>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1600" b="1"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punishment</a:t>
            </a:r>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 outperforms </a:t>
            </a:r>
            <a:r>
              <a:rPr lang="en-US" altLang="zh-CN" sz="1600" b="1"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social</a:t>
            </a:r>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1600" b="1"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punishment</a:t>
            </a:r>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 leading to the destruction of cooperation.</a:t>
            </a:r>
            <a:r>
              <a:rPr lang="zh-CN" altLang="en-US"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 </a:t>
            </a: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100000"/>
              </a:lnSpc>
              <a:buClr>
                <a:srgbClr val="003399"/>
              </a:buClr>
              <a:buFont typeface="Wingdings" panose="05000000000000000000" pitchFamily="2" charset="2"/>
              <a:buChar char="Ø"/>
            </a:pPr>
            <a:r>
              <a:rPr lang="en-US" altLang="zh-CN" sz="1600" b="1" dirty="0">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1"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ntisocial</a:t>
            </a:r>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1600" b="1"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punishment</a:t>
            </a:r>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 can be significantly restrained by relying on </a:t>
            </a:r>
            <a:r>
              <a:rPr lang="en-US" altLang="zh-CN" sz="1600" b="1"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prior commitments</a:t>
            </a:r>
          </a:p>
          <a:p>
            <a:pPr marL="457200" lvl="1" indent="0">
              <a:lnSpc>
                <a:spcPct val="100000"/>
              </a:lnSpc>
              <a:buClr>
                <a:srgbClr val="003399"/>
              </a:buClr>
              <a:buFont typeface="Wingdings" panose="05000000000000000000" pitchFamily="2" charset="2"/>
              <a:buNone/>
            </a:pP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2">
              <a:lnSpc>
                <a:spcPct val="80000"/>
              </a:lnSpc>
              <a:buFont typeface="Wingdings" panose="05000000000000000000" pitchFamily="2" charset="2"/>
              <a:buChar char="n"/>
            </a:pPr>
            <a:endParaRPr lang="en-US" altLang="zh-CN" sz="14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0" indent="0">
              <a:lnSpc>
                <a:spcPct val="80000"/>
              </a:lnSpc>
              <a:buNone/>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r>
              <a:rPr lang="en-US" altLang="zh-CN">
                <a:sym typeface="Arial" panose="020B0604020202020204" pitchFamily="34" charset="0"/>
              </a:rPr>
              <a:t>&lt; </a:t>
            </a:r>
            <a:fld id="{A548B57D-AE10-4CF7-A9DF-59FEFA91B28E}" type="slidenum">
              <a:rPr lang="zh-CN" altLang="en-US" smtClean="0">
                <a:sym typeface="Arial" panose="020B0604020202020204" pitchFamily="34" charset="0"/>
              </a:rPr>
              <a:t>3</a:t>
            </a:fld>
            <a:r>
              <a:rPr lang="zh-CN" altLang="en-US">
                <a:sym typeface="Arial" panose="020B0604020202020204" pitchFamily="34" charset="0"/>
              </a:rPr>
              <a:t> </a:t>
            </a:r>
            <a:r>
              <a:rPr lang="en-US" altLang="zh-CN">
                <a:sym typeface="Arial" panose="020B0604020202020204" pitchFamily="34" charset="0"/>
              </a:rPr>
              <a:t>&gt;</a:t>
            </a:r>
            <a:endParaRPr lang="zh-CN" altLang="en-US" dirty="0">
              <a:sym typeface="Arial" panose="020B0604020202020204" pitchFamily="34" charset="0"/>
            </a:endParaRPr>
          </a:p>
        </p:txBody>
      </p:sp>
      <p:sp>
        <p:nvSpPr>
          <p:cNvPr id="2" name="标题 1"/>
          <p:cNvSpPr>
            <a:spLocks noGrp="1"/>
          </p:cNvSpPr>
          <p:nvPr>
            <p:ph type="title"/>
          </p:nvPr>
        </p:nvSpPr>
        <p:spPr/>
        <p:txBody>
          <a:bodyPr/>
          <a:lstStyle/>
          <a:p>
            <a:r>
              <a:rPr lang="en-US" altLang="zh-CN" dirty="0">
                <a:sym typeface="Arial" panose="020B0604020202020204" pitchFamily="34" charset="0"/>
              </a:rPr>
              <a:t>02 </a:t>
            </a:r>
            <a:r>
              <a:rPr lang="en-US" dirty="0">
                <a:sym typeface="Arial" panose="020B0604020202020204" pitchFamily="34" charset="0"/>
              </a:rPr>
              <a:t>Models and Methods</a:t>
            </a:r>
            <a:endParaRPr dirty="0">
              <a:sym typeface="Arial" panose="020B0604020202020204" pitchFamily="34" charset="0"/>
            </a:endParaRPr>
          </a:p>
        </p:txBody>
      </p:sp>
      <p:sp>
        <p:nvSpPr>
          <p:cNvPr id="6" name="文本占位符 2"/>
          <p:cNvSpPr>
            <a:spLocks noGrp="1"/>
          </p:cNvSpPr>
          <p:nvPr>
            <p:ph type="body" sz="quarter" idx="10"/>
          </p:nvPr>
        </p:nvSpPr>
        <p:spPr>
          <a:xfrm>
            <a:off x="443230" y="944880"/>
            <a:ext cx="11305540" cy="5449570"/>
          </a:xfrm>
        </p:spPr>
        <p:txBody>
          <a:bodyPr anchor="t" anchorCtr="0">
            <a:noAutofit/>
          </a:bodyPr>
          <a:lstStyle/>
          <a:p>
            <a:pPr marL="285750" lvl="1" indent="-285750">
              <a:lnSpc>
                <a:spcPct val="100000"/>
              </a:lnSpc>
              <a:buClr>
                <a:srgbClr val="003399"/>
              </a:buClr>
              <a:buFont typeface="Wingdings" panose="05000000000000000000" pitchFamily="2" charset="2"/>
              <a:buChar char="l"/>
            </a:pPr>
            <a:r>
              <a:rPr lang="en-US" altLang="zh-CN" sz="1800" b="1" dirty="0">
                <a:solidFill>
                  <a:srgbClr val="003399"/>
                </a:solidFill>
                <a:latin typeface="Arial" panose="020B0604020202020204" pitchFamily="34" charset="0"/>
                <a:ea typeface="微软雅黑" panose="020B0503020204020204" charset="-122"/>
                <a:cs typeface="+mn-ea"/>
                <a:sym typeface="Arial" panose="020B0604020202020204" pitchFamily="34" charset="0"/>
              </a:rPr>
              <a:t>Prisoner’s Dilemma (PD)</a:t>
            </a:r>
          </a:p>
          <a:p>
            <a:pPr marL="0" lvl="1" indent="0">
              <a:lnSpc>
                <a:spcPct val="100000"/>
              </a:lnSpc>
              <a:buClr>
                <a:srgbClr val="003399"/>
              </a:buClr>
              <a:buNone/>
            </a:pPr>
            <a:endParaRPr lang="en-US" altLang="zh-CN" sz="1600" dirty="0">
              <a:latin typeface="Times New Roman" panose="02020603050405020304" pitchFamily="18" charset="0"/>
              <a:cs typeface="Times New Roman" panose="02020603050405020304" pitchFamily="18" charset="0"/>
              <a:sym typeface="Arial" panose="020B0604020202020204" pitchFamily="34" charset="0"/>
            </a:endParaRPr>
          </a:p>
          <a:p>
            <a:pPr marL="0" lvl="1">
              <a:lnSpc>
                <a:spcPct val="100000"/>
              </a:lnSpc>
              <a:buClr>
                <a:srgbClr val="003399"/>
              </a:buClr>
              <a:buFont typeface="Wingdings" panose="05000000000000000000" pitchFamily="2" charset="2"/>
              <a:buChar char="Ø"/>
            </a:pPr>
            <a:r>
              <a:rPr lang="en-US" altLang="zh-CN" sz="1600" dirty="0">
                <a:latin typeface="Times New Roman" panose="02020603050405020304" pitchFamily="18" charset="0"/>
                <a:cs typeface="Times New Roman" panose="02020603050405020304" pitchFamily="18" charset="0"/>
                <a:sym typeface="Arial" panose="020B0604020202020204" pitchFamily="34" charset="0"/>
              </a:rPr>
              <a:t>T&gt;R&gt;P&gt;S</a:t>
            </a:r>
            <a:endParaRPr lang="en-US" altLang="zh-CN" sz="14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0" indent="0">
              <a:lnSpc>
                <a:spcPct val="80000"/>
              </a:lnSpc>
              <a:buNone/>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p:txBody>
      </p:sp>
      <p:pic>
        <p:nvPicPr>
          <p:cNvPr id="10" name="图片 9">
            <a:extLst>
              <a:ext uri="{FF2B5EF4-FFF2-40B4-BE49-F238E27FC236}">
                <a16:creationId xmlns:a16="http://schemas.microsoft.com/office/drawing/2014/main" id="{E1987B32-85DE-44F5-929F-1F0FE408CCFE}"/>
              </a:ext>
            </a:extLst>
          </p:cNvPr>
          <p:cNvPicPr>
            <a:picLocks noChangeAspect="1"/>
          </p:cNvPicPr>
          <p:nvPr/>
        </p:nvPicPr>
        <p:blipFill>
          <a:blip r:embed="rId3"/>
          <a:stretch>
            <a:fillRect/>
          </a:stretch>
        </p:blipFill>
        <p:spPr>
          <a:xfrm>
            <a:off x="2762793" y="3103732"/>
            <a:ext cx="6666413" cy="23858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r>
              <a:rPr lang="en-US" altLang="zh-CN">
                <a:sym typeface="Arial" panose="020B0604020202020204" pitchFamily="34" charset="0"/>
              </a:rPr>
              <a:t>&lt; </a:t>
            </a:r>
            <a:fld id="{A548B57D-AE10-4CF7-A9DF-59FEFA91B28E}" type="slidenum">
              <a:rPr lang="zh-CN" altLang="en-US" smtClean="0">
                <a:sym typeface="Arial" panose="020B0604020202020204" pitchFamily="34" charset="0"/>
              </a:rPr>
              <a:t>4</a:t>
            </a:fld>
            <a:r>
              <a:rPr lang="zh-CN" altLang="en-US">
                <a:sym typeface="Arial" panose="020B0604020202020204" pitchFamily="34" charset="0"/>
              </a:rPr>
              <a:t> </a:t>
            </a:r>
            <a:r>
              <a:rPr lang="en-US" altLang="zh-CN">
                <a:sym typeface="Arial" panose="020B0604020202020204" pitchFamily="34" charset="0"/>
              </a:rPr>
              <a:t>&gt;</a:t>
            </a:r>
            <a:endParaRPr lang="zh-CN" altLang="en-US" dirty="0">
              <a:sym typeface="Arial" panose="020B0604020202020204" pitchFamily="34" charset="0"/>
            </a:endParaRPr>
          </a:p>
        </p:txBody>
      </p:sp>
      <p:sp>
        <p:nvSpPr>
          <p:cNvPr id="2" name="标题 1"/>
          <p:cNvSpPr>
            <a:spLocks noGrp="1"/>
          </p:cNvSpPr>
          <p:nvPr>
            <p:ph type="title"/>
          </p:nvPr>
        </p:nvSpPr>
        <p:spPr/>
        <p:txBody>
          <a:bodyPr/>
          <a:lstStyle/>
          <a:p>
            <a:r>
              <a:rPr lang="en-US" altLang="zh-CN" dirty="0">
                <a:sym typeface="Arial" panose="020B0604020202020204" pitchFamily="34" charset="0"/>
              </a:rPr>
              <a:t>02 Models and Methods</a:t>
            </a:r>
          </a:p>
        </p:txBody>
      </p:sp>
      <mc:AlternateContent xmlns:mc="http://schemas.openxmlformats.org/markup-compatibility/2006" xmlns:a14="http://schemas.microsoft.com/office/drawing/2010/main">
        <mc:Choice Requires="a14">
          <p:sp>
            <p:nvSpPr>
              <p:cNvPr id="6" name="文本占位符 2"/>
              <p:cNvSpPr>
                <a:spLocks noGrp="1"/>
              </p:cNvSpPr>
              <p:nvPr>
                <p:ph type="body" sz="quarter" idx="10"/>
              </p:nvPr>
            </p:nvSpPr>
            <p:spPr>
              <a:xfrm>
                <a:off x="443230" y="953758"/>
                <a:ext cx="11305540" cy="5449570"/>
              </a:xfrm>
            </p:spPr>
            <p:txBody>
              <a:bodyPr anchor="t" anchorCtr="0">
                <a:noAutofit/>
              </a:bodyPr>
              <a:lstStyle/>
              <a:p>
                <a:pPr>
                  <a:lnSpc>
                    <a:spcPct val="100000"/>
                  </a:lnSpc>
                  <a:buClr>
                    <a:srgbClr val="003399"/>
                  </a:buClr>
                  <a:buFont typeface="Wingdings" panose="05000000000000000000" pitchFamily="2" charset="2"/>
                  <a:buChar char="l"/>
                </a:pPr>
                <a:r>
                  <a:rPr lang="en-US" altLang="zh-CN" sz="1800" b="1" dirty="0">
                    <a:solidFill>
                      <a:srgbClr val="003399"/>
                    </a:solidFill>
                    <a:latin typeface="Arial" panose="020B0604020202020204" pitchFamily="34" charset="0"/>
                    <a:ea typeface="微软雅黑" panose="020B0503020204020204" charset="-122"/>
                    <a:cs typeface="+mn-ea"/>
                    <a:sym typeface="Arial" panose="020B0604020202020204" pitchFamily="34" charset="0"/>
                  </a:rPr>
                  <a:t> PD with Punishment</a:t>
                </a: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100000"/>
                  </a:lnSpc>
                  <a:buClr>
                    <a:srgbClr val="003399"/>
                  </a:buClr>
                  <a:buFont typeface="Wingdings" panose="05000000000000000000" pitchFamily="2" charset="2"/>
                  <a:buChar char="Ø"/>
                </a:pPr>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After the PD has taken place, a player can choose to punish her opponent, which consists in paying a cost </a:t>
                </a: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sym typeface="Arial" panose="020B0604020202020204" pitchFamily="34" charset="0"/>
                          </a:rPr>
                        </m:ctrlPr>
                      </m:sSubPr>
                      <m:e>
                        <m:r>
                          <a:rPr lang="en-US" altLang="zh-CN" sz="16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sym typeface="Arial" panose="020B0604020202020204" pitchFamily="34" charset="0"/>
                          </a:rPr>
                          <m:t>∈</m:t>
                        </m:r>
                      </m:e>
                      <m:sub>
                        <m:r>
                          <a:rPr lang="en-US" altLang="zh-CN" sz="1600" b="0" i="1" smtClean="0">
                            <a:solidFill>
                              <a:schemeClr val="tx1"/>
                            </a:solidFill>
                            <a:latin typeface="Cambria Math" panose="02040503050406030204" pitchFamily="18" charset="0"/>
                            <a:cs typeface="Times New Roman" panose="02020603050405020304" pitchFamily="18" charset="0"/>
                            <a:sym typeface="Arial" panose="020B0604020202020204" pitchFamily="34" charset="0"/>
                          </a:rPr>
                          <m:t>1</m:t>
                        </m:r>
                      </m:sub>
                    </m:sSub>
                  </m:oMath>
                </a14:m>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 to make the opponent incur a cost </a:t>
                </a: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sym typeface="Arial" panose="020B0604020202020204" pitchFamily="34" charset="0"/>
                          </a:rPr>
                        </m:ctrlPr>
                      </m:sSubPr>
                      <m:e>
                        <m:r>
                          <a:rPr lang="zh-CN" altLang="en-US" sz="1600" i="1" smtClean="0">
                            <a:solidFill>
                              <a:schemeClr val="tx1"/>
                            </a:solidFill>
                            <a:latin typeface="Cambria Math" panose="02040503050406030204" pitchFamily="18" charset="0"/>
                            <a:cs typeface="Times New Roman" panose="02020603050405020304" pitchFamily="18" charset="0"/>
                            <a:sym typeface="Arial" panose="020B0604020202020204" pitchFamily="34" charset="0"/>
                          </a:rPr>
                          <m:t>𝛿</m:t>
                        </m:r>
                      </m:e>
                      <m:sub>
                        <m:r>
                          <a:rPr lang="en-US" altLang="zh-CN" sz="1600" b="0" i="1" smtClean="0">
                            <a:solidFill>
                              <a:schemeClr val="tx1"/>
                            </a:solidFill>
                            <a:latin typeface="Cambria Math" panose="02040503050406030204" pitchFamily="18" charset="0"/>
                            <a:cs typeface="Times New Roman" panose="02020603050405020304" pitchFamily="18" charset="0"/>
                            <a:sym typeface="Arial" panose="020B0604020202020204" pitchFamily="34" charset="0"/>
                          </a:rPr>
                          <m:t>1</m:t>
                        </m:r>
                      </m:sub>
                    </m:sSub>
                  </m:oMath>
                </a14:m>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a:t>
                </a:r>
              </a:p>
              <a:p>
                <a:pPr lvl="1">
                  <a:lnSpc>
                    <a:spcPct val="100000"/>
                  </a:lnSpc>
                  <a:buClr>
                    <a:srgbClr val="003399"/>
                  </a:buClr>
                  <a:buFont typeface="Wingdings" panose="05000000000000000000" pitchFamily="2" charset="2"/>
                  <a:buChar char="Ø"/>
                </a:pPr>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 Assume that </a:t>
                </a: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sym typeface="Arial" panose="020B0604020202020204" pitchFamily="34" charset="0"/>
                          </a:rPr>
                        </m:ctrlPr>
                      </m:sSubPr>
                      <m:e>
                        <m:r>
                          <a:rPr lang="en-US" altLang="zh-CN" sz="16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sym typeface="Arial" panose="020B0604020202020204" pitchFamily="34" charset="0"/>
                          </a:rPr>
                          <m:t>∈</m:t>
                        </m:r>
                      </m:e>
                      <m:sub>
                        <m:r>
                          <a:rPr lang="en-US" altLang="zh-CN" sz="1600" b="0" i="1" smtClean="0">
                            <a:solidFill>
                              <a:schemeClr val="tx1"/>
                            </a:solidFill>
                            <a:latin typeface="Cambria Math" panose="02040503050406030204" pitchFamily="18" charset="0"/>
                            <a:cs typeface="Times New Roman" panose="02020603050405020304" pitchFamily="18" charset="0"/>
                            <a:sym typeface="Arial" panose="020B0604020202020204" pitchFamily="34" charset="0"/>
                          </a:rPr>
                          <m:t>1</m:t>
                        </m:r>
                      </m:sub>
                    </m:sSub>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sym typeface="Arial" panose="020B0604020202020204" pitchFamily="34" charset="0"/>
                      </a:rPr>
                      <m:t>&lt;</m:t>
                    </m:r>
                    <m:sSub>
                      <m:sSubPr>
                        <m:ctrlPr>
                          <a:rPr lang="en-US" altLang="zh-CN" sz="1600" i="1">
                            <a:latin typeface="Cambria Math" panose="02040503050406030204" pitchFamily="18" charset="0"/>
                            <a:cs typeface="Times New Roman" panose="02020603050405020304" pitchFamily="18" charset="0"/>
                            <a:sym typeface="Arial" panose="020B0604020202020204" pitchFamily="34" charset="0"/>
                          </a:rPr>
                        </m:ctrlPr>
                      </m:sSubPr>
                      <m:e>
                        <m:r>
                          <a:rPr lang="zh-CN" altLang="en-US" sz="1600" i="1">
                            <a:latin typeface="Cambria Math" panose="02040503050406030204" pitchFamily="18" charset="0"/>
                            <a:cs typeface="Times New Roman" panose="02020603050405020304" pitchFamily="18" charset="0"/>
                            <a:sym typeface="Arial" panose="020B0604020202020204" pitchFamily="34" charset="0"/>
                          </a:rPr>
                          <m:t>𝛿</m:t>
                        </m:r>
                      </m:e>
                      <m:sub>
                        <m:r>
                          <a:rPr lang="en-US" altLang="zh-CN" sz="1600" i="1">
                            <a:latin typeface="Cambria Math" panose="02040503050406030204" pitchFamily="18" charset="0"/>
                            <a:cs typeface="Times New Roman" panose="02020603050405020304" pitchFamily="18" charset="0"/>
                            <a:sym typeface="Arial" panose="020B0604020202020204" pitchFamily="34" charset="0"/>
                          </a:rPr>
                          <m:t>1</m:t>
                        </m:r>
                      </m:sub>
                    </m:sSub>
                  </m:oMath>
                </a14:m>
                <a:r>
                  <a:rPr lang="el-GR"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a:t>
                </a: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100000"/>
                  </a:lnSpc>
                  <a:buClr>
                    <a:srgbClr val="003399"/>
                  </a:buClr>
                  <a:buFont typeface="Wingdings" panose="05000000000000000000" pitchFamily="2" charset="2"/>
                  <a:buChar char="Ø"/>
                </a:pPr>
                <a:r>
                  <a:rPr lang="en-US" altLang="zh-CN" sz="1600" b="1"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CP</a:t>
                </a:r>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 cooperates in the PD, and punishes a co-player who defected in the game.</a:t>
                </a:r>
              </a:p>
              <a:p>
                <a:pPr lvl="1">
                  <a:lnSpc>
                    <a:spcPct val="100000"/>
                  </a:lnSpc>
                  <a:buClr>
                    <a:srgbClr val="003399"/>
                  </a:buClr>
                  <a:buFont typeface="Wingdings" panose="05000000000000000000" pitchFamily="2" charset="2"/>
                  <a:buChar char="Ø"/>
                </a:pPr>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AP defects in the PD, and </a:t>
                </a:r>
                <a:r>
                  <a:rPr lang="en-US" altLang="zh-CN" sz="1600" dirty="0" err="1">
                    <a:solidFill>
                      <a:schemeClr val="tx1"/>
                    </a:solidFill>
                    <a:latin typeface="Times New Roman" panose="02020603050405020304" pitchFamily="18" charset="0"/>
                    <a:cs typeface="Times New Roman" panose="02020603050405020304" pitchFamily="18" charset="0"/>
                    <a:sym typeface="Arial" panose="020B0604020202020204" pitchFamily="34" charset="0"/>
                  </a:rPr>
                  <a:t>punishes</a:t>
                </a:r>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 a co-player who cooperated in the game.</a:t>
                </a:r>
              </a:p>
              <a:p>
                <a:pPr lvl="1">
                  <a:lnSpc>
                    <a:spcPct val="100000"/>
                  </a:lnSpc>
                  <a:buClr>
                    <a:srgbClr val="003399"/>
                  </a:buClr>
                  <a:buFont typeface="Wingdings" panose="05000000000000000000" pitchFamily="2" charset="2"/>
                  <a:buChar char="Ø"/>
                </a:pPr>
                <a:r>
                  <a:rPr lang="en-US" altLang="zh-CN" sz="1600" b="1"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pure cooperator (C) </a:t>
                </a:r>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and </a:t>
                </a:r>
                <a:r>
                  <a:rPr lang="en-US" altLang="zh-CN" sz="1600" b="1"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pure defector (D) </a:t>
                </a:r>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(i.e. they do not use the punishment option).</a:t>
                </a:r>
              </a:p>
              <a:p>
                <a:pPr lvl="1">
                  <a:lnSpc>
                    <a:spcPct val="100000"/>
                  </a:lnSpc>
                  <a:buClr>
                    <a:srgbClr val="003399"/>
                  </a:buClr>
                  <a:buFont typeface="Wingdings" panose="05000000000000000000" pitchFamily="2" charset="2"/>
                  <a:buChar char="Ø"/>
                </a:pPr>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4 × 4 payoff matrix (for row player):</a:t>
                </a:r>
              </a:p>
              <a:p>
                <a:pPr marL="457200" lvl="1" indent="0">
                  <a:lnSpc>
                    <a:spcPct val="100000"/>
                  </a:lnSpc>
                  <a:buClr>
                    <a:srgbClr val="003399"/>
                  </a:buClr>
                  <a:buFont typeface="Wingdings" panose="05000000000000000000" pitchFamily="2" charset="2"/>
                  <a:buNone/>
                </a:pP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457200" lvl="1" indent="0">
                  <a:lnSpc>
                    <a:spcPct val="100000"/>
                  </a:lnSpc>
                  <a:buClr>
                    <a:srgbClr val="003399"/>
                  </a:buClr>
                  <a:buFont typeface="Wingdings" panose="05000000000000000000" pitchFamily="2" charset="2"/>
                  <a:buNone/>
                </a:pPr>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	</a:t>
                </a:r>
              </a:p>
              <a:p>
                <a:pPr marL="457200" lvl="1" indent="0">
                  <a:lnSpc>
                    <a:spcPct val="100000"/>
                  </a:lnSpc>
                  <a:buClr>
                    <a:srgbClr val="003399"/>
                  </a:buClr>
                  <a:buFont typeface="Wingdings" panose="05000000000000000000" pitchFamily="2" charset="2"/>
                  <a:buNone/>
                </a:pP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457200" lvl="1" indent="0">
                  <a:lnSpc>
                    <a:spcPct val="100000"/>
                  </a:lnSpc>
                  <a:buClr>
                    <a:srgbClr val="003399"/>
                  </a:buClr>
                  <a:buFont typeface="Wingdings" panose="05000000000000000000" pitchFamily="2" charset="2"/>
                  <a:buNone/>
                </a:pPr>
                <a:endParaRPr lang="zh-CN" altLang="en-US"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457200" lvl="1" indent="0">
                  <a:lnSpc>
                    <a:spcPct val="100000"/>
                  </a:lnSpc>
                  <a:buClr>
                    <a:srgbClr val="003399"/>
                  </a:buClr>
                  <a:buFont typeface="Wingdings" panose="05000000000000000000" pitchFamily="2" charset="2"/>
                  <a:buNone/>
                </a:pP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2">
                  <a:lnSpc>
                    <a:spcPct val="80000"/>
                  </a:lnSpc>
                  <a:buFont typeface="Wingdings" panose="05000000000000000000" pitchFamily="2" charset="2"/>
                  <a:buChar char="n"/>
                </a:pPr>
                <a:endParaRPr lang="en-US" altLang="zh-CN" sz="14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0" indent="0">
                  <a:lnSpc>
                    <a:spcPct val="80000"/>
                  </a:lnSpc>
                  <a:buNone/>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p:txBody>
          </p:sp>
        </mc:Choice>
        <mc:Fallback xmlns="">
          <p:sp>
            <p:nvSpPr>
              <p:cNvPr id="6" name="文本占位符 2"/>
              <p:cNvSpPr>
                <a:spLocks noGrp="1" noRot="1" noChangeAspect="1" noMove="1" noResize="1" noEditPoints="1" noAdjustHandles="1" noChangeArrowheads="1" noChangeShapeType="1" noTextEdit="1"/>
              </p:cNvSpPr>
              <p:nvPr>
                <p:ph type="body" sz="quarter" idx="10"/>
              </p:nvPr>
            </p:nvSpPr>
            <p:spPr>
              <a:xfrm>
                <a:off x="443230" y="953758"/>
                <a:ext cx="11305540" cy="5449570"/>
              </a:xfrm>
              <a:blipFill>
                <a:blip r:embed="rId3"/>
                <a:stretch>
                  <a:fillRect l="-378" t="-559"/>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9C5FE605-9356-4847-980F-2AE0512C2077}"/>
              </a:ext>
            </a:extLst>
          </p:cNvPr>
          <p:cNvPicPr>
            <a:picLocks noChangeAspect="1"/>
          </p:cNvPicPr>
          <p:nvPr/>
        </p:nvPicPr>
        <p:blipFill>
          <a:blip r:embed="rId4"/>
          <a:stretch>
            <a:fillRect/>
          </a:stretch>
        </p:blipFill>
        <p:spPr>
          <a:xfrm>
            <a:off x="2136943" y="4024406"/>
            <a:ext cx="7918114" cy="218167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r>
              <a:rPr lang="en-US" altLang="zh-CN">
                <a:sym typeface="Arial" panose="020B0604020202020204" pitchFamily="34" charset="0"/>
              </a:rPr>
              <a:t>&lt; </a:t>
            </a:r>
            <a:fld id="{A548B57D-AE10-4CF7-A9DF-59FEFA91B28E}" type="slidenum">
              <a:rPr lang="zh-CN" altLang="en-US" smtClean="0">
                <a:sym typeface="Arial" panose="020B0604020202020204" pitchFamily="34" charset="0"/>
              </a:rPr>
              <a:t>5</a:t>
            </a:fld>
            <a:r>
              <a:rPr lang="zh-CN" altLang="en-US">
                <a:sym typeface="Arial" panose="020B0604020202020204" pitchFamily="34" charset="0"/>
              </a:rPr>
              <a:t> </a:t>
            </a:r>
            <a:r>
              <a:rPr lang="en-US" altLang="zh-CN">
                <a:sym typeface="Arial" panose="020B0604020202020204" pitchFamily="34" charset="0"/>
              </a:rPr>
              <a:t>&gt;</a:t>
            </a:r>
            <a:endParaRPr lang="zh-CN" altLang="en-US" dirty="0">
              <a:sym typeface="Arial" panose="020B0604020202020204" pitchFamily="34" charset="0"/>
            </a:endParaRPr>
          </a:p>
        </p:txBody>
      </p:sp>
      <p:sp>
        <p:nvSpPr>
          <p:cNvPr id="2" name="标题 1"/>
          <p:cNvSpPr>
            <a:spLocks noGrp="1"/>
          </p:cNvSpPr>
          <p:nvPr>
            <p:ph type="title"/>
          </p:nvPr>
        </p:nvSpPr>
        <p:spPr/>
        <p:txBody>
          <a:bodyPr/>
          <a:lstStyle/>
          <a:p>
            <a:r>
              <a:rPr lang="en-US" altLang="zh-CN" dirty="0">
                <a:sym typeface="Arial" panose="020B0604020202020204" pitchFamily="34" charset="0"/>
              </a:rPr>
              <a:t>02 Models and Methods</a:t>
            </a:r>
          </a:p>
        </p:txBody>
      </p:sp>
      <mc:AlternateContent xmlns:mc="http://schemas.openxmlformats.org/markup-compatibility/2006">
        <mc:Choice xmlns:a14="http://schemas.microsoft.com/office/drawing/2010/main" Requires="a14">
          <p:sp>
            <p:nvSpPr>
              <p:cNvPr id="6" name="文本占位符 2"/>
              <p:cNvSpPr>
                <a:spLocks noGrp="1"/>
              </p:cNvSpPr>
              <p:nvPr>
                <p:ph type="body" sz="quarter" idx="10"/>
              </p:nvPr>
            </p:nvSpPr>
            <p:spPr>
              <a:xfrm>
                <a:off x="443230" y="944880"/>
                <a:ext cx="11305540" cy="5449570"/>
              </a:xfrm>
            </p:spPr>
            <p:txBody>
              <a:bodyPr anchor="t" anchorCtr="0">
                <a:noAutofit/>
              </a:bodyPr>
              <a:lstStyle/>
              <a:p>
                <a:pPr>
                  <a:lnSpc>
                    <a:spcPct val="100000"/>
                  </a:lnSpc>
                  <a:buClr>
                    <a:srgbClr val="003399"/>
                  </a:buClr>
                  <a:buFont typeface="Wingdings" panose="05000000000000000000" pitchFamily="2" charset="2"/>
                  <a:buChar char="l"/>
                </a:pPr>
                <a:r>
                  <a:rPr lang="en-US" altLang="zh-CN" sz="1800" b="1" dirty="0">
                    <a:solidFill>
                      <a:srgbClr val="003399"/>
                    </a:solidFill>
                    <a:latin typeface="Arial" panose="020B0604020202020204" pitchFamily="34" charset="0"/>
                    <a:ea typeface="微软雅黑" panose="020B0503020204020204" charset="-122"/>
                    <a:cs typeface="+mn-ea"/>
                    <a:sym typeface="Arial" panose="020B0604020202020204" pitchFamily="34" charset="0"/>
                  </a:rPr>
                  <a:t> PD with Commitment</a:t>
                </a: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100000"/>
                  </a:lnSpc>
                  <a:buClr>
                    <a:srgbClr val="003399"/>
                  </a:buClr>
                  <a:buFont typeface="Wingdings" panose="05000000000000000000" pitchFamily="2" charset="2"/>
                  <a:buChar char="Ø"/>
                </a:pPr>
                <a:r>
                  <a:rPr lang="en-US" altLang="zh-CN" sz="1600" b="1" dirty="0">
                    <a:latin typeface="Times New Roman" panose="02020603050405020304" pitchFamily="18" charset="0"/>
                    <a:cs typeface="Times New Roman" panose="02020603050405020304" pitchFamily="18" charset="0"/>
                    <a:sym typeface="Arial" panose="020B0604020202020204" pitchFamily="34" charset="0"/>
                  </a:rPr>
                  <a:t>Commitment</a:t>
                </a:r>
                <a:r>
                  <a:rPr lang="en-US" altLang="zh-CN" sz="1600" dirty="0">
                    <a:latin typeface="Times New Roman" panose="02020603050405020304" pitchFamily="18" charset="0"/>
                    <a:cs typeface="Times New Roman" panose="02020603050405020304" pitchFamily="18" charset="0"/>
                    <a:sym typeface="Arial" panose="020B0604020202020204" pitchFamily="34" charset="0"/>
                  </a:rPr>
                  <a:t> </a:t>
                </a:r>
                <a:r>
                  <a:rPr lang="en-US" altLang="zh-CN" sz="1600" b="1" dirty="0">
                    <a:latin typeface="Times New Roman" panose="02020603050405020304" pitchFamily="18" charset="0"/>
                    <a:cs typeface="Times New Roman" panose="02020603050405020304" pitchFamily="18" charset="0"/>
                    <a:sym typeface="Arial" panose="020B0604020202020204" pitchFamily="34" charset="0"/>
                  </a:rPr>
                  <a:t>strategy</a:t>
                </a:r>
                <a:r>
                  <a:rPr lang="en-US" altLang="zh-CN" sz="1600" dirty="0">
                    <a:latin typeface="Times New Roman" panose="02020603050405020304" pitchFamily="18" charset="0"/>
                    <a:cs typeface="Times New Roman" panose="02020603050405020304" pitchFamily="18" charset="0"/>
                    <a:sym typeface="Arial" panose="020B0604020202020204" pitchFamily="34" charset="0"/>
                  </a:rPr>
                  <a:t> (denoted by </a:t>
                </a:r>
                <a:r>
                  <a:rPr lang="en-US" altLang="zh-CN" sz="1600" b="1" dirty="0">
                    <a:latin typeface="Times New Roman" panose="02020603050405020304" pitchFamily="18" charset="0"/>
                    <a:cs typeface="Times New Roman" panose="02020603050405020304" pitchFamily="18" charset="0"/>
                    <a:sym typeface="Arial" panose="020B0604020202020204" pitchFamily="34" charset="0"/>
                  </a:rPr>
                  <a:t>COM</a:t>
                </a:r>
                <a:r>
                  <a:rPr lang="en-US" altLang="zh-CN" sz="1600" dirty="0">
                    <a:latin typeface="Times New Roman" panose="02020603050405020304" pitchFamily="18" charset="0"/>
                    <a:cs typeface="Times New Roman" panose="02020603050405020304" pitchFamily="18" charset="0"/>
                    <a:sym typeface="Arial" panose="020B0604020202020204" pitchFamily="34" charset="0"/>
                  </a:rPr>
                  <a:t>): First offer to commit, then cooperate, proposer pays cost </a:t>
                </a: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sym typeface="Arial" panose="020B0604020202020204" pitchFamily="34" charset="0"/>
                          </a:rPr>
                        </m:ctrlPr>
                      </m:sSubPr>
                      <m:e>
                        <m:r>
                          <a:rPr lang="en-US" altLang="zh-CN" sz="16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sym typeface="Arial" panose="020B0604020202020204" pitchFamily="34" charset="0"/>
                          </a:rPr>
                          <m:t>∈</m:t>
                        </m:r>
                      </m:e>
                      <m:sub>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sym typeface="Arial" panose="020B0604020202020204" pitchFamily="34" charset="0"/>
                          </a:rPr>
                          <m:t>2</m:t>
                        </m:r>
                      </m:sub>
                    </m:sSub>
                  </m:oMath>
                </a14:m>
                <a:r>
                  <a:rPr lang="en-US" altLang="zh-CN" sz="1600" dirty="0">
                    <a:latin typeface="Times New Roman" panose="02020603050405020304" pitchFamily="18" charset="0"/>
                    <a:cs typeface="Times New Roman" panose="02020603050405020304" pitchFamily="18" charset="0"/>
                    <a:sym typeface="Arial" panose="020B0604020202020204" pitchFamily="34" charset="0"/>
                  </a:rPr>
                  <a:t>; adversary accepts commitment but does not cooperate, compensation cost </a:t>
                </a:r>
                <a14:m>
                  <m:oMath xmlns:m="http://schemas.openxmlformats.org/officeDocument/2006/math">
                    <m:sSub>
                      <m:sSubPr>
                        <m:ctrlPr>
                          <a:rPr lang="en-US" altLang="zh-CN" sz="1600" i="1">
                            <a:latin typeface="Cambria Math" panose="02040503050406030204" pitchFamily="18" charset="0"/>
                            <a:cs typeface="Times New Roman" panose="02020603050405020304" pitchFamily="18" charset="0"/>
                            <a:sym typeface="Arial" panose="020B0604020202020204" pitchFamily="34" charset="0"/>
                          </a:rPr>
                        </m:ctrlPr>
                      </m:sSubPr>
                      <m:e>
                        <m:r>
                          <a:rPr lang="zh-CN" altLang="en-US" sz="1600" i="1">
                            <a:latin typeface="Cambria Math" panose="02040503050406030204" pitchFamily="18" charset="0"/>
                            <a:cs typeface="Times New Roman" panose="02020603050405020304" pitchFamily="18" charset="0"/>
                            <a:sym typeface="Arial" panose="020B0604020202020204" pitchFamily="34" charset="0"/>
                          </a:rPr>
                          <m:t>𝛿</m:t>
                        </m:r>
                      </m:e>
                      <m:sub>
                        <m:r>
                          <a:rPr lang="en-US" altLang="zh-CN" sz="1600" b="0" i="1" smtClean="0">
                            <a:latin typeface="Cambria Math" panose="02040503050406030204" pitchFamily="18" charset="0"/>
                            <a:cs typeface="Times New Roman" panose="02020603050405020304" pitchFamily="18" charset="0"/>
                            <a:sym typeface="Arial" panose="020B0604020202020204" pitchFamily="34" charset="0"/>
                          </a:rPr>
                          <m:t>2</m:t>
                        </m:r>
                      </m:sub>
                    </m:sSub>
                  </m:oMath>
                </a14:m>
                <a:r>
                  <a:rPr lang="en-US" altLang="zh-CN" sz="1600" dirty="0">
                    <a:latin typeface="Times New Roman" panose="02020603050405020304" pitchFamily="18" charset="0"/>
                    <a:cs typeface="Times New Roman" panose="02020603050405020304" pitchFamily="18" charset="0"/>
                    <a:sym typeface="Arial" panose="020B0604020202020204" pitchFamily="34" charset="0"/>
                  </a:rPr>
                  <a:t>, does not accept commitment, interaction will not occur, both parties gain 0; first assume adversary will cooperate.</a:t>
                </a:r>
              </a:p>
              <a:p>
                <a:pPr lvl="1">
                  <a:lnSpc>
                    <a:spcPct val="100000"/>
                  </a:lnSpc>
                  <a:buClr>
                    <a:srgbClr val="003399"/>
                  </a:buClr>
                  <a:buFont typeface="Wingdings" panose="05000000000000000000" pitchFamily="2" charset="2"/>
                  <a:buChar char="Ø"/>
                </a:pPr>
                <a:r>
                  <a:rPr lang="en-US" altLang="zh-CN" sz="1600" b="1" dirty="0">
                    <a:latin typeface="Times New Roman" panose="02020603050405020304" pitchFamily="18" charset="0"/>
                    <a:cs typeface="Times New Roman" panose="02020603050405020304" pitchFamily="18" charset="0"/>
                    <a:sym typeface="Arial" panose="020B0604020202020204" pitchFamily="34" charset="0"/>
                  </a:rPr>
                  <a:t>Unconditional</a:t>
                </a:r>
                <a:r>
                  <a:rPr lang="en-US" altLang="zh-CN" sz="1600" dirty="0">
                    <a:latin typeface="Times New Roman" panose="02020603050405020304" pitchFamily="18" charset="0"/>
                    <a:cs typeface="Times New Roman" panose="02020603050405020304" pitchFamily="18" charset="0"/>
                    <a:sym typeface="Arial" panose="020B0604020202020204" pitchFamily="34" charset="0"/>
                  </a:rPr>
                  <a:t> </a:t>
                </a:r>
                <a:r>
                  <a:rPr lang="en-US" altLang="zh-CN" sz="1600" b="1" dirty="0">
                    <a:latin typeface="Times New Roman" panose="02020603050405020304" pitchFamily="18" charset="0"/>
                    <a:cs typeface="Times New Roman" panose="02020603050405020304" pitchFamily="18" charset="0"/>
                    <a:sym typeface="Arial" panose="020B0604020202020204" pitchFamily="34" charset="0"/>
                  </a:rPr>
                  <a:t>cooperators (C)</a:t>
                </a:r>
                <a:r>
                  <a:rPr lang="en-US" altLang="zh-CN" sz="1600" dirty="0">
                    <a:latin typeface="Times New Roman" panose="02020603050405020304" pitchFamily="18" charset="0"/>
                    <a:cs typeface="Times New Roman" panose="02020603050405020304" pitchFamily="18" charset="0"/>
                    <a:sym typeface="Arial" panose="020B0604020202020204" pitchFamily="34" charset="0"/>
                  </a:rPr>
                  <a:t>, who always commit when being proposed a commitment deal, cooperate whenever the PD is played, but do not propose commitment themselves.</a:t>
                </a:r>
              </a:p>
              <a:p>
                <a:pPr lvl="1">
                  <a:lnSpc>
                    <a:spcPct val="100000"/>
                  </a:lnSpc>
                  <a:buClr>
                    <a:srgbClr val="003399"/>
                  </a:buClr>
                  <a:buFont typeface="Wingdings" panose="05000000000000000000" pitchFamily="2" charset="2"/>
                  <a:buChar char="Ø"/>
                </a:pPr>
                <a:r>
                  <a:rPr lang="en-US" altLang="zh-CN" sz="1600" b="1" dirty="0">
                    <a:latin typeface="Times New Roman" panose="02020603050405020304" pitchFamily="18" charset="0"/>
                    <a:cs typeface="Times New Roman" panose="02020603050405020304" pitchFamily="18" charset="0"/>
                    <a:sym typeface="Arial" panose="020B0604020202020204" pitchFamily="34" charset="0"/>
                  </a:rPr>
                  <a:t>Unconditional defectors (D)</a:t>
                </a:r>
                <a:r>
                  <a:rPr lang="en-US" altLang="zh-CN" sz="1600" dirty="0">
                    <a:latin typeface="Times New Roman" panose="02020603050405020304" pitchFamily="18" charset="0"/>
                    <a:cs typeface="Times New Roman" panose="02020603050405020304" pitchFamily="18" charset="0"/>
                    <a:sym typeface="Arial" panose="020B0604020202020204" pitchFamily="34" charset="0"/>
                  </a:rPr>
                  <a:t>, who do not accept commitment, defect when the PD takes place, and do not propose commitment.</a:t>
                </a:r>
              </a:p>
              <a:p>
                <a:pPr lvl="1">
                  <a:lnSpc>
                    <a:spcPct val="100000"/>
                  </a:lnSpc>
                  <a:buClr>
                    <a:srgbClr val="003399"/>
                  </a:buClr>
                  <a:buFont typeface="Wingdings" panose="05000000000000000000" pitchFamily="2" charset="2"/>
                  <a:buChar char="Ø"/>
                </a:pPr>
                <a:r>
                  <a:rPr lang="en-US" altLang="zh-CN" sz="1600" b="1" dirty="0">
                    <a:latin typeface="Times New Roman" panose="02020603050405020304" pitchFamily="18" charset="0"/>
                    <a:cs typeface="Times New Roman" panose="02020603050405020304" pitchFamily="18" charset="0"/>
                    <a:sym typeface="Arial" panose="020B0604020202020204" pitchFamily="34" charset="0"/>
                  </a:rPr>
                  <a:t>Fake committers(FAKE)</a:t>
                </a:r>
                <a:r>
                  <a:rPr lang="en-US" altLang="zh-CN" sz="1600" dirty="0">
                    <a:latin typeface="Times New Roman" panose="02020603050405020304" pitchFamily="18" charset="0"/>
                    <a:cs typeface="Times New Roman" panose="02020603050405020304" pitchFamily="18" charset="0"/>
                    <a:sym typeface="Arial" panose="020B0604020202020204" pitchFamily="34" charset="0"/>
                  </a:rPr>
                  <a:t>, False committers, pretending to accept a commitment and then reneging on it; compensated by payment of cost </a:t>
                </a:r>
                <a14:m>
                  <m:oMath xmlns:m="http://schemas.openxmlformats.org/officeDocument/2006/math">
                    <m:sSub>
                      <m:sSubPr>
                        <m:ctrlPr>
                          <a:rPr lang="en-US" altLang="zh-CN" sz="1600" i="1" smtClean="0">
                            <a:latin typeface="Cambria Math" panose="02040503050406030204" pitchFamily="18" charset="0"/>
                            <a:cs typeface="Times New Roman" panose="02020603050405020304" pitchFamily="18" charset="0"/>
                            <a:sym typeface="Arial" panose="020B0604020202020204" pitchFamily="34" charset="0"/>
                          </a:rPr>
                        </m:ctrlPr>
                      </m:sSubPr>
                      <m:e>
                        <m:r>
                          <a:rPr lang="zh-CN" altLang="en-US" sz="1600" i="1">
                            <a:latin typeface="Cambria Math" panose="02040503050406030204" pitchFamily="18" charset="0"/>
                            <a:cs typeface="Times New Roman" panose="02020603050405020304" pitchFamily="18" charset="0"/>
                            <a:sym typeface="Arial" panose="020B0604020202020204" pitchFamily="34" charset="0"/>
                          </a:rPr>
                          <m:t>𝛿</m:t>
                        </m:r>
                      </m:e>
                      <m:sub>
                        <m:r>
                          <a:rPr lang="en-US" altLang="zh-CN" sz="1600" b="0" i="1" smtClean="0">
                            <a:latin typeface="Cambria Math" panose="02040503050406030204" pitchFamily="18" charset="0"/>
                            <a:cs typeface="Times New Roman" panose="02020603050405020304" pitchFamily="18" charset="0"/>
                            <a:sym typeface="Arial" panose="020B0604020202020204" pitchFamily="34" charset="0"/>
                          </a:rPr>
                          <m:t>2</m:t>
                        </m:r>
                      </m:sub>
                    </m:sSub>
                  </m:oMath>
                </a14:m>
                <a:r>
                  <a:rPr lang="en-US" altLang="zh-CN" sz="1600" dirty="0">
                    <a:latin typeface="Times New Roman" panose="02020603050405020304" pitchFamily="18" charset="0"/>
                    <a:cs typeface="Times New Roman" panose="02020603050405020304" pitchFamily="18" charset="0"/>
                    <a:sym typeface="Arial" panose="020B0604020202020204" pitchFamily="34" charset="0"/>
                  </a:rPr>
                  <a:t> for accepting a promise to renege.</a:t>
                </a:r>
              </a:p>
              <a:p>
                <a:pPr lvl="1">
                  <a:lnSpc>
                    <a:spcPct val="100000"/>
                  </a:lnSpc>
                  <a:buClr>
                    <a:srgbClr val="003399"/>
                  </a:buClr>
                  <a:buFont typeface="Wingdings" panose="05000000000000000000" pitchFamily="2" charset="2"/>
                  <a:buChar char="Ø"/>
                </a:pPr>
                <a:r>
                  <a:rPr lang="en-US" altLang="zh-CN" sz="1600" b="1" dirty="0">
                    <a:latin typeface="Times New Roman" panose="02020603050405020304" pitchFamily="18" charset="0"/>
                    <a:cs typeface="Times New Roman" panose="02020603050405020304" pitchFamily="18" charset="0"/>
                    <a:sym typeface="Arial" panose="020B0604020202020204" pitchFamily="34" charset="0"/>
                  </a:rPr>
                  <a:t>Commitment free-riders (FREE)</a:t>
                </a:r>
                <a:r>
                  <a:rPr lang="en-US" altLang="zh-CN" sz="1600" dirty="0">
                    <a:latin typeface="Times New Roman" panose="02020603050405020304" pitchFamily="18" charset="0"/>
                    <a:cs typeface="Times New Roman" panose="02020603050405020304" pitchFamily="18" charset="0"/>
                    <a:sym typeface="Arial" panose="020B0604020202020204" pitchFamily="34" charset="0"/>
                  </a:rPr>
                  <a:t>, who defect unless being proposed a commitment, which they then accept and cooperate subsequently in the PD. In other words, these players are willing to cooperate when a commitment is proposed but are not prepared to pay the cost of setting it up; No cooperation if you are not committed.</a:t>
                </a:r>
              </a:p>
              <a:p>
                <a:pPr marL="457200" lvl="1" indent="0">
                  <a:lnSpc>
                    <a:spcPct val="100000"/>
                  </a:lnSpc>
                  <a:buClr>
                    <a:srgbClr val="003399"/>
                  </a:buClr>
                  <a:buFont typeface="Wingdings" panose="05000000000000000000" pitchFamily="2" charset="2"/>
                  <a:buNone/>
                </a:pP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457200" lvl="1" indent="0">
                  <a:lnSpc>
                    <a:spcPct val="100000"/>
                  </a:lnSpc>
                  <a:buClr>
                    <a:srgbClr val="003399"/>
                  </a:buClr>
                  <a:buFont typeface="Wingdings" panose="05000000000000000000" pitchFamily="2" charset="2"/>
                  <a:buNone/>
                </a:pPr>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	</a:t>
                </a:r>
              </a:p>
              <a:p>
                <a:pPr marL="457200" lvl="1" indent="0">
                  <a:lnSpc>
                    <a:spcPct val="100000"/>
                  </a:lnSpc>
                  <a:buClr>
                    <a:srgbClr val="003399"/>
                  </a:buClr>
                  <a:buFont typeface="Wingdings" panose="05000000000000000000" pitchFamily="2" charset="2"/>
                  <a:buNone/>
                </a:pP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457200" lvl="1" indent="0">
                  <a:lnSpc>
                    <a:spcPct val="100000"/>
                  </a:lnSpc>
                  <a:buClr>
                    <a:srgbClr val="003399"/>
                  </a:buClr>
                  <a:buFont typeface="Wingdings" panose="05000000000000000000" pitchFamily="2" charset="2"/>
                  <a:buNone/>
                </a:pPr>
                <a:endParaRPr lang="zh-CN" altLang="en-US"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457200" lvl="1" indent="0">
                  <a:lnSpc>
                    <a:spcPct val="100000"/>
                  </a:lnSpc>
                  <a:buClr>
                    <a:srgbClr val="003399"/>
                  </a:buClr>
                  <a:buFont typeface="Wingdings" panose="05000000000000000000" pitchFamily="2" charset="2"/>
                  <a:buNone/>
                </a:pP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2">
                  <a:lnSpc>
                    <a:spcPct val="80000"/>
                  </a:lnSpc>
                  <a:buFont typeface="Wingdings" panose="05000000000000000000" pitchFamily="2" charset="2"/>
                  <a:buChar char="n"/>
                </a:pPr>
                <a:endParaRPr lang="en-US" altLang="zh-CN" sz="14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0" indent="0">
                  <a:lnSpc>
                    <a:spcPct val="80000"/>
                  </a:lnSpc>
                  <a:buNone/>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p:txBody>
          </p:sp>
        </mc:Choice>
        <mc:Fallback>
          <p:sp>
            <p:nvSpPr>
              <p:cNvPr id="6" name="文本占位符 2"/>
              <p:cNvSpPr>
                <a:spLocks noGrp="1" noRot="1" noChangeAspect="1" noMove="1" noResize="1" noEditPoints="1" noAdjustHandles="1" noChangeArrowheads="1" noChangeShapeType="1" noTextEdit="1"/>
              </p:cNvSpPr>
              <p:nvPr>
                <p:ph type="body" sz="quarter" idx="10"/>
              </p:nvPr>
            </p:nvSpPr>
            <p:spPr>
              <a:xfrm>
                <a:off x="443230" y="944880"/>
                <a:ext cx="11305540" cy="5449570"/>
              </a:xfrm>
              <a:blipFill>
                <a:blip r:embed="rId3"/>
                <a:stretch>
                  <a:fillRect l="-378" t="-559" r="-7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8747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r>
              <a:rPr lang="en-US" altLang="zh-CN">
                <a:sym typeface="Arial" panose="020B0604020202020204" pitchFamily="34" charset="0"/>
              </a:rPr>
              <a:t>&lt; </a:t>
            </a:r>
            <a:fld id="{A548B57D-AE10-4CF7-A9DF-59FEFA91B28E}" type="slidenum">
              <a:rPr lang="zh-CN" altLang="en-US" smtClean="0">
                <a:sym typeface="Arial" panose="020B0604020202020204" pitchFamily="34" charset="0"/>
              </a:rPr>
              <a:t>6</a:t>
            </a:fld>
            <a:r>
              <a:rPr lang="zh-CN" altLang="en-US">
                <a:sym typeface="Arial" panose="020B0604020202020204" pitchFamily="34" charset="0"/>
              </a:rPr>
              <a:t> </a:t>
            </a:r>
            <a:r>
              <a:rPr lang="en-US" altLang="zh-CN">
                <a:sym typeface="Arial" panose="020B0604020202020204" pitchFamily="34" charset="0"/>
              </a:rPr>
              <a:t>&gt;</a:t>
            </a:r>
            <a:endParaRPr lang="zh-CN" altLang="en-US" dirty="0">
              <a:sym typeface="Arial" panose="020B0604020202020204" pitchFamily="34" charset="0"/>
            </a:endParaRPr>
          </a:p>
        </p:txBody>
      </p:sp>
      <p:sp>
        <p:nvSpPr>
          <p:cNvPr id="2" name="标题 1"/>
          <p:cNvSpPr>
            <a:spLocks noGrp="1"/>
          </p:cNvSpPr>
          <p:nvPr>
            <p:ph type="title"/>
          </p:nvPr>
        </p:nvSpPr>
        <p:spPr/>
        <p:txBody>
          <a:bodyPr/>
          <a:lstStyle/>
          <a:p>
            <a:r>
              <a:rPr lang="en-US" altLang="zh-CN" dirty="0">
                <a:sym typeface="Arial" panose="020B0604020202020204" pitchFamily="34" charset="0"/>
              </a:rPr>
              <a:t>02 Models and Methods</a:t>
            </a:r>
          </a:p>
        </p:txBody>
      </p:sp>
      <p:sp>
        <p:nvSpPr>
          <p:cNvPr id="6" name="文本占位符 2"/>
          <p:cNvSpPr>
            <a:spLocks noGrp="1"/>
          </p:cNvSpPr>
          <p:nvPr>
            <p:ph type="body" sz="quarter" idx="10"/>
          </p:nvPr>
        </p:nvSpPr>
        <p:spPr>
          <a:xfrm>
            <a:off x="443230" y="944880"/>
            <a:ext cx="11305540" cy="5449570"/>
          </a:xfrm>
        </p:spPr>
        <p:txBody>
          <a:bodyPr anchor="t" anchorCtr="0">
            <a:noAutofit/>
          </a:bodyPr>
          <a:lstStyle/>
          <a:p>
            <a:pPr>
              <a:lnSpc>
                <a:spcPct val="100000"/>
              </a:lnSpc>
              <a:buClr>
                <a:srgbClr val="003399"/>
              </a:buClr>
              <a:buFont typeface="Wingdings" panose="05000000000000000000" pitchFamily="2" charset="2"/>
              <a:buChar char="l"/>
            </a:pPr>
            <a:r>
              <a:rPr lang="en-US" altLang="zh-CN" sz="1800" b="1" dirty="0">
                <a:solidFill>
                  <a:srgbClr val="003399"/>
                </a:solidFill>
                <a:latin typeface="Arial" panose="020B0604020202020204" pitchFamily="34" charset="0"/>
                <a:ea typeface="微软雅黑" panose="020B0503020204020204" charset="-122"/>
                <a:cs typeface="+mn-ea"/>
                <a:sym typeface="Arial" panose="020B0604020202020204" pitchFamily="34" charset="0"/>
              </a:rPr>
              <a:t> PD with Commitment</a:t>
            </a: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457200" lvl="1" indent="0">
              <a:lnSpc>
                <a:spcPct val="100000"/>
              </a:lnSpc>
              <a:buClr>
                <a:srgbClr val="003399"/>
              </a:buClr>
              <a:buFont typeface="Wingdings" panose="05000000000000000000" pitchFamily="2" charset="2"/>
              <a:buNone/>
            </a:pP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457200" lvl="1" indent="0">
              <a:lnSpc>
                <a:spcPct val="100000"/>
              </a:lnSpc>
              <a:buClr>
                <a:srgbClr val="003399"/>
              </a:buClr>
              <a:buFont typeface="Wingdings" panose="05000000000000000000" pitchFamily="2" charset="2"/>
              <a:buNone/>
            </a:pPr>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	</a:t>
            </a:r>
          </a:p>
          <a:p>
            <a:pPr marL="457200" lvl="1" indent="0">
              <a:lnSpc>
                <a:spcPct val="100000"/>
              </a:lnSpc>
              <a:buClr>
                <a:srgbClr val="003399"/>
              </a:buClr>
              <a:buFont typeface="Wingdings" panose="05000000000000000000" pitchFamily="2" charset="2"/>
              <a:buNone/>
            </a:pP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457200" lvl="1" indent="0">
              <a:lnSpc>
                <a:spcPct val="100000"/>
              </a:lnSpc>
              <a:buClr>
                <a:srgbClr val="003399"/>
              </a:buClr>
              <a:buFont typeface="Wingdings" panose="05000000000000000000" pitchFamily="2" charset="2"/>
              <a:buNone/>
            </a:pPr>
            <a:endParaRPr lang="zh-CN" altLang="en-US"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457200" lvl="1" indent="0">
              <a:lnSpc>
                <a:spcPct val="100000"/>
              </a:lnSpc>
              <a:buClr>
                <a:srgbClr val="003399"/>
              </a:buClr>
              <a:buFont typeface="Wingdings" panose="05000000000000000000" pitchFamily="2" charset="2"/>
              <a:buNone/>
            </a:pP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2">
              <a:lnSpc>
                <a:spcPct val="80000"/>
              </a:lnSpc>
              <a:buFont typeface="Wingdings" panose="05000000000000000000" pitchFamily="2" charset="2"/>
              <a:buChar char="n"/>
            </a:pPr>
            <a:endParaRPr lang="en-US" altLang="zh-CN" sz="14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0" indent="0">
              <a:lnSpc>
                <a:spcPct val="80000"/>
              </a:lnSpc>
              <a:buNone/>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p:txBody>
      </p:sp>
      <p:pic>
        <p:nvPicPr>
          <p:cNvPr id="5" name="图片 4">
            <a:extLst>
              <a:ext uri="{FF2B5EF4-FFF2-40B4-BE49-F238E27FC236}">
                <a16:creationId xmlns:a16="http://schemas.microsoft.com/office/drawing/2014/main" id="{91FF4BB4-35A8-44B6-837C-D4AFB21F824F}"/>
              </a:ext>
            </a:extLst>
          </p:cNvPr>
          <p:cNvPicPr>
            <a:picLocks noChangeAspect="1"/>
          </p:cNvPicPr>
          <p:nvPr/>
        </p:nvPicPr>
        <p:blipFill>
          <a:blip r:embed="rId3"/>
          <a:stretch>
            <a:fillRect/>
          </a:stretch>
        </p:blipFill>
        <p:spPr>
          <a:xfrm>
            <a:off x="709788" y="1901361"/>
            <a:ext cx="10772423" cy="3536607"/>
          </a:xfrm>
          <a:prstGeom prst="rect">
            <a:avLst/>
          </a:prstGeom>
        </p:spPr>
      </p:pic>
    </p:spTree>
    <p:extLst>
      <p:ext uri="{BB962C8B-B14F-4D97-AF65-F5344CB8AC3E}">
        <p14:creationId xmlns:p14="http://schemas.microsoft.com/office/powerpoint/2010/main" val="4206288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r>
              <a:rPr lang="en-US" altLang="zh-CN">
                <a:sym typeface="Arial" panose="020B0604020202020204" pitchFamily="34" charset="0"/>
              </a:rPr>
              <a:t>&lt; </a:t>
            </a:r>
            <a:fld id="{A548B57D-AE10-4CF7-A9DF-59FEFA91B28E}" type="slidenum">
              <a:rPr lang="zh-CN" altLang="en-US" smtClean="0">
                <a:sym typeface="Arial" panose="020B0604020202020204" pitchFamily="34" charset="0"/>
              </a:rPr>
              <a:t>7</a:t>
            </a:fld>
            <a:r>
              <a:rPr lang="zh-CN" altLang="en-US">
                <a:sym typeface="Arial" panose="020B0604020202020204" pitchFamily="34" charset="0"/>
              </a:rPr>
              <a:t> </a:t>
            </a:r>
            <a:r>
              <a:rPr lang="en-US" altLang="zh-CN">
                <a:sym typeface="Arial" panose="020B0604020202020204" pitchFamily="34" charset="0"/>
              </a:rPr>
              <a:t>&gt;</a:t>
            </a:r>
            <a:endParaRPr lang="zh-CN" altLang="en-US" dirty="0">
              <a:sym typeface="Arial" panose="020B0604020202020204" pitchFamily="34" charset="0"/>
            </a:endParaRPr>
          </a:p>
        </p:txBody>
      </p:sp>
      <p:sp>
        <p:nvSpPr>
          <p:cNvPr id="2" name="标题 1"/>
          <p:cNvSpPr>
            <a:spLocks noGrp="1"/>
          </p:cNvSpPr>
          <p:nvPr>
            <p:ph type="title"/>
          </p:nvPr>
        </p:nvSpPr>
        <p:spPr/>
        <p:txBody>
          <a:bodyPr/>
          <a:lstStyle/>
          <a:p>
            <a:r>
              <a:rPr lang="en-US" altLang="zh-CN" dirty="0">
                <a:sym typeface="Arial" panose="020B0604020202020204" pitchFamily="34" charset="0"/>
              </a:rPr>
              <a:t>02 Models and Methods</a:t>
            </a:r>
          </a:p>
        </p:txBody>
      </p:sp>
      <p:sp>
        <p:nvSpPr>
          <p:cNvPr id="6" name="文本占位符 2"/>
          <p:cNvSpPr>
            <a:spLocks noGrp="1"/>
          </p:cNvSpPr>
          <p:nvPr>
            <p:ph type="body" sz="quarter" idx="10"/>
          </p:nvPr>
        </p:nvSpPr>
        <p:spPr>
          <a:xfrm>
            <a:off x="443230" y="944880"/>
            <a:ext cx="11305540" cy="5449570"/>
          </a:xfrm>
        </p:spPr>
        <p:txBody>
          <a:bodyPr anchor="t" anchorCtr="0">
            <a:noAutofit/>
          </a:bodyPr>
          <a:lstStyle/>
          <a:p>
            <a:pPr>
              <a:lnSpc>
                <a:spcPct val="100000"/>
              </a:lnSpc>
              <a:buClr>
                <a:srgbClr val="003399"/>
              </a:buClr>
              <a:buFont typeface="Wingdings" panose="05000000000000000000" pitchFamily="2" charset="2"/>
              <a:buChar char="l"/>
            </a:pPr>
            <a:r>
              <a:rPr lang="en-US" altLang="zh-CN" sz="1800" b="1" dirty="0">
                <a:solidFill>
                  <a:srgbClr val="003399"/>
                </a:solidFill>
                <a:latin typeface="Arial" panose="020B0604020202020204" pitchFamily="34" charset="0"/>
                <a:ea typeface="微软雅黑" panose="020B0503020204020204" charset="-122"/>
                <a:cs typeface="+mn-ea"/>
                <a:sym typeface="Arial" panose="020B0604020202020204" pitchFamily="34" charset="0"/>
              </a:rPr>
              <a:t> PD with Punishment and Commitment</a:t>
            </a: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100000"/>
              </a:lnSpc>
              <a:buClr>
                <a:srgbClr val="003399"/>
              </a:buClr>
              <a:buFont typeface="Wingdings" panose="05000000000000000000" pitchFamily="2" charset="2"/>
              <a:buChar char="Ø"/>
            </a:pP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457200" lvl="1" indent="0">
              <a:lnSpc>
                <a:spcPct val="100000"/>
              </a:lnSpc>
              <a:buClr>
                <a:srgbClr val="003399"/>
              </a:buClr>
              <a:buFont typeface="Wingdings" panose="05000000000000000000" pitchFamily="2" charset="2"/>
              <a:buNone/>
            </a:pPr>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	</a:t>
            </a:r>
          </a:p>
          <a:p>
            <a:pPr marL="457200" lvl="1" indent="0">
              <a:lnSpc>
                <a:spcPct val="100000"/>
              </a:lnSpc>
              <a:buClr>
                <a:srgbClr val="003399"/>
              </a:buClr>
              <a:buFont typeface="Wingdings" panose="05000000000000000000" pitchFamily="2" charset="2"/>
              <a:buNone/>
            </a:pP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457200" lvl="1" indent="0">
              <a:lnSpc>
                <a:spcPct val="100000"/>
              </a:lnSpc>
              <a:buClr>
                <a:srgbClr val="003399"/>
              </a:buClr>
              <a:buFont typeface="Wingdings" panose="05000000000000000000" pitchFamily="2" charset="2"/>
              <a:buNone/>
            </a:pPr>
            <a:endParaRPr lang="zh-CN" altLang="en-US"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457200" lvl="1" indent="0">
              <a:lnSpc>
                <a:spcPct val="100000"/>
              </a:lnSpc>
              <a:buClr>
                <a:srgbClr val="003399"/>
              </a:buClr>
              <a:buFont typeface="Wingdings" panose="05000000000000000000" pitchFamily="2" charset="2"/>
              <a:buNone/>
            </a:pP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2">
              <a:lnSpc>
                <a:spcPct val="80000"/>
              </a:lnSpc>
              <a:buFont typeface="Wingdings" panose="05000000000000000000" pitchFamily="2" charset="2"/>
              <a:buChar char="n"/>
            </a:pPr>
            <a:endParaRPr lang="en-US" altLang="zh-CN" sz="14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0" indent="0">
              <a:lnSpc>
                <a:spcPct val="80000"/>
              </a:lnSpc>
              <a:buNone/>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p:txBody>
      </p:sp>
      <p:pic>
        <p:nvPicPr>
          <p:cNvPr id="7" name="图片 6">
            <a:extLst>
              <a:ext uri="{FF2B5EF4-FFF2-40B4-BE49-F238E27FC236}">
                <a16:creationId xmlns:a16="http://schemas.microsoft.com/office/drawing/2014/main" id="{DCD00820-C04A-4BD9-A8DE-13C9F3F0EB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5989" y="1363985"/>
            <a:ext cx="7220021" cy="5322564"/>
          </a:xfrm>
          <a:prstGeom prst="rect">
            <a:avLst/>
          </a:prstGeom>
        </p:spPr>
      </p:pic>
    </p:spTree>
    <p:extLst>
      <p:ext uri="{BB962C8B-B14F-4D97-AF65-F5344CB8AC3E}">
        <p14:creationId xmlns:p14="http://schemas.microsoft.com/office/powerpoint/2010/main" val="3666923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r>
              <a:rPr lang="en-US" altLang="zh-CN">
                <a:sym typeface="Arial" panose="020B0604020202020204" pitchFamily="34" charset="0"/>
              </a:rPr>
              <a:t>&lt; </a:t>
            </a:r>
            <a:fld id="{A548B57D-AE10-4CF7-A9DF-59FEFA91B28E}" type="slidenum">
              <a:rPr lang="zh-CN" altLang="en-US" smtClean="0">
                <a:sym typeface="Arial" panose="020B0604020202020204" pitchFamily="34" charset="0"/>
              </a:rPr>
              <a:t>8</a:t>
            </a:fld>
            <a:r>
              <a:rPr lang="zh-CN" altLang="en-US">
                <a:sym typeface="Arial" panose="020B0604020202020204" pitchFamily="34" charset="0"/>
              </a:rPr>
              <a:t> </a:t>
            </a:r>
            <a:r>
              <a:rPr lang="en-US" altLang="zh-CN">
                <a:sym typeface="Arial" panose="020B0604020202020204" pitchFamily="34" charset="0"/>
              </a:rPr>
              <a:t>&gt;</a:t>
            </a:r>
            <a:endParaRPr lang="zh-CN" altLang="en-US" dirty="0">
              <a:sym typeface="Arial" panose="020B0604020202020204" pitchFamily="34" charset="0"/>
            </a:endParaRPr>
          </a:p>
        </p:txBody>
      </p:sp>
      <p:sp>
        <p:nvSpPr>
          <p:cNvPr id="2" name="标题 1"/>
          <p:cNvSpPr>
            <a:spLocks noGrp="1"/>
          </p:cNvSpPr>
          <p:nvPr>
            <p:ph type="title"/>
          </p:nvPr>
        </p:nvSpPr>
        <p:spPr/>
        <p:txBody>
          <a:bodyPr/>
          <a:lstStyle/>
          <a:p>
            <a:r>
              <a:rPr lang="en-US" altLang="zh-CN" dirty="0">
                <a:sym typeface="Arial" panose="020B0604020202020204" pitchFamily="34" charset="0"/>
              </a:rPr>
              <a:t>02 Models and Methods</a:t>
            </a:r>
          </a:p>
        </p:txBody>
      </p:sp>
      <mc:AlternateContent xmlns:mc="http://schemas.openxmlformats.org/markup-compatibility/2006">
        <mc:Choice xmlns:a14="http://schemas.microsoft.com/office/drawing/2010/main" Requires="a14">
          <p:sp>
            <p:nvSpPr>
              <p:cNvPr id="6" name="文本占位符 2"/>
              <p:cNvSpPr>
                <a:spLocks noGrp="1"/>
              </p:cNvSpPr>
              <p:nvPr>
                <p:ph type="body" sz="quarter" idx="10"/>
              </p:nvPr>
            </p:nvSpPr>
            <p:spPr>
              <a:xfrm>
                <a:off x="443230" y="944880"/>
                <a:ext cx="11305540" cy="5449570"/>
              </a:xfrm>
            </p:spPr>
            <p:txBody>
              <a:bodyPr anchor="t" anchorCtr="0">
                <a:noAutofit/>
              </a:bodyPr>
              <a:lstStyle/>
              <a:p>
                <a:pPr>
                  <a:lnSpc>
                    <a:spcPct val="100000"/>
                  </a:lnSpc>
                  <a:buClr>
                    <a:srgbClr val="003399"/>
                  </a:buClr>
                  <a:buFont typeface="Wingdings" panose="05000000000000000000" pitchFamily="2" charset="2"/>
                  <a:buChar char="l"/>
                </a:pPr>
                <a:r>
                  <a:rPr lang="en-US" altLang="zh-CN" sz="1800" b="1" dirty="0">
                    <a:solidFill>
                      <a:srgbClr val="003399"/>
                    </a:solidFill>
                    <a:latin typeface="Arial" panose="020B0604020202020204" pitchFamily="34" charset="0"/>
                    <a:ea typeface="微软雅黑" panose="020B0503020204020204" charset="-122"/>
                    <a:cs typeface="+mn-ea"/>
                    <a:sym typeface="Arial" panose="020B0604020202020204" pitchFamily="34" charset="0"/>
                  </a:rPr>
                  <a:t> Population Setup and Evolutionary Dynamics</a:t>
                </a: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100000"/>
                  </a:lnSpc>
                  <a:buClr>
                    <a:srgbClr val="003399"/>
                  </a:buClr>
                  <a:buFont typeface="Wingdings" panose="05000000000000000000" pitchFamily="2" charset="2"/>
                  <a:buChar char="Ø"/>
                </a:pPr>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A with fitness </a:t>
                </a: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sym typeface="Arial" panose="020B0604020202020204" pitchFamily="34" charset="0"/>
                          </a:rPr>
                        </m:ctrlPr>
                      </m:sSubPr>
                      <m:e>
                        <m:r>
                          <a:rPr lang="en-US" altLang="zh-CN" sz="1600" b="0" i="1" smtClean="0">
                            <a:solidFill>
                              <a:schemeClr val="tx1"/>
                            </a:solidFill>
                            <a:latin typeface="Cambria Math" panose="02040503050406030204" pitchFamily="18" charset="0"/>
                            <a:cs typeface="Times New Roman" panose="02020603050405020304" pitchFamily="18" charset="0"/>
                            <a:sym typeface="Arial" panose="020B0604020202020204" pitchFamily="34" charset="0"/>
                          </a:rPr>
                          <m:t>𝑓</m:t>
                        </m:r>
                      </m:e>
                      <m:sub>
                        <m:r>
                          <a:rPr lang="en-US" altLang="zh-CN" sz="1600" b="0" i="1" smtClean="0">
                            <a:solidFill>
                              <a:schemeClr val="tx1"/>
                            </a:solidFill>
                            <a:latin typeface="Cambria Math" panose="02040503050406030204" pitchFamily="18" charset="0"/>
                            <a:cs typeface="Times New Roman" panose="02020603050405020304" pitchFamily="18" charset="0"/>
                            <a:sym typeface="Arial" panose="020B0604020202020204" pitchFamily="34" charset="0"/>
                          </a:rPr>
                          <m:t>𝐴</m:t>
                        </m:r>
                      </m:sub>
                    </m:sSub>
                    <m:r>
                      <a:rPr lang="en-US" altLang="zh-CN" sz="16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sym typeface="Arial" panose="020B0604020202020204" pitchFamily="34" charset="0"/>
                      </a:rPr>
                      <m:t>→</m:t>
                    </m:r>
                  </m:oMath>
                </a14:m>
                <a:r>
                  <a:rPr lang="en-US" altLang="zh-CN" sz="1600" dirty="0">
                    <a:latin typeface="Times New Roman" panose="02020603050405020304" pitchFamily="18" charset="0"/>
                    <a:cs typeface="Times New Roman" panose="02020603050405020304" pitchFamily="18" charset="0"/>
                    <a:sym typeface="Arial" panose="020B0604020202020204" pitchFamily="34" charset="0"/>
                  </a:rPr>
                  <a:t>B with fitness </a:t>
                </a:r>
                <a14:m>
                  <m:oMath xmlns:m="http://schemas.openxmlformats.org/officeDocument/2006/math">
                    <m:sSub>
                      <m:sSubPr>
                        <m:ctrlPr>
                          <a:rPr lang="en-US" altLang="zh-CN" sz="1600" i="1">
                            <a:latin typeface="Cambria Math" panose="02040503050406030204" pitchFamily="18" charset="0"/>
                            <a:cs typeface="Times New Roman" panose="02020603050405020304" pitchFamily="18" charset="0"/>
                            <a:sym typeface="Arial" panose="020B0604020202020204" pitchFamily="34" charset="0"/>
                          </a:rPr>
                        </m:ctrlPr>
                      </m:sSubPr>
                      <m:e>
                        <m:r>
                          <a:rPr lang="en-US" altLang="zh-CN" sz="1600" i="1">
                            <a:latin typeface="Cambria Math" panose="02040503050406030204" pitchFamily="18" charset="0"/>
                            <a:cs typeface="Times New Roman" panose="02020603050405020304" pitchFamily="18" charset="0"/>
                            <a:sym typeface="Arial" panose="020B0604020202020204" pitchFamily="34" charset="0"/>
                          </a:rPr>
                          <m:t>𝑓</m:t>
                        </m:r>
                      </m:e>
                      <m:sub>
                        <m:r>
                          <m:rPr>
                            <m:sty m:val="p"/>
                          </m:rPr>
                          <a:rPr lang="en-US" altLang="zh-CN" sz="1600" i="1" smtClean="0">
                            <a:latin typeface="Cambria Math" panose="02040503050406030204" pitchFamily="18" charset="0"/>
                            <a:cs typeface="Times New Roman" panose="02020603050405020304" pitchFamily="18" charset="0"/>
                            <a:sym typeface="Arial" panose="020B0604020202020204" pitchFamily="34" charset="0"/>
                          </a:rPr>
                          <m:t>B</m:t>
                        </m:r>
                      </m:sub>
                    </m:sSub>
                  </m:oMath>
                </a14:m>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 </a:t>
                </a: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sym typeface="Arial" panose="020B0604020202020204" pitchFamily="34" charset="0"/>
                          </a:rPr>
                        </m:ctrlPr>
                      </m:sSubPr>
                      <m:e>
                        <m:r>
                          <a:rPr lang="en-US" altLang="zh-CN" sz="1600" b="0" i="1" smtClean="0">
                            <a:solidFill>
                              <a:schemeClr val="tx1"/>
                            </a:solidFill>
                            <a:latin typeface="Cambria Math" panose="02040503050406030204" pitchFamily="18" charset="0"/>
                            <a:cs typeface="Times New Roman" panose="02020603050405020304" pitchFamily="18" charset="0"/>
                            <a:sym typeface="Arial" panose="020B0604020202020204" pitchFamily="34" charset="0"/>
                          </a:rPr>
                          <m:t>𝑝</m:t>
                        </m:r>
                      </m:e>
                      <m:sub>
                        <m:r>
                          <a:rPr lang="en-US" altLang="zh-CN" sz="1600" b="0" i="1" smtClean="0">
                            <a:solidFill>
                              <a:schemeClr val="tx1"/>
                            </a:solidFill>
                            <a:latin typeface="Cambria Math" panose="02040503050406030204" pitchFamily="18" charset="0"/>
                            <a:cs typeface="Times New Roman" panose="02020603050405020304" pitchFamily="18" charset="0"/>
                            <a:sym typeface="Arial" panose="020B0604020202020204" pitchFamily="34" charset="0"/>
                          </a:rPr>
                          <m:t>𝐴</m:t>
                        </m:r>
                        <m:r>
                          <a:rPr lang="en-US" altLang="zh-CN" sz="1600" b="0" i="1" smtClean="0">
                            <a:solidFill>
                              <a:schemeClr val="tx1"/>
                            </a:solidFill>
                            <a:latin typeface="Cambria Math" panose="02040503050406030204" pitchFamily="18" charset="0"/>
                            <a:cs typeface="Times New Roman" panose="02020603050405020304" pitchFamily="18" charset="0"/>
                            <a:sym typeface="Arial" panose="020B0604020202020204" pitchFamily="34" charset="0"/>
                          </a:rPr>
                          <m:t>,</m:t>
                        </m:r>
                        <m:r>
                          <a:rPr lang="en-US" altLang="zh-CN" sz="1600" b="0" i="1" smtClean="0">
                            <a:solidFill>
                              <a:schemeClr val="tx1"/>
                            </a:solidFill>
                            <a:latin typeface="Cambria Math" panose="02040503050406030204" pitchFamily="18" charset="0"/>
                            <a:cs typeface="Times New Roman" panose="02020603050405020304" pitchFamily="18" charset="0"/>
                            <a:sym typeface="Arial" panose="020B0604020202020204" pitchFamily="34" charset="0"/>
                          </a:rPr>
                          <m:t>𝐵</m:t>
                        </m:r>
                      </m:sub>
                    </m:sSub>
                    <m:r>
                      <a:rPr lang="en-US" altLang="zh-CN" sz="1600" b="0" i="1" smtClean="0">
                        <a:solidFill>
                          <a:schemeClr val="tx1"/>
                        </a:solidFill>
                        <a:latin typeface="Cambria Math" panose="02040503050406030204" pitchFamily="18" charset="0"/>
                        <a:cs typeface="Times New Roman" panose="02020603050405020304" pitchFamily="18" charset="0"/>
                        <a:sym typeface="Arial" panose="020B0604020202020204" pitchFamily="34" charset="0"/>
                      </a:rPr>
                      <m:t>=</m:t>
                    </m:r>
                    <m:sSup>
                      <m:sSupPr>
                        <m:ctrlPr>
                          <a:rPr lang="en-US" altLang="zh-CN" sz="1600" b="0" i="1" smtClean="0">
                            <a:solidFill>
                              <a:schemeClr val="tx1"/>
                            </a:solidFill>
                            <a:latin typeface="Cambria Math" panose="02040503050406030204" pitchFamily="18" charset="0"/>
                            <a:cs typeface="Times New Roman" panose="02020603050405020304" pitchFamily="18" charset="0"/>
                            <a:sym typeface="Arial" panose="020B0604020202020204" pitchFamily="34" charset="0"/>
                          </a:rPr>
                        </m:ctrlPr>
                      </m:sSupPr>
                      <m:e>
                        <m:d>
                          <m:dPr>
                            <m:begChr m:val="["/>
                            <m:endChr m:val="]"/>
                            <m:ctrlPr>
                              <a:rPr lang="en-US" altLang="zh-CN" sz="1600" i="1">
                                <a:latin typeface="Cambria Math" panose="02040503050406030204" pitchFamily="18" charset="0"/>
                                <a:cs typeface="Times New Roman" panose="02020603050405020304" pitchFamily="18" charset="0"/>
                                <a:sym typeface="Arial" panose="020B0604020202020204" pitchFamily="34" charset="0"/>
                              </a:rPr>
                            </m:ctrlPr>
                          </m:dPr>
                          <m:e>
                            <m:r>
                              <a:rPr lang="en-US" altLang="zh-CN" sz="1600" i="1">
                                <a:latin typeface="Cambria Math" panose="02040503050406030204" pitchFamily="18" charset="0"/>
                                <a:cs typeface="Times New Roman" panose="02020603050405020304" pitchFamily="18" charset="0"/>
                                <a:sym typeface="Arial" panose="020B0604020202020204" pitchFamily="34" charset="0"/>
                              </a:rPr>
                              <m:t>1+</m:t>
                            </m:r>
                            <m:sSup>
                              <m:sSupPr>
                                <m:ctrlPr>
                                  <a:rPr lang="en-US" altLang="zh-CN" sz="1600" i="1">
                                    <a:latin typeface="Cambria Math" panose="02040503050406030204" pitchFamily="18" charset="0"/>
                                    <a:cs typeface="Times New Roman" panose="02020603050405020304" pitchFamily="18" charset="0"/>
                                    <a:sym typeface="Arial" panose="020B0604020202020204" pitchFamily="34" charset="0"/>
                                  </a:rPr>
                                </m:ctrlPr>
                              </m:sSupPr>
                              <m:e>
                                <m:r>
                                  <a:rPr lang="en-US" altLang="zh-CN" sz="1600" i="1">
                                    <a:latin typeface="Cambria Math" panose="02040503050406030204" pitchFamily="18" charset="0"/>
                                    <a:cs typeface="Times New Roman" panose="02020603050405020304" pitchFamily="18" charset="0"/>
                                    <a:sym typeface="Arial" panose="020B0604020202020204" pitchFamily="34" charset="0"/>
                                  </a:rPr>
                                  <m:t>𝑒</m:t>
                                </m:r>
                              </m:e>
                              <m:sup>
                                <m:r>
                                  <a:rPr lang="en-US" altLang="zh-CN" sz="1600" i="1">
                                    <a:latin typeface="Cambria Math" panose="02040503050406030204" pitchFamily="18" charset="0"/>
                                    <a:cs typeface="Times New Roman" panose="02020603050405020304" pitchFamily="18" charset="0"/>
                                    <a:sym typeface="Arial" panose="020B0604020202020204" pitchFamily="34" charset="0"/>
                                  </a:rPr>
                                  <m:t>−</m:t>
                                </m:r>
                                <m:r>
                                  <a:rPr lang="zh-CN" altLang="en-US" sz="1600" i="1" smtClean="0">
                                    <a:latin typeface="Cambria Math" panose="02040503050406030204" pitchFamily="18" charset="0"/>
                                    <a:cs typeface="Times New Roman" panose="02020603050405020304" pitchFamily="18" charset="0"/>
                                    <a:sym typeface="Arial" panose="020B0604020202020204" pitchFamily="34" charset="0"/>
                                  </a:rPr>
                                  <m:t>𝛽</m:t>
                                </m:r>
                                <m:d>
                                  <m:dPr>
                                    <m:ctrlPr>
                                      <a:rPr lang="en-US" altLang="zh-CN" sz="1600" i="1">
                                        <a:latin typeface="Cambria Math" panose="02040503050406030204" pitchFamily="18" charset="0"/>
                                        <a:cs typeface="Times New Roman" panose="02020603050405020304" pitchFamily="18" charset="0"/>
                                        <a:sym typeface="Arial" panose="020B0604020202020204" pitchFamily="34" charset="0"/>
                                      </a:rPr>
                                    </m:ctrlPr>
                                  </m:dPr>
                                  <m:e>
                                    <m:sSub>
                                      <m:sSubPr>
                                        <m:ctrlPr>
                                          <a:rPr lang="en-US" altLang="zh-CN" sz="1600" i="1">
                                            <a:latin typeface="Cambria Math" panose="02040503050406030204" pitchFamily="18" charset="0"/>
                                            <a:cs typeface="Times New Roman" panose="02020603050405020304" pitchFamily="18" charset="0"/>
                                            <a:sym typeface="Arial" panose="020B0604020202020204" pitchFamily="34" charset="0"/>
                                          </a:rPr>
                                        </m:ctrlPr>
                                      </m:sSubPr>
                                      <m:e>
                                        <m:r>
                                          <a:rPr lang="en-US" altLang="zh-CN" sz="1600" i="1">
                                            <a:latin typeface="Cambria Math" panose="02040503050406030204" pitchFamily="18" charset="0"/>
                                            <a:cs typeface="Times New Roman" panose="02020603050405020304" pitchFamily="18" charset="0"/>
                                            <a:sym typeface="Arial" panose="020B0604020202020204" pitchFamily="34" charset="0"/>
                                          </a:rPr>
                                          <m:t>𝑓</m:t>
                                        </m:r>
                                      </m:e>
                                      <m:sub>
                                        <m:r>
                                          <m:rPr>
                                            <m:sty m:val="p"/>
                                          </m:rPr>
                                          <a:rPr lang="en-US" altLang="zh-CN" sz="1600" i="1">
                                            <a:latin typeface="Cambria Math" panose="02040503050406030204" pitchFamily="18" charset="0"/>
                                            <a:cs typeface="Times New Roman" panose="02020603050405020304" pitchFamily="18" charset="0"/>
                                            <a:sym typeface="Arial" panose="020B0604020202020204" pitchFamily="34" charset="0"/>
                                          </a:rPr>
                                          <m:t>B</m:t>
                                        </m:r>
                                      </m:sub>
                                    </m:sSub>
                                    <m:r>
                                      <a:rPr lang="en-US" altLang="zh-CN" sz="1600" i="1">
                                        <a:latin typeface="Cambria Math" panose="02040503050406030204" pitchFamily="18" charset="0"/>
                                        <a:cs typeface="Times New Roman" panose="02020603050405020304" pitchFamily="18" charset="0"/>
                                        <a:sym typeface="Arial" panose="020B0604020202020204" pitchFamily="34" charset="0"/>
                                      </a:rPr>
                                      <m:t>−</m:t>
                                    </m:r>
                                    <m:sSub>
                                      <m:sSubPr>
                                        <m:ctrlPr>
                                          <a:rPr lang="en-US" altLang="zh-CN" sz="1600" i="1">
                                            <a:latin typeface="Cambria Math" panose="02040503050406030204" pitchFamily="18" charset="0"/>
                                            <a:cs typeface="Times New Roman" panose="02020603050405020304" pitchFamily="18" charset="0"/>
                                            <a:sym typeface="Arial" panose="020B0604020202020204" pitchFamily="34" charset="0"/>
                                          </a:rPr>
                                        </m:ctrlPr>
                                      </m:sSubPr>
                                      <m:e>
                                        <m:r>
                                          <a:rPr lang="en-US" altLang="zh-CN" sz="1600" i="1">
                                            <a:latin typeface="Cambria Math" panose="02040503050406030204" pitchFamily="18" charset="0"/>
                                            <a:cs typeface="Times New Roman" panose="02020603050405020304" pitchFamily="18" charset="0"/>
                                            <a:sym typeface="Arial" panose="020B0604020202020204" pitchFamily="34" charset="0"/>
                                          </a:rPr>
                                          <m:t>𝑓</m:t>
                                        </m:r>
                                      </m:e>
                                      <m:sub>
                                        <m:r>
                                          <a:rPr lang="en-US" altLang="zh-CN" sz="1600" i="1">
                                            <a:latin typeface="Cambria Math" panose="02040503050406030204" pitchFamily="18" charset="0"/>
                                            <a:cs typeface="Times New Roman" panose="02020603050405020304" pitchFamily="18" charset="0"/>
                                            <a:sym typeface="Arial" panose="020B0604020202020204" pitchFamily="34" charset="0"/>
                                          </a:rPr>
                                          <m:t>𝐴</m:t>
                                        </m:r>
                                      </m:sub>
                                    </m:sSub>
                                  </m:e>
                                </m:d>
                              </m:sup>
                            </m:sSup>
                          </m:e>
                        </m:d>
                      </m:e>
                      <m:sup>
                        <m:r>
                          <a:rPr lang="en-US" altLang="zh-CN" sz="1600" b="0" i="1" smtClean="0">
                            <a:solidFill>
                              <a:schemeClr val="tx1"/>
                            </a:solidFill>
                            <a:latin typeface="Cambria Math" panose="02040503050406030204" pitchFamily="18" charset="0"/>
                            <a:cs typeface="Times New Roman" panose="02020603050405020304" pitchFamily="18" charset="0"/>
                            <a:sym typeface="Arial" panose="020B0604020202020204" pitchFamily="34" charset="0"/>
                          </a:rPr>
                          <m:t>−1</m:t>
                        </m:r>
                      </m:sup>
                    </m:sSup>
                  </m:oMath>
                </a14:m>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a:t>
                </a:r>
              </a:p>
              <a:p>
                <a:pPr lvl="1">
                  <a:lnSpc>
                    <a:spcPct val="100000"/>
                  </a:lnSpc>
                  <a:buClr>
                    <a:srgbClr val="003399"/>
                  </a:buClr>
                  <a:buFont typeface="Wingdings" panose="05000000000000000000" pitchFamily="2" charset="2"/>
                  <a:buChar char="Ø"/>
                </a:pPr>
                <a14:m>
                  <m:oMath xmlns:m="http://schemas.openxmlformats.org/officeDocument/2006/math">
                    <m:r>
                      <a:rPr lang="zh-CN" altLang="en-US" sz="1600" i="1" smtClean="0">
                        <a:latin typeface="Cambria Math" panose="02040503050406030204" pitchFamily="18" charset="0"/>
                        <a:cs typeface="Times New Roman" panose="02020603050405020304" pitchFamily="18" charset="0"/>
                        <a:sym typeface="Arial" panose="020B0604020202020204" pitchFamily="34" charset="0"/>
                      </a:rPr>
                      <m:t>𝛽</m:t>
                    </m:r>
                  </m:oMath>
                </a14:m>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 represents the ‘imitation strength’ or ‘intensity of selection’.</a:t>
                </a:r>
              </a:p>
              <a:p>
                <a:pPr lvl="1">
                  <a:lnSpc>
                    <a:spcPct val="100000"/>
                  </a:lnSpc>
                  <a:buClr>
                    <a:srgbClr val="003399"/>
                  </a:buClr>
                  <a:buFont typeface="Wingdings" panose="05000000000000000000" pitchFamily="2" charset="2"/>
                  <a:buChar char="Ø"/>
                </a:pPr>
                <a14:m>
                  <m:oMath xmlns:m="http://schemas.openxmlformats.org/officeDocument/2006/math">
                    <m:r>
                      <a:rPr lang="zh-CN" altLang="en-US" sz="1600" i="1" smtClean="0">
                        <a:latin typeface="Cambria Math" panose="02040503050406030204" pitchFamily="18" charset="0"/>
                        <a:cs typeface="Times New Roman" panose="02020603050405020304" pitchFamily="18" charset="0"/>
                        <a:sym typeface="Arial" panose="020B0604020202020204" pitchFamily="34" charset="0"/>
                      </a:rPr>
                      <m:t>𝛽</m:t>
                    </m:r>
                    <m:r>
                      <a:rPr lang="en-US" altLang="zh-CN" sz="1600" b="0" i="1" smtClean="0">
                        <a:latin typeface="Cambria Math" panose="02040503050406030204" pitchFamily="18" charset="0"/>
                        <a:cs typeface="Times New Roman" panose="02020603050405020304" pitchFamily="18" charset="0"/>
                        <a:sym typeface="Arial" panose="020B0604020202020204" pitchFamily="34" charset="0"/>
                      </a:rPr>
                      <m:t>=0</m:t>
                    </m:r>
                  </m:oMath>
                </a14:m>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 </a:t>
                </a:r>
                <a14:m>
                  <m:oMath xmlns:m="http://schemas.openxmlformats.org/officeDocument/2006/math">
                    <m:sSub>
                      <m:sSubPr>
                        <m:ctrlPr>
                          <a:rPr lang="en-US" altLang="zh-CN" sz="1600" i="1">
                            <a:latin typeface="Cambria Math" panose="02040503050406030204" pitchFamily="18" charset="0"/>
                            <a:cs typeface="Times New Roman" panose="02020603050405020304" pitchFamily="18" charset="0"/>
                            <a:sym typeface="Arial" panose="020B0604020202020204" pitchFamily="34" charset="0"/>
                          </a:rPr>
                        </m:ctrlPr>
                      </m:sSubPr>
                      <m:e>
                        <m:r>
                          <a:rPr lang="en-US" altLang="zh-CN" sz="1600" i="1">
                            <a:latin typeface="Cambria Math" panose="02040503050406030204" pitchFamily="18" charset="0"/>
                            <a:cs typeface="Times New Roman" panose="02020603050405020304" pitchFamily="18" charset="0"/>
                            <a:sym typeface="Arial" panose="020B0604020202020204" pitchFamily="34" charset="0"/>
                          </a:rPr>
                          <m:t>𝑝</m:t>
                        </m:r>
                      </m:e>
                      <m:sub>
                        <m:r>
                          <a:rPr lang="en-US" altLang="zh-CN" sz="1600" i="1">
                            <a:latin typeface="Cambria Math" panose="02040503050406030204" pitchFamily="18" charset="0"/>
                            <a:cs typeface="Times New Roman" panose="02020603050405020304" pitchFamily="18" charset="0"/>
                            <a:sym typeface="Arial" panose="020B0604020202020204" pitchFamily="34" charset="0"/>
                          </a:rPr>
                          <m:t>𝐴</m:t>
                        </m:r>
                        <m:r>
                          <a:rPr lang="en-US" altLang="zh-CN" sz="1600" i="1">
                            <a:latin typeface="Cambria Math" panose="02040503050406030204" pitchFamily="18" charset="0"/>
                            <a:cs typeface="Times New Roman" panose="02020603050405020304" pitchFamily="18" charset="0"/>
                            <a:sym typeface="Arial" panose="020B0604020202020204" pitchFamily="34" charset="0"/>
                          </a:rPr>
                          <m:t>,</m:t>
                        </m:r>
                        <m:r>
                          <a:rPr lang="en-US" altLang="zh-CN" sz="1600" i="1">
                            <a:latin typeface="Cambria Math" panose="02040503050406030204" pitchFamily="18" charset="0"/>
                            <a:cs typeface="Times New Roman" panose="02020603050405020304" pitchFamily="18" charset="0"/>
                            <a:sym typeface="Arial" panose="020B0604020202020204" pitchFamily="34" charset="0"/>
                          </a:rPr>
                          <m:t>𝐵</m:t>
                        </m:r>
                      </m:sub>
                    </m:sSub>
                    <m:r>
                      <a:rPr lang="en-US" altLang="zh-CN" sz="1600" b="0" i="1" smtClean="0">
                        <a:latin typeface="Cambria Math" panose="02040503050406030204" pitchFamily="18" charset="0"/>
                        <a:cs typeface="Times New Roman" panose="02020603050405020304" pitchFamily="18" charset="0"/>
                        <a:sym typeface="Arial" panose="020B0604020202020204" pitchFamily="34" charset="0"/>
                      </a:rPr>
                      <m:t>=</m:t>
                    </m:r>
                    <m:f>
                      <m:fPr>
                        <m:ctrlPr>
                          <a:rPr lang="en-US" altLang="zh-CN" sz="1600" b="0" i="1" smtClean="0">
                            <a:latin typeface="Cambria Math" panose="02040503050406030204" pitchFamily="18" charset="0"/>
                            <a:cs typeface="Times New Roman" panose="02020603050405020304" pitchFamily="18" charset="0"/>
                            <a:sym typeface="Arial" panose="020B0604020202020204" pitchFamily="34" charset="0"/>
                          </a:rPr>
                        </m:ctrlPr>
                      </m:fPr>
                      <m:num>
                        <m:r>
                          <a:rPr lang="en-US" altLang="zh-CN" sz="1600" b="0" i="1" smtClean="0">
                            <a:latin typeface="Cambria Math" panose="02040503050406030204" pitchFamily="18" charset="0"/>
                            <a:cs typeface="Times New Roman" panose="02020603050405020304" pitchFamily="18" charset="0"/>
                            <a:sym typeface="Arial" panose="020B0604020202020204" pitchFamily="34" charset="0"/>
                          </a:rPr>
                          <m:t>1</m:t>
                        </m:r>
                      </m:num>
                      <m:den>
                        <m:r>
                          <a:rPr lang="en-US" altLang="zh-CN" sz="1600" b="0" i="1" smtClean="0">
                            <a:latin typeface="Cambria Math" panose="02040503050406030204" pitchFamily="18" charset="0"/>
                            <a:cs typeface="Times New Roman" panose="02020603050405020304" pitchFamily="18" charset="0"/>
                            <a:sym typeface="Arial" panose="020B0604020202020204" pitchFamily="34" charset="0"/>
                          </a:rPr>
                          <m:t>2</m:t>
                        </m:r>
                      </m:den>
                    </m:f>
                  </m:oMath>
                </a14:m>
                <a:r>
                  <a:rPr lang="en-US" altLang="zh-CN" sz="1600" dirty="0">
                    <a:latin typeface="Times New Roman" panose="02020603050405020304" pitchFamily="18" charset="0"/>
                    <a:cs typeface="Times New Roman" panose="02020603050405020304" pitchFamily="18" charset="0"/>
                    <a:sym typeface="Arial" panose="020B0604020202020204" pitchFamily="34" charset="0"/>
                  </a:rPr>
                  <a:t>, the imitation decision is random.</a:t>
                </a:r>
              </a:p>
              <a:p>
                <a:pPr lvl="1">
                  <a:lnSpc>
                    <a:spcPct val="100000"/>
                  </a:lnSpc>
                  <a:buClr>
                    <a:srgbClr val="003399"/>
                  </a:buClr>
                  <a:buFont typeface="Wingdings" panose="05000000000000000000" pitchFamily="2" charset="2"/>
                  <a:buChar char="Ø"/>
                </a:pPr>
                <a:r>
                  <a:rPr lang="en-US" altLang="zh-CN" sz="1600" dirty="0">
                    <a:latin typeface="Times New Roman" panose="02020603050405020304" pitchFamily="18" charset="0"/>
                    <a:cs typeface="Times New Roman" panose="02020603050405020304" pitchFamily="18" charset="0"/>
                    <a:sym typeface="Arial" panose="020B0604020202020204" pitchFamily="34" charset="0"/>
                  </a:rPr>
                  <a:t>For </a:t>
                </a:r>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large</a:t>
                </a:r>
                <a14:m>
                  <m:oMath xmlns:m="http://schemas.openxmlformats.org/officeDocument/2006/math">
                    <m:r>
                      <a:rPr lang="zh-CN" altLang="en-US" sz="1600" i="1" smtClean="0">
                        <a:latin typeface="Cambria Math" panose="02040503050406030204" pitchFamily="18" charset="0"/>
                        <a:cs typeface="Times New Roman" panose="02020603050405020304" pitchFamily="18" charset="0"/>
                        <a:sym typeface="Arial" panose="020B0604020202020204" pitchFamily="34" charset="0"/>
                      </a:rPr>
                      <m:t>𝛽</m:t>
                    </m:r>
                  </m:oMath>
                </a14:m>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 </a:t>
                </a:r>
                <a14:m>
                  <m:oMath xmlns:m="http://schemas.openxmlformats.org/officeDocument/2006/math">
                    <m:sSub>
                      <m:sSubPr>
                        <m:ctrlPr>
                          <a:rPr lang="en-US" altLang="zh-CN" sz="1600" i="1">
                            <a:latin typeface="Cambria Math" panose="02040503050406030204" pitchFamily="18" charset="0"/>
                            <a:cs typeface="Times New Roman" panose="02020603050405020304" pitchFamily="18" charset="0"/>
                            <a:sym typeface="Arial" panose="020B0604020202020204" pitchFamily="34" charset="0"/>
                          </a:rPr>
                        </m:ctrlPr>
                      </m:sSubPr>
                      <m:e>
                        <m:r>
                          <a:rPr lang="en-US" altLang="zh-CN" sz="1600" i="1">
                            <a:latin typeface="Cambria Math" panose="02040503050406030204" pitchFamily="18" charset="0"/>
                            <a:cs typeface="Times New Roman" panose="02020603050405020304" pitchFamily="18" charset="0"/>
                            <a:sym typeface="Arial" panose="020B0604020202020204" pitchFamily="34" charset="0"/>
                          </a:rPr>
                          <m:t>𝑝</m:t>
                        </m:r>
                      </m:e>
                      <m:sub>
                        <m:r>
                          <a:rPr lang="en-US" altLang="zh-CN" sz="1600" i="1">
                            <a:latin typeface="Cambria Math" panose="02040503050406030204" pitchFamily="18" charset="0"/>
                            <a:cs typeface="Times New Roman" panose="02020603050405020304" pitchFamily="18" charset="0"/>
                            <a:sym typeface="Arial" panose="020B0604020202020204" pitchFamily="34" charset="0"/>
                          </a:rPr>
                          <m:t>𝐴</m:t>
                        </m:r>
                        <m:r>
                          <a:rPr lang="en-US" altLang="zh-CN" sz="1600" i="1">
                            <a:latin typeface="Cambria Math" panose="02040503050406030204" pitchFamily="18" charset="0"/>
                            <a:cs typeface="Times New Roman" panose="02020603050405020304" pitchFamily="18" charset="0"/>
                            <a:sym typeface="Arial" panose="020B0604020202020204" pitchFamily="34" charset="0"/>
                          </a:rPr>
                          <m:t>,</m:t>
                        </m:r>
                        <m:r>
                          <a:rPr lang="en-US" altLang="zh-CN" sz="1600" i="1">
                            <a:latin typeface="Cambria Math" panose="02040503050406030204" pitchFamily="18" charset="0"/>
                            <a:cs typeface="Times New Roman" panose="02020603050405020304" pitchFamily="18" charset="0"/>
                            <a:sym typeface="Arial" panose="020B0604020202020204" pitchFamily="34" charset="0"/>
                          </a:rPr>
                          <m:t>𝐵</m:t>
                        </m:r>
                      </m:sub>
                    </m:sSub>
                  </m:oMath>
                </a14:m>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 will be large, imitation becomes </a:t>
                </a:r>
                <a:r>
                  <a:rPr lang="en-US" altLang="zh-CN" sz="1600" dirty="0">
                    <a:latin typeface="Times New Roman" panose="02020603050405020304" pitchFamily="18" charset="0"/>
                    <a:cs typeface="Times New Roman" panose="02020603050405020304" pitchFamily="18" charset="0"/>
                    <a:sym typeface="Arial" panose="020B0604020202020204" pitchFamily="34" charset="0"/>
                  </a:rPr>
                  <a:t>increasingly </a:t>
                </a:r>
                <a:r>
                  <a:rPr lang="en-US" altLang="zh-CN" sz="1600" dirty="0" err="1">
                    <a:latin typeface="Times New Roman" panose="02020603050405020304" pitchFamily="18" charset="0"/>
                    <a:cs typeface="Times New Roman" panose="02020603050405020304" pitchFamily="18" charset="0"/>
                    <a:sym typeface="Arial" panose="020B0604020202020204" pitchFamily="34" charset="0"/>
                  </a:rPr>
                  <a:t>deterministi</a:t>
                </a:r>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a:t>
                </a:r>
              </a:p>
              <a:p>
                <a:pPr marL="457200" lvl="1" indent="0">
                  <a:lnSpc>
                    <a:spcPct val="100000"/>
                  </a:lnSpc>
                  <a:buClr>
                    <a:srgbClr val="003399"/>
                  </a:buClr>
                  <a:buFont typeface="Wingdings" panose="05000000000000000000" pitchFamily="2" charset="2"/>
                  <a:buNone/>
                </a:pP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457200" lvl="1" indent="0">
                  <a:lnSpc>
                    <a:spcPct val="100000"/>
                  </a:lnSpc>
                  <a:buClr>
                    <a:srgbClr val="003399"/>
                  </a:buClr>
                  <a:buFont typeface="Wingdings" panose="05000000000000000000" pitchFamily="2" charset="2"/>
                  <a:buNone/>
                </a:pPr>
                <a:endParaRPr lang="zh-CN" altLang="en-US"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457200" lvl="1" indent="0">
                  <a:lnSpc>
                    <a:spcPct val="100000"/>
                  </a:lnSpc>
                  <a:buClr>
                    <a:srgbClr val="003399"/>
                  </a:buClr>
                  <a:buFont typeface="Wingdings" panose="05000000000000000000" pitchFamily="2" charset="2"/>
                  <a:buNone/>
                </a:pP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2">
                  <a:lnSpc>
                    <a:spcPct val="80000"/>
                  </a:lnSpc>
                  <a:buFont typeface="Wingdings" panose="05000000000000000000" pitchFamily="2" charset="2"/>
                  <a:buChar char="n"/>
                </a:pPr>
                <a:endParaRPr lang="en-US" altLang="zh-CN" sz="14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0" indent="0">
                  <a:lnSpc>
                    <a:spcPct val="80000"/>
                  </a:lnSpc>
                  <a:buNone/>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p:txBody>
          </p:sp>
        </mc:Choice>
        <mc:Fallback>
          <p:sp>
            <p:nvSpPr>
              <p:cNvPr id="6" name="文本占位符 2"/>
              <p:cNvSpPr>
                <a:spLocks noGrp="1" noRot="1" noChangeAspect="1" noMove="1" noResize="1" noEditPoints="1" noAdjustHandles="1" noChangeArrowheads="1" noChangeShapeType="1" noTextEdit="1"/>
              </p:cNvSpPr>
              <p:nvPr>
                <p:ph type="body" sz="quarter" idx="10"/>
              </p:nvPr>
            </p:nvSpPr>
            <p:spPr>
              <a:xfrm>
                <a:off x="443230" y="944880"/>
                <a:ext cx="11305540" cy="5449570"/>
              </a:xfrm>
              <a:blipFill>
                <a:blip r:embed="rId3"/>
                <a:stretch>
                  <a:fillRect l="-378" t="-5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5367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r>
              <a:rPr lang="en-US" altLang="zh-CN">
                <a:sym typeface="Arial" panose="020B0604020202020204" pitchFamily="34" charset="0"/>
              </a:rPr>
              <a:t>&lt; </a:t>
            </a:r>
            <a:fld id="{A548B57D-AE10-4CF7-A9DF-59FEFA91B28E}" type="slidenum">
              <a:rPr lang="zh-CN" altLang="en-US" smtClean="0">
                <a:sym typeface="Arial" panose="020B0604020202020204" pitchFamily="34" charset="0"/>
              </a:rPr>
              <a:t>9</a:t>
            </a:fld>
            <a:r>
              <a:rPr lang="zh-CN" altLang="en-US">
                <a:sym typeface="Arial" panose="020B0604020202020204" pitchFamily="34" charset="0"/>
              </a:rPr>
              <a:t> </a:t>
            </a:r>
            <a:r>
              <a:rPr lang="en-US" altLang="zh-CN">
                <a:sym typeface="Arial" panose="020B0604020202020204" pitchFamily="34" charset="0"/>
              </a:rPr>
              <a:t>&gt;</a:t>
            </a:r>
            <a:endParaRPr lang="zh-CN" altLang="en-US" dirty="0">
              <a:sym typeface="Arial" panose="020B0604020202020204" pitchFamily="34" charset="0"/>
            </a:endParaRPr>
          </a:p>
        </p:txBody>
      </p:sp>
      <p:sp>
        <p:nvSpPr>
          <p:cNvPr id="2" name="标题 1"/>
          <p:cNvSpPr>
            <a:spLocks noGrp="1"/>
          </p:cNvSpPr>
          <p:nvPr>
            <p:ph type="title"/>
          </p:nvPr>
        </p:nvSpPr>
        <p:spPr/>
        <p:txBody>
          <a:bodyPr/>
          <a:lstStyle/>
          <a:p>
            <a:r>
              <a:rPr lang="en-US" altLang="zh-CN" dirty="0">
                <a:sym typeface="Arial" panose="020B0604020202020204" pitchFamily="34" charset="0"/>
              </a:rPr>
              <a:t>03 Models and Methods</a:t>
            </a:r>
          </a:p>
        </p:txBody>
      </p:sp>
      <mc:AlternateContent xmlns:mc="http://schemas.openxmlformats.org/markup-compatibility/2006">
        <mc:Choice xmlns:a14="http://schemas.microsoft.com/office/drawing/2010/main" Requires="a14">
          <p:sp>
            <p:nvSpPr>
              <p:cNvPr id="6" name="文本占位符 2"/>
              <p:cNvSpPr>
                <a:spLocks noGrp="1"/>
              </p:cNvSpPr>
              <p:nvPr>
                <p:ph type="body" sz="quarter" idx="10"/>
              </p:nvPr>
            </p:nvSpPr>
            <p:spPr>
              <a:xfrm>
                <a:off x="443230" y="944880"/>
                <a:ext cx="11305540" cy="5449570"/>
              </a:xfrm>
            </p:spPr>
            <p:txBody>
              <a:bodyPr anchor="t" anchorCtr="0">
                <a:noAutofit/>
              </a:bodyPr>
              <a:lstStyle/>
              <a:p>
                <a:pPr>
                  <a:lnSpc>
                    <a:spcPct val="100000"/>
                  </a:lnSpc>
                  <a:buClr>
                    <a:srgbClr val="003399"/>
                  </a:buClr>
                  <a:buFont typeface="Wingdings" panose="05000000000000000000" pitchFamily="2" charset="2"/>
                  <a:buChar char="l"/>
                </a:pPr>
                <a:r>
                  <a:rPr lang="en-US" altLang="zh-CN" sz="1800" b="1" dirty="0">
                    <a:solidFill>
                      <a:srgbClr val="003399"/>
                    </a:solidFill>
                    <a:latin typeface="Arial" panose="020B0604020202020204" pitchFamily="34" charset="0"/>
                    <a:ea typeface="微软雅黑" panose="020B0503020204020204" charset="-122"/>
                    <a:cs typeface="+mn-ea"/>
                    <a:sym typeface="Arial" panose="020B0604020202020204" pitchFamily="34" charset="0"/>
                  </a:rPr>
                  <a:t> Population Setup and Evolutionary Dynamics</a:t>
                </a: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100000"/>
                  </a:lnSpc>
                  <a:buClr>
                    <a:srgbClr val="003399"/>
                  </a:buClr>
                  <a:buFont typeface="Wingdings" panose="05000000000000000000" pitchFamily="2" charset="2"/>
                  <a:buChar char="Ø"/>
                </a:pP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sym typeface="Arial" panose="020B0604020202020204" pitchFamily="34" charset="0"/>
                          </a:rPr>
                        </m:ctrlPr>
                      </m:sSubPr>
                      <m:e>
                        <m:r>
                          <a:rPr lang="zh-CN" altLang="en-US" sz="1600" i="1" smtClean="0">
                            <a:solidFill>
                              <a:schemeClr val="tx1"/>
                            </a:solidFill>
                            <a:latin typeface="Cambria Math" panose="02040503050406030204" pitchFamily="18" charset="0"/>
                            <a:cs typeface="Times New Roman" panose="02020603050405020304" pitchFamily="18" charset="0"/>
                            <a:sym typeface="Arial" panose="020B0604020202020204" pitchFamily="34" charset="0"/>
                          </a:rPr>
                          <m:t>𝜋</m:t>
                        </m:r>
                      </m:e>
                      <m:sub>
                        <m:r>
                          <a:rPr lang="en-US" altLang="zh-CN" sz="1600" b="0" i="1" smtClean="0">
                            <a:solidFill>
                              <a:schemeClr val="tx1"/>
                            </a:solidFill>
                            <a:latin typeface="Cambria Math" panose="02040503050406030204" pitchFamily="18" charset="0"/>
                            <a:cs typeface="Times New Roman" panose="02020603050405020304" pitchFamily="18" charset="0"/>
                            <a:sym typeface="Arial" panose="020B0604020202020204" pitchFamily="34" charset="0"/>
                          </a:rPr>
                          <m:t>𝐴</m:t>
                        </m:r>
                        <m:r>
                          <a:rPr lang="en-US" altLang="zh-CN" sz="1600" b="0" i="1" smtClean="0">
                            <a:solidFill>
                              <a:schemeClr val="tx1"/>
                            </a:solidFill>
                            <a:latin typeface="Cambria Math" panose="02040503050406030204" pitchFamily="18" charset="0"/>
                            <a:cs typeface="Times New Roman" panose="02020603050405020304" pitchFamily="18" charset="0"/>
                            <a:sym typeface="Arial" panose="020B0604020202020204" pitchFamily="34" charset="0"/>
                          </a:rPr>
                          <m:t>,</m:t>
                        </m:r>
                        <m:r>
                          <a:rPr lang="en-US" altLang="zh-CN" sz="1600" b="0" i="1" smtClean="0">
                            <a:solidFill>
                              <a:schemeClr val="tx1"/>
                            </a:solidFill>
                            <a:latin typeface="Cambria Math" panose="02040503050406030204" pitchFamily="18" charset="0"/>
                            <a:cs typeface="Times New Roman" panose="02020603050405020304" pitchFamily="18" charset="0"/>
                            <a:sym typeface="Arial" panose="020B0604020202020204" pitchFamily="34" charset="0"/>
                          </a:rPr>
                          <m:t>𝐵</m:t>
                        </m:r>
                      </m:sub>
                    </m:sSub>
                  </m:oMath>
                </a14:m>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 the payoff a strategist X obtains in a pairwise interaction with strategist Y.</a:t>
                </a:r>
              </a:p>
              <a:p>
                <a:pPr lvl="1">
                  <a:lnSpc>
                    <a:spcPct val="100000"/>
                  </a:lnSpc>
                  <a:buClr>
                    <a:srgbClr val="003399"/>
                  </a:buClr>
                  <a:buFont typeface="Wingdings" panose="05000000000000000000" pitchFamily="2" charset="2"/>
                  <a:buChar char="Ø"/>
                </a:pPr>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Suppose there are at most two strategies in the population, say, k agents using strategy A (0 ≤ k ≤ N) and (N −k) agents using strategies B. Thus, the (average) payoff of the agent that uses A and B can be written as follows, respectively,</a:t>
                </a:r>
              </a:p>
              <a:p>
                <a:pPr lvl="1">
                  <a:lnSpc>
                    <a:spcPct val="100000"/>
                  </a:lnSpc>
                  <a:buClr>
                    <a:srgbClr val="003399"/>
                  </a:buClr>
                  <a:buFont typeface="Wingdings" panose="05000000000000000000" pitchFamily="2" charset="2"/>
                  <a:buChar char="Ø"/>
                </a:pPr>
                <a:endParaRPr lang="en-US" altLang="zh-CN" sz="1600" dirty="0">
                  <a:latin typeface="Times New Roman" panose="02020603050405020304" pitchFamily="18" charset="0"/>
                  <a:cs typeface="Times New Roman" panose="02020603050405020304" pitchFamily="18" charset="0"/>
                  <a:sym typeface="Arial" panose="020B0604020202020204" pitchFamily="34" charset="0"/>
                </a:endParaRPr>
              </a:p>
              <a:p>
                <a:pPr lvl="1">
                  <a:lnSpc>
                    <a:spcPct val="100000"/>
                  </a:lnSpc>
                  <a:buClr>
                    <a:srgbClr val="003399"/>
                  </a:buClr>
                  <a:buFont typeface="Wingdings" panose="05000000000000000000" pitchFamily="2" charset="2"/>
                  <a:buChar char="Ø"/>
                </a:pP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100000"/>
                  </a:lnSpc>
                  <a:buClr>
                    <a:srgbClr val="003399"/>
                  </a:buClr>
                  <a:buFont typeface="Wingdings" panose="05000000000000000000" pitchFamily="2" charset="2"/>
                  <a:buChar char="Ø"/>
                </a:pPr>
                <a:endParaRPr lang="en-US" altLang="zh-CN" sz="1600" dirty="0">
                  <a:latin typeface="Times New Roman" panose="02020603050405020304" pitchFamily="18" charset="0"/>
                  <a:cs typeface="Times New Roman" panose="02020603050405020304" pitchFamily="18" charset="0"/>
                  <a:sym typeface="Arial" panose="020B0604020202020204" pitchFamily="34" charset="0"/>
                </a:endParaRPr>
              </a:p>
              <a:p>
                <a:pPr lvl="1">
                  <a:lnSpc>
                    <a:spcPct val="100000"/>
                  </a:lnSpc>
                  <a:buClr>
                    <a:srgbClr val="003399"/>
                  </a:buClr>
                  <a:buFont typeface="Wingdings" panose="05000000000000000000" pitchFamily="2" charset="2"/>
                  <a:buChar char="Ø"/>
                </a:pP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457200" lvl="1" indent="0">
                  <a:lnSpc>
                    <a:spcPct val="100000"/>
                  </a:lnSpc>
                  <a:buClr>
                    <a:srgbClr val="003399"/>
                  </a:buClr>
                  <a:buNone/>
                </a:pPr>
                <a:endParaRPr lang="en-US" altLang="zh-CN" sz="1600" dirty="0">
                  <a:latin typeface="Times New Roman" panose="02020603050405020304" pitchFamily="18" charset="0"/>
                  <a:cs typeface="Times New Roman" panose="02020603050405020304" pitchFamily="18" charset="0"/>
                  <a:sym typeface="Arial" panose="020B0604020202020204" pitchFamily="34" charset="0"/>
                </a:endParaRPr>
              </a:p>
              <a:p>
                <a:pPr lvl="1">
                  <a:lnSpc>
                    <a:spcPct val="100000"/>
                  </a:lnSpc>
                  <a:buClr>
                    <a:srgbClr val="003399"/>
                  </a:buClr>
                  <a:buFont typeface="Wingdings" panose="05000000000000000000" pitchFamily="2" charset="2"/>
                  <a:buChar char="Ø"/>
                </a:pPr>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Now, the probability to change the number k of agents using strategy A by ± one in each time step can be written as</a:t>
                </a:r>
              </a:p>
              <a:p>
                <a:pPr marL="457200" lvl="1" indent="0">
                  <a:lnSpc>
                    <a:spcPct val="100000"/>
                  </a:lnSpc>
                  <a:buClr>
                    <a:srgbClr val="003399"/>
                  </a:buClr>
                  <a:buNone/>
                </a:pPr>
                <a:endParaRPr lang="en-US" altLang="zh-CN" sz="1600" dirty="0">
                  <a:latin typeface="Times New Roman" panose="02020603050405020304" pitchFamily="18" charset="0"/>
                  <a:cs typeface="Times New Roman" panose="02020603050405020304" pitchFamily="18" charset="0"/>
                  <a:sym typeface="Arial" panose="020B0604020202020204" pitchFamily="34" charset="0"/>
                </a:endParaRPr>
              </a:p>
              <a:p>
                <a:pPr marL="457200" lvl="1" indent="0">
                  <a:lnSpc>
                    <a:spcPct val="100000"/>
                  </a:lnSpc>
                  <a:buClr>
                    <a:srgbClr val="003399"/>
                  </a:buClr>
                  <a:buNone/>
                </a:pP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100000"/>
                  </a:lnSpc>
                  <a:buClr>
                    <a:srgbClr val="003399"/>
                  </a:buClr>
                  <a:buFont typeface="Wingdings" panose="05000000000000000000" pitchFamily="2" charset="2"/>
                  <a:buChar char="Ø"/>
                </a:pPr>
                <a:r>
                  <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The fixation probability of a single mutant with a strategy A in a population of (N − 1) agents using B is given by</a:t>
                </a:r>
              </a:p>
              <a:p>
                <a:pPr marL="457200" lvl="1" indent="0">
                  <a:lnSpc>
                    <a:spcPct val="100000"/>
                  </a:lnSpc>
                  <a:buClr>
                    <a:srgbClr val="003399"/>
                  </a:buClr>
                  <a:buNone/>
                </a:pPr>
                <a:endParaRPr lang="en-US" altLang="zh-CN" sz="1600" dirty="0">
                  <a:latin typeface="Times New Roman" panose="02020603050405020304" pitchFamily="18" charset="0"/>
                  <a:cs typeface="Times New Roman" panose="02020603050405020304" pitchFamily="18" charset="0"/>
                  <a:sym typeface="Arial" panose="020B0604020202020204" pitchFamily="34" charset="0"/>
                </a:endParaRPr>
              </a:p>
              <a:p>
                <a:pPr lvl="1">
                  <a:lnSpc>
                    <a:spcPct val="100000"/>
                  </a:lnSpc>
                  <a:buClr>
                    <a:srgbClr val="003399"/>
                  </a:buClr>
                  <a:buFont typeface="Wingdings" panose="05000000000000000000" pitchFamily="2" charset="2"/>
                  <a:buChar char="Ø"/>
                </a:pP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457200" lvl="1" indent="0">
                  <a:lnSpc>
                    <a:spcPct val="100000"/>
                  </a:lnSpc>
                  <a:buClr>
                    <a:srgbClr val="003399"/>
                  </a:buClr>
                  <a:buFont typeface="Wingdings" panose="05000000000000000000" pitchFamily="2" charset="2"/>
                  <a:buNone/>
                </a:pPr>
                <a:endParaRPr lang="zh-CN" altLang="en-US"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457200" lvl="1" indent="0">
                  <a:lnSpc>
                    <a:spcPct val="100000"/>
                  </a:lnSpc>
                  <a:buClr>
                    <a:srgbClr val="003399"/>
                  </a:buClr>
                  <a:buFont typeface="Wingdings" panose="05000000000000000000" pitchFamily="2" charset="2"/>
                  <a:buNone/>
                </a:pPr>
                <a:endParaRPr lang="en-US" altLang="zh-CN" sz="16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2">
                  <a:lnSpc>
                    <a:spcPct val="80000"/>
                  </a:lnSpc>
                  <a:buFont typeface="Wingdings" panose="05000000000000000000" pitchFamily="2" charset="2"/>
                  <a:buChar char="n"/>
                </a:pPr>
                <a:endParaRPr lang="en-US" altLang="zh-CN" sz="14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lvl="1">
                  <a:lnSpc>
                    <a:spcPct val="80000"/>
                  </a:lnSpc>
                  <a:buFont typeface="Wingdings" panose="05000000000000000000" pitchFamily="2" charset="2"/>
                  <a:buChar char="n"/>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0" indent="0">
                  <a:lnSpc>
                    <a:spcPct val="80000"/>
                  </a:lnSpc>
                  <a:buNone/>
                </a:pPr>
                <a:endParaRPr lang="en-US" altLang="zh-CN" sz="2000"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p:txBody>
          </p:sp>
        </mc:Choice>
        <mc:Fallback>
          <p:sp>
            <p:nvSpPr>
              <p:cNvPr id="6" name="文本占位符 2"/>
              <p:cNvSpPr>
                <a:spLocks noGrp="1" noRot="1" noChangeAspect="1" noMove="1" noResize="1" noEditPoints="1" noAdjustHandles="1" noChangeArrowheads="1" noChangeShapeType="1" noTextEdit="1"/>
              </p:cNvSpPr>
              <p:nvPr>
                <p:ph type="body" sz="quarter" idx="10"/>
              </p:nvPr>
            </p:nvSpPr>
            <p:spPr>
              <a:xfrm>
                <a:off x="443230" y="944880"/>
                <a:ext cx="11305540" cy="5449570"/>
              </a:xfrm>
              <a:blipFill>
                <a:blip r:embed="rId3"/>
                <a:stretch>
                  <a:fillRect l="-378" t="-559"/>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4332AD1D-E301-40B2-9DA8-D4F7CACE00F5}"/>
              </a:ext>
            </a:extLst>
          </p:cNvPr>
          <p:cNvPicPr>
            <a:picLocks noChangeAspect="1"/>
          </p:cNvPicPr>
          <p:nvPr/>
        </p:nvPicPr>
        <p:blipFill>
          <a:blip r:embed="rId4"/>
          <a:stretch>
            <a:fillRect/>
          </a:stretch>
        </p:blipFill>
        <p:spPr>
          <a:xfrm>
            <a:off x="3910820" y="2413659"/>
            <a:ext cx="4370358" cy="1306084"/>
          </a:xfrm>
          <a:prstGeom prst="rect">
            <a:avLst/>
          </a:prstGeom>
        </p:spPr>
      </p:pic>
      <p:pic>
        <p:nvPicPr>
          <p:cNvPr id="8" name="图片 7">
            <a:extLst>
              <a:ext uri="{FF2B5EF4-FFF2-40B4-BE49-F238E27FC236}">
                <a16:creationId xmlns:a16="http://schemas.microsoft.com/office/drawing/2014/main" id="{BDD49402-AA9A-49E5-82D3-814BABE26FB0}"/>
              </a:ext>
            </a:extLst>
          </p:cNvPr>
          <p:cNvPicPr>
            <a:picLocks noChangeAspect="1"/>
          </p:cNvPicPr>
          <p:nvPr/>
        </p:nvPicPr>
        <p:blipFill>
          <a:blip r:embed="rId5"/>
          <a:stretch>
            <a:fillRect/>
          </a:stretch>
        </p:blipFill>
        <p:spPr>
          <a:xfrm>
            <a:off x="3833809" y="4056174"/>
            <a:ext cx="4524375" cy="619125"/>
          </a:xfrm>
          <a:prstGeom prst="rect">
            <a:avLst/>
          </a:prstGeom>
        </p:spPr>
      </p:pic>
      <p:pic>
        <p:nvPicPr>
          <p:cNvPr id="10" name="图片 9">
            <a:extLst>
              <a:ext uri="{FF2B5EF4-FFF2-40B4-BE49-F238E27FC236}">
                <a16:creationId xmlns:a16="http://schemas.microsoft.com/office/drawing/2014/main" id="{8558FCC6-D3F0-4265-9A1A-DD506DD76A15}"/>
              </a:ext>
            </a:extLst>
          </p:cNvPr>
          <p:cNvPicPr>
            <a:picLocks noChangeAspect="1"/>
          </p:cNvPicPr>
          <p:nvPr/>
        </p:nvPicPr>
        <p:blipFill>
          <a:blip r:embed="rId6"/>
          <a:stretch>
            <a:fillRect/>
          </a:stretch>
        </p:blipFill>
        <p:spPr>
          <a:xfrm>
            <a:off x="2226858" y="5188521"/>
            <a:ext cx="3743325" cy="1200150"/>
          </a:xfrm>
          <a:prstGeom prst="rect">
            <a:avLst/>
          </a:prstGeom>
        </p:spPr>
      </p:pic>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CFF53804-7503-48B4-8057-1858D571468F}"/>
                  </a:ext>
                </a:extLst>
              </p:cNvPr>
              <p:cNvSpPr txBox="1"/>
              <p:nvPr/>
            </p:nvSpPr>
            <p:spPr>
              <a:xfrm>
                <a:off x="2226858" y="4196459"/>
                <a:ext cx="2183907" cy="338554"/>
              </a:xfrm>
              <a:prstGeom prst="rect">
                <a:avLst/>
              </a:prstGeom>
              <a:noFill/>
            </p:spPr>
            <p:txBody>
              <a:bodyPr wrap="square" rtlCol="0">
                <a:spAutoFit/>
              </a:bodyPr>
              <a:lstStyle/>
              <a:p>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𝐴</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𝐵</m:t>
                    </m:r>
                  </m:oMath>
                </a14:m>
                <a:r>
                  <a:rPr lang="en-US" altLang="zh-CN" sz="16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𝑘</m:t>
                    </m:r>
                    <m:r>
                      <a:rPr lang="en-US" altLang="zh-CN" sz="1600" b="0" i="1" smtClean="0">
                        <a:latin typeface="Cambria Math" panose="02040503050406030204" pitchFamily="18" charset="0"/>
                        <a:cs typeface="Times New Roman" panose="02020603050405020304" pitchFamily="18" charset="0"/>
                      </a:rPr>
                      <m:t>+1</m:t>
                    </m:r>
                  </m:oMath>
                </a14:m>
                <a:endParaRPr lang="zh-CN" altLang="en-US" sz="1600" dirty="0">
                  <a:latin typeface="Times New Roman" panose="02020603050405020304" pitchFamily="18" charset="0"/>
                  <a:cs typeface="Times New Roman" panose="02020603050405020304" pitchFamily="18" charset="0"/>
                </a:endParaRPr>
              </a:p>
            </p:txBody>
          </p:sp>
        </mc:Choice>
        <mc:Fallback>
          <p:sp>
            <p:nvSpPr>
              <p:cNvPr id="11" name="文本框 10">
                <a:extLst>
                  <a:ext uri="{FF2B5EF4-FFF2-40B4-BE49-F238E27FC236}">
                    <a16:creationId xmlns:a16="http://schemas.microsoft.com/office/drawing/2014/main" id="{CFF53804-7503-48B4-8057-1858D571468F}"/>
                  </a:ext>
                </a:extLst>
              </p:cNvPr>
              <p:cNvSpPr txBox="1">
                <a:spLocks noRot="1" noChangeAspect="1" noMove="1" noResize="1" noEditPoints="1" noAdjustHandles="1" noChangeArrowheads="1" noChangeShapeType="1" noTextEdit="1"/>
              </p:cNvSpPr>
              <p:nvPr/>
            </p:nvSpPr>
            <p:spPr>
              <a:xfrm>
                <a:off x="2226858" y="4196459"/>
                <a:ext cx="2183907" cy="338554"/>
              </a:xfrm>
              <a:prstGeom prst="rect">
                <a:avLst/>
              </a:prstGeom>
              <a:blipFill>
                <a:blip r:embed="rId7"/>
                <a:stretch>
                  <a:fillRect t="-5357" b="-214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65537E78-B5EC-4190-B80D-27F3F436FEA1}"/>
                  </a:ext>
                </a:extLst>
              </p:cNvPr>
              <p:cNvSpPr txBox="1"/>
              <p:nvPr/>
            </p:nvSpPr>
            <p:spPr>
              <a:xfrm>
                <a:off x="8754862" y="4177783"/>
                <a:ext cx="2183907" cy="338554"/>
              </a:xfrm>
              <a:prstGeom prst="rect">
                <a:avLst/>
              </a:prstGeom>
              <a:noFill/>
            </p:spPr>
            <p:txBody>
              <a:bodyPr wrap="square" rtlCol="0">
                <a:spAutoFit/>
              </a:bodyPr>
              <a:lstStyle/>
              <a:p>
                <a14:m>
                  <m:oMath xmlns:m="http://schemas.openxmlformats.org/officeDocument/2006/math">
                    <m:r>
                      <a:rPr lang="en-US" altLang="zh-CN" sz="1600" i="1" smtClean="0">
                        <a:latin typeface="Cambria Math" panose="02040503050406030204" pitchFamily="18" charset="0"/>
                        <a:cs typeface="Times New Roman" panose="02020603050405020304" pitchFamily="18" charset="0"/>
                      </a:rPr>
                      <m:t>𝐵</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𝐴</m:t>
                    </m:r>
                  </m:oMath>
                </a14:m>
                <a:r>
                  <a:rPr lang="en-US" altLang="zh-CN" sz="16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𝑘</m:t>
                    </m:r>
                    <m:r>
                      <a:rPr lang="en-US" altLang="zh-CN" sz="1600" b="0" i="1" smtClean="0">
                        <a:latin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cs typeface="Times New Roman" panose="02020603050405020304" pitchFamily="18" charset="0"/>
                      </a:rPr>
                      <m:t>1</m:t>
                    </m:r>
                  </m:oMath>
                </a14:m>
                <a:endParaRPr lang="zh-CN" altLang="en-US" sz="1600" dirty="0">
                  <a:latin typeface="Times New Roman" panose="02020603050405020304" pitchFamily="18" charset="0"/>
                  <a:cs typeface="Times New Roman" panose="02020603050405020304" pitchFamily="18" charset="0"/>
                </a:endParaRPr>
              </a:p>
            </p:txBody>
          </p:sp>
        </mc:Choice>
        <mc:Fallback>
          <p:sp>
            <p:nvSpPr>
              <p:cNvPr id="12" name="文本框 11">
                <a:extLst>
                  <a:ext uri="{FF2B5EF4-FFF2-40B4-BE49-F238E27FC236}">
                    <a16:creationId xmlns:a16="http://schemas.microsoft.com/office/drawing/2014/main" id="{65537E78-B5EC-4190-B80D-27F3F436FEA1}"/>
                  </a:ext>
                </a:extLst>
              </p:cNvPr>
              <p:cNvSpPr txBox="1">
                <a:spLocks noRot="1" noChangeAspect="1" noMove="1" noResize="1" noEditPoints="1" noAdjustHandles="1" noChangeArrowheads="1" noChangeShapeType="1" noTextEdit="1"/>
              </p:cNvSpPr>
              <p:nvPr/>
            </p:nvSpPr>
            <p:spPr>
              <a:xfrm>
                <a:off x="8754862" y="4177783"/>
                <a:ext cx="2183907" cy="338554"/>
              </a:xfrm>
              <a:prstGeom prst="rect">
                <a:avLst/>
              </a:prstGeom>
              <a:blipFill>
                <a:blip r:embed="rId8"/>
                <a:stretch>
                  <a:fillRect t="-5357" b="-21429"/>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5F2FE330-459A-4FBF-BDD4-1F34AA59F879}"/>
              </a:ext>
            </a:extLst>
          </p:cNvPr>
          <p:cNvPicPr>
            <a:picLocks noChangeAspect="1"/>
          </p:cNvPicPr>
          <p:nvPr/>
        </p:nvPicPr>
        <p:blipFill>
          <a:blip r:embed="rId9"/>
          <a:stretch>
            <a:fillRect/>
          </a:stretch>
        </p:blipFill>
        <p:spPr>
          <a:xfrm>
            <a:off x="6583767" y="5427043"/>
            <a:ext cx="3381375" cy="485775"/>
          </a:xfrm>
          <a:prstGeom prst="rect">
            <a:avLst/>
          </a:prstGeom>
        </p:spPr>
      </p:pic>
    </p:spTree>
    <p:extLst>
      <p:ext uri="{BB962C8B-B14F-4D97-AF65-F5344CB8AC3E}">
        <p14:creationId xmlns:p14="http://schemas.microsoft.com/office/powerpoint/2010/main" val="32362849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1777</TotalTime>
  <Words>899</Words>
  <Application>Microsoft Office PowerPoint</Application>
  <PresentationFormat>宽屏</PresentationFormat>
  <Paragraphs>168</Paragraphs>
  <Slides>12</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微软雅黑</vt:lpstr>
      <vt:lpstr>Arial</vt:lpstr>
      <vt:lpstr>Calibri</vt:lpstr>
      <vt:lpstr>Cambria Math</vt:lpstr>
      <vt:lpstr>Times New Roman</vt:lpstr>
      <vt:lpstr>Wingdings</vt:lpstr>
      <vt:lpstr>Office 主题</vt:lpstr>
      <vt:lpstr>PowerPoint 演示文稿</vt:lpstr>
      <vt:lpstr>01 Introduction</vt:lpstr>
      <vt:lpstr>02 Models and Methods</vt:lpstr>
      <vt:lpstr>02 Models and Methods</vt:lpstr>
      <vt:lpstr>02 Models and Methods</vt:lpstr>
      <vt:lpstr>02 Models and Methods</vt:lpstr>
      <vt:lpstr>02 Models and Methods</vt:lpstr>
      <vt:lpstr>02 Models and Methods</vt:lpstr>
      <vt:lpstr>03 Models and Methods</vt:lpstr>
      <vt:lpstr>04 Results</vt:lpstr>
      <vt:lpstr>04 Results</vt:lpstr>
      <vt:lpstr>04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蒋政</dc:creator>
  <cp:lastModifiedBy>万 志杰</cp:lastModifiedBy>
  <cp:revision>199</cp:revision>
  <dcterms:created xsi:type="dcterms:W3CDTF">2021-11-15T11:44:00Z</dcterms:created>
  <dcterms:modified xsi:type="dcterms:W3CDTF">2022-04-26T12:56:21Z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E8763DE4A1B4464A92D4E094D2B218E3</vt:lpwstr>
  </property>
  <property fmtid="{D5CDD505-2E9C-101B-9397-08002B2CF9AE}" pid="3" name="KSOProductBuildVer">
    <vt:lpwstr>2052-11.1.0.11365</vt:lpwstr>
  </property>
</Properties>
</file>