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5" r:id="rId7"/>
    <p:sldId id="276" r:id="rId8"/>
    <p:sldId id="277" r:id="rId9"/>
    <p:sldId id="278" r:id="rId10"/>
    <p:sldId id="274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1" autoAdjust="0"/>
  </p:normalViewPr>
  <p:slideViewPr>
    <p:cSldViewPr snapToGrid="0" snapToObjects="1">
      <p:cViewPr varScale="1">
        <p:scale>
          <a:sx n="92" d="100"/>
          <a:sy n="92" d="100"/>
        </p:scale>
        <p:origin x="65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en-US" altLang="zh-CN" sz="23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Signals on </a:t>
          </a:r>
          <a:r>
            <a:rPr lang="en-US" altLang="zh-CN" sz="23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GitHUb</a:t>
          </a:r>
          <a:endParaRPr lang="zh-CN" altLang="en-US" sz="23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zh-CN" altLang="en-US" noProof="0" dirty="0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 rtlCol="0"/>
        <a:lstStyle/>
        <a:p>
          <a:pPr rtl="0"/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Background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zh-CN" altLang="en-US" noProof="0" dirty="0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 rtlCol="0"/>
        <a:lstStyle/>
        <a:p>
          <a:pPr rtl="0"/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Research Questions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zh-CN" altLang="en-US" noProof="0" dirty="0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 rtlCol="0"/>
        <a:lstStyle/>
        <a:p>
          <a:pPr rtl="0"/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Research Methods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zh-CN" altLang="en-US" noProof="0" dirty="0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117286" custLinFactNeighborX="-83" custLinFactNeighborY="-3289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249864" y="3040802"/>
          <a:ext cx="1698431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588877" y="1832186"/>
          <a:ext cx="804240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3207090" y="595629"/>
          <a:ext cx="1775479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2376" y="0"/>
          <a:ext cx="3649133" cy="364913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675053" y="1794002"/>
          <a:ext cx="2335445" cy="14123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Signals on </a:t>
          </a:r>
          <a:r>
            <a:rPr lang="en-US" altLang="zh-CN" sz="23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GitHUb</a:t>
          </a:r>
          <a:endParaRPr lang="zh-CN" altLang="en-US" sz="23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75053" y="1794002"/>
        <a:ext cx="2335445" cy="1412374"/>
      </dsp:txXfrm>
    </dsp:sp>
    <dsp:sp modelId="{5650C73F-166D-441B-B100-602E6E50702D}">
      <dsp:nvSpPr>
        <dsp:cNvPr id="0" name=""/>
        <dsp:cNvSpPr/>
      </dsp:nvSpPr>
      <dsp:spPr>
        <a:xfrm>
          <a:off x="4961073" y="0"/>
          <a:ext cx="1094739" cy="109473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6055813" y="0"/>
          <a:ext cx="1392429" cy="109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Background</a:t>
          </a:r>
          <a:endParaRPr lang="zh-CN" altLang="en-US" sz="17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055813" y="0"/>
        <a:ext cx="1392429" cy="1094739"/>
      </dsp:txXfrm>
    </dsp:sp>
    <dsp:sp modelId="{1603A9FB-E8BE-4A12-940B-4A7281FB6C9B}">
      <dsp:nvSpPr>
        <dsp:cNvPr id="0" name=""/>
        <dsp:cNvSpPr/>
      </dsp:nvSpPr>
      <dsp:spPr>
        <a:xfrm>
          <a:off x="4435598" y="1277196"/>
          <a:ext cx="1094739" cy="109473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530338" y="1277196"/>
          <a:ext cx="1187158" cy="109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Research Questions</a:t>
          </a:r>
          <a:endParaRPr lang="zh-CN" altLang="en-US" sz="17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530338" y="1277196"/>
        <a:ext cx="1187158" cy="1094739"/>
      </dsp:txXfrm>
    </dsp:sp>
    <dsp:sp modelId="{4A9742AD-B577-4378-AF83-DC5ECD325381}">
      <dsp:nvSpPr>
        <dsp:cNvPr id="0" name=""/>
        <dsp:cNvSpPr/>
      </dsp:nvSpPr>
      <dsp:spPr>
        <a:xfrm>
          <a:off x="4961073" y="2554393"/>
          <a:ext cx="1094739" cy="109473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6055813" y="2554393"/>
          <a:ext cx="1070066" cy="109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Research Methods</a:t>
          </a:r>
          <a:endParaRPr lang="zh-CN" altLang="en-US" sz="17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055813" y="2554393"/>
        <a:ext cx="1070066" cy="1094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B094EB-4B78-4970-B138-CA4BE8A2CD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468917-E11B-4210-AA51-E7444FA22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18390-DB20-413E-BCB7-542A3B47C71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670A4B-42F1-4E19-A983-F03D817411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10205-51F5-4542-BE03-6BED888F6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3B700-690D-4E55-976C-856BE043C8E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95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98E5DA2-FC0F-4CC9-8A3E-E74DFAC6E1F9}" type="datetime1">
              <a:rPr lang="zh-CN" altLang="en-US" smtClean="0"/>
              <a:pPr/>
              <a:t>2022/4/16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D3AD45-4496-421F-901C-799CC59057D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741105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AD45-4496-421F-901C-799CC59057D2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1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AD45-4496-421F-901C-799CC59057D2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9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AD45-4496-421F-901C-799CC59057D2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E5E95BD-07EC-43D4-B667-8EBCE65D8655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7D2C4-0BE4-4223-AF94-1D74C0106AB2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6B4AE2-9E0C-4B63-99E7-57C1BA294778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E2DD7-E8C7-4C98-9D7B-DC8F89C38ACA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6E2FDE-48E1-46C2-A77A-CDC318B7900C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DFA51-892A-4301-9ACF-808ECEEBA134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8BBDA-9380-47F1-9D1D-CAA885F67A5D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6DEE85-8EBD-4F18-A111-0F946A94902C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20B54-8264-41A3-9E4E-45294B5810DB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96BA7-5BE3-40AC-B9BC-8DA40C523D51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CE6103-6FAA-45EF-8330-3496FA894418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DF274-EAD3-4E45-9F93-8643BE234116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436D4-9BE9-4612-A074-C7287FBC2F44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60692-6232-461F-80A1-47F0C1ECC731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2EF991-EF40-4D46-AB5B-1371E3444A45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EF014-1259-4EF0-899B-B8CFC307B046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CF8C2-3C5C-4AC9-81FC-E71BDEE4297A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00C65F-16A8-4790-989B-9D302F82A6FD}" type="datetime1">
              <a:rPr lang="zh-CN" altLang="en-US" noProof="0" smtClean="0"/>
              <a:t>2022/4/16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夜晚的天空以及远处地平线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Signals on GitHub</a:t>
            </a:r>
            <a:endParaRPr lang="zh-CN" alt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6579" y="4976282"/>
            <a:ext cx="7573546" cy="1405467"/>
          </a:xfrm>
        </p:spPr>
        <p:txBody>
          <a:bodyPr rtlCol="0">
            <a:normAutofit/>
          </a:bodyPr>
          <a:lstStyle/>
          <a:p>
            <a:pPr rtl="0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Overview</a:t>
            </a:r>
            <a:endParaRPr lang="zh-CN" altLang="ru-RU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5" name="内容占位符 4" descr="SmartArt 图形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595886"/>
              </p:ext>
            </p:extLst>
          </p:nvPr>
        </p:nvGraphicFramePr>
        <p:xfrm>
          <a:off x="1188721" y="2142067"/>
          <a:ext cx="7468391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图片 3" descr="夜晚天空中的卫星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图片 6" descr="抽象光点图像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C511-70B9-4DE5-A9AE-77898639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2E644-C304-4DEA-AB4C-36E4429C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Information Asymmetry in Open Source Software development on GitHub under Pull-request model</a:t>
            </a:r>
          </a:p>
          <a:p>
            <a:pPr lvl="1"/>
            <a:r>
              <a:rPr lang="en-US" altLang="zh-CN" dirty="0"/>
              <a:t>How much efforts developers put on their work is private knowledge.</a:t>
            </a:r>
          </a:p>
          <a:p>
            <a:pPr lvl="1"/>
            <a:r>
              <a:rPr lang="en-US" altLang="zh-CN" dirty="0"/>
              <a:t>Quality of their code is private knowledge, and hard to assess.</a:t>
            </a:r>
          </a:p>
          <a:p>
            <a:r>
              <a:rPr lang="en-US" altLang="zh-CN" dirty="0"/>
              <a:t>Cherry-picking depends on many factors </a:t>
            </a:r>
          </a:p>
          <a:p>
            <a:pPr lvl="1"/>
            <a:r>
              <a:rPr lang="en-US" altLang="zh-CN" dirty="0"/>
              <a:t>Many technical and social factors, see </a:t>
            </a:r>
            <a:r>
              <a:rPr lang="en-US" altLang="zh-CN" dirty="0" err="1"/>
              <a:t>Tsay</a:t>
            </a:r>
            <a:r>
              <a:rPr lang="en-US" altLang="zh-CN" dirty="0"/>
              <a:t> et al. (2014).</a:t>
            </a:r>
          </a:p>
          <a:p>
            <a:pPr lvl="1"/>
            <a:r>
              <a:rPr lang="en-US" altLang="zh-CN" dirty="0"/>
              <a:t>Signals play some role in similar scenarios (Marlow &amp; </a:t>
            </a:r>
            <a:r>
              <a:rPr lang="en-US" altLang="zh-CN" dirty="0" err="1"/>
              <a:t>Dabbish</a:t>
            </a:r>
            <a:r>
              <a:rPr lang="en-US" altLang="zh-CN" dirty="0"/>
              <a:t>, 2013).</a:t>
            </a:r>
          </a:p>
          <a:p>
            <a:pPr lvl="1"/>
            <a:r>
              <a:rPr lang="en-US" altLang="zh-CN" dirty="0"/>
              <a:t>Signals vs. Cherry-picking is not clear.</a:t>
            </a:r>
          </a:p>
          <a:p>
            <a:pPr lvl="2"/>
            <a:r>
              <a:rPr lang="en-US" altLang="zh-CN" dirty="0"/>
              <a:t>Typical Signals (From a user’s profile: stars, pinned project, activity heatmap, etc.) </a:t>
            </a:r>
          </a:p>
          <a:p>
            <a:pPr lvl="2"/>
            <a:r>
              <a:rPr lang="en-US" altLang="zh-CN" dirty="0"/>
              <a:t>Adding an extra signal?</a:t>
            </a:r>
          </a:p>
          <a:p>
            <a:pPr lvl="2"/>
            <a:r>
              <a:rPr lang="en-US" altLang="zh-CN" dirty="0"/>
              <a:t>Signals and True Quality 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43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C511-70B9-4DE5-A9AE-77898639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Yet another Signal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FB57F2-DAD5-4BB6-BDE5-2DACB8251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84" y="2065867"/>
            <a:ext cx="5190280" cy="3535975"/>
          </a:xfrm>
        </p:spPr>
      </p:pic>
      <p:sp>
        <p:nvSpPr>
          <p:cNvPr id="7" name="标注: 线形(无边框) 6">
            <a:extLst>
              <a:ext uri="{FF2B5EF4-FFF2-40B4-BE49-F238E27FC236}">
                <a16:creationId xmlns:a16="http://schemas.microsoft.com/office/drawing/2014/main" id="{1B048DE0-F38D-4FB4-9280-5BC1664231C7}"/>
              </a:ext>
            </a:extLst>
          </p:cNvPr>
          <p:cNvSpPr/>
          <p:nvPr/>
        </p:nvSpPr>
        <p:spPr>
          <a:xfrm>
            <a:off x="6909618" y="1821425"/>
            <a:ext cx="3340511" cy="759542"/>
          </a:xfrm>
          <a:prstGeom prst="callout1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Everyone has this heatmap</a:t>
            </a:r>
            <a:endParaRPr lang="zh-CN" altLang="en-US" dirty="0"/>
          </a:p>
        </p:txBody>
      </p:sp>
      <p:sp>
        <p:nvSpPr>
          <p:cNvPr id="8" name="标注: 线形(无边框) 7">
            <a:extLst>
              <a:ext uri="{FF2B5EF4-FFF2-40B4-BE49-F238E27FC236}">
                <a16:creationId xmlns:a16="http://schemas.microsoft.com/office/drawing/2014/main" id="{17951A65-D4F5-494A-A2DE-5E7469E77517}"/>
              </a:ext>
            </a:extLst>
          </p:cNvPr>
          <p:cNvSpPr/>
          <p:nvPr/>
        </p:nvSpPr>
        <p:spPr>
          <a:xfrm>
            <a:off x="6769508" y="3693380"/>
            <a:ext cx="4136925" cy="759542"/>
          </a:xfrm>
          <a:prstGeom prst="callout1">
            <a:avLst>
              <a:gd name="adj1" fmla="val 18750"/>
              <a:gd name="adj2" fmla="val -8333"/>
              <a:gd name="adj3" fmla="val 62985"/>
              <a:gd name="adj4" fmla="val -30693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But not everyone has activity overview</a:t>
            </a:r>
            <a:endParaRPr lang="zh-CN" altLang="en-US" dirty="0"/>
          </a:p>
        </p:txBody>
      </p:sp>
      <p:sp>
        <p:nvSpPr>
          <p:cNvPr id="9" name="标注: 线形(无边框) 8">
            <a:extLst>
              <a:ext uri="{FF2B5EF4-FFF2-40B4-BE49-F238E27FC236}">
                <a16:creationId xmlns:a16="http://schemas.microsoft.com/office/drawing/2014/main" id="{24C5F69C-C364-4647-BE21-EFB7F944EC09}"/>
              </a:ext>
            </a:extLst>
          </p:cNvPr>
          <p:cNvSpPr/>
          <p:nvPr/>
        </p:nvSpPr>
        <p:spPr>
          <a:xfrm>
            <a:off x="6390966" y="5700664"/>
            <a:ext cx="4136925" cy="759542"/>
          </a:xfrm>
          <a:prstGeom prst="callout1">
            <a:avLst>
              <a:gd name="adj1" fmla="val 18750"/>
              <a:gd name="adj2" fmla="val -8333"/>
              <a:gd name="adj3" fmla="val -61287"/>
              <a:gd name="adj4" fmla="val -2908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 overview itself is a composite signal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FF50E5C-157C-4340-AE38-DBB5B35AF278}"/>
              </a:ext>
            </a:extLst>
          </p:cNvPr>
          <p:cNvCxnSpPr>
            <a:cxnSpLocks/>
          </p:cNvCxnSpPr>
          <p:nvPr/>
        </p:nvCxnSpPr>
        <p:spPr>
          <a:xfrm flipH="1" flipV="1">
            <a:off x="2344996" y="4852220"/>
            <a:ext cx="3640168" cy="100289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C511-70B9-4DE5-A9AE-77898639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Research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2E644-C304-4DEA-AB4C-36E4429C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 overview is a </a:t>
            </a:r>
            <a:r>
              <a:rPr lang="en-US" altLang="zh-C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signal </a:t>
            </a:r>
            <a:r>
              <a:rPr lang="en-US" altLang="zh-CN" dirty="0"/>
              <a:t>and has only been adopted by a small proportion of people, which offers a great opportunity to do a </a:t>
            </a:r>
            <a:r>
              <a:rPr lang="en-US" altLang="zh-CN"/>
              <a:t>natural experiment.</a:t>
            </a:r>
            <a:endParaRPr lang="en-US" altLang="zh-CN" dirty="0"/>
          </a:p>
          <a:p>
            <a:r>
              <a:rPr lang="en-US" altLang="zh-CN" dirty="0"/>
              <a:t>That leads some interesting questions:</a:t>
            </a:r>
          </a:p>
          <a:p>
            <a:pPr lvl="1"/>
            <a:r>
              <a:rPr lang="en-US" altLang="zh-CN" dirty="0"/>
              <a:t>Who are likely to adopt this new signal?</a:t>
            </a:r>
          </a:p>
          <a:p>
            <a:pPr lvl="1"/>
            <a:r>
              <a:rPr lang="en-US" altLang="zh-CN" dirty="0"/>
              <a:t>Do their choices have any connections with their demographic information (tenure, project, gender, contributing frequency, activity profiles, etc.)?</a:t>
            </a:r>
          </a:p>
          <a:p>
            <a:pPr lvl="1"/>
            <a:r>
              <a:rPr lang="en-US" altLang="zh-CN" dirty="0"/>
              <a:t>Does using this signal pay back? E.g., higher pull-request acceptance rate</a:t>
            </a:r>
            <a:r>
              <a:rPr lang="zh-CN" altLang="en-US" dirty="0"/>
              <a:t>？</a:t>
            </a:r>
            <a:r>
              <a:rPr lang="en-US" altLang="zh-CN" dirty="0"/>
              <a:t>more privileges (becoming an elite developer)?</a:t>
            </a:r>
          </a:p>
        </p:txBody>
      </p:sp>
    </p:spTree>
    <p:extLst>
      <p:ext uri="{BB962C8B-B14F-4D97-AF65-F5344CB8AC3E}">
        <p14:creationId xmlns:p14="http://schemas.microsoft.com/office/powerpoint/2010/main" val="167912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EEE2C-7149-49C6-9399-99A726B2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76C88-11B7-413F-BC67-9807D4EA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may take an empirical approach to answer these questions, by studying a sample of developers.</a:t>
            </a:r>
          </a:p>
          <a:p>
            <a:r>
              <a:rPr lang="en-US" altLang="zh-CN" dirty="0"/>
              <a:t>Procedures:</a:t>
            </a:r>
          </a:p>
          <a:p>
            <a:pPr lvl="1"/>
            <a:r>
              <a:rPr lang="en-US" altLang="zh-CN" dirty="0"/>
              <a:t>1. selecting a sample of projects with diverse characteristics</a:t>
            </a:r>
          </a:p>
          <a:p>
            <a:pPr lvl="1"/>
            <a:r>
              <a:rPr lang="en-US" altLang="zh-CN" dirty="0"/>
              <a:t>2. identifying individual developers, building two sub-samples according to their adoptions</a:t>
            </a:r>
          </a:p>
          <a:p>
            <a:pPr lvl="1"/>
            <a:r>
              <a:rPr lang="en-US" altLang="zh-CN" dirty="0"/>
              <a:t>3. analyzing developers’ choices and various factors</a:t>
            </a:r>
          </a:p>
          <a:p>
            <a:pPr lvl="1"/>
            <a:r>
              <a:rPr lang="en-US" altLang="zh-CN" dirty="0"/>
              <a:t>4. building regressions to identifying adoption’s impact.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30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Thank you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未来设计</Template>
  <TotalTime>0</TotalTime>
  <Words>303</Words>
  <Application>Microsoft Office PowerPoint</Application>
  <PresentationFormat>宽屏</PresentationFormat>
  <Paragraphs>38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Microsoft YaHei UI Light</vt:lpstr>
      <vt:lpstr>宋体</vt:lpstr>
      <vt:lpstr>Arial</vt:lpstr>
      <vt:lpstr>Calibri</vt:lpstr>
      <vt:lpstr>天体</vt:lpstr>
      <vt:lpstr>Signals on GitHub</vt:lpstr>
      <vt:lpstr>Overview</vt:lpstr>
      <vt:lpstr>Background</vt:lpstr>
      <vt:lpstr>Yet another Signal</vt:lpstr>
      <vt:lpstr>Some Research Questions</vt:lpstr>
      <vt:lpstr>Research Methods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2022-04-13T06:07:38Z</dcterms:created>
  <dcterms:modified xsi:type="dcterms:W3CDTF">2022-04-18T04:49:18Z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