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52660-E68C-16F4-AE10-E74B646A7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3205EE-B425-D083-F8B4-9D7921FD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45955-F6B7-09C1-FD52-18932915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043-F31C-4345-BCF1-7A0EBF77392A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52DAD-DAD4-735B-48C1-BFA60AD0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C9231-FC0E-4519-E394-5D3C3701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4DA-FF35-42D4-8907-2AC87D027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74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551F2-30A9-FFA1-2DC2-A3450DBD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A81881-60D1-CC24-7ECB-09F9065B3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705A0-7BEA-B4CE-1BB3-B1B8694B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043-F31C-4345-BCF1-7A0EBF77392A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6337F-BC76-6B60-A604-D78604B1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0A846-8969-4520-B8B3-B6EE0567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4DA-FF35-42D4-8907-2AC87D027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05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68D000-33D0-4F37-1D5F-43ED8811F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E9E648-4789-07B8-7EAC-C0FFE1D17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C78C6-4777-4626-D9DB-DAFBF263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043-F31C-4345-BCF1-7A0EBF77392A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9179B-D28C-0700-B0BD-7C79D0C1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0C879-05E9-2CCF-98EF-BD91F103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4DA-FF35-42D4-8907-2AC87D027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011B5-E1B3-76F0-1E42-C33BF153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1D6DF-8DE1-70C4-8A0F-EA900C07C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561C1-D104-16D3-D708-38A5F488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043-F31C-4345-BCF1-7A0EBF77392A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53A64-8606-58F7-A3EA-5A27E992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281D6-B49E-4EAF-436F-F831DD13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4DA-FF35-42D4-8907-2AC87D027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08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3907B-AF8A-C178-CEE0-0D5DDF76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940B54-C176-07D1-9231-A9B3E8CB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10986-DBB4-C2E2-8BCF-B39C9FCC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043-F31C-4345-BCF1-7A0EBF77392A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0BB6A-C6DC-C3F4-1E20-B622C09C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15F39-ACF2-0CF9-80C8-72BFA008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4DA-FF35-42D4-8907-2AC87D027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7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E2087-95FC-8F53-730C-7271679A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B6A98-D5D3-5FD2-928D-AD059F039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38BADC-11FF-66E9-1BBC-CCD448AC8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558C38-2B96-FD61-98F8-D07E374C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043-F31C-4345-BCF1-7A0EBF77392A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A10E3-E188-65CB-9204-ABEC516E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5E4BD2-7AF2-D432-AA00-F2D611F1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4DA-FF35-42D4-8907-2AC87D027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F5691-D9DA-5154-C2C2-0CCFF0C2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3D487A-2864-1748-1115-7AE933C94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47F81C-D381-1F90-F302-FDDB9BC7A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52965E-5973-C203-3F50-5293573E4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AECAE9-9FF0-2C20-E6A2-389E2B0FA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DB43FF-7C5B-0A84-7746-16F0170E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043-F31C-4345-BCF1-7A0EBF77392A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19EA95-6DD6-52FF-672A-24FA0BA1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B33637-154F-8596-8DC3-9A76C7E2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4DA-FF35-42D4-8907-2AC87D027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5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A1EFC-AA5F-FFCC-F276-4EA02CE0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59FCB7-2186-277D-0954-F64497C7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043-F31C-4345-BCF1-7A0EBF77392A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4FA4BC-0C1D-1F94-CFDD-06DDF1B1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50D1B7-CEBD-2D93-0BC9-6AAFFF69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4DA-FF35-42D4-8907-2AC87D027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01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7E6A26-819C-2730-9D57-53FBD1FC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043-F31C-4345-BCF1-7A0EBF77392A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D6D1E6-2516-1C5A-B44C-91EC2834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D229-B344-4B8E-AD53-5FE5F254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4DA-FF35-42D4-8907-2AC87D027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2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7E3FD-7FAB-048F-218B-7D630E40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18EEB-2E51-889C-F558-902F14B0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1666E1-5B9D-7606-E5DE-A7755AF2F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E914FD-D368-F7DD-D599-65C204AA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043-F31C-4345-BCF1-7A0EBF77392A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CBAFBF-FCDF-9C66-9367-7AE3EC6C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9EDCE6-ED9D-49C2-8A11-63704F0D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4DA-FF35-42D4-8907-2AC87D027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5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871AD-27D4-B445-10EF-E75BE209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48CA21-69C6-B82B-EC16-49BE42BE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7079F-29DD-BF7D-77D7-7AC480C5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283E4-A817-6A84-B006-28883BE5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043-F31C-4345-BCF1-7A0EBF77392A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85BB6-9B2E-EAA8-95C3-26F03DDF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E9E66-D032-0652-71E3-710E0BDB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64DA-FF35-42D4-8907-2AC87D027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5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B3B681-5A4C-2038-F1E1-96F6A57D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149A9-46EC-3BA4-4219-CD2F8F9EB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82B68-2B80-152B-ECFF-3546C2733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82043-F31C-4345-BCF1-7A0EBF77392A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4DFB-23D2-0FB8-94C4-14FECED6A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FFFA5-1651-C119-8241-E7CD5FB5C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64DA-FF35-42D4-8907-2AC87D027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8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A79B04-DBFF-3215-8013-64DC97EFB578}"/>
              </a:ext>
            </a:extLst>
          </p:cNvPr>
          <p:cNvSpPr/>
          <p:nvPr/>
        </p:nvSpPr>
        <p:spPr>
          <a:xfrm>
            <a:off x="112292" y="1251464"/>
            <a:ext cx="2077454" cy="6978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ARIMA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1650B3-ACA0-D1CB-434F-407AA3527C7F}"/>
              </a:ext>
            </a:extLst>
          </p:cNvPr>
          <p:cNvSpPr/>
          <p:nvPr/>
        </p:nvSpPr>
        <p:spPr>
          <a:xfrm>
            <a:off x="112292" y="2141801"/>
            <a:ext cx="2077454" cy="6978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SARIMA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7C3D82-15F1-E95B-5CAC-94C89EF5A7B8}"/>
              </a:ext>
            </a:extLst>
          </p:cNvPr>
          <p:cNvSpPr/>
          <p:nvPr/>
        </p:nvSpPr>
        <p:spPr>
          <a:xfrm>
            <a:off x="2666996" y="1243443"/>
            <a:ext cx="2077454" cy="6978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Gradient Boosting</a:t>
            </a:r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en-US" altLang="ko-KR" sz="1400" b="1" dirty="0">
                <a:solidFill>
                  <a:schemeClr val="tx1"/>
                </a:solidFill>
              </a:rPr>
              <a:t>Regression Tree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99B071-D246-13FF-1B78-C64277951296}"/>
              </a:ext>
            </a:extLst>
          </p:cNvPr>
          <p:cNvSpPr/>
          <p:nvPr/>
        </p:nvSpPr>
        <p:spPr>
          <a:xfrm>
            <a:off x="2666996" y="2133780"/>
            <a:ext cx="2077454" cy="6978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Support Vector</a:t>
            </a:r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en-US" altLang="ko-KR" sz="1400" b="1" dirty="0">
                <a:solidFill>
                  <a:schemeClr val="tx1"/>
                </a:solidFill>
              </a:rPr>
              <a:t>Regression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68B0CC-381F-FA04-49FC-B0DD83465E81}"/>
              </a:ext>
            </a:extLst>
          </p:cNvPr>
          <p:cNvSpPr/>
          <p:nvPr/>
        </p:nvSpPr>
        <p:spPr>
          <a:xfrm>
            <a:off x="5237744" y="1235059"/>
            <a:ext cx="2077454" cy="6978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Recurrent Neural Network (RNN)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AF012F-4657-1380-40CB-C0EA40D562AA}"/>
              </a:ext>
            </a:extLst>
          </p:cNvPr>
          <p:cNvSpPr/>
          <p:nvPr/>
        </p:nvSpPr>
        <p:spPr>
          <a:xfrm>
            <a:off x="5237744" y="2125396"/>
            <a:ext cx="2077454" cy="6978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Long Short-Term Memory (LSTM)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6A4C33-6683-E413-DE1D-76EF90CF19C5}"/>
              </a:ext>
            </a:extLst>
          </p:cNvPr>
          <p:cNvSpPr/>
          <p:nvPr/>
        </p:nvSpPr>
        <p:spPr>
          <a:xfrm>
            <a:off x="5237744" y="3031775"/>
            <a:ext cx="2077454" cy="6978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Gated Recurrent Unit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(GRU)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7719C-A9B4-B803-D21F-6FCE2EC0BEF4}"/>
              </a:ext>
            </a:extLst>
          </p:cNvPr>
          <p:cNvSpPr txBox="1"/>
          <p:nvPr/>
        </p:nvSpPr>
        <p:spPr>
          <a:xfrm>
            <a:off x="280734" y="777859"/>
            <a:ext cx="18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통계 기반 모델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CDDDF-5DB1-1548-1D57-D10A43C3CC12}"/>
              </a:ext>
            </a:extLst>
          </p:cNvPr>
          <p:cNvSpPr txBox="1"/>
          <p:nvPr/>
        </p:nvSpPr>
        <p:spPr>
          <a:xfrm>
            <a:off x="2626891" y="777859"/>
            <a:ext cx="22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머신러닝</a:t>
            </a:r>
            <a:r>
              <a:rPr lang="ko-KR" altLang="en-US" b="1" dirty="0"/>
              <a:t> 기반 모델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05EE9D-DDFF-3935-3730-0A870FD107B7}"/>
              </a:ext>
            </a:extLst>
          </p:cNvPr>
          <p:cNvSpPr txBox="1"/>
          <p:nvPr/>
        </p:nvSpPr>
        <p:spPr>
          <a:xfrm>
            <a:off x="5315948" y="777859"/>
            <a:ext cx="204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RNN </a:t>
            </a:r>
            <a:r>
              <a:rPr lang="ko-KR" altLang="en-US" b="1" dirty="0"/>
              <a:t>기반 모델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EA2F7B-67D1-062F-13D4-1E7D8A50BA44}"/>
              </a:ext>
            </a:extLst>
          </p:cNvPr>
          <p:cNvSpPr/>
          <p:nvPr/>
        </p:nvSpPr>
        <p:spPr>
          <a:xfrm>
            <a:off x="7808492" y="1235059"/>
            <a:ext cx="2077454" cy="6978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LogTrans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</a:rPr>
              <a:t>NeurlPS</a:t>
            </a:r>
            <a:r>
              <a:rPr lang="en-US" altLang="ko-KR" sz="1400" b="1" dirty="0">
                <a:solidFill>
                  <a:schemeClr val="tx1"/>
                </a:solidFill>
              </a:rPr>
              <a:t>, 2019)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45F456-A851-18D9-D2BA-8A31A9F491BE}"/>
              </a:ext>
            </a:extLst>
          </p:cNvPr>
          <p:cNvSpPr/>
          <p:nvPr/>
        </p:nvSpPr>
        <p:spPr>
          <a:xfrm>
            <a:off x="7808492" y="2125396"/>
            <a:ext cx="2077454" cy="6978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Informer(AAAI, 2021)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8E85A7-11D7-02ED-E3DB-33CC922CA2DF}"/>
              </a:ext>
            </a:extLst>
          </p:cNvPr>
          <p:cNvSpPr/>
          <p:nvPr/>
        </p:nvSpPr>
        <p:spPr>
          <a:xfrm>
            <a:off x="7808492" y="3031775"/>
            <a:ext cx="2077454" cy="6978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Autoformer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</a:rPr>
              <a:t>NeurIPS</a:t>
            </a:r>
            <a:r>
              <a:rPr lang="en-US" altLang="ko-KR" sz="1400" b="1" dirty="0">
                <a:solidFill>
                  <a:schemeClr val="tx1"/>
                </a:solidFill>
              </a:rPr>
              <a:t>, 2021)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6CB4C0-0AAB-112F-F8E6-0825D65FCC30}"/>
              </a:ext>
            </a:extLst>
          </p:cNvPr>
          <p:cNvSpPr txBox="1"/>
          <p:nvPr/>
        </p:nvSpPr>
        <p:spPr>
          <a:xfrm>
            <a:off x="7808492" y="650284"/>
            <a:ext cx="2041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Transformer </a:t>
            </a:r>
          </a:p>
          <a:p>
            <a:pPr algn="ctr"/>
            <a:r>
              <a:rPr lang="ko-KR" altLang="en-US" sz="1600" b="1" dirty="0"/>
              <a:t>기반 모델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8CD243-9CD3-9FF4-BB4D-CEE172D8DC4F}"/>
              </a:ext>
            </a:extLst>
          </p:cNvPr>
          <p:cNvSpPr/>
          <p:nvPr/>
        </p:nvSpPr>
        <p:spPr>
          <a:xfrm>
            <a:off x="7808492" y="3938154"/>
            <a:ext cx="2077454" cy="6978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Pyraformer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(ICLR, 2022)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E62EFF-A929-DD4F-8337-C62AC66EF422}"/>
              </a:ext>
            </a:extLst>
          </p:cNvPr>
          <p:cNvSpPr/>
          <p:nvPr/>
        </p:nvSpPr>
        <p:spPr>
          <a:xfrm>
            <a:off x="7808492" y="4844533"/>
            <a:ext cx="2077454" cy="6978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FEDformer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(ICML,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2022)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99B9CF-20FB-C0B1-9666-9A8525EC1486}"/>
              </a:ext>
            </a:extLst>
          </p:cNvPr>
          <p:cNvSpPr/>
          <p:nvPr/>
        </p:nvSpPr>
        <p:spPr>
          <a:xfrm>
            <a:off x="10301036" y="1234876"/>
            <a:ext cx="2077454" cy="6978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LTSF-Linear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(AAAI, 2023)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8F4141-0377-F7A0-53D3-35090202043B}"/>
              </a:ext>
            </a:extLst>
          </p:cNvPr>
          <p:cNvSpPr txBox="1"/>
          <p:nvPr/>
        </p:nvSpPr>
        <p:spPr>
          <a:xfrm>
            <a:off x="10301036" y="808637"/>
            <a:ext cx="204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Linear </a:t>
            </a:r>
            <a:r>
              <a:rPr lang="ko-KR" altLang="en-US" b="1" dirty="0"/>
              <a:t>기반 모델</a:t>
            </a:r>
          </a:p>
        </p:txBody>
      </p:sp>
    </p:spTree>
    <p:extLst>
      <p:ext uri="{BB962C8B-B14F-4D97-AF65-F5344CB8AC3E}">
        <p14:creationId xmlns:p14="http://schemas.microsoft.com/office/powerpoint/2010/main" val="327446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124D39C-ED9F-0AA2-44A5-8681AABF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3" y="727418"/>
            <a:ext cx="12029914" cy="48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5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EF79A4C-E475-A579-2E11-D9D2B3FA64A0}"/>
              </a:ext>
            </a:extLst>
          </p:cNvPr>
          <p:cNvGrpSpPr/>
          <p:nvPr/>
        </p:nvGrpSpPr>
        <p:grpSpPr>
          <a:xfrm>
            <a:off x="2547196" y="1826669"/>
            <a:ext cx="7301525" cy="2985963"/>
            <a:chOff x="2547196" y="1826669"/>
            <a:chExt cx="7301525" cy="2985963"/>
          </a:xfrm>
        </p:grpSpPr>
        <p:pic>
          <p:nvPicPr>
            <p:cNvPr id="4" name="그림 3" descr="텍스트, 스크린샷, 모노크롬, 흑백이(가) 표시된 사진&#10;&#10;자동 생성된 설명">
              <a:extLst>
                <a:ext uri="{FF2B5EF4-FFF2-40B4-BE49-F238E27FC236}">
                  <a16:creationId xmlns:a16="http://schemas.microsoft.com/office/drawing/2014/main" id="{B69497D6-2B5D-654B-325B-5CFF3EE85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7196" y="1826669"/>
              <a:ext cx="7301525" cy="298596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53E3049-B397-F336-D165-2C146B2F2BBD}"/>
                </a:ext>
              </a:extLst>
            </p:cNvPr>
            <p:cNvSpPr/>
            <p:nvPr/>
          </p:nvSpPr>
          <p:spPr>
            <a:xfrm>
              <a:off x="6564429" y="3224463"/>
              <a:ext cx="2213811" cy="3657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920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0510EE-620D-F18D-1337-4A9C2DCD8CCA}"/>
              </a:ext>
            </a:extLst>
          </p:cNvPr>
          <p:cNvGrpSpPr/>
          <p:nvPr/>
        </p:nvGrpSpPr>
        <p:grpSpPr>
          <a:xfrm>
            <a:off x="1449860" y="1448695"/>
            <a:ext cx="9555891" cy="2120348"/>
            <a:chOff x="1425147" y="1308652"/>
            <a:chExt cx="9555891" cy="212034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E1FDE83-1086-B41A-967D-099BAE7DA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6081"/>
            <a:stretch/>
          </p:blipFill>
          <p:spPr>
            <a:xfrm>
              <a:off x="1478691" y="1308652"/>
              <a:ext cx="1696995" cy="212034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5C0061E-49DF-049A-CFF3-BFCB5FA240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540"/>
            <a:stretch/>
          </p:blipFill>
          <p:spPr>
            <a:xfrm>
              <a:off x="3122141" y="1308652"/>
              <a:ext cx="7858897" cy="2120348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0CBCD39-9E99-C01B-FD7D-679406EC4012}"/>
                </a:ext>
              </a:extLst>
            </p:cNvPr>
            <p:cNvSpPr/>
            <p:nvPr/>
          </p:nvSpPr>
          <p:spPr>
            <a:xfrm>
              <a:off x="9488861" y="2284389"/>
              <a:ext cx="1492177" cy="2883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4D02188-0028-7CA3-6B14-BDD32652AE56}"/>
                </a:ext>
              </a:extLst>
            </p:cNvPr>
            <p:cNvSpPr/>
            <p:nvPr/>
          </p:nvSpPr>
          <p:spPr>
            <a:xfrm>
              <a:off x="1425147" y="2280271"/>
              <a:ext cx="832022" cy="2883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1B2A1BE-ED70-4143-06A6-CEDF501E09AB}"/>
                </a:ext>
              </a:extLst>
            </p:cNvPr>
            <p:cNvSpPr/>
            <p:nvPr/>
          </p:nvSpPr>
          <p:spPr>
            <a:xfrm>
              <a:off x="3229232" y="2280271"/>
              <a:ext cx="832022" cy="2883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341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7DDC101-48A4-5873-1D4D-4A4200C33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9865"/>
              </p:ext>
            </p:extLst>
          </p:nvPr>
        </p:nvGraphicFramePr>
        <p:xfrm>
          <a:off x="3321221" y="139208"/>
          <a:ext cx="6485924" cy="21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6919">
                  <a:extLst>
                    <a:ext uri="{9D8B030D-6E8A-4147-A177-3AD203B41FA5}">
                      <a16:colId xmlns:a16="http://schemas.microsoft.com/office/drawing/2014/main" val="2247685903"/>
                    </a:ext>
                  </a:extLst>
                </a:gridCol>
                <a:gridCol w="2578875">
                  <a:extLst>
                    <a:ext uri="{9D8B030D-6E8A-4147-A177-3AD203B41FA5}">
                      <a16:colId xmlns:a16="http://schemas.microsoft.com/office/drawing/2014/main" val="2923557058"/>
                    </a:ext>
                  </a:extLst>
                </a:gridCol>
                <a:gridCol w="1820130">
                  <a:extLst>
                    <a:ext uri="{9D8B030D-6E8A-4147-A177-3AD203B41FA5}">
                      <a16:colId xmlns:a16="http://schemas.microsoft.com/office/drawing/2014/main" val="3312964924"/>
                    </a:ext>
                  </a:extLst>
                </a:gridCol>
              </a:tblGrid>
              <a:tr h="349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일자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기상데이터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전력수요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862381"/>
                  </a:ext>
                </a:extLst>
              </a:tr>
              <a:tr h="34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2022-03-12 00:00:00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756576"/>
                  </a:ext>
                </a:extLst>
              </a:tr>
              <a:tr h="349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2022-03-12 00:05:00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108400"/>
                  </a:ext>
                </a:extLst>
              </a:tr>
              <a:tr h="34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090795"/>
                  </a:ext>
                </a:extLst>
              </a:tr>
              <a:tr h="34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455391"/>
                  </a:ext>
                </a:extLst>
              </a:tr>
              <a:tr h="349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2023-03-12 23:55:00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351194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D87B7F2B-116D-7F26-2ED1-787D25BFB274}"/>
              </a:ext>
            </a:extLst>
          </p:cNvPr>
          <p:cNvSpPr/>
          <p:nvPr/>
        </p:nvSpPr>
        <p:spPr>
          <a:xfrm>
            <a:off x="6020485" y="2405448"/>
            <a:ext cx="1525376" cy="569210"/>
          </a:xfrm>
          <a:prstGeom prst="downArrow">
            <a:avLst>
              <a:gd name="adj1" fmla="val 29611"/>
              <a:gd name="adj2" fmla="val 6318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95C2B-213E-D909-D308-21F7E83046B7}"/>
              </a:ext>
            </a:extLst>
          </p:cNvPr>
          <p:cNvSpPr txBox="1"/>
          <p:nvPr/>
        </p:nvSpPr>
        <p:spPr>
          <a:xfrm>
            <a:off x="918972" y="903940"/>
            <a:ext cx="246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Input</a:t>
            </a:r>
          </a:p>
          <a:p>
            <a:pPr algn="ctr"/>
            <a:r>
              <a:rPr lang="en-US" altLang="ko-KR" sz="1600" b="1" dirty="0"/>
              <a:t>1</a:t>
            </a:r>
            <a:r>
              <a:rPr lang="ko-KR" altLang="en-US" sz="1600" b="1" dirty="0"/>
              <a:t>년 데이터를 가정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C2FA1-62E7-0B8B-D13D-30FB46FB41F9}"/>
              </a:ext>
            </a:extLst>
          </p:cNvPr>
          <p:cNvSpPr/>
          <p:nvPr/>
        </p:nvSpPr>
        <p:spPr>
          <a:xfrm>
            <a:off x="5344603" y="3080083"/>
            <a:ext cx="2877140" cy="6978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DLinear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931DB0-1452-D825-25BC-370FF97E917C}"/>
              </a:ext>
            </a:extLst>
          </p:cNvPr>
          <p:cNvSpPr txBox="1"/>
          <p:nvPr/>
        </p:nvSpPr>
        <p:spPr>
          <a:xfrm>
            <a:off x="763319" y="5246173"/>
            <a:ext cx="277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Output (72*2)</a:t>
            </a:r>
          </a:p>
          <a:p>
            <a:pPr algn="ctr"/>
            <a:r>
              <a:rPr lang="ko-KR" altLang="en-US" sz="1600" b="1" dirty="0"/>
              <a:t>이후 시점의 전력수요를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5</a:t>
            </a:r>
            <a:r>
              <a:rPr lang="ko-KR" altLang="en-US" sz="1600" b="1" dirty="0"/>
              <a:t>분 단위로 </a:t>
            </a:r>
            <a:r>
              <a:rPr lang="en-US" altLang="ko-KR" sz="1600" b="1" dirty="0"/>
              <a:t>6</a:t>
            </a:r>
            <a:r>
              <a:rPr lang="ko-KR" altLang="en-US" sz="1600" b="1" dirty="0"/>
              <a:t>시간 예측함</a:t>
            </a:r>
            <a:endParaRPr lang="en-US" altLang="ko-KR" sz="1600" b="1" dirty="0"/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5D6FD1B4-6127-93DE-7BC1-752A7065B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857180"/>
              </p:ext>
            </p:extLst>
          </p:nvPr>
        </p:nvGraphicFramePr>
        <p:xfrm>
          <a:off x="4363805" y="4604552"/>
          <a:ext cx="4838736" cy="21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2863">
                  <a:extLst>
                    <a:ext uri="{9D8B030D-6E8A-4147-A177-3AD203B41FA5}">
                      <a16:colId xmlns:a16="http://schemas.microsoft.com/office/drawing/2014/main" val="2247685903"/>
                    </a:ext>
                  </a:extLst>
                </a:gridCol>
                <a:gridCol w="2545873">
                  <a:extLst>
                    <a:ext uri="{9D8B030D-6E8A-4147-A177-3AD203B41FA5}">
                      <a16:colId xmlns:a16="http://schemas.microsoft.com/office/drawing/2014/main" val="3312964924"/>
                    </a:ext>
                  </a:extLst>
                </a:gridCol>
              </a:tblGrid>
              <a:tr h="349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일자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전력수요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예측값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862381"/>
                  </a:ext>
                </a:extLst>
              </a:tr>
              <a:tr h="34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2023-03-13 00:00:00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756576"/>
                  </a:ext>
                </a:extLst>
              </a:tr>
              <a:tr h="349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2023-03-13 00:05:00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108400"/>
                  </a:ext>
                </a:extLst>
              </a:tr>
              <a:tr h="34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090795"/>
                  </a:ext>
                </a:extLst>
              </a:tr>
              <a:tr h="34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455391"/>
                  </a:ext>
                </a:extLst>
              </a:tr>
              <a:tr h="349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2023-03-13 05:55:00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351194"/>
                  </a:ext>
                </a:extLst>
              </a:tr>
            </a:tbl>
          </a:graphicData>
        </a:graphic>
      </p:graphicFrame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A3834EB-E443-29C1-5A49-3F0B52D37D1F}"/>
              </a:ext>
            </a:extLst>
          </p:cNvPr>
          <p:cNvSpPr/>
          <p:nvPr/>
        </p:nvSpPr>
        <p:spPr>
          <a:xfrm>
            <a:off x="6020485" y="3906629"/>
            <a:ext cx="1525376" cy="569210"/>
          </a:xfrm>
          <a:prstGeom prst="downArrow">
            <a:avLst>
              <a:gd name="adj1" fmla="val 29611"/>
              <a:gd name="adj2" fmla="val 6318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5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A4E37183-4AE3-9C80-EFB3-BC0B04146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71" y="112488"/>
            <a:ext cx="9059441" cy="66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0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124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 E2</dc:creator>
  <cp:lastModifiedBy>J E2</cp:lastModifiedBy>
  <cp:revision>4</cp:revision>
  <dcterms:created xsi:type="dcterms:W3CDTF">2023-07-08T13:40:56Z</dcterms:created>
  <dcterms:modified xsi:type="dcterms:W3CDTF">2023-07-08T16:01:28Z</dcterms:modified>
</cp:coreProperties>
</file>