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256" r:id="rId3"/>
    <p:sldId id="257" r:id="rId4"/>
    <p:sldId id="279" r:id="rId5"/>
    <p:sldId id="280" r:id="rId6"/>
    <p:sldId id="281" r:id="rId7"/>
    <p:sldId id="312" r:id="rId8"/>
    <p:sldId id="259" r:id="rId9"/>
    <p:sldId id="346" r:id="rId10"/>
    <p:sldId id="347" r:id="rId11"/>
    <p:sldId id="349" r:id="rId12"/>
    <p:sldId id="348" r:id="rId13"/>
    <p:sldId id="350" r:id="rId14"/>
    <p:sldId id="351" r:id="rId15"/>
    <p:sldId id="352" r:id="rId16"/>
    <p:sldId id="353" r:id="rId17"/>
    <p:sldId id="354" r:id="rId18"/>
    <p:sldId id="355" r:id="rId19"/>
    <p:sldId id="357" r:id="rId20"/>
    <p:sldId id="356" r:id="rId21"/>
    <p:sldId id="358" r:id="rId22"/>
    <p:sldId id="360" r:id="rId23"/>
    <p:sldId id="361" r:id="rId24"/>
    <p:sldId id="362" r:id="rId25"/>
    <p:sldId id="364" r:id="rId26"/>
    <p:sldId id="365" r:id="rId27"/>
    <p:sldId id="284" r:id="rId28"/>
    <p:sldId id="283" r:id="rId29"/>
    <p:sldId id="313" r:id="rId30"/>
    <p:sldId id="282" r:id="rId31"/>
    <p:sldId id="262" r:id="rId32"/>
    <p:sldId id="314" r:id="rId33"/>
    <p:sldId id="315" r:id="rId34"/>
    <p:sldId id="316" r:id="rId35"/>
    <p:sldId id="285" r:id="rId36"/>
    <p:sldId id="366" r:id="rId37"/>
    <p:sldId id="317" r:id="rId38"/>
    <p:sldId id="318" r:id="rId39"/>
    <p:sldId id="367" r:id="rId40"/>
    <p:sldId id="263" r:id="rId41"/>
    <p:sldId id="368" r:id="rId42"/>
    <p:sldId id="369" r:id="rId43"/>
    <p:sldId id="370" r:id="rId44"/>
    <p:sldId id="371" r:id="rId45"/>
    <p:sldId id="372" r:id="rId46"/>
    <p:sldId id="286" r:id="rId47"/>
    <p:sldId id="373" r:id="rId48"/>
    <p:sldId id="374" r:id="rId49"/>
    <p:sldId id="375" r:id="rId50"/>
    <p:sldId id="376" r:id="rId51"/>
    <p:sldId id="377" r:id="rId52"/>
    <p:sldId id="287" r:id="rId53"/>
    <p:sldId id="288" r:id="rId54"/>
    <p:sldId id="378" r:id="rId55"/>
    <p:sldId id="379" r:id="rId56"/>
    <p:sldId id="380" r:id="rId57"/>
    <p:sldId id="381" r:id="rId58"/>
    <p:sldId id="382" r:id="rId59"/>
    <p:sldId id="415" r:id="rId60"/>
    <p:sldId id="417" r:id="rId61"/>
    <p:sldId id="419" r:id="rId62"/>
    <p:sldId id="420" r:id="rId63"/>
    <p:sldId id="422" r:id="rId64"/>
    <p:sldId id="277" r:id="rId65"/>
  </p:sldIdLst>
  <p:sldSz cx="5765800" cy="3244850"/>
  <p:notesSz cx="5765800" cy="3244850"/>
  <p:custDataLst>
    <p:tags r:id="rId71"/>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0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09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gs" Target="tags/tag147.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100602" cy="57774"/>
          </a:xfrm>
          <a:prstGeom prst="rect">
            <a:avLst/>
          </a:prstGeom>
        </p:spPr>
        <p:txBody>
          <a:bodyPr vert="horz" lIns="91440" tIns="45720" rIns="91440" bIns="45720" rtlCol="0"/>
          <a:lstStyle>
            <a:lvl1pPr algn="l">
              <a:defRPr sz="150"/>
            </a:lvl1pPr>
          </a:lstStyle>
          <a:p>
            <a:endParaRPr lang="zh-CN" altLang="en-US">
              <a:latin typeface="仿宋" panose="02010609060101010101" charset="-122"/>
              <a:ea typeface="仿宋" panose="02010609060101010101" charset="-122"/>
              <a:cs typeface="仿宋" panose="02010609060101010101" charset="-122"/>
            </a:endParaRPr>
          </a:p>
        </p:txBody>
      </p:sp>
      <p:sp>
        <p:nvSpPr>
          <p:cNvPr id="3" name="日期占位符 2"/>
          <p:cNvSpPr>
            <a:spLocks noGrp="1"/>
          </p:cNvSpPr>
          <p:nvPr>
            <p:ph type="dt" sz="quarter" idx="1"/>
          </p:nvPr>
        </p:nvSpPr>
        <p:spPr>
          <a:xfrm>
            <a:off x="2745819" y="0"/>
            <a:ext cx="2100602" cy="57774"/>
          </a:xfrm>
          <a:prstGeom prst="rect">
            <a:avLst/>
          </a:prstGeom>
        </p:spPr>
        <p:txBody>
          <a:bodyPr vert="horz" lIns="91440" tIns="45720" rIns="91440" bIns="45720" rtlCol="0"/>
          <a:lstStyle>
            <a:lvl1pPr algn="r">
              <a:defRPr sz="150"/>
            </a:lvl1pPr>
          </a:lstStyle>
          <a:p>
            <a:fld id="{0F9B84EA-7D68-4D60-9CB1-D50884785D1C}" type="datetimeFigureOut">
              <a:rPr lang="zh-CN" altLang="en-US" smtClean="0">
                <a:latin typeface="仿宋" panose="02010609060101010101" charset="-122"/>
                <a:ea typeface="仿宋" panose="02010609060101010101" charset="-122"/>
                <a:cs typeface="仿宋" panose="02010609060101010101" charset="-122"/>
              </a:rPr>
            </a:fld>
            <a:endParaRPr lang="zh-CN" altLang="en-US">
              <a:latin typeface="仿宋" panose="02010609060101010101" charset="-122"/>
              <a:ea typeface="仿宋" panose="02010609060101010101" charset="-122"/>
              <a:cs typeface="仿宋" panose="02010609060101010101" charset="-122"/>
            </a:endParaRPr>
          </a:p>
        </p:txBody>
      </p:sp>
      <p:sp>
        <p:nvSpPr>
          <p:cNvPr id="4" name="页脚占位符 3"/>
          <p:cNvSpPr>
            <a:spLocks noGrp="1"/>
          </p:cNvSpPr>
          <p:nvPr>
            <p:ph type="ftr" sz="quarter" idx="2"/>
          </p:nvPr>
        </p:nvSpPr>
        <p:spPr>
          <a:xfrm>
            <a:off x="0" y="1093698"/>
            <a:ext cx="2100602" cy="57773"/>
          </a:xfrm>
          <a:prstGeom prst="rect">
            <a:avLst/>
          </a:prstGeom>
        </p:spPr>
        <p:txBody>
          <a:bodyPr vert="horz" lIns="91440" tIns="45720" rIns="91440" bIns="45720" rtlCol="0" anchor="b"/>
          <a:lstStyle>
            <a:lvl1pPr algn="l">
              <a:defRPr sz="150"/>
            </a:lvl1pPr>
          </a:lstStyle>
          <a:p>
            <a:endParaRPr lang="zh-CN" altLang="en-US">
              <a:latin typeface="仿宋" panose="02010609060101010101" charset="-122"/>
              <a:ea typeface="仿宋" panose="02010609060101010101" charset="-122"/>
              <a:cs typeface="仿宋" panose="02010609060101010101" charset="-122"/>
            </a:endParaRPr>
          </a:p>
        </p:txBody>
      </p:sp>
      <p:sp>
        <p:nvSpPr>
          <p:cNvPr id="5" name="灯片编号占位符 4"/>
          <p:cNvSpPr>
            <a:spLocks noGrp="1"/>
          </p:cNvSpPr>
          <p:nvPr>
            <p:ph type="sldNum" sz="quarter" idx="3"/>
          </p:nvPr>
        </p:nvSpPr>
        <p:spPr>
          <a:xfrm>
            <a:off x="2745819" y="1093698"/>
            <a:ext cx="2100602" cy="57773"/>
          </a:xfrm>
          <a:prstGeom prst="rect">
            <a:avLst/>
          </a:prstGeom>
        </p:spPr>
        <p:txBody>
          <a:bodyPr vert="horz" lIns="91440" tIns="45720" rIns="91440" bIns="45720" rtlCol="0" anchor="b"/>
          <a:lstStyle>
            <a:lvl1pPr algn="r">
              <a:defRPr sz="150"/>
            </a:lvl1pPr>
          </a:lstStyle>
          <a:p>
            <a:fld id="{8D4E0FC9-F1F8-4FAE-9988-3BA365CFD46F}" type="slidenum">
              <a:rPr lang="zh-CN" altLang="en-US" smtClean="0">
                <a:latin typeface="仿宋" panose="02010609060101010101" charset="-122"/>
                <a:ea typeface="仿宋" panose="02010609060101010101" charset="-122"/>
                <a:cs typeface="仿宋" panose="02010609060101010101" charset="-122"/>
              </a:rPr>
            </a:fld>
            <a:endParaRPr lang="zh-CN" altLang="en-US">
              <a:latin typeface="仿宋" panose="02010609060101010101" charset="-122"/>
              <a:ea typeface="仿宋" panose="02010609060101010101" charset="-122"/>
              <a:cs typeface="仿宋" panose="0201060906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100602" cy="57774"/>
          </a:xfrm>
          <a:prstGeom prst="rect">
            <a:avLst/>
          </a:prstGeom>
        </p:spPr>
        <p:txBody>
          <a:bodyPr vert="horz" lIns="91440" tIns="45720" rIns="91440" bIns="45720" rtlCol="0"/>
          <a:lstStyle>
            <a:lvl1pPr algn="l">
              <a:defRPr sz="1200">
                <a:latin typeface="仿宋" panose="02010609060101010101" charset="-122"/>
                <a:ea typeface="仿宋" panose="02010609060101010101" charset="-122"/>
                <a:cs typeface="仿宋" panose="02010609060101010101" charset="-122"/>
              </a:defRPr>
            </a:lvl1pPr>
          </a:lstStyle>
          <a:p>
            <a:endParaRPr lang="zh-CN" altLang="en-US"/>
          </a:p>
        </p:txBody>
      </p:sp>
      <p:sp>
        <p:nvSpPr>
          <p:cNvPr id="3" name="日期占位符 2"/>
          <p:cNvSpPr>
            <a:spLocks noGrp="1"/>
          </p:cNvSpPr>
          <p:nvPr>
            <p:ph type="dt" idx="1"/>
          </p:nvPr>
        </p:nvSpPr>
        <p:spPr>
          <a:xfrm>
            <a:off x="2745819" y="0"/>
            <a:ext cx="2100602" cy="57774"/>
          </a:xfrm>
          <a:prstGeom prst="rect">
            <a:avLst/>
          </a:prstGeom>
        </p:spPr>
        <p:txBody>
          <a:bodyPr vert="horz" lIns="91440" tIns="45720" rIns="91440" bIns="45720" rtlCol="0"/>
          <a:lstStyle>
            <a:lvl1pPr algn="r">
              <a:defRPr sz="1200">
                <a:latin typeface="仿宋" panose="02010609060101010101" charset="-122"/>
                <a:ea typeface="仿宋" panose="02010609060101010101" charset="-122"/>
                <a:cs typeface="仿宋" panose="02010609060101010101"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078330" y="143934"/>
            <a:ext cx="690883" cy="38862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84754" y="554145"/>
            <a:ext cx="3878034" cy="453392"/>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93698"/>
            <a:ext cx="2100602" cy="57773"/>
          </a:xfrm>
          <a:prstGeom prst="rect">
            <a:avLst/>
          </a:prstGeom>
        </p:spPr>
        <p:txBody>
          <a:bodyPr vert="horz" lIns="91440" tIns="45720" rIns="91440" bIns="45720" rtlCol="0" anchor="b"/>
          <a:lstStyle>
            <a:lvl1pPr algn="l">
              <a:defRPr sz="1200">
                <a:latin typeface="仿宋" panose="02010609060101010101" charset="-122"/>
                <a:ea typeface="仿宋" panose="02010609060101010101" charset="-122"/>
                <a:cs typeface="仿宋" panose="02010609060101010101" charset="-122"/>
              </a:defRPr>
            </a:lvl1pPr>
          </a:lstStyle>
          <a:p>
            <a:endParaRPr lang="zh-CN" altLang="en-US"/>
          </a:p>
        </p:txBody>
      </p:sp>
      <p:sp>
        <p:nvSpPr>
          <p:cNvPr id="7" name="灯片编号占位符 6"/>
          <p:cNvSpPr>
            <a:spLocks noGrp="1"/>
          </p:cNvSpPr>
          <p:nvPr>
            <p:ph type="sldNum" sz="quarter" idx="5"/>
          </p:nvPr>
        </p:nvSpPr>
        <p:spPr>
          <a:xfrm>
            <a:off x="2745819" y="1093698"/>
            <a:ext cx="2100602" cy="57773"/>
          </a:xfrm>
          <a:prstGeom prst="rect">
            <a:avLst/>
          </a:prstGeom>
        </p:spPr>
        <p:txBody>
          <a:bodyPr vert="horz" lIns="91440" tIns="45720" rIns="91440" bIns="45720" rtlCol="0" anchor="b"/>
          <a:lstStyle>
            <a:lvl1pPr algn="r">
              <a:defRPr sz="1200">
                <a:latin typeface="仿宋" panose="02010609060101010101" charset="-122"/>
                <a:ea typeface="仿宋" panose="02010609060101010101" charset="-122"/>
                <a:cs typeface="仿宋" panose="02010609060101010101"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仿宋" panose="02010609060101010101" charset="-122"/>
        <a:ea typeface="仿宋" panose="02010609060101010101" charset="-122"/>
        <a:cs typeface="仿宋" panose="02010609060101010101" charset="-122"/>
      </a:defRPr>
    </a:lvl1pPr>
    <a:lvl2pPr marL="457200" algn="l" defTabSz="914400" rtl="0" eaLnBrk="1" latinLnBrk="0" hangingPunct="1">
      <a:defRPr sz="1200" kern="1200">
        <a:solidFill>
          <a:schemeClr val="tx1"/>
        </a:solidFill>
        <a:latin typeface="仿宋" panose="02010609060101010101" charset="-122"/>
        <a:ea typeface="仿宋" panose="02010609060101010101" charset="-122"/>
        <a:cs typeface="仿宋" panose="02010609060101010101" charset="-122"/>
      </a:defRPr>
    </a:lvl2pPr>
    <a:lvl3pPr marL="914400" algn="l" defTabSz="914400" rtl="0" eaLnBrk="1" latinLnBrk="0" hangingPunct="1">
      <a:defRPr sz="1200" kern="1200">
        <a:solidFill>
          <a:schemeClr val="tx1"/>
        </a:solidFill>
        <a:latin typeface="仿宋" panose="02010609060101010101" charset="-122"/>
        <a:ea typeface="仿宋" panose="02010609060101010101" charset="-122"/>
        <a:cs typeface="仿宋" panose="02010609060101010101" charset="-122"/>
      </a:defRPr>
    </a:lvl3pPr>
    <a:lvl4pPr marL="1371600" algn="l" defTabSz="914400" rtl="0" eaLnBrk="1" latinLnBrk="0" hangingPunct="1">
      <a:defRPr sz="1200" kern="1200">
        <a:solidFill>
          <a:schemeClr val="tx1"/>
        </a:solidFill>
        <a:latin typeface="仿宋" panose="02010609060101010101" charset="-122"/>
        <a:ea typeface="仿宋" panose="02010609060101010101" charset="-122"/>
        <a:cs typeface="仿宋" panose="02010609060101010101" charset="-122"/>
      </a:defRPr>
    </a:lvl4pPr>
    <a:lvl5pPr marL="1828800" algn="l" defTabSz="914400" rtl="0" eaLnBrk="1" latinLnBrk="0" hangingPunct="1">
      <a:defRPr sz="1200" kern="1200">
        <a:solidFill>
          <a:schemeClr val="tx1"/>
        </a:solidFill>
        <a:latin typeface="仿宋" panose="02010609060101010101" charset="-122"/>
        <a:ea typeface="仿宋" panose="02010609060101010101" charset="-122"/>
        <a:cs typeface="仿宋"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a:latin typeface="仿宋" panose="02010609060101010101" charset="-122"/>
                <a:cs typeface="仿宋" panose="02010609060101010101" charset="-122"/>
              </a:defRPr>
            </a:lvl1pPr>
          </a:lstStyle>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3333B2"/>
                </a:solidFill>
                <a:latin typeface="仿宋" panose="02010609060101010101" charset="-122"/>
                <a:cs typeface="仿宋" panose="02010609060101010101" charset="-122"/>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3333B2"/>
                </a:solidFill>
                <a:latin typeface="仿宋" panose="02010609060101010101" charset="-122"/>
                <a:cs typeface="仿宋" panose="02010609060101010101" charset="-122"/>
              </a:defRPr>
            </a:lvl1pPr>
          </a:lstStyle>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3333B2"/>
                </a:solidFill>
                <a:latin typeface="仿宋" panose="02010609060101010101" charset="-122"/>
                <a:cs typeface="仿宋" panose="02010609060101010101"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191267" y="3048913"/>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17" name="bg object 17"/>
          <p:cNvSpPr/>
          <p:nvPr/>
        </p:nvSpPr>
        <p:spPr>
          <a:xfrm>
            <a:off x="4111650" y="304495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ea typeface="仿宋" panose="02010609060101010101" charset="-122"/>
              <a:cs typeface="仿宋" panose="02010609060101010101" charset="-122"/>
            </a:endParaRPr>
          </a:p>
        </p:txBody>
      </p:sp>
      <p:sp>
        <p:nvSpPr>
          <p:cNvPr id="18" name="bg object 18"/>
          <p:cNvSpPr/>
          <p:nvPr/>
        </p:nvSpPr>
        <p:spPr>
          <a:xfrm>
            <a:off x="4289452" y="3044951"/>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ea typeface="仿宋" panose="02010609060101010101" charset="-122"/>
              <a:cs typeface="仿宋" panose="02010609060101010101" charset="-122"/>
            </a:endParaRPr>
          </a:p>
        </p:txBody>
      </p:sp>
      <p:sp>
        <p:nvSpPr>
          <p:cNvPr id="19" name="bg object 19"/>
          <p:cNvSpPr/>
          <p:nvPr/>
        </p:nvSpPr>
        <p:spPr>
          <a:xfrm>
            <a:off x="4451755" y="3038601"/>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20" name="bg object 20"/>
          <p:cNvSpPr/>
          <p:nvPr/>
        </p:nvSpPr>
        <p:spPr>
          <a:xfrm>
            <a:off x="4388586" y="304495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ea typeface="仿宋" panose="02010609060101010101" charset="-122"/>
              <a:cs typeface="仿宋" panose="02010609060101010101" charset="-122"/>
            </a:endParaRPr>
          </a:p>
        </p:txBody>
      </p:sp>
      <p:sp>
        <p:nvSpPr>
          <p:cNvPr id="21" name="bg object 21"/>
          <p:cNvSpPr/>
          <p:nvPr/>
        </p:nvSpPr>
        <p:spPr>
          <a:xfrm>
            <a:off x="4754436" y="305130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22" name="bg object 22"/>
          <p:cNvSpPr/>
          <p:nvPr/>
        </p:nvSpPr>
        <p:spPr>
          <a:xfrm>
            <a:off x="4665535" y="304495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ea typeface="仿宋" panose="02010609060101010101" charset="-122"/>
              <a:cs typeface="仿宋" panose="02010609060101010101" charset="-122"/>
            </a:endParaRPr>
          </a:p>
        </p:txBody>
      </p:sp>
      <p:sp>
        <p:nvSpPr>
          <p:cNvPr id="23" name="bg object 23"/>
          <p:cNvSpPr/>
          <p:nvPr/>
        </p:nvSpPr>
        <p:spPr>
          <a:xfrm>
            <a:off x="4741736" y="3064001"/>
            <a:ext cx="50800" cy="12700"/>
          </a:xfrm>
          <a:custGeom>
            <a:avLst/>
            <a:gdLst/>
            <a:ahLst/>
            <a:cxnLst/>
            <a:rect l="l" t="t" r="r" b="b"/>
            <a:pathLst>
              <a:path w="50800" h="12700">
                <a:moveTo>
                  <a:pt x="12700" y="0"/>
                </a:moveTo>
                <a:lnTo>
                  <a:pt x="50801" y="0"/>
                </a:lnTo>
              </a:path>
              <a:path w="50800" h="12700">
                <a:moveTo>
                  <a:pt x="0" y="12700"/>
                </a:moveTo>
                <a:lnTo>
                  <a:pt x="38100" y="12700"/>
                </a:lnTo>
              </a:path>
            </a:pathLst>
          </a:custGeom>
          <a:ln w="7591">
            <a:solidFill>
              <a:srgbClr val="D6D6EF"/>
            </a:solidFill>
          </a:ln>
        </p:spPr>
        <p:txBody>
          <a:bodyPr wrap="square" lIns="0" tIns="0" rIns="0" bIns="0" rtlCol="0"/>
          <a:lstStyle/>
          <a:p>
            <a:endParaRPr>
              <a:ea typeface="仿宋" panose="02010609060101010101" charset="-122"/>
              <a:cs typeface="仿宋" panose="02010609060101010101" charset="-122"/>
            </a:endParaRPr>
          </a:p>
        </p:txBody>
      </p:sp>
      <p:sp>
        <p:nvSpPr>
          <p:cNvPr id="24" name="bg object 24"/>
          <p:cNvSpPr/>
          <p:nvPr/>
        </p:nvSpPr>
        <p:spPr>
          <a:xfrm>
            <a:off x="5031372" y="3051301"/>
            <a:ext cx="38100" cy="12700"/>
          </a:xfrm>
          <a:custGeom>
            <a:avLst/>
            <a:gdLst/>
            <a:ahLst/>
            <a:cxnLst/>
            <a:rect l="l" t="t" r="r" b="b"/>
            <a:pathLst>
              <a:path w="38100" h="12700">
                <a:moveTo>
                  <a:pt x="0" y="0"/>
                </a:moveTo>
                <a:lnTo>
                  <a:pt x="38101" y="0"/>
                </a:lnTo>
              </a:path>
              <a:path w="38100" h="12700">
                <a:moveTo>
                  <a:pt x="0" y="12700"/>
                </a:moveTo>
                <a:lnTo>
                  <a:pt x="38101" y="127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25" name="bg object 25"/>
          <p:cNvSpPr/>
          <p:nvPr/>
        </p:nvSpPr>
        <p:spPr>
          <a:xfrm>
            <a:off x="4942471" y="304495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ea typeface="仿宋" panose="02010609060101010101" charset="-122"/>
              <a:cs typeface="仿宋" panose="02010609060101010101" charset="-122"/>
            </a:endParaRPr>
          </a:p>
        </p:txBody>
      </p:sp>
      <p:sp>
        <p:nvSpPr>
          <p:cNvPr id="26" name="bg object 26"/>
          <p:cNvSpPr/>
          <p:nvPr/>
        </p:nvSpPr>
        <p:spPr>
          <a:xfrm>
            <a:off x="5018672" y="307670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ea typeface="仿宋" panose="02010609060101010101" charset="-122"/>
              <a:cs typeface="仿宋" panose="02010609060101010101" charset="-122"/>
            </a:endParaRPr>
          </a:p>
        </p:txBody>
      </p:sp>
      <p:sp>
        <p:nvSpPr>
          <p:cNvPr id="27" name="bg object 27"/>
          <p:cNvSpPr/>
          <p:nvPr/>
        </p:nvSpPr>
        <p:spPr>
          <a:xfrm>
            <a:off x="5308308" y="305130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28" name="bg object 28"/>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29" name="bg object 29"/>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30" name="bg object 30"/>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191267" y="3048913"/>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17" name="bg object 17"/>
          <p:cNvSpPr/>
          <p:nvPr/>
        </p:nvSpPr>
        <p:spPr>
          <a:xfrm>
            <a:off x="4111650" y="304495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18" name="bg object 18"/>
          <p:cNvSpPr/>
          <p:nvPr/>
        </p:nvSpPr>
        <p:spPr>
          <a:xfrm>
            <a:off x="4289452" y="3044951"/>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19" name="bg object 19"/>
          <p:cNvSpPr/>
          <p:nvPr/>
        </p:nvSpPr>
        <p:spPr>
          <a:xfrm>
            <a:off x="4451755" y="3038601"/>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20" name="bg object 20"/>
          <p:cNvSpPr/>
          <p:nvPr/>
        </p:nvSpPr>
        <p:spPr>
          <a:xfrm>
            <a:off x="4388586" y="304495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21" name="bg object 21"/>
          <p:cNvSpPr/>
          <p:nvPr/>
        </p:nvSpPr>
        <p:spPr>
          <a:xfrm>
            <a:off x="4754436" y="305130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22" name="bg object 22"/>
          <p:cNvSpPr/>
          <p:nvPr/>
        </p:nvSpPr>
        <p:spPr>
          <a:xfrm>
            <a:off x="4665535" y="304495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23" name="bg object 23"/>
          <p:cNvSpPr/>
          <p:nvPr/>
        </p:nvSpPr>
        <p:spPr>
          <a:xfrm>
            <a:off x="4741736" y="3038601"/>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24" name="bg object 24"/>
          <p:cNvSpPr/>
          <p:nvPr/>
        </p:nvSpPr>
        <p:spPr>
          <a:xfrm>
            <a:off x="5018672" y="3038601"/>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25" name="bg object 25"/>
          <p:cNvSpPr/>
          <p:nvPr/>
        </p:nvSpPr>
        <p:spPr>
          <a:xfrm>
            <a:off x="4942471" y="304495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26" name="bg object 26"/>
          <p:cNvSpPr/>
          <p:nvPr/>
        </p:nvSpPr>
        <p:spPr>
          <a:xfrm>
            <a:off x="5018672" y="3076701"/>
            <a:ext cx="50800" cy="12700"/>
          </a:xfrm>
          <a:custGeom>
            <a:avLst/>
            <a:gdLst/>
            <a:ahLst/>
            <a:cxnLst/>
            <a:rect l="l" t="t" r="r" b="b"/>
            <a:pathLst>
              <a:path w="50800" h="12700">
                <a:moveTo>
                  <a:pt x="0" y="0"/>
                </a:moveTo>
                <a:lnTo>
                  <a:pt x="38100" y="0"/>
                </a:lnTo>
              </a:path>
              <a:path w="50800" h="12700">
                <a:moveTo>
                  <a:pt x="12700" y="12700"/>
                </a:moveTo>
                <a:lnTo>
                  <a:pt x="50801" y="12700"/>
                </a:lnTo>
              </a:path>
            </a:pathLst>
          </a:custGeom>
          <a:ln w="7591">
            <a:solidFill>
              <a:srgbClr val="D6D6EF"/>
            </a:solidFill>
          </a:ln>
        </p:spPr>
        <p:txBody>
          <a:bodyPr wrap="square" lIns="0" tIns="0" rIns="0" bIns="0" rtlCol="0"/>
          <a:lstStyle/>
          <a:p>
            <a:endParaRPr>
              <a:latin typeface="仿宋" panose="02010609060101010101" charset="-122"/>
              <a:ea typeface="仿宋" panose="02010609060101010101" charset="-122"/>
              <a:cs typeface="仿宋" panose="02010609060101010101" charset="-122"/>
            </a:endParaRPr>
          </a:p>
        </p:txBody>
      </p:sp>
      <p:sp>
        <p:nvSpPr>
          <p:cNvPr id="2" name="Holder 2"/>
          <p:cNvSpPr>
            <a:spLocks noGrp="1"/>
          </p:cNvSpPr>
          <p:nvPr>
            <p:ph type="title"/>
          </p:nvPr>
        </p:nvSpPr>
        <p:spPr>
          <a:xfrm>
            <a:off x="95300" y="143060"/>
            <a:ext cx="1846580" cy="288290"/>
          </a:xfrm>
          <a:prstGeom prst="rect">
            <a:avLst/>
          </a:prstGeom>
        </p:spPr>
        <p:txBody>
          <a:bodyPr wrap="square" lIns="0" tIns="0" rIns="0" bIns="0">
            <a:spAutoFit/>
          </a:bodyPr>
          <a:lstStyle>
            <a:lvl1pPr>
              <a:defRPr sz="1700" b="0" i="0">
                <a:solidFill>
                  <a:srgbClr val="3333B2"/>
                </a:solidFill>
                <a:latin typeface="LM Roman 17"/>
                <a:cs typeface="LM Roman 17"/>
              </a:defRPr>
            </a:lvl1pPr>
          </a:lstStyle>
          <a:p/>
        </p:txBody>
      </p:sp>
      <p:sp>
        <p:nvSpPr>
          <p:cNvPr id="3" name="Holder 3"/>
          <p:cNvSpPr>
            <a:spLocks noGrp="1"/>
          </p:cNvSpPr>
          <p:nvPr>
            <p:ph type="body" idx="1"/>
          </p:nvPr>
        </p:nvSpPr>
        <p:spPr>
          <a:xfrm>
            <a:off x="618203" y="1579354"/>
            <a:ext cx="4536440" cy="14478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latin typeface="仿宋" panose="02010609060101010101" charset="-122"/>
                <a:ea typeface="仿宋" panose="02010609060101010101" charset="-122"/>
                <a:cs typeface="仿宋" panose="02010609060101010101" charset="-122"/>
              </a:defRPr>
            </a:lvl1pPr>
          </a:lstStyle>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latin typeface="仿宋" panose="02010609060101010101" charset="-122"/>
                <a:ea typeface="仿宋" panose="02010609060101010101" charset="-122"/>
                <a:cs typeface="仿宋" panose="02010609060101010101" charset="-122"/>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latin typeface="仿宋" panose="02010609060101010101" charset="-122"/>
                <a:ea typeface="仿宋" panose="02010609060101010101" charset="-122"/>
                <a:cs typeface="仿宋" panose="02010609060101010101" charset="-122"/>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仿宋" panose="02010609060101010101" charset="-122"/>
          <a:ea typeface="仿宋" panose="02010609060101010101" charset="-122"/>
          <a:cs typeface="仿宋" panose="02010609060101010101" charset="-122"/>
          <a:sym typeface="仿宋" panose="02010609060101010101" charset="-122"/>
        </a:defRPr>
      </a:lvl1pPr>
    </p:titleStyle>
    <p:bodyStyle>
      <a:lvl1pPr marL="0">
        <a:defRPr>
          <a:latin typeface="仿宋" panose="02010609060101010101" charset="-122"/>
          <a:ea typeface="仿宋" panose="02010609060101010101" charset="-122"/>
          <a:cs typeface="仿宋" panose="02010609060101010101"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slide" Target="slide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slide" Target="slide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 Target="slide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slide" Target="slide1.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 Target="slide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 Target="slide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slide" Target="slide1.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 Target="slide1.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png"/><Relationship Id="rId7" Type="http://schemas.openxmlformats.org/officeDocument/2006/relationships/tags" Target="../tags/tag31.xml"/><Relationship Id="rId6" Type="http://schemas.openxmlformats.org/officeDocument/2006/relationships/image" Target="../media/image6.png"/><Relationship Id="rId5" Type="http://schemas.openxmlformats.org/officeDocument/2006/relationships/tags" Target="../tags/tag30.xml"/><Relationship Id="rId4" Type="http://schemas.openxmlformats.org/officeDocument/2006/relationships/image" Target="../media/image5.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 Target="slide1.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 Target="slide1.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 Target="slide1.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tags" Target="../tags/tag38.xml"/><Relationship Id="rId4" Type="http://schemas.openxmlformats.org/officeDocument/2006/relationships/image" Target="../media/image8.pn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 Target="slide1.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slide" Target="slide1.xml"/><Relationship Id="rId1" Type="http://schemas.openxmlformats.org/officeDocument/2006/relationships/slide" Target="slide7.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0.xml"/><Relationship Id="rId2" Type="http://schemas.openxmlformats.org/officeDocument/2006/relationships/slide" Target="slide1.xml"/><Relationship Id="rId1" Type="http://schemas.openxmlformats.org/officeDocument/2006/relationships/slide" Target="slide7.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slide" Target="slide1.xml"/><Relationship Id="rId1" Type="http://schemas.openxmlformats.org/officeDocument/2006/relationships/slide" Target="slide7.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42.xml"/><Relationship Id="rId2" Type="http://schemas.openxmlformats.org/officeDocument/2006/relationships/slide" Target="slide1.xml"/><Relationship Id="rId1"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slide" Target="slide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slide" Target="slide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slide" Target="slide1.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tags" Target="../tags/tag47.xml"/><Relationship Id="rId4" Type="http://schemas.openxmlformats.org/officeDocument/2006/relationships/image" Target="../media/image10.png"/><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 Target="slide1.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tags" Target="../tags/tag50.xml"/><Relationship Id="rId4" Type="http://schemas.openxmlformats.org/officeDocument/2006/relationships/slide" Target="slide1.xml"/><Relationship Id="rId3" Type="http://schemas.openxmlformats.org/officeDocument/2006/relationships/image" Target="../media/image12.png"/><Relationship Id="rId2" Type="http://schemas.openxmlformats.org/officeDocument/2006/relationships/tags" Target="../tags/tag49.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54.xml"/><Relationship Id="rId6" Type="http://schemas.openxmlformats.org/officeDocument/2006/relationships/image" Target="../media/image12.png"/><Relationship Id="rId5" Type="http://schemas.openxmlformats.org/officeDocument/2006/relationships/tags" Target="../tags/tag53.xml"/><Relationship Id="rId4" Type="http://schemas.openxmlformats.org/officeDocument/2006/relationships/image" Target="../media/image14.png"/><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 Target="slide1.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7.xml"/><Relationship Id="rId4" Type="http://schemas.openxmlformats.org/officeDocument/2006/relationships/image" Target="../media/image14.png"/><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 Target="slide1.xml"/></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2.xml"/><Relationship Id="rId7" Type="http://schemas.openxmlformats.org/officeDocument/2006/relationships/image" Target="../media/image12.png"/><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image" Target="../media/image15.png"/><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 Target="slide1.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4.xml"/><Relationship Id="rId3" Type="http://schemas.openxmlformats.org/officeDocument/2006/relationships/image" Target="../media/image16.png"/><Relationship Id="rId2" Type="http://schemas.openxmlformats.org/officeDocument/2006/relationships/tags" Target="../tags/tag63.xml"/><Relationship Id="rId1" Type="http://schemas.openxmlformats.org/officeDocument/2006/relationships/slide" Target="slide1.xml"/></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8.xml"/><Relationship Id="rId6" Type="http://schemas.openxmlformats.org/officeDocument/2006/relationships/image" Target="../media/image12.png"/><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image" Target="../media/image16.png"/><Relationship Id="rId2" Type="http://schemas.openxmlformats.org/officeDocument/2006/relationships/tags" Target="../tags/tag65.xml"/><Relationship Id="rId1" Type="http://schemas.openxmlformats.org/officeDocument/2006/relationships/slide" Target="slide1.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1.xml"/><Relationship Id="rId3" Type="http://schemas.openxmlformats.org/officeDocument/2006/relationships/image" Target="../media/image16.png"/><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5.xml"/><Relationship Id="rId6" Type="http://schemas.openxmlformats.org/officeDocument/2006/relationships/image" Target="../media/image18.png"/><Relationship Id="rId5" Type="http://schemas.openxmlformats.org/officeDocument/2006/relationships/tags" Target="../tags/tag74.xml"/><Relationship Id="rId4" Type="http://schemas.openxmlformats.org/officeDocument/2006/relationships/image" Target="../media/image17.png"/><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 Target="slide1.xml"/></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tags" Target="../tags/tag78.xml"/><Relationship Id="rId4" Type="http://schemas.openxmlformats.org/officeDocument/2006/relationships/image" Target="../media/image19.png"/><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 Target="slide1.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image" Target="../media/image21.png"/><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 Target="slide1.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 Target="slide1.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 Target="slide1.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png"/><Relationship Id="rId7" Type="http://schemas.openxmlformats.org/officeDocument/2006/relationships/tags" Target="../tags/tag94.xml"/><Relationship Id="rId6" Type="http://schemas.openxmlformats.org/officeDocument/2006/relationships/image" Target="../media/image25.png"/><Relationship Id="rId5" Type="http://schemas.openxmlformats.org/officeDocument/2006/relationships/tags" Target="../tags/tag93.xml"/><Relationship Id="rId4" Type="http://schemas.openxmlformats.org/officeDocument/2006/relationships/image" Target="../media/image24.png"/><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image" Target="../media/image27.png"/><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 Target="slide1.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image" Target="../media/image27.pn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 Target="slide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 Target="slide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slide" Target="slide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image" Target="../media/image28.png"/><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 Target="slide1.xml"/></Relationships>
</file>

<file path=ppt/slides/_rels/slide5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slide" Target="slide1.xml"/><Relationship Id="rId2" Type="http://schemas.openxmlformats.org/officeDocument/2006/relationships/image" Target="../media/image29.png"/><Relationship Id="rId1" Type="http://schemas.openxmlformats.org/officeDocument/2006/relationships/tags" Target="../tags/tag109.xml"/></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slide" Target="slide1.xml"/><Relationship Id="rId2" Type="http://schemas.openxmlformats.org/officeDocument/2006/relationships/image" Target="../media/image30.png"/><Relationship Id="rId1" Type="http://schemas.openxmlformats.org/officeDocument/2006/relationships/tags" Target="../tags/tag113.xml"/></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tags" Target="../tags/tag119.xml"/><Relationship Id="rId4" Type="http://schemas.openxmlformats.org/officeDocument/2006/relationships/image" Target="../media/image31.png"/><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 Target="slide1.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slide" Target="slide1.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25.xml"/><Relationship Id="rId6" Type="http://schemas.openxmlformats.org/officeDocument/2006/relationships/image" Target="../media/image35.png"/><Relationship Id="rId5" Type="http://schemas.openxmlformats.org/officeDocument/2006/relationships/tags" Target="../tags/tag124.xml"/><Relationship Id="rId4" Type="http://schemas.openxmlformats.org/officeDocument/2006/relationships/image" Target="../media/image34.png"/><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 Target="slide1.xml"/></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image" Target="../media/image36.png"/><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 Target="slide1.xml"/></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slide" Target="slide1.xml"/><Relationship Id="rId2" Type="http://schemas.openxmlformats.org/officeDocument/2006/relationships/image" Target="../media/image37.png"/><Relationship Id="rId1" Type="http://schemas.openxmlformats.org/officeDocument/2006/relationships/tags" Target="../tags/tag13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 Target="slide1.xml"/></Relationships>
</file>

<file path=ppt/slides/_rels/slide6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slide" Target="slide1.xml"/><Relationship Id="rId2" Type="http://schemas.openxmlformats.org/officeDocument/2006/relationships/image" Target="../media/image37.png"/><Relationship Id="rId1" Type="http://schemas.openxmlformats.org/officeDocument/2006/relationships/tags" Target="../tags/tag136.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tags" Target="../tags/tag141.xml"/><Relationship Id="rId2" Type="http://schemas.openxmlformats.org/officeDocument/2006/relationships/slide" Target="slide1.xml"/><Relationship Id="rId1" Type="http://schemas.openxmlformats.org/officeDocument/2006/relationships/tags" Target="../tags/tag140.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image" Target="../media/image38.png"/><Relationship Id="rId2" Type="http://schemas.openxmlformats.org/officeDocument/2006/relationships/tags" Target="../tags/tag142.xml"/><Relationship Id="rId1" Type="http://schemas.openxmlformats.org/officeDocument/2006/relationships/slide" Target="slide1.xml"/></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tags" Target="../tags/tag8.xml"/><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tags" Target="../tags/tag9.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object 10"/>
          <p:cNvSpPr txBox="1">
            <a:spLocks noGrp="1"/>
          </p:cNvSpPr>
          <p:nvPr>
            <p:ph type="title"/>
          </p:nvPr>
        </p:nvSpPr>
        <p:spPr>
          <a:xfrm>
            <a:off x="825500" y="555625"/>
            <a:ext cx="3920490" cy="1000125"/>
          </a:xfrm>
          <a:prstGeom prst="rect">
            <a:avLst/>
          </a:prstGeom>
        </p:spPr>
        <p:txBody>
          <a:bodyPr vert="horz" wrap="square" lIns="0" tIns="15240" rIns="0" bIns="0" rtlCol="0">
            <a:spAutoFit/>
          </a:bodyPr>
          <a:lstStyle/>
          <a:p>
            <a:pPr marL="12700" algn="ctr">
              <a:lnSpc>
                <a:spcPct val="100000"/>
              </a:lnSpc>
              <a:spcBef>
                <a:spcPts val="120"/>
              </a:spcBef>
            </a:pPr>
            <a:r>
              <a:rPr sz="1600" kern="1200" spc="-5" dirty="0">
                <a:latin typeface="仿宋" panose="02010609060101010101" charset="-122"/>
                <a:ea typeface="仿宋" panose="02010609060101010101" charset="-122"/>
              </a:rPr>
              <a:t>Learning and predictability via technical analysis:</a:t>
            </a:r>
            <a:br>
              <a:rPr sz="1600" kern="1200" spc="-5" dirty="0">
                <a:latin typeface="仿宋" panose="02010609060101010101" charset="-122"/>
                <a:ea typeface="仿宋" panose="02010609060101010101" charset="-122"/>
              </a:rPr>
            </a:br>
            <a:r>
              <a:rPr sz="1600" kern="1200" spc="-5" dirty="0">
                <a:latin typeface="仿宋" panose="02010609060101010101" charset="-122"/>
                <a:ea typeface="仿宋" panose="02010609060101010101" charset="-122"/>
              </a:rPr>
              <a:t>Evidence from bitcoin and stocks with</a:t>
            </a:r>
            <a:br>
              <a:rPr sz="1600" kern="1200" spc="-5" dirty="0">
                <a:latin typeface="仿宋" panose="02010609060101010101" charset="-122"/>
                <a:ea typeface="仿宋" panose="02010609060101010101" charset="-122"/>
              </a:rPr>
            </a:br>
            <a:r>
              <a:rPr sz="1600" kern="1200" spc="-5" dirty="0">
                <a:latin typeface="仿宋" panose="02010609060101010101" charset="-122"/>
                <a:ea typeface="仿宋" panose="02010609060101010101" charset="-122"/>
              </a:rPr>
              <a:t>hard-to-value fundamentals</a:t>
            </a:r>
            <a:endParaRPr sz="1600" kern="1200" spc="-5" dirty="0">
              <a:latin typeface="仿宋" panose="02010609060101010101" charset="-122"/>
              <a:ea typeface="仿宋" panose="02010609060101010101" charset="-122"/>
            </a:endParaRPr>
          </a:p>
        </p:txBody>
      </p:sp>
      <p:sp>
        <p:nvSpPr>
          <p:cNvPr id="11" name="object 11"/>
          <p:cNvSpPr txBox="1"/>
          <p:nvPr/>
        </p:nvSpPr>
        <p:spPr>
          <a:xfrm>
            <a:off x="1054227" y="1774619"/>
            <a:ext cx="3617595" cy="1298575"/>
          </a:xfrm>
          <a:prstGeom prst="rect">
            <a:avLst/>
          </a:prstGeom>
        </p:spPr>
        <p:txBody>
          <a:bodyPr vert="horz" wrap="square" lIns="0" tIns="12065" rIns="0" bIns="0" rtlCol="0">
            <a:spAutoFit/>
          </a:bodyPr>
          <a:lstStyle/>
          <a:p>
            <a:pPr algn="ctr">
              <a:lnSpc>
                <a:spcPct val="100000"/>
              </a:lnSpc>
              <a:spcBef>
                <a:spcPts val="95"/>
              </a:spcBef>
            </a:pPr>
            <a:r>
              <a:rPr sz="1200" dirty="0">
                <a:solidFill>
                  <a:srgbClr val="3333B2"/>
                </a:solidFill>
                <a:latin typeface="仿宋" panose="02010609060101010101" charset="-122"/>
                <a:ea typeface="仿宋" panose="02010609060101010101" charset="-122"/>
                <a:cs typeface="仿宋" panose="02010609060101010101" charset="-122"/>
              </a:rPr>
              <a:t>Andrew Detzel</a:t>
            </a:r>
            <a:r>
              <a:rPr lang="zh-CN" sz="1200" dirty="0">
                <a:solidFill>
                  <a:srgbClr val="3333B2"/>
                </a:solidFill>
                <a:latin typeface="仿宋" panose="02010609060101010101" charset="-122"/>
                <a:ea typeface="仿宋" panose="02010609060101010101" charset="-122"/>
                <a:cs typeface="仿宋" panose="02010609060101010101" charset="-122"/>
              </a:rPr>
              <a:t>，</a:t>
            </a:r>
            <a:r>
              <a:rPr sz="1200" dirty="0">
                <a:solidFill>
                  <a:srgbClr val="3333B2"/>
                </a:solidFill>
                <a:latin typeface="仿宋" panose="02010609060101010101" charset="-122"/>
                <a:ea typeface="仿宋" panose="02010609060101010101" charset="-122"/>
                <a:cs typeface="仿宋" panose="02010609060101010101" charset="-122"/>
              </a:rPr>
              <a:t>Hong Liu</a:t>
            </a:r>
            <a:r>
              <a:rPr lang="zh-CN" sz="1200" dirty="0">
                <a:solidFill>
                  <a:srgbClr val="3333B2"/>
                </a:solidFill>
                <a:latin typeface="仿宋" panose="02010609060101010101" charset="-122"/>
                <a:ea typeface="仿宋" panose="02010609060101010101" charset="-122"/>
                <a:cs typeface="仿宋" panose="02010609060101010101" charset="-122"/>
              </a:rPr>
              <a:t>，</a:t>
            </a:r>
            <a:r>
              <a:rPr sz="1200" dirty="0">
                <a:solidFill>
                  <a:srgbClr val="3333B2"/>
                </a:solidFill>
                <a:latin typeface="仿宋" panose="02010609060101010101" charset="-122"/>
                <a:ea typeface="仿宋" panose="02010609060101010101" charset="-122"/>
                <a:cs typeface="仿宋" panose="02010609060101010101" charset="-122"/>
              </a:rPr>
              <a:t>Jack Strauss</a:t>
            </a:r>
            <a:endParaRPr sz="1200" dirty="0">
              <a:solidFill>
                <a:srgbClr val="3333B2"/>
              </a:solidFill>
              <a:latin typeface="仿宋" panose="02010609060101010101" charset="-122"/>
              <a:ea typeface="仿宋" panose="02010609060101010101" charset="-122"/>
              <a:cs typeface="仿宋" panose="02010609060101010101" charset="-122"/>
            </a:endParaRPr>
          </a:p>
          <a:p>
            <a:pPr algn="ctr">
              <a:lnSpc>
                <a:spcPct val="100000"/>
              </a:lnSpc>
              <a:spcBef>
                <a:spcPts val="95"/>
              </a:spcBef>
            </a:pPr>
            <a:r>
              <a:rPr sz="1200" dirty="0">
                <a:solidFill>
                  <a:srgbClr val="3333B2"/>
                </a:solidFill>
                <a:latin typeface="仿宋" panose="02010609060101010101" charset="-122"/>
                <a:ea typeface="仿宋" panose="02010609060101010101" charset="-122"/>
                <a:cs typeface="仿宋" panose="02010609060101010101" charset="-122"/>
              </a:rPr>
              <a:t>Guofu Zhou</a:t>
            </a:r>
            <a:r>
              <a:rPr lang="zh-CN" sz="1200" dirty="0">
                <a:solidFill>
                  <a:srgbClr val="3333B2"/>
                </a:solidFill>
                <a:latin typeface="仿宋" panose="02010609060101010101" charset="-122"/>
                <a:ea typeface="仿宋" panose="02010609060101010101" charset="-122"/>
                <a:cs typeface="仿宋" panose="02010609060101010101" charset="-122"/>
              </a:rPr>
              <a:t>，</a:t>
            </a:r>
            <a:r>
              <a:rPr sz="1200" dirty="0">
                <a:solidFill>
                  <a:srgbClr val="3333B2"/>
                </a:solidFill>
                <a:latin typeface="仿宋" panose="02010609060101010101" charset="-122"/>
                <a:ea typeface="仿宋" panose="02010609060101010101" charset="-122"/>
                <a:cs typeface="仿宋" panose="02010609060101010101" charset="-122"/>
              </a:rPr>
              <a:t>Yingzi Zhu</a:t>
            </a:r>
            <a:endParaRPr sz="1200" dirty="0">
              <a:solidFill>
                <a:srgbClr val="3333B2"/>
              </a:solidFill>
              <a:latin typeface="仿宋" panose="02010609060101010101" charset="-122"/>
              <a:ea typeface="仿宋" panose="02010609060101010101" charset="-122"/>
              <a:cs typeface="仿宋" panose="02010609060101010101" charset="-122"/>
            </a:endParaRPr>
          </a:p>
          <a:p>
            <a:pPr>
              <a:lnSpc>
                <a:spcPct val="100000"/>
              </a:lnSpc>
              <a:spcBef>
                <a:spcPts val="15"/>
              </a:spcBef>
            </a:pPr>
            <a:endParaRPr sz="1850">
              <a:latin typeface="仿宋" panose="02010609060101010101" charset="-122"/>
              <a:ea typeface="仿宋" panose="02010609060101010101" charset="-122"/>
              <a:cs typeface="仿宋" panose="02010609060101010101" charset="-122"/>
            </a:endParaRPr>
          </a:p>
          <a:p>
            <a:pPr algn="ctr">
              <a:lnSpc>
                <a:spcPct val="100000"/>
              </a:lnSpc>
            </a:pPr>
            <a:r>
              <a:rPr sz="1200" spc="-5" dirty="0">
                <a:latin typeface="仿宋" panose="02010609060101010101" charset="-122"/>
                <a:ea typeface="仿宋" panose="02010609060101010101" charset="-122"/>
                <a:cs typeface="仿宋" panose="02010609060101010101" charset="-122"/>
              </a:rPr>
              <a:t>解读：李祎明</a:t>
            </a:r>
            <a:endParaRPr sz="1200">
              <a:latin typeface="仿宋" panose="02010609060101010101" charset="-122"/>
              <a:ea typeface="仿宋" panose="02010609060101010101" charset="-122"/>
              <a:cs typeface="仿宋" panose="02010609060101010101" charset="-122"/>
            </a:endParaRPr>
          </a:p>
          <a:p>
            <a:pPr>
              <a:lnSpc>
                <a:spcPct val="100000"/>
              </a:lnSpc>
              <a:spcBef>
                <a:spcPts val="85"/>
              </a:spcBef>
            </a:pPr>
            <a:endParaRPr sz="1550">
              <a:latin typeface="仿宋" panose="02010609060101010101" charset="-122"/>
              <a:ea typeface="仿宋" panose="02010609060101010101" charset="-122"/>
              <a:cs typeface="仿宋" panose="02010609060101010101" charset="-122"/>
            </a:endParaRPr>
          </a:p>
          <a:p>
            <a:pPr algn="ctr">
              <a:lnSpc>
                <a:spcPct val="100000"/>
              </a:lnSpc>
            </a:pPr>
            <a:r>
              <a:rPr sz="1200" spc="-5" dirty="0">
                <a:latin typeface="仿宋" panose="02010609060101010101" charset="-122"/>
                <a:ea typeface="仿宋" panose="02010609060101010101" charset="-122"/>
                <a:cs typeface="仿宋" panose="02010609060101010101" charset="-122"/>
              </a:rPr>
              <a:t>2023 年 4 月 25 日</a:t>
            </a:r>
            <a:endParaRPr sz="1200">
              <a:latin typeface="仿宋" panose="02010609060101010101" charset="-122"/>
              <a:ea typeface="仿宋" panose="02010609060101010101" charset="-122"/>
              <a:cs typeface="仿宋" panose="02010609060101010101" charset="-122"/>
            </a:endParaRPr>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9" name="object 8"/>
          <p:cNvSpPr txBox="1"/>
          <p:nvPr>
            <p:custDataLst>
              <p:tags r:id="rId2"/>
            </p:custDataLst>
          </p:nvPr>
        </p:nvSpPr>
        <p:spPr>
          <a:xfrm>
            <a:off x="4063352" y="3041632"/>
            <a:ext cx="1644014" cy="182245"/>
          </a:xfrm>
          <a:prstGeom prst="rect">
            <a:avLst/>
          </a:prstGeom>
        </p:spPr>
        <p:txBody>
          <a:bodyPr vert="horz" wrap="square" lIns="0" tIns="19050" rIns="0" bIns="0" rtlCol="0">
            <a:spAutoFit/>
          </a:bodyPr>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10</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399415" y="555625"/>
            <a:ext cx="5315585" cy="51816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200" b="1">
                <a:latin typeface="仿宋" panose="02010609060101010101" charset="-122"/>
                <a:ea typeface="仿宋" panose="02010609060101010101" charset="-122"/>
                <a:cs typeface="仿宋" panose="02010609060101010101" charset="-122"/>
                <a:sym typeface="+mn-ea"/>
              </a:rPr>
              <a:t>Assumption 1</a:t>
            </a:r>
            <a:r>
              <a:rPr lang="zh-CN" altLang="en-US" sz="1200">
                <a:latin typeface="仿宋" panose="02010609060101010101" charset="-122"/>
                <a:ea typeface="仿宋" panose="02010609060101010101" charset="-122"/>
                <a:cs typeface="仿宋" panose="02010609060101010101" charset="-122"/>
                <a:sym typeface="+mn-ea"/>
              </a:rPr>
              <a:t>.</a:t>
            </a:r>
            <a:endParaRPr lang="zh-CN" altLang="en-US"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en-US" sz="1200">
                <a:latin typeface="仿宋" panose="02010609060101010101" charset="-122"/>
                <a:ea typeface="仿宋" panose="02010609060101010101" charset="-122"/>
                <a:cs typeface="仿宋" panose="02010609060101010101" charset="-122"/>
                <a:sym typeface="+mn-ea"/>
              </a:rPr>
              <a:t>C</a:t>
            </a:r>
            <a:r>
              <a:rPr sz="1200">
                <a:latin typeface="仿宋" panose="02010609060101010101" charset="-122"/>
                <a:ea typeface="仿宋" panose="02010609060101010101" charset="-122"/>
                <a:cs typeface="仿宋" panose="02010609060101010101" charset="-122"/>
                <a:sym typeface="+mn-ea"/>
              </a:rPr>
              <a:t>onvenience yield 𝛿</a:t>
            </a:r>
            <a:r>
              <a:rPr sz="1200" baseline="-25000">
                <a:latin typeface="仿宋" panose="02010609060101010101" charset="-122"/>
                <a:ea typeface="仿宋" panose="02010609060101010101" charset="-122"/>
                <a:cs typeface="仿宋" panose="02010609060101010101" charset="-122"/>
                <a:sym typeface="+mn-ea"/>
              </a:rPr>
              <a:t>t</a:t>
            </a:r>
            <a:r>
              <a:rPr lang="zh-CN" sz="1200">
                <a:latin typeface="仿宋" panose="02010609060101010101" charset="-122"/>
                <a:ea typeface="仿宋" panose="02010609060101010101" charset="-122"/>
                <a:cs typeface="仿宋" panose="02010609060101010101" charset="-122"/>
                <a:sym typeface="+mn-ea"/>
              </a:rPr>
              <a:t>：</a:t>
            </a:r>
            <a:r>
              <a:rPr sz="1200">
                <a:latin typeface="仿宋" panose="02010609060101010101" charset="-122"/>
                <a:ea typeface="仿宋" panose="02010609060101010101" charset="-122"/>
                <a:cs typeface="仿宋" panose="02010609060101010101" charset="-122"/>
                <a:sym typeface="+mn-ea"/>
              </a:rPr>
              <a:t>Bitcoin does not provide any cash flows, we assume it must offer some flow of benefits</a:t>
            </a:r>
            <a:endParaRPr sz="120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For example, holding Bitcoin can facilitate transactions (particularly illicit), hedge hyperinflation risk caused by political turmoil, and serve as a store of value. </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For stocks and bonds, the convenience yield can be interpreted as a dividend, earnings, or interest paid to their owners.</a:t>
            </a:r>
            <a:endParaRPr lang="zh-CN" sz="1200" dirty="0">
              <a:latin typeface="仿宋" panose="02010609060101010101" charset="-122"/>
              <a:ea typeface="仿宋" panose="02010609060101010101" charset="-122"/>
              <a:cs typeface="仿宋" panose="02010609060101010101" charset="-122"/>
              <a:sym typeface="+mn-ea"/>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11</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1" name="object 11"/>
          <p:cNvSpPr txBox="1"/>
          <p:nvPr/>
        </p:nvSpPr>
        <p:spPr>
          <a:xfrm>
            <a:off x="368300" y="555625"/>
            <a:ext cx="5175250" cy="2128520"/>
          </a:xfrm>
          <a:prstGeom prst="rect">
            <a:avLst/>
          </a:prstGeom>
        </p:spPr>
        <p:txBody>
          <a:bodyPr vert="horz" wrap="square" lIns="0" tIns="12700" rIns="0" bIns="0" rtlCol="0">
            <a:spAutoFit/>
          </a:bodyPr>
          <a:lstStyle/>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b="1">
                <a:latin typeface="仿宋" panose="02010609060101010101" charset="-122"/>
                <a:ea typeface="仿宋" panose="02010609060101010101" charset="-122"/>
                <a:cs typeface="仿宋" panose="02010609060101010101" charset="-122"/>
              </a:rPr>
              <a:t>Assumption 1</a:t>
            </a:r>
            <a:r>
              <a:rPr lang="zh-CN" altLang="en-US" sz="1200">
                <a:latin typeface="仿宋" panose="02010609060101010101" charset="-122"/>
                <a:ea typeface="仿宋" panose="02010609060101010101" charset="-122"/>
                <a:cs typeface="仿宋" panose="02010609060101010101" charset="-122"/>
              </a:rPr>
              <a:t>. </a:t>
            </a: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The drift (X</a:t>
            </a:r>
            <a:r>
              <a:rPr lang="zh-CN" altLang="en-US" sz="1200" baseline="-25000">
                <a:latin typeface="仿宋" panose="02010609060101010101" charset="-122"/>
                <a:ea typeface="仿宋" panose="02010609060101010101" charset="-122"/>
                <a:cs typeface="仿宋" panose="02010609060101010101" charset="-122"/>
              </a:rPr>
              <a:t>t</a:t>
            </a:r>
            <a:r>
              <a:rPr lang="zh-CN" altLang="en-US" sz="1200">
                <a:latin typeface="仿宋" panose="02010609060101010101" charset="-122"/>
                <a:ea typeface="仿宋" panose="02010609060101010101" charset="-122"/>
                <a:cs typeface="仿宋" panose="02010609060101010101" charset="-122"/>
              </a:rPr>
              <a:t>) evolves according to equation (2):</a:t>
            </a: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𝜆, ̄X, 𝜎</a:t>
            </a:r>
            <a:r>
              <a:rPr lang="zh-CN" altLang="en-US" sz="1200" baseline="-25000">
                <a:latin typeface="仿宋" panose="02010609060101010101" charset="-122"/>
                <a:ea typeface="仿宋" panose="02010609060101010101" charset="-122"/>
                <a:cs typeface="仿宋" panose="02010609060101010101" charset="-122"/>
              </a:rPr>
              <a:t>X</a:t>
            </a:r>
            <a:r>
              <a:rPr lang="zh-CN" altLang="en-US" sz="1200">
                <a:latin typeface="仿宋" panose="02010609060101010101" charset="-122"/>
                <a:ea typeface="仿宋" panose="02010609060101010101" charset="-122"/>
                <a:cs typeface="仿宋" panose="02010609060101010101" charset="-122"/>
              </a:rPr>
              <a:t>, 𝜌 are </a:t>
            </a:r>
            <a:r>
              <a:rPr lang="en-US" altLang="zh-CN" sz="1200">
                <a:latin typeface="仿宋" panose="02010609060101010101" charset="-122"/>
                <a:ea typeface="仿宋" panose="02010609060101010101" charset="-122"/>
                <a:cs typeface="仿宋" panose="02010609060101010101" charset="-122"/>
              </a:rPr>
              <a:t>all </a:t>
            </a:r>
            <a:r>
              <a:rPr lang="zh-CN" altLang="en-US" sz="1200">
                <a:latin typeface="仿宋" panose="02010609060101010101" charset="-122"/>
                <a:ea typeface="仿宋" panose="02010609060101010101" charset="-122"/>
                <a:cs typeface="仿宋" panose="02010609060101010101" charset="-122"/>
              </a:rPr>
              <a:t>known constants.</a:t>
            </a: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𝜌 lies within the range of [-1, 1]</a:t>
            </a: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(Z1t, Z2t) is a two-dimensional standard Brownian motion. </a:t>
            </a: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This equation captures how the drift (Xt) changes over time.</a:t>
            </a:r>
            <a:endParaRPr lang="zh-CN" altLang="en-US" sz="1200">
              <a:latin typeface="仿宋" panose="02010609060101010101" charset="-122"/>
              <a:ea typeface="仿宋" panose="02010609060101010101" charset="-122"/>
              <a:cs typeface="仿宋" panose="02010609060101010101" charset="-122"/>
            </a:endParaRPr>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pic>
        <p:nvPicPr>
          <p:cNvPr id="8" name="图片 7"/>
          <p:cNvPicPr>
            <a:picLocks noChangeAspect="1"/>
          </p:cNvPicPr>
          <p:nvPr>
            <p:custDataLst>
              <p:tags r:id="rId2"/>
            </p:custDataLst>
          </p:nvPr>
        </p:nvPicPr>
        <p:blipFill>
          <a:blip r:embed="rId3"/>
          <a:stretch>
            <a:fillRect/>
          </a:stretch>
        </p:blipFill>
        <p:spPr>
          <a:xfrm>
            <a:off x="1206500" y="1089025"/>
            <a:ext cx="3178810" cy="486410"/>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12</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450215" y="631825"/>
            <a:ext cx="5315585" cy="51816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200" b="1">
                <a:latin typeface="仿宋" panose="02010609060101010101" charset="-122"/>
                <a:ea typeface="仿宋" panose="02010609060101010101" charset="-122"/>
                <a:cs typeface="仿宋" panose="02010609060101010101" charset="-122"/>
                <a:sym typeface="+mn-ea"/>
              </a:rPr>
              <a:t>Assumption 1</a:t>
            </a:r>
            <a:r>
              <a:rPr lang="zh-CN" altLang="en-US" sz="1200">
                <a:latin typeface="仿宋" panose="02010609060101010101" charset="-122"/>
                <a:ea typeface="仿宋" panose="02010609060101010101" charset="-122"/>
                <a:cs typeface="仿宋" panose="02010609060101010101" charset="-122"/>
                <a:sym typeface="+mn-ea"/>
              </a:rPr>
              <a:t>.</a:t>
            </a:r>
            <a:endParaRPr lang="zh-CN" altLang="en-US"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The state variable Xt is a catchall for whatever state variable affects the convenience yield of an asset. </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For example, in the case of Bitcoin, the state variable may capture uncertain regulatory risks, the likelihood of hyperinflation in some countries, the popularity of competing cryptocurrencies,</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In the case of stocks, X</a:t>
            </a:r>
            <a:r>
              <a:rPr lang="zh-CN" sz="1200" baseline="-25000" dirty="0">
                <a:latin typeface="仿宋" panose="02010609060101010101" charset="-122"/>
                <a:ea typeface="仿宋" panose="02010609060101010101" charset="-122"/>
                <a:cs typeface="仿宋" panose="02010609060101010101" charset="-122"/>
              </a:rPr>
              <a:t>t</a:t>
            </a:r>
            <a:r>
              <a:rPr lang="zh-CN" sz="1200" dirty="0">
                <a:latin typeface="仿宋" panose="02010609060101010101" charset="-122"/>
                <a:ea typeface="仿宋" panose="02010609060101010101" charset="-122"/>
                <a:cs typeface="仿宋" panose="02010609060101010101" charset="-122"/>
              </a:rPr>
              <a:t> can represent the aggregate of all variables that affect mean dividend growth.</a:t>
            </a:r>
            <a:endParaRPr lang="zh-CN"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zh-CN" sz="1200" dirty="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13</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260350" y="814070"/>
            <a:ext cx="5315585" cy="51816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200" b="1">
                <a:latin typeface="仿宋" panose="02010609060101010101" charset="-122"/>
                <a:ea typeface="仿宋" panose="02010609060101010101" charset="-122"/>
                <a:cs typeface="仿宋" panose="02010609060101010101" charset="-122"/>
                <a:sym typeface="+mn-ea"/>
              </a:rPr>
              <a:t>Assumption </a:t>
            </a:r>
            <a:r>
              <a:rPr lang="en-US" altLang="zh-CN" sz="1200" b="1">
                <a:latin typeface="仿宋" panose="02010609060101010101" charset="-122"/>
                <a:ea typeface="仿宋" panose="02010609060101010101" charset="-122"/>
                <a:cs typeface="仿宋" panose="02010609060101010101" charset="-122"/>
                <a:sym typeface="+mn-ea"/>
              </a:rPr>
              <a:t>1 X</a:t>
            </a:r>
            <a:r>
              <a:rPr lang="en-US" altLang="zh-CN" sz="1200" b="1" baseline="-25000">
                <a:latin typeface="仿宋" panose="02010609060101010101" charset="-122"/>
                <a:ea typeface="仿宋" panose="02010609060101010101" charset="-122"/>
                <a:cs typeface="仿宋" panose="02010609060101010101" charset="-122"/>
                <a:sym typeface="+mn-ea"/>
              </a:rPr>
              <a:t>t</a:t>
            </a:r>
            <a:endParaRPr lang="zh-CN" altLang="en-US"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𝜆( ̄X - Xt)dt: the mean reversion of the drift (Xt) towards its long-term mean ( ̄X). 𝜆 is the speed of mean reversion, indicating how quickly Xt reverts to ̄X. </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The larger the 𝜆, the faster the mean reversion occurs. The term ( ̄X - Xt) captures the deviation of Xt from its long-term mean, and dt represents a small increment of time.</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200">
              <a:latin typeface="仿宋" panose="02010609060101010101" charset="-122"/>
              <a:ea typeface="仿宋" panose="02010609060101010101" charset="-122"/>
              <a:cs typeface="仿宋" panose="02010609060101010101" charset="-122"/>
              <a:sym typeface="+mn-ea"/>
            </a:endParaRPr>
          </a:p>
        </p:txBody>
      </p:sp>
      <p:pic>
        <p:nvPicPr>
          <p:cNvPr id="8" name="图片 7"/>
          <p:cNvPicPr>
            <a:picLocks noChangeAspect="1"/>
          </p:cNvPicPr>
          <p:nvPr>
            <p:custDataLst>
              <p:tags r:id="rId3"/>
            </p:custDataLst>
          </p:nvPr>
        </p:nvPicPr>
        <p:blipFill>
          <a:blip r:embed="rId4"/>
          <a:stretch>
            <a:fillRect/>
          </a:stretch>
        </p:blipFill>
        <p:spPr>
          <a:xfrm>
            <a:off x="1511300" y="708025"/>
            <a:ext cx="3178810" cy="486410"/>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14</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260350" y="555625"/>
            <a:ext cx="5686425" cy="51816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200" b="1">
                <a:latin typeface="仿宋" panose="02010609060101010101" charset="-122"/>
                <a:ea typeface="仿宋" panose="02010609060101010101" charset="-122"/>
                <a:cs typeface="仿宋" panose="02010609060101010101" charset="-122"/>
                <a:sym typeface="+mn-ea"/>
              </a:rPr>
              <a:t>Assumption </a:t>
            </a:r>
            <a:r>
              <a:rPr lang="en-US" altLang="zh-CN" sz="1200" b="1">
                <a:latin typeface="仿宋" panose="02010609060101010101" charset="-122"/>
                <a:ea typeface="仿宋" panose="02010609060101010101" charset="-122"/>
                <a:cs typeface="仿宋" panose="02010609060101010101" charset="-122"/>
                <a:sym typeface="+mn-ea"/>
              </a:rPr>
              <a:t>1 X</a:t>
            </a:r>
            <a:r>
              <a:rPr lang="en-US" altLang="zh-CN" sz="1200" b="1" baseline="-25000">
                <a:latin typeface="仿宋" panose="02010609060101010101" charset="-122"/>
                <a:ea typeface="仿宋" panose="02010609060101010101" charset="-122"/>
                <a:cs typeface="仿宋" panose="02010609060101010101" charset="-122"/>
                <a:sym typeface="+mn-ea"/>
              </a:rPr>
              <a:t>t</a:t>
            </a:r>
            <a:endParaRPr lang="zh-CN" altLang="en-US"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𝜌𝜎</a:t>
            </a:r>
            <a:r>
              <a:rPr sz="1200" baseline="-25000">
                <a:latin typeface="仿宋" panose="02010609060101010101" charset="-122"/>
                <a:ea typeface="仿宋" panose="02010609060101010101" charset="-122"/>
                <a:cs typeface="仿宋" panose="02010609060101010101" charset="-122"/>
                <a:sym typeface="+mn-ea"/>
              </a:rPr>
              <a:t>X</a:t>
            </a:r>
            <a:r>
              <a:rPr sz="1200">
                <a:latin typeface="仿宋" panose="02010609060101010101" charset="-122"/>
                <a:ea typeface="仿宋" panose="02010609060101010101" charset="-122"/>
                <a:cs typeface="仿宋" panose="02010609060101010101" charset="-122"/>
                <a:sym typeface="+mn-ea"/>
              </a:rPr>
              <a:t>dZ</a:t>
            </a:r>
            <a:r>
              <a:rPr sz="1200" baseline="-25000">
                <a:latin typeface="仿宋" panose="02010609060101010101" charset="-122"/>
                <a:ea typeface="仿宋" panose="02010609060101010101" charset="-122"/>
                <a:cs typeface="仿宋" panose="02010609060101010101" charset="-122"/>
                <a:sym typeface="+mn-ea"/>
              </a:rPr>
              <a:t>1t</a:t>
            </a:r>
            <a:r>
              <a:rPr sz="1200">
                <a:latin typeface="仿宋" panose="02010609060101010101" charset="-122"/>
                <a:ea typeface="仿宋" panose="02010609060101010101" charset="-122"/>
                <a:cs typeface="仿宋" panose="02010609060101010101" charset="-122"/>
                <a:sym typeface="+mn-ea"/>
              </a:rPr>
              <a:t>: the component of the drift's (Xt) volatility that is correlated with the volatility of the convenience yield</a:t>
            </a:r>
            <a:r>
              <a:rPr lang="en-US" sz="1200">
                <a:latin typeface="仿宋" panose="02010609060101010101" charset="-122"/>
                <a:ea typeface="仿宋" panose="02010609060101010101" charset="-122"/>
                <a:cs typeface="仿宋" panose="02010609060101010101" charset="-122"/>
                <a:sym typeface="+mn-ea"/>
              </a:rPr>
              <a:t> </a:t>
            </a:r>
            <a:r>
              <a:rPr sz="1200">
                <a:latin typeface="仿宋" panose="02010609060101010101" charset="-122"/>
                <a:ea typeface="仿宋" panose="02010609060101010101" charset="-122"/>
                <a:cs typeface="仿宋" panose="02010609060101010101" charset="-122"/>
                <a:sym typeface="+mn-ea"/>
              </a:rPr>
              <a:t>(𝛿</a:t>
            </a:r>
            <a:r>
              <a:rPr sz="1200" baseline="-25000">
                <a:latin typeface="仿宋" panose="02010609060101010101" charset="-122"/>
                <a:ea typeface="仿宋" panose="02010609060101010101" charset="-122"/>
                <a:cs typeface="仿宋" panose="02010609060101010101" charset="-122"/>
                <a:sym typeface="+mn-ea"/>
              </a:rPr>
              <a:t>t</a:t>
            </a:r>
            <a:r>
              <a:rPr sz="1200">
                <a:latin typeface="仿宋" panose="02010609060101010101" charset="-122"/>
                <a:ea typeface="仿宋" panose="02010609060101010101" charset="-122"/>
                <a:cs typeface="仿宋" panose="02010609060101010101" charset="-122"/>
                <a:sym typeface="+mn-ea"/>
              </a:rPr>
              <a:t>).</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 𝜌 is the correlation coefficient, ranging from -1 to 1, and represents the degree of correlation between the changes in the drift (Xt) and the changes in the convenience yield (𝛿</a:t>
            </a:r>
            <a:r>
              <a:rPr sz="1200" baseline="-25000">
                <a:latin typeface="仿宋" panose="02010609060101010101" charset="-122"/>
                <a:ea typeface="仿宋" panose="02010609060101010101" charset="-122"/>
                <a:cs typeface="仿宋" panose="02010609060101010101" charset="-122"/>
                <a:sym typeface="+mn-ea"/>
              </a:rPr>
              <a:t>t</a:t>
            </a:r>
            <a:r>
              <a:rPr sz="1200">
                <a:latin typeface="仿宋" panose="02010609060101010101" charset="-122"/>
                <a:ea typeface="仿宋" panose="02010609060101010101" charset="-122"/>
                <a:cs typeface="仿宋" panose="02010609060101010101" charset="-122"/>
                <a:sym typeface="+mn-ea"/>
              </a:rPr>
              <a:t>). </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𝜎</a:t>
            </a:r>
            <a:r>
              <a:rPr sz="1200" baseline="-25000">
                <a:latin typeface="仿宋" panose="02010609060101010101" charset="-122"/>
                <a:ea typeface="仿宋" panose="02010609060101010101" charset="-122"/>
                <a:cs typeface="仿宋" panose="02010609060101010101" charset="-122"/>
                <a:sym typeface="+mn-ea"/>
              </a:rPr>
              <a:t>X</a:t>
            </a:r>
            <a:r>
              <a:rPr sz="1200">
                <a:latin typeface="仿宋" panose="02010609060101010101" charset="-122"/>
                <a:ea typeface="仿宋" panose="02010609060101010101" charset="-122"/>
                <a:cs typeface="仿宋" panose="02010609060101010101" charset="-122"/>
                <a:sym typeface="+mn-ea"/>
              </a:rPr>
              <a:t> is the volatility of the drift</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dZ</a:t>
            </a:r>
            <a:r>
              <a:rPr sz="1200" baseline="-25000">
                <a:latin typeface="仿宋" panose="02010609060101010101" charset="-122"/>
                <a:ea typeface="仿宋" panose="02010609060101010101" charset="-122"/>
                <a:cs typeface="仿宋" panose="02010609060101010101" charset="-122"/>
                <a:sym typeface="+mn-ea"/>
              </a:rPr>
              <a:t>1t</a:t>
            </a:r>
            <a:r>
              <a:rPr sz="1200">
                <a:latin typeface="仿宋" panose="02010609060101010101" charset="-122"/>
                <a:ea typeface="仿宋" panose="02010609060101010101" charset="-122"/>
                <a:cs typeface="仿宋" panose="02010609060101010101" charset="-122"/>
                <a:sym typeface="+mn-ea"/>
              </a:rPr>
              <a:t> represents a change in the first dimension of the standard Brownian motion, a random process.</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200">
              <a:latin typeface="仿宋" panose="02010609060101010101" charset="-122"/>
              <a:ea typeface="仿宋" panose="02010609060101010101" charset="-122"/>
              <a:cs typeface="仿宋" panose="02010609060101010101" charset="-122"/>
              <a:sym typeface="+mn-ea"/>
            </a:endParaRPr>
          </a:p>
        </p:txBody>
      </p:sp>
      <p:pic>
        <p:nvPicPr>
          <p:cNvPr id="8" name="图片 7"/>
          <p:cNvPicPr>
            <a:picLocks noChangeAspect="1"/>
          </p:cNvPicPr>
          <p:nvPr>
            <p:custDataLst>
              <p:tags r:id="rId3"/>
            </p:custDataLst>
          </p:nvPr>
        </p:nvPicPr>
        <p:blipFill>
          <a:blip r:embed="rId4"/>
          <a:stretch>
            <a:fillRect/>
          </a:stretch>
        </p:blipFill>
        <p:spPr>
          <a:xfrm>
            <a:off x="1587500" y="479425"/>
            <a:ext cx="3178810" cy="486410"/>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15</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287655" y="447675"/>
            <a:ext cx="5315585" cy="51816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200" b="1">
                <a:latin typeface="仿宋" panose="02010609060101010101" charset="-122"/>
                <a:ea typeface="仿宋" panose="02010609060101010101" charset="-122"/>
                <a:cs typeface="仿宋" panose="02010609060101010101" charset="-122"/>
                <a:sym typeface="+mn-ea"/>
              </a:rPr>
              <a:t>Assumption </a:t>
            </a:r>
            <a:r>
              <a:rPr lang="en-US" altLang="zh-CN" sz="1200" b="1">
                <a:latin typeface="仿宋" panose="02010609060101010101" charset="-122"/>
                <a:ea typeface="仿宋" panose="02010609060101010101" charset="-122"/>
                <a:cs typeface="仿宋" panose="02010609060101010101" charset="-122"/>
                <a:sym typeface="+mn-ea"/>
              </a:rPr>
              <a:t>1</a:t>
            </a:r>
            <a:r>
              <a:rPr lang="en-US" altLang="zh-CN" sz="1000" b="1">
                <a:latin typeface="仿宋" panose="02010609060101010101" charset="-122"/>
                <a:ea typeface="仿宋" panose="02010609060101010101" charset="-122"/>
                <a:cs typeface="仿宋" panose="02010609060101010101" charset="-122"/>
                <a:sym typeface="+mn-ea"/>
              </a:rPr>
              <a:t> X</a:t>
            </a:r>
            <a:r>
              <a:rPr lang="en-US" altLang="zh-CN" sz="1000" b="1" baseline="-25000">
                <a:latin typeface="仿宋" panose="02010609060101010101" charset="-122"/>
                <a:ea typeface="仿宋" panose="02010609060101010101" charset="-122"/>
                <a:cs typeface="仿宋" panose="02010609060101010101" charset="-122"/>
                <a:sym typeface="+mn-ea"/>
              </a:rPr>
              <a:t>t</a:t>
            </a:r>
            <a:endParaRPr lang="en-US" altLang="zh-CN" sz="1000" b="1" baseline="-25000">
              <a:latin typeface="仿宋" panose="02010609060101010101" charset="-122"/>
              <a:ea typeface="仿宋" panose="02010609060101010101" charset="-122"/>
              <a:cs typeface="仿宋" panose="02010609060101010101" charset="-122"/>
              <a:sym typeface="+mn-ea"/>
            </a:endParaRPr>
          </a:p>
          <a:p>
            <a:pPr marL="24765" marR="430530" indent="0">
              <a:lnSpc>
                <a:spcPct val="125000"/>
              </a:lnSpc>
              <a:spcBef>
                <a:spcPts val="100"/>
              </a:spcBef>
              <a:buClr>
                <a:srgbClr val="3333B2"/>
              </a:buClr>
              <a:buFont typeface="仿宋" panose="02010609060101010101" charset="-122"/>
              <a:buNone/>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√(1 - 𝜌^2)𝜎XdZ</a:t>
            </a:r>
            <a:r>
              <a:rPr sz="1000" baseline="-25000">
                <a:latin typeface="仿宋" panose="02010609060101010101" charset="-122"/>
                <a:ea typeface="仿宋" panose="02010609060101010101" charset="-122"/>
                <a:cs typeface="仿宋" panose="02010609060101010101" charset="-122"/>
                <a:sym typeface="+mn-ea"/>
              </a:rPr>
              <a:t>2t</a:t>
            </a:r>
            <a:r>
              <a:rPr sz="1000">
                <a:latin typeface="仿宋" panose="02010609060101010101" charset="-122"/>
                <a:ea typeface="仿宋" panose="02010609060101010101" charset="-122"/>
                <a:cs typeface="仿宋" panose="02010609060101010101" charset="-122"/>
                <a:sym typeface="+mn-ea"/>
              </a:rPr>
              <a:t> </a:t>
            </a:r>
            <a:r>
              <a:rPr lang="en-US" sz="1000">
                <a:latin typeface="仿宋" panose="02010609060101010101" charset="-122"/>
                <a:ea typeface="仿宋" panose="02010609060101010101" charset="-122"/>
                <a:cs typeface="仿宋" panose="02010609060101010101" charset="-122"/>
                <a:sym typeface="+mn-ea"/>
              </a:rPr>
              <a:t>:</a:t>
            </a:r>
            <a:r>
              <a:rPr sz="1000">
                <a:latin typeface="仿宋" panose="02010609060101010101" charset="-122"/>
                <a:ea typeface="仿宋" panose="02010609060101010101" charset="-122"/>
                <a:cs typeface="仿宋" panose="02010609060101010101" charset="-122"/>
                <a:sym typeface="+mn-ea"/>
              </a:rPr>
              <a:t>the component of the drift's (Xt) volatility that is uncorrelated with the volatility of the convenience yield (𝛿t). </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The factor √(1 - 𝜌^2) ensures that the overall volatility of the drift (Xt) is correctly accounted for, considering the correlation with the convenience yield's volatility. </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dZ</a:t>
            </a:r>
            <a:r>
              <a:rPr sz="1000" baseline="-25000">
                <a:latin typeface="仿宋" panose="02010609060101010101" charset="-122"/>
                <a:ea typeface="仿宋" panose="02010609060101010101" charset="-122"/>
                <a:cs typeface="仿宋" panose="02010609060101010101" charset="-122"/>
                <a:sym typeface="+mn-ea"/>
              </a:rPr>
              <a:t>2t</a:t>
            </a:r>
            <a:r>
              <a:rPr sz="1000">
                <a:latin typeface="仿宋" panose="02010609060101010101" charset="-122"/>
                <a:ea typeface="仿宋" panose="02010609060101010101" charset="-122"/>
                <a:cs typeface="仿宋" panose="02010609060101010101" charset="-122"/>
                <a:sym typeface="+mn-ea"/>
              </a:rPr>
              <a:t> represents a change in the second dimension of the standard Brownian motion, another random process.</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Overall, equation (2) captures the dynamics of the drift (Xt) over time, considering its mean reversion, the correlated and uncorrelated components of its volatility with the convenience yield (𝛿t), and the random processes affecting it. </a:t>
            </a:r>
            <a:endParaRPr sz="1000">
              <a:latin typeface="仿宋" panose="02010609060101010101" charset="-122"/>
              <a:ea typeface="仿宋" panose="02010609060101010101" charset="-122"/>
              <a:cs typeface="仿宋" panose="02010609060101010101" charset="-122"/>
              <a:sym typeface="+mn-ea"/>
            </a:endParaRPr>
          </a:p>
        </p:txBody>
      </p:sp>
      <p:pic>
        <p:nvPicPr>
          <p:cNvPr id="8" name="图片 7"/>
          <p:cNvPicPr>
            <a:picLocks noChangeAspect="1"/>
          </p:cNvPicPr>
          <p:nvPr>
            <p:custDataLst>
              <p:tags r:id="rId3"/>
            </p:custDataLst>
          </p:nvPr>
        </p:nvPicPr>
        <p:blipFill>
          <a:blip r:embed="rId4"/>
          <a:stretch>
            <a:fillRect/>
          </a:stretch>
        </p:blipFill>
        <p:spPr>
          <a:xfrm>
            <a:off x="1511300" y="327025"/>
            <a:ext cx="3178810" cy="486410"/>
          </a:xfrm>
          <a:prstGeom prst="rect">
            <a:avLst/>
          </a:prstGeom>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16</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444500" y="631825"/>
            <a:ext cx="5315585" cy="51816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200" b="1">
                <a:latin typeface="仿宋" panose="02010609060101010101" charset="-122"/>
                <a:ea typeface="仿宋" panose="02010609060101010101" charset="-122"/>
                <a:cs typeface="仿宋" panose="02010609060101010101" charset="-122"/>
                <a:sym typeface="+mn-ea"/>
              </a:rPr>
              <a:t>Assumption </a:t>
            </a:r>
            <a:r>
              <a:rPr lang="en-US" altLang="zh-CN" sz="1200" b="1">
                <a:latin typeface="仿宋" panose="02010609060101010101" charset="-122"/>
                <a:ea typeface="仿宋" panose="02010609060101010101" charset="-122"/>
                <a:cs typeface="仿宋" panose="02010609060101010101" charset="-122"/>
                <a:sym typeface="+mn-ea"/>
              </a:rPr>
              <a:t>2 </a:t>
            </a:r>
            <a:endParaRPr lang="en-US" altLang="zh-CN" sz="1200" b="1" baseline="-25000">
              <a:latin typeface="仿宋" panose="02010609060101010101" charset="-122"/>
              <a:ea typeface="仿宋" panose="02010609060101010101" charset="-122"/>
              <a:cs typeface="仿宋" panose="02010609060101010101" charset="-122"/>
              <a:sym typeface="+mn-ea"/>
            </a:endParaRPr>
          </a:p>
          <a:p>
            <a:pPr marL="24765" marR="430530" indent="0">
              <a:lnSpc>
                <a:spcPct val="125000"/>
              </a:lnSpc>
              <a:spcBef>
                <a:spcPts val="100"/>
              </a:spcBef>
              <a:buClr>
                <a:srgbClr val="3333B2"/>
              </a:buClr>
              <a:buFont typeface="仿宋" panose="02010609060101010101" charset="-122"/>
              <a:buNone/>
              <a:tabLst>
                <a:tab pos="219710" algn="l"/>
              </a:tabLst>
            </a:pP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There are two types of investors who differ by their priors about the state variable Xt and possibly initial endowment of Bitcoin.5 </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Type i investor is endowed with 𝜂i ∈(0, 1) units of Bitcoin </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 𝜂1 + 𝜂2 = 1 </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X</a:t>
            </a:r>
            <a:r>
              <a:rPr sz="1200" baseline="-25000">
                <a:latin typeface="仿宋" panose="02010609060101010101" charset="-122"/>
                <a:ea typeface="仿宋" panose="02010609060101010101" charset="-122"/>
                <a:cs typeface="仿宋" panose="02010609060101010101" charset="-122"/>
                <a:sym typeface="+mn-ea"/>
              </a:rPr>
              <a:t>0</a:t>
            </a:r>
            <a:r>
              <a:rPr sz="1200">
                <a:latin typeface="仿宋" panose="02010609060101010101" charset="-122"/>
                <a:ea typeface="仿宋" panose="02010609060101010101" charset="-122"/>
                <a:cs typeface="仿宋" panose="02010609060101010101" charset="-122"/>
                <a:sym typeface="+mn-ea"/>
              </a:rPr>
              <a:t> is normally distributed with mean M</a:t>
            </a:r>
            <a:r>
              <a:rPr sz="1200" baseline="30000">
                <a:latin typeface="仿宋" panose="02010609060101010101" charset="-122"/>
                <a:ea typeface="仿宋" panose="02010609060101010101" charset="-122"/>
                <a:cs typeface="仿宋" panose="02010609060101010101" charset="-122"/>
                <a:sym typeface="+mn-ea"/>
              </a:rPr>
              <a:t>i</a:t>
            </a:r>
            <a:r>
              <a:rPr sz="1200">
                <a:latin typeface="仿宋" panose="02010609060101010101" charset="-122"/>
                <a:ea typeface="仿宋" panose="02010609060101010101" charset="-122"/>
                <a:cs typeface="仿宋" panose="02010609060101010101" charset="-122"/>
                <a:sym typeface="+mn-ea"/>
              </a:rPr>
              <a:t>(0) and variance V</a:t>
            </a:r>
            <a:r>
              <a:rPr sz="1200" baseline="30000">
                <a:latin typeface="仿宋" panose="02010609060101010101" charset="-122"/>
                <a:ea typeface="仿宋" panose="02010609060101010101" charset="-122"/>
                <a:cs typeface="仿宋" panose="02010609060101010101" charset="-122"/>
                <a:sym typeface="+mn-ea"/>
              </a:rPr>
              <a:t>i</a:t>
            </a:r>
            <a:r>
              <a:rPr sz="1200">
                <a:latin typeface="仿宋" panose="02010609060101010101" charset="-122"/>
                <a:ea typeface="仿宋" panose="02010609060101010101" charset="-122"/>
                <a:cs typeface="仿宋" panose="02010609060101010101" charset="-122"/>
                <a:sym typeface="+mn-ea"/>
              </a:rPr>
              <a:t>(0), i = 1, 2.</a:t>
            </a:r>
            <a:endParaRPr sz="1200">
              <a:latin typeface="仿宋" panose="02010609060101010101" charset="-122"/>
              <a:ea typeface="仿宋" panose="02010609060101010101" charset="-122"/>
              <a:cs typeface="仿宋" panose="02010609060101010101" charset="-122"/>
              <a:sym typeface="+mn-ea"/>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17</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307975" y="631825"/>
            <a:ext cx="5315585" cy="51816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200" b="1">
                <a:latin typeface="仿宋" panose="02010609060101010101" charset="-122"/>
                <a:ea typeface="仿宋" panose="02010609060101010101" charset="-122"/>
                <a:cs typeface="仿宋" panose="02010609060101010101" charset="-122"/>
                <a:sym typeface="+mn-ea"/>
              </a:rPr>
              <a:t>Assumption </a:t>
            </a:r>
            <a:r>
              <a:rPr lang="en-US" altLang="zh-CN" sz="1200" b="1">
                <a:latin typeface="仿宋" panose="02010609060101010101" charset="-122"/>
                <a:ea typeface="仿宋" panose="02010609060101010101" charset="-122"/>
                <a:cs typeface="仿宋" panose="02010609060101010101" charset="-122"/>
                <a:sym typeface="+mn-ea"/>
              </a:rPr>
              <a:t>3 </a:t>
            </a:r>
            <a:endParaRPr lang="en-US" altLang="zh-CN" sz="1200" b="1" baseline="-25000">
              <a:latin typeface="仿宋" panose="02010609060101010101" charset="-122"/>
              <a:ea typeface="仿宋" panose="02010609060101010101" charset="-122"/>
              <a:cs typeface="仿宋" panose="02010609060101010101" charset="-122"/>
              <a:sym typeface="+mn-ea"/>
            </a:endParaRPr>
          </a:p>
          <a:p>
            <a:pPr marL="24765" marR="430530" indent="0">
              <a:lnSpc>
                <a:spcPct val="125000"/>
              </a:lnSpc>
              <a:spcBef>
                <a:spcPts val="100"/>
              </a:spcBef>
              <a:buClr>
                <a:srgbClr val="3333B2"/>
              </a:buClr>
              <a:buFont typeface="仿宋" panose="02010609060101010101" charset="-122"/>
              <a:buNone/>
              <a:tabLst>
                <a:tab pos="219710" algn="l"/>
              </a:tabLst>
            </a:pP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All investors have log preferences over the convenience yield provided by Bitcoin with discount rate 𝛽 until time T. </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en-US" sz="1200">
                <a:latin typeface="仿宋" panose="02010609060101010101" charset="-122"/>
                <a:ea typeface="仿宋" panose="02010609060101010101" charset="-122"/>
                <a:cs typeface="仿宋" panose="02010609060101010101" charset="-122"/>
                <a:sym typeface="+mn-ea"/>
              </a:rPr>
              <a:t>T</a:t>
            </a:r>
            <a:r>
              <a:rPr sz="1200">
                <a:latin typeface="仿宋" panose="02010609060101010101" charset="-122"/>
                <a:ea typeface="仿宋" panose="02010609060101010101" charset="-122"/>
                <a:cs typeface="仿宋" panose="02010609060101010101" charset="-122"/>
                <a:sym typeface="+mn-ea"/>
              </a:rPr>
              <a:t>he investor’s expected utility is:</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where C</a:t>
            </a:r>
            <a:r>
              <a:rPr sz="1200" baseline="30000">
                <a:latin typeface="仿宋" panose="02010609060101010101" charset="-122"/>
                <a:ea typeface="仿宋" panose="02010609060101010101" charset="-122"/>
                <a:cs typeface="仿宋" panose="02010609060101010101" charset="-122"/>
                <a:sym typeface="+mn-ea"/>
              </a:rPr>
              <a:t>i</a:t>
            </a:r>
            <a:r>
              <a:rPr lang="en-US" sz="1200" baseline="-25000">
                <a:latin typeface="仿宋" panose="02010609060101010101" charset="-122"/>
                <a:ea typeface="仿宋" panose="02010609060101010101" charset="-122"/>
                <a:cs typeface="仿宋" panose="02010609060101010101" charset="-122"/>
                <a:sym typeface="+mn-ea"/>
              </a:rPr>
              <a:t>t</a:t>
            </a:r>
            <a:r>
              <a:rPr sz="1200">
                <a:latin typeface="仿宋" panose="02010609060101010101" charset="-122"/>
                <a:ea typeface="仿宋" panose="02010609060101010101" charset="-122"/>
                <a:cs typeface="仿宋" panose="02010609060101010101" charset="-122"/>
                <a:sym typeface="+mn-ea"/>
              </a:rPr>
              <a:t> denotes the convenience yield received by a Type i investor from owning Bitcoin.</a:t>
            </a:r>
            <a:endParaRPr sz="1200">
              <a:latin typeface="仿宋" panose="02010609060101010101" charset="-122"/>
              <a:ea typeface="仿宋" panose="02010609060101010101" charset="-122"/>
              <a:cs typeface="仿宋" panose="02010609060101010101"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2106295" y="1851025"/>
            <a:ext cx="1223010" cy="511175"/>
          </a:xfrm>
          <a:prstGeom prst="rect">
            <a:avLst/>
          </a:prstGeom>
        </p:spPr>
      </p:pic>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18</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307975" y="631825"/>
            <a:ext cx="5315585" cy="51816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200" b="1">
                <a:latin typeface="仿宋" panose="02010609060101010101" charset="-122"/>
                <a:ea typeface="仿宋" panose="02010609060101010101" charset="-122"/>
                <a:cs typeface="仿宋" panose="02010609060101010101" charset="-122"/>
                <a:sym typeface="+mn-ea"/>
              </a:rPr>
              <a:t>Assumption </a:t>
            </a:r>
            <a:r>
              <a:rPr lang="en-US" altLang="zh-CN" sz="1200" b="1">
                <a:latin typeface="仿宋" panose="02010609060101010101" charset="-122"/>
                <a:ea typeface="仿宋" panose="02010609060101010101" charset="-122"/>
                <a:cs typeface="仿宋" panose="02010609060101010101" charset="-122"/>
                <a:sym typeface="+mn-ea"/>
              </a:rPr>
              <a:t>3 </a:t>
            </a:r>
            <a:endParaRPr lang="en-US" altLang="zh-CN" sz="1200" b="1" baseline="-25000">
              <a:latin typeface="仿宋" panose="02010609060101010101" charset="-122"/>
              <a:ea typeface="仿宋" panose="02010609060101010101" charset="-122"/>
              <a:cs typeface="仿宋" panose="02010609060101010101" charset="-122"/>
              <a:sym typeface="+mn-ea"/>
            </a:endParaRPr>
          </a:p>
          <a:p>
            <a:pPr marL="24765" marR="430530" indent="0">
              <a:lnSpc>
                <a:spcPct val="125000"/>
              </a:lnSpc>
              <a:spcBef>
                <a:spcPts val="100"/>
              </a:spcBef>
              <a:buClr>
                <a:srgbClr val="3333B2"/>
              </a:buClr>
              <a:buFont typeface="仿宋" panose="02010609060101010101" charset="-122"/>
              <a:buNone/>
              <a:tabLst>
                <a:tab pos="219710" algn="l"/>
              </a:tabLst>
            </a:pP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This expected utility formulation captures the preferences of investors for the convenience yield provided by Bitcoin while also accounting for their risk aversion and the time value of money. </a:t>
            </a:r>
            <a:endParaRPr sz="12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a:latin typeface="仿宋" panose="02010609060101010101" charset="-122"/>
                <a:ea typeface="仿宋" panose="02010609060101010101" charset="-122"/>
                <a:cs typeface="仿宋" panose="02010609060101010101" charset="-122"/>
                <a:sym typeface="+mn-ea"/>
              </a:rPr>
              <a:t>By comparing the expected utilities of different investments or strategies, investors can make more informed decisions about which investments to pursue.</a:t>
            </a:r>
            <a:endParaRPr sz="1200">
              <a:latin typeface="仿宋" panose="02010609060101010101" charset="-122"/>
              <a:ea typeface="仿宋" panose="02010609060101010101" charset="-122"/>
              <a:cs typeface="仿宋" panose="02010609060101010101"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1587500" y="555625"/>
            <a:ext cx="1223010" cy="511175"/>
          </a:xfrm>
          <a:prstGeom prst="rect">
            <a:avLst/>
          </a:prstGeom>
        </p:spPr>
      </p:pic>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19</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307975" y="555625"/>
            <a:ext cx="5315585" cy="39624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000" b="1">
                <a:latin typeface="仿宋" panose="02010609060101010101" charset="-122"/>
                <a:ea typeface="仿宋" panose="02010609060101010101" charset="-122"/>
                <a:cs typeface="仿宋" panose="02010609060101010101" charset="-122"/>
                <a:sym typeface="+mn-ea"/>
              </a:rPr>
              <a:t>Assumption </a:t>
            </a:r>
            <a:r>
              <a:rPr lang="en-US" altLang="zh-CN" sz="1000" b="1">
                <a:latin typeface="仿宋" panose="02010609060101010101" charset="-122"/>
                <a:ea typeface="仿宋" panose="02010609060101010101" charset="-122"/>
                <a:cs typeface="仿宋" panose="02010609060101010101" charset="-122"/>
                <a:sym typeface="+mn-ea"/>
              </a:rPr>
              <a:t>3 </a:t>
            </a:r>
            <a:endParaRPr lang="en-US" altLang="zh-CN" sz="1000" b="1">
              <a:latin typeface="仿宋" panose="02010609060101010101" charset="-122"/>
              <a:ea typeface="仿宋" panose="02010609060101010101" charset="-122"/>
              <a:cs typeface="仿宋" panose="02010609060101010101" charset="-122"/>
              <a:sym typeface="+mn-ea"/>
            </a:endParaRPr>
          </a:p>
          <a:p>
            <a:pPr marL="24765" marR="430530" indent="0">
              <a:lnSpc>
                <a:spcPct val="125000"/>
              </a:lnSpc>
              <a:spcBef>
                <a:spcPts val="100"/>
              </a:spcBef>
              <a:buClr>
                <a:srgbClr val="3333B2"/>
              </a:buClr>
              <a:buFont typeface="仿宋" panose="02010609060101010101" charset="-122"/>
              <a:buNone/>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The filtration at time t, denoted by F</a:t>
            </a:r>
            <a:r>
              <a:rPr sz="1000" baseline="30000">
                <a:latin typeface="仿宋" panose="02010609060101010101" charset="-122"/>
                <a:ea typeface="仿宋" panose="02010609060101010101" charset="-122"/>
                <a:cs typeface="仿宋" panose="02010609060101010101" charset="-122"/>
                <a:sym typeface="+mn-ea"/>
              </a:rPr>
              <a:t>i</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 is generated by the Bitcoin price process {Bs}, the prior (Mi(0),Vi(0)), and the convenience yield process {𝛿s}. </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The conditional expectation of Xt given </a:t>
            </a:r>
            <a:r>
              <a:rPr sz="1000">
                <a:latin typeface="仿宋" panose="02010609060101010101" charset="-122"/>
                <a:ea typeface="仿宋" panose="02010609060101010101" charset="-122"/>
                <a:cs typeface="仿宋" panose="02010609060101010101" charset="-122"/>
                <a:sym typeface="+mn-ea"/>
              </a:rPr>
              <a:t>F</a:t>
            </a:r>
            <a:r>
              <a:rPr sz="1000" baseline="30000">
                <a:latin typeface="仿宋" panose="02010609060101010101" charset="-122"/>
                <a:ea typeface="仿宋" panose="02010609060101010101" charset="-122"/>
                <a:cs typeface="仿宋" panose="02010609060101010101" charset="-122"/>
                <a:sym typeface="+mn-ea"/>
              </a:rPr>
              <a:t>i</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 is denoted by M</a:t>
            </a:r>
            <a:r>
              <a:rPr sz="1000" baseline="30000">
                <a:latin typeface="仿宋" panose="02010609060101010101" charset="-122"/>
                <a:ea typeface="仿宋" panose="02010609060101010101" charset="-122"/>
                <a:cs typeface="仿宋" panose="02010609060101010101" charset="-122"/>
                <a:sym typeface="+mn-ea"/>
              </a:rPr>
              <a:t>i</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Because agents observe only one shock, </a:t>
            </a:r>
            <a:r>
              <a:rPr sz="1000">
                <a:latin typeface="仿宋" panose="02010609060101010101" charset="-122"/>
                <a:ea typeface="仿宋" panose="02010609060101010101" charset="-122"/>
                <a:cs typeface="仿宋" panose="02010609060101010101" charset="-122"/>
                <a:sym typeface="+mn-ea"/>
              </a:rPr>
              <a:t>F</a:t>
            </a:r>
            <a:r>
              <a:rPr sz="1000" baseline="30000">
                <a:latin typeface="仿宋" panose="02010609060101010101" charset="-122"/>
                <a:ea typeface="仿宋" panose="02010609060101010101" charset="-122"/>
                <a:cs typeface="仿宋" panose="02010609060101010101" charset="-122"/>
                <a:sym typeface="+mn-ea"/>
              </a:rPr>
              <a:t>i</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 turns out to be equivalent to the filtration based on the convenience yield process {𝛿s}.</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Furthermore, let </a:t>
            </a:r>
            <a:r>
              <a:rPr sz="1000">
                <a:latin typeface="仿宋" panose="02010609060101010101" charset="-122"/>
                <a:ea typeface="仿宋" panose="02010609060101010101" charset="-122"/>
                <a:cs typeface="仿宋" panose="02010609060101010101" charset="-122"/>
                <a:sym typeface="+mn-ea"/>
              </a:rPr>
              <a:t>M</a:t>
            </a:r>
            <a:r>
              <a:rPr sz="1000" baseline="30000">
                <a:latin typeface="仿宋" panose="02010609060101010101" charset="-122"/>
                <a:ea typeface="仿宋" panose="02010609060101010101" charset="-122"/>
                <a:cs typeface="仿宋" panose="02010609060101010101" charset="-122"/>
                <a:sym typeface="+mn-ea"/>
              </a:rPr>
              <a:t>i</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 ≡ E[Xt|</a:t>
            </a:r>
            <a:r>
              <a:rPr sz="1000">
                <a:latin typeface="仿宋" panose="02010609060101010101" charset="-122"/>
                <a:ea typeface="仿宋" panose="02010609060101010101" charset="-122"/>
                <a:cs typeface="仿宋" panose="02010609060101010101" charset="-122"/>
                <a:sym typeface="+mn-ea"/>
              </a:rPr>
              <a:t>F</a:t>
            </a:r>
            <a:r>
              <a:rPr sz="1000" baseline="30000">
                <a:latin typeface="仿宋" panose="02010609060101010101" charset="-122"/>
                <a:ea typeface="仿宋" panose="02010609060101010101" charset="-122"/>
                <a:cs typeface="仿宋" panose="02010609060101010101" charset="-122"/>
                <a:sym typeface="+mn-ea"/>
              </a:rPr>
              <a:t>i</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 be the conditional expectation of Xt given </a:t>
            </a:r>
            <a:r>
              <a:rPr sz="1000">
                <a:latin typeface="仿宋" panose="02010609060101010101" charset="-122"/>
                <a:ea typeface="仿宋" panose="02010609060101010101" charset="-122"/>
                <a:cs typeface="仿宋" panose="02010609060101010101" charset="-122"/>
                <a:sym typeface="+mn-ea"/>
              </a:rPr>
              <a:t>F</a:t>
            </a:r>
            <a:r>
              <a:rPr sz="1000" baseline="30000">
                <a:latin typeface="仿宋" panose="02010609060101010101" charset="-122"/>
                <a:ea typeface="仿宋" panose="02010609060101010101" charset="-122"/>
                <a:cs typeface="仿宋" panose="02010609060101010101" charset="-122"/>
                <a:sym typeface="+mn-ea"/>
              </a:rPr>
              <a:t>i</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 Although many risky assets have uncertain and stochastically evolving fundamental growth rates, the definition of the filtration and Mt captures the essence of the hard-to-value property.</a:t>
            </a:r>
            <a:endParaRPr sz="1000">
              <a:latin typeface="仿宋" panose="02010609060101010101" charset="-122"/>
              <a:ea typeface="仿宋" panose="02010609060101010101" charset="-122"/>
              <a:cs typeface="仿宋" panose="02010609060101010101" charset="-122"/>
              <a:sym typeface="+mn-ea"/>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44500" y="629285"/>
            <a:ext cx="5315585" cy="518160"/>
          </a:xfrm>
          <a:prstGeom prst="rect">
            <a:avLst/>
          </a:prstGeom>
        </p:spPr>
        <p:txBody>
          <a:bodyPr vert="horz" wrap="square" lIns="0" tIns="12700" rIns="0" bIns="0" rtlCol="0">
            <a:noAutofit/>
          </a:bodyPr>
          <a:lstStyle/>
          <a:p>
            <a:pPr marL="219075" marR="43053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某些资产具有</a:t>
            </a:r>
            <a:r>
              <a:rPr sz="1200" dirty="0">
                <a:latin typeface="仿宋" panose="02010609060101010101" charset="-122"/>
                <a:ea typeface="仿宋" panose="02010609060101010101" charset="-122"/>
                <a:cs typeface="仿宋" panose="02010609060101010101" charset="-122"/>
              </a:rPr>
              <a:t>不确定性、不透明性、不一致和缺乏预测性信息特征的基本面</a:t>
            </a:r>
            <a:r>
              <a:rPr lang="zh-CN" sz="1200" dirty="0">
                <a:latin typeface="仿宋" panose="02010609060101010101" charset="-122"/>
                <a:ea typeface="仿宋" panose="02010609060101010101" charset="-122"/>
                <a:cs typeface="仿宋" panose="02010609060101010101" charset="-122"/>
              </a:rPr>
              <a:t>，</a:t>
            </a:r>
            <a:r>
              <a:rPr sz="1200" dirty="0">
                <a:latin typeface="仿宋" panose="02010609060101010101" charset="-122"/>
                <a:ea typeface="仿宋" panose="02010609060101010101" charset="-122"/>
                <a:cs typeface="仿宋" panose="02010609060101010101" charset="-122"/>
              </a:rPr>
              <a:t>称</a:t>
            </a:r>
            <a:r>
              <a:rPr lang="zh-CN" sz="1200" dirty="0">
                <a:latin typeface="仿宋" panose="02010609060101010101" charset="-122"/>
                <a:ea typeface="仿宋" panose="02010609060101010101" charset="-122"/>
                <a:cs typeface="仿宋" panose="02010609060101010101" charset="-122"/>
              </a:rPr>
              <a:t>其</a:t>
            </a:r>
            <a:r>
              <a:rPr sz="1200" dirty="0">
                <a:latin typeface="仿宋" panose="02010609060101010101" charset="-122"/>
                <a:ea typeface="仿宋" panose="02010609060101010101" charset="-122"/>
                <a:cs typeface="仿宋" panose="02010609060101010101" charset="-122"/>
              </a:rPr>
              <a:t>为“难估值</a:t>
            </a:r>
            <a:r>
              <a:rPr lang="zh-CN" sz="1200" dirty="0">
                <a:latin typeface="仿宋" panose="02010609060101010101" charset="-122"/>
                <a:ea typeface="仿宋" panose="02010609060101010101" charset="-122"/>
                <a:cs typeface="仿宋" panose="02010609060101010101" charset="-122"/>
              </a:rPr>
              <a:t>资产</a:t>
            </a:r>
            <a:r>
              <a:rPr sz="1200" dirty="0">
                <a:latin typeface="仿宋" panose="02010609060101010101" charset="-122"/>
                <a:ea typeface="仿宋" panose="02010609060101010101" charset="-122"/>
                <a:cs typeface="仿宋" panose="02010609060101010101" charset="-122"/>
              </a:rPr>
              <a:t>”</a:t>
            </a:r>
            <a:r>
              <a:rPr lang="zh-CN" sz="1200" dirty="0">
                <a:latin typeface="仿宋" panose="02010609060101010101" charset="-122"/>
                <a:ea typeface="仿宋" panose="02010609060101010101" charset="-122"/>
                <a:cs typeface="仿宋" panose="02010609060101010101" charset="-122"/>
              </a:rPr>
              <a:t>。</a:t>
            </a: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加密货币是研究这种资产定价特性的理想环境，市场对它们作为货币的能力持不同意见，</a:t>
            </a:r>
            <a:r>
              <a:rPr lang="zh-CN" sz="1200" dirty="0">
                <a:latin typeface="仿宋" panose="02010609060101010101" charset="-122"/>
                <a:ea typeface="仿宋" panose="02010609060101010101" charset="-122"/>
                <a:cs typeface="仿宋" panose="02010609060101010101" charset="-122"/>
              </a:rPr>
              <a:t>其</a:t>
            </a:r>
            <a:r>
              <a:rPr sz="1200" dirty="0">
                <a:latin typeface="仿宋" panose="02010609060101010101" charset="-122"/>
                <a:ea typeface="仿宋" panose="02010609060101010101" charset="-122"/>
                <a:cs typeface="仿宋" panose="02010609060101010101" charset="-122"/>
              </a:rPr>
              <a:t>货币地位面临着重大的监管风险</a:t>
            </a:r>
            <a:r>
              <a:rPr lang="zh-CN" sz="1200" dirty="0">
                <a:latin typeface="仿宋" panose="02010609060101010101" charset="-122"/>
                <a:ea typeface="仿宋" panose="02010609060101010101" charset="-122"/>
                <a:cs typeface="仿宋" panose="02010609060101010101" charset="-122"/>
              </a:rPr>
              <a:t>，其基本面几乎没有公开可获得的预测信号。</a:t>
            </a:r>
            <a:endParaRPr lang="zh-CN"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其实</a:t>
            </a:r>
            <a:r>
              <a:rPr sz="1200" dirty="0">
                <a:latin typeface="仿宋" panose="02010609060101010101" charset="-122"/>
                <a:ea typeface="仿宋" panose="02010609060101010101" charset="-122"/>
                <a:cs typeface="仿宋" panose="02010609060101010101" charset="-122"/>
              </a:rPr>
              <a:t>大多数资产的基本面</a:t>
            </a:r>
            <a:r>
              <a:rPr lang="zh-CN" sz="1200" dirty="0">
                <a:latin typeface="仿宋" panose="02010609060101010101" charset="-122"/>
                <a:ea typeface="仿宋" panose="02010609060101010101" charset="-122"/>
                <a:cs typeface="仿宋" panose="02010609060101010101" charset="-122"/>
              </a:rPr>
              <a:t>都存在着一定的估值难度，例如</a:t>
            </a:r>
            <a:r>
              <a:rPr sz="1200" dirty="0">
                <a:latin typeface="仿宋" panose="02010609060101010101" charset="-122"/>
                <a:ea typeface="仿宋" panose="02010609060101010101" charset="-122"/>
                <a:cs typeface="仿宋" panose="02010609060101010101" charset="-122"/>
              </a:rPr>
              <a:t>新</a:t>
            </a:r>
            <a:r>
              <a:rPr lang="zh-CN" sz="1200" dirty="0">
                <a:latin typeface="仿宋" panose="02010609060101010101" charset="-122"/>
                <a:ea typeface="仿宋" panose="02010609060101010101" charset="-122"/>
                <a:cs typeface="仿宋" panose="02010609060101010101" charset="-122"/>
              </a:rPr>
              <a:t>兴</a:t>
            </a:r>
            <a:r>
              <a:rPr sz="1200" dirty="0">
                <a:latin typeface="仿宋" panose="02010609060101010101" charset="-122"/>
                <a:ea typeface="仿宋" panose="02010609060101010101" charset="-122"/>
                <a:cs typeface="仿宋" panose="02010609060101010101" charset="-122"/>
              </a:rPr>
              <a:t>行业中</a:t>
            </a:r>
            <a:r>
              <a:rPr lang="zh-CN" sz="1200" dirty="0">
                <a:latin typeface="仿宋" panose="02010609060101010101" charset="-122"/>
                <a:ea typeface="仿宋" panose="02010609060101010101" charset="-122"/>
                <a:cs typeface="仿宋" panose="02010609060101010101" charset="-122"/>
              </a:rPr>
              <a:t>初上市</a:t>
            </a:r>
            <a:r>
              <a:rPr sz="1200" dirty="0">
                <a:latin typeface="仿宋" panose="02010609060101010101" charset="-122"/>
                <a:ea typeface="仿宋" panose="02010609060101010101" charset="-122"/>
                <a:cs typeface="仿宋" panose="02010609060101010101" charset="-122"/>
              </a:rPr>
              <a:t>的小盘股</a:t>
            </a:r>
            <a:r>
              <a:rPr lang="zh-CN" sz="1200" dirty="0">
                <a:latin typeface="仿宋" panose="02010609060101010101" charset="-122"/>
                <a:ea typeface="仿宋" panose="02010609060101010101" charset="-122"/>
                <a:cs typeface="仿宋" panose="02010609060101010101" charset="-122"/>
              </a:rPr>
              <a:t>显然</a:t>
            </a:r>
            <a:r>
              <a:rPr sz="1200" dirty="0">
                <a:latin typeface="仿宋" panose="02010609060101010101" charset="-122"/>
                <a:ea typeface="仿宋" panose="02010609060101010101" charset="-122"/>
                <a:cs typeface="仿宋" panose="02010609060101010101" charset="-122"/>
              </a:rPr>
              <a:t>比成熟行业中大盘股更难</a:t>
            </a:r>
            <a:r>
              <a:rPr lang="zh-CN" sz="1200" dirty="0">
                <a:latin typeface="仿宋" panose="02010609060101010101" charset="-122"/>
                <a:ea typeface="仿宋" panose="02010609060101010101" charset="-122"/>
                <a:cs typeface="仿宋" panose="02010609060101010101" charset="-122"/>
              </a:rPr>
              <a:t>作出基本面估值</a:t>
            </a:r>
            <a:r>
              <a:rPr sz="1200" dirty="0">
                <a:latin typeface="仿宋" panose="02010609060101010101" charset="-122"/>
                <a:ea typeface="仿宋" panose="02010609060101010101" charset="-122"/>
                <a:cs typeface="仿宋" panose="02010609060101010101" charset="-122"/>
              </a:rPr>
              <a:t>。</a:t>
            </a: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400">
              <a:latin typeface="仿宋" panose="02010609060101010101" charset="-122"/>
              <a:ea typeface="仿宋" panose="02010609060101010101" charset="-122"/>
              <a:cs typeface="仿宋" panose="02010609060101010101" charset="-122"/>
            </a:endParaRPr>
          </a:p>
        </p:txBody>
      </p:sp>
      <p:sp>
        <p:nvSpPr>
          <p:cNvPr id="8" name="object 8"/>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2 / 63</a:t>
            </a:r>
            <a:endParaRPr sz="600">
              <a:latin typeface="仿宋" panose="02010609060101010101" charset="-122"/>
              <a:ea typeface="仿宋" panose="02010609060101010101" charset="-122"/>
              <a:cs typeface="仿宋" panose="02010609060101010101" charset="-122"/>
            </a:endParaRPr>
          </a:p>
        </p:txBody>
      </p:sp>
      <p:sp>
        <p:nvSpPr>
          <p:cNvPr id="9" name="object 9"/>
          <p:cNvSpPr txBox="1">
            <a:spLocks noGrp="1"/>
          </p:cNvSpPr>
          <p:nvPr>
            <p:ph type="title"/>
          </p:nvPr>
        </p:nvSpPr>
        <p:spPr>
          <a:xfrm>
            <a:off x="95250" y="142875"/>
            <a:ext cx="3619500" cy="276225"/>
          </a:xfrm>
          <a:prstGeom prst="rect">
            <a:avLst/>
          </a:prstGeom>
        </p:spPr>
        <p:txBody>
          <a:bodyPr vert="horz" wrap="square" lIns="0" tIns="15240" rIns="0" bIns="0" rtlCol="0">
            <a:spAutoFit/>
          </a:bodyPr>
          <a:lstStyle/>
          <a:p>
            <a:pPr marL="12700">
              <a:lnSpc>
                <a:spcPct val="100000"/>
              </a:lnSpc>
              <a:spcBef>
                <a:spcPts val="120"/>
              </a:spcBef>
            </a:pPr>
            <a:r>
              <a:rPr spc="10" dirty="0"/>
              <a:t>Moti</a:t>
            </a:r>
            <a:r>
              <a:rPr spc="-80" dirty="0"/>
              <a:t>v</a:t>
            </a:r>
            <a:r>
              <a:rPr spc="5" dirty="0"/>
              <a:t>ation</a:t>
            </a:r>
            <a:r>
              <a:rPr lang="en-US" spc="5" dirty="0"/>
              <a:t> &amp; </a:t>
            </a:r>
            <a:r>
              <a:rPr lang="en-US" spc="5" dirty="0"/>
              <a:t>Literature</a:t>
            </a:r>
            <a:endParaRPr lang="en-US" spc="5" dirty="0"/>
          </a:p>
        </p:txBody>
      </p:sp>
      <p:sp>
        <p:nvSpPr>
          <p:cNvPr id="10" name="object 10"/>
          <p:cNvSpPr txBox="1"/>
          <p:nvPr/>
        </p:nvSpPr>
        <p:spPr>
          <a:xfrm>
            <a:off x="515366" y="3118693"/>
            <a:ext cx="2529205" cy="104140"/>
          </a:xfrm>
          <a:prstGeom prst="rect">
            <a:avLst/>
          </a:prstGeom>
        </p:spPr>
        <p:txBody>
          <a:bodyPr vert="horz" wrap="square" lIns="0" tIns="12065" rIns="0" bIns="0" rtlCol="0">
            <a:spAutoFit/>
          </a:bodyPr>
          <a:lstStyle/>
          <a:p>
            <a:pPr marL="12700">
              <a:lnSpc>
                <a:spcPct val="100000"/>
              </a:lnSpc>
              <a:spcBef>
                <a:spcPts val="95"/>
              </a:spcBef>
              <a:tabLst>
                <a:tab pos="2212340" algn="l"/>
              </a:tabLst>
            </a:pPr>
            <a:r>
              <a:rPr sz="600" spc="-5" dirty="0">
                <a:solidFill>
                  <a:srgbClr val="3333B2"/>
                </a:solidFill>
                <a:latin typeface="仿宋" panose="02010609060101010101" charset="-122"/>
                <a:ea typeface="仿宋" panose="02010609060101010101" charset="-122"/>
                <a:cs typeface="仿宋" panose="02010609060101010101" charset="-122"/>
              </a:rPr>
              <a:t>李祎明 </a:t>
            </a:r>
            <a:r>
              <a:rPr sz="600" spc="-6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r>
              <a:rPr sz="600" dirty="0">
                <a:solidFill>
                  <a:srgbClr val="3333B2"/>
                </a:solidFill>
                <a:latin typeface="仿宋" panose="02010609060101010101" charset="-122"/>
                <a:ea typeface="仿宋" panose="02010609060101010101" charset="-122"/>
                <a:cs typeface="仿宋" panose="02010609060101010101" charset="-122"/>
              </a:rPr>
              <a:t>	</a:t>
            </a: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20</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307975" y="555625"/>
            <a:ext cx="5315585" cy="39624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lang="zh-CN" altLang="en-US" sz="1000" b="1">
                <a:latin typeface="仿宋" panose="02010609060101010101" charset="-122"/>
                <a:ea typeface="仿宋" panose="02010609060101010101" charset="-122"/>
                <a:cs typeface="仿宋" panose="02010609060101010101" charset="-122"/>
                <a:sym typeface="+mn-ea"/>
              </a:rPr>
              <a:t>Assumption </a:t>
            </a:r>
            <a:r>
              <a:rPr lang="en-US" altLang="zh-CN" sz="1000" b="1">
                <a:latin typeface="仿宋" panose="02010609060101010101" charset="-122"/>
                <a:ea typeface="仿宋" panose="02010609060101010101" charset="-122"/>
                <a:cs typeface="仿宋" panose="02010609060101010101" charset="-122"/>
                <a:sym typeface="+mn-ea"/>
              </a:rPr>
              <a:t>3 </a:t>
            </a:r>
            <a:endParaRPr lang="en-US" altLang="zh-CN" sz="1000" b="1">
              <a:latin typeface="仿宋" panose="02010609060101010101" charset="-122"/>
              <a:ea typeface="仿宋" panose="02010609060101010101" charset="-122"/>
              <a:cs typeface="仿宋" panose="02010609060101010101" charset="-122"/>
              <a:sym typeface="+mn-ea"/>
            </a:endParaRPr>
          </a:p>
          <a:p>
            <a:pPr marL="24765" marR="430530" indent="0">
              <a:lnSpc>
                <a:spcPct val="125000"/>
              </a:lnSpc>
              <a:spcBef>
                <a:spcPts val="100"/>
              </a:spcBef>
              <a:buClr>
                <a:srgbClr val="3333B2"/>
              </a:buClr>
              <a:buFont typeface="仿宋" panose="02010609060101010101" charset="-122"/>
              <a:buNone/>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That is, Bitcoin investors must filter out the state variable </a:t>
            </a:r>
            <a:r>
              <a:rPr lang="en-US" sz="1000">
                <a:latin typeface="仿宋" panose="02010609060101010101" charset="-122"/>
                <a:ea typeface="仿宋" panose="02010609060101010101" charset="-122"/>
                <a:cs typeface="仿宋" panose="02010609060101010101" charset="-122"/>
                <a:sym typeface="+mn-ea"/>
              </a:rPr>
              <a:t>Xt </a:t>
            </a:r>
            <a:r>
              <a:rPr sz="1000">
                <a:latin typeface="仿宋" panose="02010609060101010101" charset="-122"/>
                <a:ea typeface="仿宋" panose="02010609060101010101" charset="-122"/>
                <a:cs typeface="仿宋" panose="02010609060101010101" charset="-122"/>
                <a:sym typeface="+mn-ea"/>
              </a:rPr>
              <a:t>from</a:t>
            </a:r>
            <a:r>
              <a:rPr lang="en-US" sz="1000">
                <a:latin typeface="仿宋" panose="02010609060101010101" charset="-122"/>
                <a:ea typeface="仿宋" panose="02010609060101010101" charset="-122"/>
                <a:cs typeface="仿宋" panose="02010609060101010101" charset="-122"/>
                <a:sym typeface="+mn-ea"/>
              </a:rPr>
              <a:t> </a:t>
            </a:r>
            <a:r>
              <a:rPr sz="1000">
                <a:latin typeface="仿宋" panose="02010609060101010101" charset="-122"/>
                <a:ea typeface="仿宋" panose="02010609060101010101" charset="-122"/>
                <a:cs typeface="仿宋" panose="02010609060101010101" charset="-122"/>
                <a:sym typeface="+mn-ea"/>
              </a:rPr>
              <a:t>the history of convenience yields</a:t>
            </a:r>
            <a:r>
              <a:rPr lang="en-US" sz="1000">
                <a:latin typeface="仿宋" panose="02010609060101010101" charset="-122"/>
                <a:ea typeface="仿宋" panose="02010609060101010101" charset="-122"/>
                <a:cs typeface="仿宋" panose="02010609060101010101" charset="-122"/>
                <a:sym typeface="+mn-ea"/>
              </a:rPr>
              <a:t>.</a:t>
            </a:r>
            <a:endParaRPr lang="en-US"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en-US" sz="1000">
                <a:latin typeface="仿宋" panose="02010609060101010101" charset="-122"/>
                <a:ea typeface="仿宋" panose="02010609060101010101" charset="-122"/>
                <a:cs typeface="仿宋" panose="02010609060101010101" charset="-122"/>
                <a:sym typeface="+mn-ea"/>
              </a:rPr>
              <a:t>Investors</a:t>
            </a:r>
            <a:r>
              <a:rPr sz="1000">
                <a:latin typeface="仿宋" panose="02010609060101010101" charset="-122"/>
                <a:ea typeface="仿宋" panose="02010609060101010101" charset="-122"/>
                <a:cs typeface="仿宋" panose="02010609060101010101" charset="-122"/>
                <a:sym typeface="+mn-ea"/>
              </a:rPr>
              <a:t> have initial disagreement about what the convenience yield growth rate is. </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In contrast, assets with less hard-to-value fundamentals, such as large-cap stocks in established industries, have other signals that help forecast fundamentals such as thoroughly vetted accounting statements, established correlations with macroeconomic conditions, and analyst coverage.</a:t>
            </a:r>
            <a:endParaRPr sz="1000">
              <a:latin typeface="仿宋" panose="02010609060101010101" charset="-122"/>
              <a:ea typeface="仿宋" panose="02010609060101010101" charset="-122"/>
              <a:cs typeface="仿宋" panose="02010609060101010101" charset="-122"/>
              <a:sym typeface="+mn-ea"/>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21</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307975" y="555625"/>
            <a:ext cx="5315585" cy="39624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sz="1000" b="1">
                <a:latin typeface="仿宋" panose="02010609060101010101" charset="-122"/>
                <a:ea typeface="仿宋" panose="02010609060101010101" charset="-122"/>
                <a:cs typeface="仿宋" panose="02010609060101010101" charset="-122"/>
                <a:sym typeface="+mn-ea"/>
              </a:rPr>
              <a:t>Proposition 1</a:t>
            </a:r>
            <a:r>
              <a:rPr lang="en-US" altLang="zh-CN" sz="1000" b="1">
                <a:latin typeface="仿宋" panose="02010609060101010101" charset="-122"/>
                <a:ea typeface="仿宋" panose="02010609060101010101" charset="-122"/>
                <a:cs typeface="仿宋" panose="02010609060101010101" charset="-122"/>
                <a:sym typeface="+mn-ea"/>
              </a:rPr>
              <a:t> </a:t>
            </a:r>
            <a:endParaRPr lang="en-US" altLang="zh-CN" sz="1000" b="1">
              <a:latin typeface="仿宋" panose="02010609060101010101" charset="-122"/>
              <a:ea typeface="仿宋" panose="02010609060101010101" charset="-122"/>
              <a:cs typeface="仿宋" panose="02010609060101010101" charset="-122"/>
              <a:sym typeface="+mn-ea"/>
            </a:endParaRPr>
          </a:p>
          <a:p>
            <a:pPr marL="24765" marR="430530" indent="0">
              <a:lnSpc>
                <a:spcPct val="125000"/>
              </a:lnSpc>
              <a:spcBef>
                <a:spcPts val="100"/>
              </a:spcBef>
              <a:buClr>
                <a:srgbClr val="3333B2"/>
              </a:buClr>
              <a:buFont typeface="仿宋" panose="02010609060101010101" charset="-122"/>
              <a:buNone/>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In equilibrium, in the economy defined by Assumptions 1–3</a:t>
            </a:r>
            <a:r>
              <a:rPr lang="en-US" sz="1000">
                <a:latin typeface="仿宋" panose="02010609060101010101" charset="-122"/>
                <a:ea typeface="仿宋" panose="02010609060101010101" charset="-122"/>
                <a:cs typeface="仿宋" panose="02010609060101010101" charset="-122"/>
                <a:sym typeface="+mn-ea"/>
              </a:rPr>
              <a:t> we have:</a:t>
            </a:r>
            <a:endParaRPr lang="en-US"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en-US"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en-US"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zh-CN" altLang="en-US" sz="1000">
                <a:latin typeface="仿宋" panose="02010609060101010101" charset="-122"/>
                <a:ea typeface="仿宋" panose="02010609060101010101" charset="-122"/>
                <a:cs typeface="仿宋" panose="02010609060101010101" charset="-122"/>
                <a:sym typeface="+mn-ea"/>
              </a:rPr>
              <a:t>投资者的最优化问题可以使用随机控制技术来解决，例如 Hamilton-Jacobi-Bellman (HJB) 方程，它会为每种投资者类型产生最佳投资策略。</a:t>
            </a:r>
            <a:endParaRPr lang="zh-CN" altLang="en-US"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zh-CN" altLang="en-US" sz="1000">
                <a:latin typeface="仿宋" panose="02010609060101010101" charset="-122"/>
                <a:ea typeface="仿宋" panose="02010609060101010101" charset="-122"/>
                <a:cs typeface="仿宋" panose="02010609060101010101" charset="-122"/>
                <a:sym typeface="+mn-ea"/>
              </a:rPr>
              <a:t>考虑市场出清条件，即要求比特币和无风险资产的总供应量等于投资者对这些资产的总需求量。 </a:t>
            </a:r>
            <a:endParaRPr lang="zh-CN" altLang="en-US"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zh-CN" altLang="en-US" sz="1000">
                <a:latin typeface="仿宋" panose="02010609060101010101" charset="-122"/>
                <a:ea typeface="仿宋" panose="02010609060101010101" charset="-122"/>
                <a:cs typeface="仿宋" panose="02010609060101010101" charset="-122"/>
                <a:sym typeface="+mn-ea"/>
              </a:rPr>
              <a:t>通过将投资者的最优投资策略与市场出清条件相结合，我们可以确定比特币的均衡价格动态，如上式。</a:t>
            </a:r>
            <a:endParaRPr lang="zh-CN" altLang="en-US" sz="1000">
              <a:latin typeface="仿宋" panose="02010609060101010101" charset="-122"/>
              <a:ea typeface="仿宋" panose="02010609060101010101" charset="-122"/>
              <a:cs typeface="仿宋" panose="02010609060101010101"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1511300" y="1165225"/>
            <a:ext cx="2468245" cy="457200"/>
          </a:xfrm>
          <a:prstGeom prst="rect">
            <a:avLst/>
          </a:prstGeom>
        </p:spPr>
      </p:pic>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22</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307975" y="555625"/>
            <a:ext cx="5315585" cy="39624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sz="1000" b="1">
                <a:latin typeface="仿宋" panose="02010609060101010101" charset="-122"/>
                <a:ea typeface="仿宋" panose="02010609060101010101" charset="-122"/>
                <a:cs typeface="仿宋" panose="02010609060101010101" charset="-122"/>
                <a:sym typeface="+mn-ea"/>
              </a:rPr>
              <a:t>Proposition 1</a:t>
            </a:r>
            <a:r>
              <a:rPr lang="en-US" altLang="zh-CN" sz="1000" b="1">
                <a:latin typeface="仿宋" panose="02010609060101010101" charset="-122"/>
                <a:ea typeface="仿宋" panose="02010609060101010101" charset="-122"/>
                <a:cs typeface="仿宋" panose="02010609060101010101" charset="-122"/>
                <a:sym typeface="+mn-ea"/>
              </a:rPr>
              <a:t> </a:t>
            </a:r>
            <a:endParaRPr lang="zh-CN"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zh-CN" sz="1000">
                <a:latin typeface="仿宋" panose="02010609060101010101" charset="-122"/>
                <a:ea typeface="仿宋" panose="02010609060101010101" charset="-122"/>
                <a:cs typeface="仿宋" panose="02010609060101010101" charset="-122"/>
                <a:sym typeface="+mn-ea"/>
              </a:rPr>
              <a:t>附录中推到证明得到</a:t>
            </a:r>
            <a:r>
              <a:rPr lang="en-US" altLang="zh-CN" sz="1000">
                <a:latin typeface="仿宋" panose="02010609060101010101" charset="-122"/>
                <a:ea typeface="仿宋" panose="02010609060101010101" charset="-122"/>
                <a:cs typeface="仿宋" panose="02010609060101010101" charset="-122"/>
                <a:sym typeface="+mn-ea"/>
              </a:rPr>
              <a:t>M</a:t>
            </a:r>
            <a:r>
              <a:rPr lang="en-US" altLang="zh-CN" sz="1000" baseline="30000">
                <a:latin typeface="仿宋" panose="02010609060101010101" charset="-122"/>
                <a:ea typeface="仿宋" panose="02010609060101010101" charset="-122"/>
                <a:cs typeface="仿宋" panose="02010609060101010101" charset="-122"/>
                <a:sym typeface="+mn-ea"/>
              </a:rPr>
              <a:t>i</a:t>
            </a:r>
            <a:r>
              <a:rPr lang="en-US" altLang="zh-CN" sz="1000" baseline="-25000">
                <a:latin typeface="仿宋" panose="02010609060101010101" charset="-122"/>
                <a:ea typeface="仿宋" panose="02010609060101010101" charset="-122"/>
                <a:cs typeface="仿宋" panose="02010609060101010101" charset="-122"/>
                <a:sym typeface="+mn-ea"/>
              </a:rPr>
              <a:t>t</a:t>
            </a:r>
            <a:r>
              <a:rPr lang="zh-CN" altLang="en-US" sz="1000">
                <a:latin typeface="仿宋" panose="02010609060101010101" charset="-122"/>
                <a:ea typeface="仿宋" panose="02010609060101010101" charset="-122"/>
                <a:cs typeface="仿宋" panose="02010609060101010101" charset="-122"/>
                <a:sym typeface="+mn-ea"/>
              </a:rPr>
              <a:t>的表达式：</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en-US" altLang="zh-CN"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en-US" altLang="zh-CN" sz="1000">
                <a:latin typeface="仿宋" panose="02010609060101010101" charset="-122"/>
                <a:ea typeface="仿宋" panose="02010609060101010101" charset="-122"/>
                <a:cs typeface="仿宋" panose="02010609060101010101" charset="-122"/>
                <a:sym typeface="+mn-ea"/>
              </a:rPr>
              <a:t>M</a:t>
            </a:r>
            <a:r>
              <a:rPr lang="en-US" altLang="zh-CN" sz="1000" baseline="30000">
                <a:latin typeface="仿宋" panose="02010609060101010101" charset="-122"/>
                <a:ea typeface="仿宋" panose="02010609060101010101" charset="-122"/>
                <a:cs typeface="仿宋" panose="02010609060101010101" charset="-122"/>
                <a:sym typeface="+mn-ea"/>
              </a:rPr>
              <a:t>i</a:t>
            </a:r>
            <a:r>
              <a:rPr lang="en-US" altLang="zh-CN" sz="1000" baseline="-25000">
                <a:latin typeface="仿宋" panose="02010609060101010101" charset="-122"/>
                <a:ea typeface="仿宋" panose="02010609060101010101" charset="-122"/>
                <a:cs typeface="仿宋" panose="02010609060101010101" charset="-122"/>
                <a:sym typeface="+mn-ea"/>
              </a:rPr>
              <a:t>t</a:t>
            </a:r>
            <a:r>
              <a:rPr lang="zh-CN" sz="1000">
                <a:latin typeface="仿宋" panose="02010609060101010101" charset="-122"/>
                <a:ea typeface="仿宋" panose="02010609060101010101" charset="-122"/>
                <a:cs typeface="仿宋" panose="02010609060101010101" charset="-122"/>
                <a:sym typeface="+mn-ea"/>
              </a:rPr>
              <a:t>是</a:t>
            </a:r>
            <a:r>
              <a:rPr lang="zh-CN" sz="1000">
                <a:latin typeface="仿宋" panose="02010609060101010101" charset="-122"/>
                <a:ea typeface="仿宋" panose="02010609060101010101" charset="-122"/>
                <a:cs typeface="仿宋" panose="02010609060101010101" charset="-122"/>
                <a:sym typeface="+mn-ea"/>
              </a:rPr>
              <a:t>第</a:t>
            </a:r>
            <a:r>
              <a:rPr lang="zh-CN" sz="1000">
                <a:latin typeface="仿宋" panose="02010609060101010101" charset="-122"/>
                <a:ea typeface="仿宋" panose="02010609060101010101" charset="-122"/>
                <a:cs typeface="仿宋" panose="02010609060101010101" charset="-122"/>
                <a:sym typeface="+mn-ea"/>
              </a:rPr>
              <a:t>i个投资者对Xt的条件期望，他受到比特币的对数价格（logBt）以及其移动平均线</a:t>
            </a:r>
            <a:r>
              <a:rPr lang="en-US" altLang="zh-CN" sz="1000">
                <a:latin typeface="仿宋" panose="02010609060101010101" charset="-122"/>
                <a:ea typeface="仿宋" panose="02010609060101010101" charset="-122"/>
                <a:cs typeface="仿宋" panose="02010609060101010101" charset="-122"/>
                <a:sym typeface="+mn-ea"/>
              </a:rPr>
              <a:t>            </a:t>
            </a:r>
            <a:r>
              <a:rPr lang="zh-CN" sz="1000">
                <a:latin typeface="仿宋" panose="02010609060101010101" charset="-122"/>
                <a:ea typeface="仿宋" panose="02010609060101010101" charset="-122"/>
                <a:cs typeface="仿宋" panose="02010609060101010101" charset="-122"/>
                <a:sym typeface="+mn-ea"/>
              </a:rPr>
              <a:t>的影响。</a:t>
            </a:r>
            <a:endParaRPr lang="zh-CN"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zh-CN"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zh-CN" sz="1000">
                <a:latin typeface="仿宋" panose="02010609060101010101" charset="-122"/>
                <a:ea typeface="仿宋" panose="02010609060101010101" charset="-122"/>
                <a:cs typeface="仿宋" panose="02010609060101010101" charset="-122"/>
                <a:sym typeface="+mn-ea"/>
              </a:rPr>
              <a:t>那么如何得出比特币累计收益率可以通过价格与其移动平均线（MA）之间的比率来正向预测呢？</a:t>
            </a:r>
            <a:endParaRPr lang="zh-CN"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zh-CN"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zh-CN" altLang="en-US" sz="1000">
              <a:latin typeface="仿宋" panose="02010609060101010101" charset="-122"/>
              <a:ea typeface="仿宋" panose="02010609060101010101" charset="-122"/>
              <a:cs typeface="仿宋" panose="02010609060101010101" charset="-122"/>
              <a:sym typeface="+mn-ea"/>
            </a:endParaRPr>
          </a:p>
        </p:txBody>
      </p:sp>
      <p:pic>
        <p:nvPicPr>
          <p:cNvPr id="8" name="图片 7"/>
          <p:cNvPicPr>
            <a:picLocks noChangeAspect="1"/>
          </p:cNvPicPr>
          <p:nvPr>
            <p:custDataLst>
              <p:tags r:id="rId3"/>
            </p:custDataLst>
          </p:nvPr>
        </p:nvPicPr>
        <p:blipFill>
          <a:blip r:embed="rId4"/>
          <a:stretch>
            <a:fillRect/>
          </a:stretch>
        </p:blipFill>
        <p:spPr>
          <a:xfrm>
            <a:off x="749300" y="936625"/>
            <a:ext cx="4186555" cy="561975"/>
          </a:xfrm>
          <a:prstGeom prst="rect">
            <a:avLst/>
          </a:prstGeom>
        </p:spPr>
      </p:pic>
      <p:pic>
        <p:nvPicPr>
          <p:cNvPr id="15" name="图片 14"/>
          <p:cNvPicPr>
            <a:picLocks noChangeAspect="1"/>
          </p:cNvPicPr>
          <p:nvPr>
            <p:custDataLst>
              <p:tags r:id="rId5"/>
            </p:custDataLst>
          </p:nvPr>
        </p:nvPicPr>
        <p:blipFill>
          <a:blip r:embed="rId6"/>
          <a:stretch>
            <a:fillRect/>
          </a:stretch>
        </p:blipFill>
        <p:spPr>
          <a:xfrm>
            <a:off x="977900" y="1974215"/>
            <a:ext cx="638810" cy="332105"/>
          </a:xfrm>
          <a:prstGeom prst="rect">
            <a:avLst/>
          </a:prstGeom>
        </p:spPr>
      </p:pic>
      <p:pic>
        <p:nvPicPr>
          <p:cNvPr id="16" name="图片 15"/>
          <p:cNvPicPr>
            <a:picLocks noChangeAspect="1"/>
          </p:cNvPicPr>
          <p:nvPr>
            <p:custDataLst>
              <p:tags r:id="rId7"/>
            </p:custDataLst>
          </p:nvPr>
        </p:nvPicPr>
        <p:blipFill>
          <a:blip r:embed="rId8"/>
          <a:stretch>
            <a:fillRect/>
          </a:stretch>
        </p:blipFill>
        <p:spPr>
          <a:xfrm>
            <a:off x="1358900" y="1470025"/>
            <a:ext cx="2662555" cy="344805"/>
          </a:xfrm>
          <a:prstGeom prst="rect">
            <a:avLst/>
          </a:prstGeom>
        </p:spPr>
      </p:pic>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23</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307975" y="555625"/>
            <a:ext cx="5315585" cy="39624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sz="1000" b="1">
                <a:latin typeface="仿宋" panose="02010609060101010101" charset="-122"/>
                <a:ea typeface="仿宋" panose="02010609060101010101" charset="-122"/>
                <a:cs typeface="仿宋" panose="02010609060101010101" charset="-122"/>
                <a:sym typeface="+mn-ea"/>
              </a:rPr>
              <a:t>Proposition 1</a:t>
            </a:r>
            <a:r>
              <a:rPr lang="en-US" altLang="zh-CN" sz="1000" b="1">
                <a:latin typeface="仿宋" panose="02010609060101010101" charset="-122"/>
                <a:ea typeface="仿宋" panose="02010609060101010101" charset="-122"/>
                <a:cs typeface="仿宋" panose="02010609060101010101" charset="-122"/>
                <a:sym typeface="+mn-ea"/>
              </a:rPr>
              <a:t> </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zh-CN"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首先我们关注比特币价格的动态：</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在这个方程中，(𝛽+ </a:t>
            </a:r>
            <a:r>
              <a:rPr lang="en-US" altLang="zh-CN" sz="1000">
                <a:latin typeface="仿宋" panose="02010609060101010101" charset="-122"/>
                <a:ea typeface="仿宋" panose="02010609060101010101" charset="-122"/>
                <a:cs typeface="仿宋" panose="02010609060101010101" charset="-122"/>
                <a:sym typeface="+mn-ea"/>
              </a:rPr>
              <a:t>M</a:t>
            </a:r>
            <a:r>
              <a:rPr lang="en-US" altLang="zh-CN" sz="1000" baseline="30000">
                <a:latin typeface="仿宋" panose="02010609060101010101" charset="-122"/>
                <a:ea typeface="仿宋" panose="02010609060101010101" charset="-122"/>
                <a:cs typeface="仿宋" panose="02010609060101010101" charset="-122"/>
                <a:sym typeface="+mn-ea"/>
              </a:rPr>
              <a:t>i</a:t>
            </a:r>
            <a:r>
              <a:rPr lang="en-US" altLang="zh-CN"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 代表预期</a:t>
            </a:r>
            <a:r>
              <a:rPr lang="zh-CN" sz="1000">
                <a:latin typeface="仿宋" panose="02010609060101010101" charset="-122"/>
                <a:ea typeface="仿宋" panose="02010609060101010101" charset="-122"/>
                <a:cs typeface="仿宋" panose="02010609060101010101" charset="-122"/>
                <a:sym typeface="+mn-ea"/>
              </a:rPr>
              <a:t>价格</a:t>
            </a:r>
            <a:r>
              <a:rPr sz="1000">
                <a:latin typeface="仿宋" panose="02010609060101010101" charset="-122"/>
                <a:ea typeface="仿宋" panose="02010609060101010101" charset="-122"/>
                <a:cs typeface="仿宋" panose="02010609060101010101" charset="-122"/>
                <a:sym typeface="+mn-ea"/>
              </a:rPr>
              <a:t>漂移，𝛿</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 / B</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 表示预期便利收益。</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预期</a:t>
            </a:r>
            <a:r>
              <a:rPr lang="zh-CN" sz="1000">
                <a:latin typeface="仿宋" panose="02010609060101010101" charset="-122"/>
                <a:ea typeface="仿宋" panose="02010609060101010101" charset="-122"/>
                <a:cs typeface="仿宋" panose="02010609060101010101" charset="-122"/>
                <a:sym typeface="+mn-ea"/>
              </a:rPr>
              <a:t>价格</a:t>
            </a:r>
            <a:r>
              <a:rPr sz="1000">
                <a:latin typeface="仿宋" panose="02010609060101010101" charset="-122"/>
                <a:ea typeface="仿宋" panose="02010609060101010101" charset="-122"/>
                <a:cs typeface="仿宋" panose="02010609060101010101" charset="-122"/>
                <a:sym typeface="+mn-ea"/>
              </a:rPr>
              <a:t>漂移与预期便利收益之间的差值决定了价格走势的方向。</a:t>
            </a:r>
            <a:endParaRPr sz="1000">
              <a:latin typeface="仿宋" panose="02010609060101010101" charset="-122"/>
              <a:ea typeface="仿宋" panose="02010609060101010101" charset="-122"/>
              <a:cs typeface="仿宋" panose="02010609060101010101"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2349500" y="784225"/>
            <a:ext cx="2811145" cy="520065"/>
          </a:xfrm>
          <a:prstGeom prst="rect">
            <a:avLst/>
          </a:prstGeom>
        </p:spPr>
      </p:pic>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24</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307975" y="555625"/>
            <a:ext cx="5315585" cy="39624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sz="1000" b="1">
                <a:latin typeface="仿宋" panose="02010609060101010101" charset="-122"/>
                <a:ea typeface="仿宋" panose="02010609060101010101" charset="-122"/>
                <a:cs typeface="仿宋" panose="02010609060101010101" charset="-122"/>
                <a:sym typeface="+mn-ea"/>
              </a:rPr>
              <a:t>Proposition 1</a:t>
            </a:r>
            <a:r>
              <a:rPr lang="en-US" altLang="zh-CN" sz="1000" b="1">
                <a:latin typeface="仿宋" panose="02010609060101010101" charset="-122"/>
                <a:ea typeface="仿宋" panose="02010609060101010101" charset="-122"/>
                <a:cs typeface="仿宋" panose="02010609060101010101" charset="-122"/>
                <a:sym typeface="+mn-ea"/>
              </a:rPr>
              <a:t> </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zh-CN"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现在，让我们考虑第i个投资者对Xt的条件期望：</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当比特币价格高于其MA时（即logBt大于其移动平均线），</a:t>
            </a:r>
            <a:r>
              <a:rPr lang="en-US" altLang="zh-CN" sz="1000">
                <a:latin typeface="仿宋" panose="02010609060101010101" charset="-122"/>
                <a:ea typeface="仿宋" panose="02010609060101010101" charset="-122"/>
                <a:cs typeface="仿宋" panose="02010609060101010101" charset="-122"/>
                <a:sym typeface="+mn-ea"/>
              </a:rPr>
              <a:t>M</a:t>
            </a:r>
            <a:r>
              <a:rPr lang="en-US" altLang="zh-CN" sz="1000" baseline="30000">
                <a:latin typeface="仿宋" panose="02010609060101010101" charset="-122"/>
                <a:ea typeface="仿宋" panose="02010609060101010101" charset="-122"/>
                <a:cs typeface="仿宋" panose="02010609060101010101" charset="-122"/>
                <a:sym typeface="+mn-ea"/>
              </a:rPr>
              <a:t>i</a:t>
            </a:r>
            <a:r>
              <a:rPr lang="en-US" altLang="zh-CN" sz="1000" baseline="-25000">
                <a:latin typeface="仿宋" panose="02010609060101010101" charset="-122"/>
                <a:ea typeface="仿宋" panose="02010609060101010101" charset="-122"/>
                <a:cs typeface="仿宋" panose="02010609060101010101" charset="-122"/>
                <a:sym typeface="+mn-ea"/>
              </a:rPr>
              <a:t>t</a:t>
            </a:r>
            <a:r>
              <a:rPr lang="zh-CN" sz="1000">
                <a:latin typeface="仿宋" panose="02010609060101010101" charset="-122"/>
                <a:ea typeface="仿宋" panose="02010609060101010101" charset="-122"/>
                <a:cs typeface="仿宋" panose="02010609060101010101" charset="-122"/>
                <a:sym typeface="+mn-ea"/>
              </a:rPr>
              <a:t>更大，表示投</a:t>
            </a:r>
            <a:r>
              <a:rPr sz="1000">
                <a:latin typeface="仿宋" panose="02010609060101010101" charset="-122"/>
                <a:ea typeface="仿宋" panose="02010609060101010101" charset="-122"/>
                <a:cs typeface="仿宋" panose="02010609060101010101" charset="-122"/>
                <a:sym typeface="+mn-ea"/>
              </a:rPr>
              <a:t>资者对Xt的预期会更高。</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更高的Xt将导致更高的预期漂移（𝛽+ </a:t>
            </a:r>
            <a:r>
              <a:rPr lang="en-US" altLang="zh-CN" sz="1000">
                <a:latin typeface="仿宋" panose="02010609060101010101" charset="-122"/>
                <a:ea typeface="仿宋" panose="02010609060101010101" charset="-122"/>
                <a:cs typeface="仿宋" panose="02010609060101010101" charset="-122"/>
                <a:sym typeface="+mn-ea"/>
              </a:rPr>
              <a:t>M</a:t>
            </a:r>
            <a:r>
              <a:rPr lang="en-US" altLang="zh-CN" sz="1000" baseline="30000">
                <a:latin typeface="仿宋" panose="02010609060101010101" charset="-122"/>
                <a:ea typeface="仿宋" panose="02010609060101010101" charset="-122"/>
                <a:cs typeface="仿宋" panose="02010609060101010101" charset="-122"/>
                <a:sym typeface="+mn-ea"/>
              </a:rPr>
              <a:t>i</a:t>
            </a:r>
            <a:r>
              <a:rPr lang="en-US" altLang="zh-CN"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），根据</a:t>
            </a:r>
            <a:r>
              <a:rPr lang="zh-CN" sz="1000">
                <a:latin typeface="仿宋" panose="02010609060101010101" charset="-122"/>
                <a:ea typeface="仿宋" panose="02010609060101010101" charset="-122"/>
                <a:cs typeface="仿宋" panose="02010609060101010101" charset="-122"/>
                <a:sym typeface="+mn-ea"/>
              </a:rPr>
              <a:t>价格动态表达式</a:t>
            </a:r>
            <a:r>
              <a:rPr sz="1000">
                <a:latin typeface="仿宋" panose="02010609060101010101" charset="-122"/>
                <a:ea typeface="仿宋" panose="02010609060101010101" charset="-122"/>
                <a:cs typeface="仿宋" panose="02010609060101010101" charset="-122"/>
                <a:sym typeface="+mn-ea"/>
              </a:rPr>
              <a:t>，这意味着</a:t>
            </a:r>
            <a:r>
              <a:rPr lang="en-US" sz="1000">
                <a:latin typeface="仿宋" panose="02010609060101010101" charset="-122"/>
                <a:ea typeface="仿宋" panose="02010609060101010101" charset="-122"/>
                <a:cs typeface="仿宋" panose="02010609060101010101" charset="-122"/>
                <a:sym typeface="+mn-ea"/>
              </a:rPr>
              <a:t>BTC</a:t>
            </a:r>
            <a:r>
              <a:rPr sz="1000">
                <a:latin typeface="仿宋" panose="02010609060101010101" charset="-122"/>
                <a:ea typeface="仿宋" panose="02010609060101010101" charset="-122"/>
                <a:cs typeface="仿宋" panose="02010609060101010101" charset="-122"/>
                <a:sym typeface="+mn-ea"/>
              </a:rPr>
              <a:t>价格的正向漂移。</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lang="zh-CN" sz="1000">
                <a:latin typeface="仿宋" panose="02010609060101010101" charset="-122"/>
                <a:ea typeface="仿宋" panose="02010609060101010101" charset="-122"/>
                <a:cs typeface="仿宋" panose="02010609060101010101" charset="-122"/>
                <a:sym typeface="+mn-ea"/>
              </a:rPr>
              <a:t>因此</a:t>
            </a:r>
            <a:r>
              <a:rPr sz="1000">
                <a:latin typeface="仿宋" panose="02010609060101010101" charset="-122"/>
                <a:ea typeface="仿宋" panose="02010609060101010101" charset="-122"/>
                <a:cs typeface="仿宋" panose="02010609060101010101" charset="-122"/>
                <a:sym typeface="+mn-ea"/>
              </a:rPr>
              <a:t>当价格高于其MA时，</a:t>
            </a:r>
            <a:r>
              <a:rPr lang="zh-CN" sz="1000">
                <a:latin typeface="仿宋" panose="02010609060101010101" charset="-122"/>
                <a:ea typeface="仿宋" panose="02010609060101010101" charset="-122"/>
                <a:cs typeface="仿宋" panose="02010609060101010101" charset="-122"/>
                <a:sym typeface="+mn-ea"/>
              </a:rPr>
              <a:t>会存在</a:t>
            </a:r>
            <a:r>
              <a:rPr sz="1000">
                <a:latin typeface="仿宋" panose="02010609060101010101" charset="-122"/>
                <a:ea typeface="仿宋" panose="02010609060101010101" charset="-122"/>
                <a:cs typeface="仿宋" panose="02010609060101010101" charset="-122"/>
                <a:sym typeface="+mn-ea"/>
              </a:rPr>
              <a:t>正向可预测的累积收益</a:t>
            </a:r>
            <a:r>
              <a:rPr lang="zh-CN" sz="1000">
                <a:latin typeface="仿宋" panose="02010609060101010101" charset="-122"/>
                <a:ea typeface="仿宋" panose="02010609060101010101" charset="-122"/>
                <a:cs typeface="仿宋" panose="02010609060101010101" charset="-122"/>
                <a:sym typeface="+mn-ea"/>
              </a:rPr>
              <a:t>，反之亦然。</a:t>
            </a:r>
            <a:endParaRPr lang="zh-CN" sz="1000">
              <a:latin typeface="仿宋" panose="02010609060101010101" charset="-122"/>
              <a:ea typeface="仿宋" panose="02010609060101010101" charset="-122"/>
              <a:cs typeface="仿宋" panose="02010609060101010101" charset="-122"/>
              <a:sym typeface="+mn-ea"/>
            </a:endParaRPr>
          </a:p>
        </p:txBody>
      </p:sp>
      <p:pic>
        <p:nvPicPr>
          <p:cNvPr id="8" name="图片 7"/>
          <p:cNvPicPr>
            <a:picLocks noChangeAspect="1"/>
          </p:cNvPicPr>
          <p:nvPr>
            <p:custDataLst>
              <p:tags r:id="rId3"/>
            </p:custDataLst>
          </p:nvPr>
        </p:nvPicPr>
        <p:blipFill>
          <a:blip r:embed="rId4"/>
          <a:stretch>
            <a:fillRect/>
          </a:stretch>
        </p:blipFill>
        <p:spPr>
          <a:xfrm>
            <a:off x="673100" y="1165225"/>
            <a:ext cx="4186555" cy="561975"/>
          </a:xfrm>
          <a:prstGeom prst="rect">
            <a:avLst/>
          </a:prstGeom>
        </p:spPr>
      </p:pic>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25</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7"/>
          <p:cNvSpPr txBox="1"/>
          <p:nvPr>
            <p:custDataLst>
              <p:tags r:id="rId2"/>
            </p:custDataLst>
          </p:nvPr>
        </p:nvSpPr>
        <p:spPr>
          <a:xfrm>
            <a:off x="287655" y="419100"/>
            <a:ext cx="5315585" cy="396240"/>
          </a:xfrm>
          <a:prstGeom prst="rect">
            <a:avLst/>
          </a:prstGeom>
        </p:spPr>
        <p:txBody>
          <a:bodyPr vert="horz" wrap="square" lIns="0" tIns="12700" rIns="0" bIns="0" rtlCol="0">
            <a:noAutofit/>
          </a:bodyPr>
          <a:lstStyle/>
          <a:p>
            <a:pPr marL="24765" marR="430530" indent="0">
              <a:lnSpc>
                <a:spcPct val="125000"/>
              </a:lnSpc>
              <a:spcBef>
                <a:spcPts val="100"/>
              </a:spcBef>
              <a:buClr>
                <a:srgbClr val="3333B2"/>
              </a:buClr>
              <a:buFont typeface="仿宋" panose="02010609060101010101" charset="-122"/>
              <a:buNone/>
              <a:tabLst>
                <a:tab pos="219710" algn="l"/>
              </a:tabLst>
            </a:pPr>
            <a:r>
              <a:rPr sz="1000" b="1">
                <a:latin typeface="仿宋" panose="02010609060101010101" charset="-122"/>
                <a:ea typeface="仿宋" panose="02010609060101010101" charset="-122"/>
                <a:cs typeface="仿宋" panose="02010609060101010101" charset="-122"/>
                <a:sym typeface="+mn-ea"/>
              </a:rPr>
              <a:t>Proposition 1</a:t>
            </a:r>
            <a:r>
              <a:rPr lang="en-US" altLang="zh-CN" sz="1000" b="1">
                <a:latin typeface="仿宋" panose="02010609060101010101" charset="-122"/>
                <a:ea typeface="仿宋" panose="02010609060101010101" charset="-122"/>
                <a:cs typeface="仿宋" panose="02010609060101010101" charset="-122"/>
                <a:sym typeface="+mn-ea"/>
              </a:rPr>
              <a:t> </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lang="zh-CN"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在模型中，更高的Xt表示比特币便利收益（𝛿t）的增长率更高。这个增长率会影响投资者的预期和交易行为。便利收益代表了持有比特币的好处，如便利交易、对冲通货膨胀风险和作为价值储存。当Xt较高时，意味着持有比特币的好处以更快的速度增长。</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(𝛽+ </a:t>
            </a:r>
            <a:r>
              <a:rPr lang="en-US" altLang="zh-CN" sz="1000">
                <a:latin typeface="仿宋" panose="02010609060101010101" charset="-122"/>
                <a:ea typeface="仿宋" panose="02010609060101010101" charset="-122"/>
                <a:cs typeface="仿宋" panose="02010609060101010101" charset="-122"/>
                <a:sym typeface="+mn-ea"/>
              </a:rPr>
              <a:t>M</a:t>
            </a:r>
            <a:r>
              <a:rPr lang="en-US" altLang="zh-CN" sz="1000" baseline="30000">
                <a:latin typeface="仿宋" panose="02010609060101010101" charset="-122"/>
                <a:ea typeface="仿宋" panose="02010609060101010101" charset="-122"/>
                <a:cs typeface="仿宋" panose="02010609060101010101" charset="-122"/>
                <a:sym typeface="+mn-ea"/>
              </a:rPr>
              <a:t>i</a:t>
            </a:r>
            <a:r>
              <a:rPr lang="en-US" altLang="zh-CN"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)表示预期漂移，</a:t>
            </a:r>
            <a:r>
              <a:rPr lang="zh-CN" sz="1000">
                <a:latin typeface="仿宋" panose="02010609060101010101" charset="-122"/>
                <a:ea typeface="仿宋" panose="02010609060101010101" charset="-122"/>
                <a:cs typeface="仿宋" panose="02010609060101010101" charset="-122"/>
                <a:sym typeface="+mn-ea"/>
              </a:rPr>
              <a:t>即</a:t>
            </a:r>
            <a:r>
              <a:rPr sz="1000">
                <a:latin typeface="仿宋" panose="02010609060101010101" charset="-122"/>
                <a:ea typeface="仿宋" panose="02010609060101010101" charset="-122"/>
                <a:cs typeface="仿宋" panose="02010609060101010101" charset="-122"/>
                <a:sym typeface="+mn-ea"/>
              </a:rPr>
              <a:t>比特币价格变动的方向和幅度。随着Xt的增加，条件期望</a:t>
            </a:r>
            <a:r>
              <a:rPr lang="en-US" altLang="zh-CN" sz="1000">
                <a:latin typeface="仿宋" panose="02010609060101010101" charset="-122"/>
                <a:ea typeface="仿宋" panose="02010609060101010101" charset="-122"/>
                <a:cs typeface="仿宋" panose="02010609060101010101" charset="-122"/>
                <a:sym typeface="+mn-ea"/>
              </a:rPr>
              <a:t>M</a:t>
            </a:r>
            <a:r>
              <a:rPr lang="en-US" altLang="zh-CN" sz="1000" baseline="30000">
                <a:latin typeface="仿宋" panose="02010609060101010101" charset="-122"/>
                <a:ea typeface="仿宋" panose="02010609060101010101" charset="-122"/>
                <a:cs typeface="仿宋" panose="02010609060101010101" charset="-122"/>
                <a:sym typeface="+mn-ea"/>
              </a:rPr>
              <a:t>i</a:t>
            </a:r>
            <a:r>
              <a:rPr lang="en-US" altLang="zh-CN"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（即E[Xt|F</a:t>
            </a:r>
            <a:r>
              <a:rPr sz="1000" baseline="30000">
                <a:latin typeface="仿宋" panose="02010609060101010101" charset="-122"/>
                <a:ea typeface="仿宋" panose="02010609060101010101" charset="-122"/>
                <a:cs typeface="仿宋" panose="02010609060101010101" charset="-122"/>
                <a:sym typeface="+mn-ea"/>
              </a:rPr>
              <a:t>i</a:t>
            </a:r>
            <a:r>
              <a:rPr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]）也会增加。因此，预期漂移（𝛽+ </a:t>
            </a:r>
            <a:r>
              <a:rPr lang="en-US" altLang="zh-CN" sz="1000">
                <a:latin typeface="仿宋" panose="02010609060101010101" charset="-122"/>
                <a:ea typeface="仿宋" panose="02010609060101010101" charset="-122"/>
                <a:cs typeface="仿宋" panose="02010609060101010101" charset="-122"/>
                <a:sym typeface="+mn-ea"/>
              </a:rPr>
              <a:t>M</a:t>
            </a:r>
            <a:r>
              <a:rPr lang="en-US" altLang="zh-CN" sz="1000" baseline="30000">
                <a:latin typeface="仿宋" panose="02010609060101010101" charset="-122"/>
                <a:ea typeface="仿宋" panose="02010609060101010101" charset="-122"/>
                <a:cs typeface="仿宋" panose="02010609060101010101" charset="-122"/>
                <a:sym typeface="+mn-ea"/>
              </a:rPr>
              <a:t>i</a:t>
            </a:r>
            <a:r>
              <a:rPr lang="en-US" altLang="zh-CN" sz="1000" baseline="-25000">
                <a:latin typeface="仿宋" panose="02010609060101010101" charset="-122"/>
                <a:ea typeface="仿宋" panose="02010609060101010101" charset="-122"/>
                <a:cs typeface="仿宋" panose="02010609060101010101" charset="-122"/>
                <a:sym typeface="+mn-ea"/>
              </a:rPr>
              <a:t>t</a:t>
            </a:r>
            <a:r>
              <a:rPr sz="1000">
                <a:latin typeface="仿宋" panose="02010609060101010101" charset="-122"/>
                <a:ea typeface="仿宋" panose="02010609060101010101" charset="-122"/>
                <a:cs typeface="仿宋" panose="02010609060101010101" charset="-122"/>
                <a:sym typeface="+mn-ea"/>
              </a:rPr>
              <a:t>）也会更高。</a:t>
            </a:r>
            <a:endParaRPr sz="1000">
              <a:latin typeface="仿宋" panose="02010609060101010101" charset="-122"/>
              <a:ea typeface="仿宋" panose="02010609060101010101" charset="-122"/>
              <a:cs typeface="仿宋" panose="02010609060101010101" charset="-122"/>
              <a:sym typeface="+mn-ea"/>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000">
                <a:latin typeface="仿宋" panose="02010609060101010101" charset="-122"/>
                <a:ea typeface="仿宋" panose="02010609060101010101" charset="-122"/>
                <a:cs typeface="仿宋" panose="02010609060101010101" charset="-122"/>
                <a:sym typeface="+mn-ea"/>
              </a:rPr>
              <a:t>在模型中，更高的预期漂移表示比特币预期价格上涨更为显著。这是因为投资者将便利收益增长率的提高视为一个积极信号，从而相应地调整他们的预期和交易行为。结果比特币的需求增加，推动其价格上升，导致预期漂移更高。</a:t>
            </a:r>
            <a:endParaRPr sz="1000">
              <a:latin typeface="仿宋" panose="02010609060101010101" charset="-122"/>
              <a:ea typeface="仿宋" panose="02010609060101010101" charset="-122"/>
              <a:cs typeface="仿宋" panose="02010609060101010101"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2793365" y="359410"/>
            <a:ext cx="1270000" cy="455930"/>
          </a:xfrm>
          <a:prstGeom prst="rect">
            <a:avLst/>
          </a:prstGeom>
        </p:spPr>
      </p:pic>
      <p:pic>
        <p:nvPicPr>
          <p:cNvPr id="11" name="图片 10"/>
          <p:cNvPicPr>
            <a:picLocks noChangeAspect="1"/>
          </p:cNvPicPr>
          <p:nvPr>
            <p:custDataLst>
              <p:tags r:id="rId5"/>
            </p:custDataLst>
          </p:nvPr>
        </p:nvPicPr>
        <p:blipFill>
          <a:blip r:embed="rId6"/>
          <a:stretch>
            <a:fillRect/>
          </a:stretch>
        </p:blipFill>
        <p:spPr>
          <a:xfrm>
            <a:off x="1739900" y="1546225"/>
            <a:ext cx="2077720" cy="493395"/>
          </a:xfrm>
          <a:prstGeom prst="rect">
            <a:avLst/>
          </a:prstGeom>
        </p:spPr>
      </p:pic>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8" name="object 8"/>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26</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9" name="object 9"/>
          <p:cNvSpPr txBox="1">
            <a:spLocks noGrp="1"/>
          </p:cNvSpPr>
          <p:nvPr>
            <p:ph type="title"/>
          </p:nvPr>
        </p:nvSpPr>
        <p:spPr>
          <a:xfrm>
            <a:off x="95300" y="143060"/>
            <a:ext cx="458470" cy="288290"/>
          </a:xfrm>
          <a:prstGeom prst="rect">
            <a:avLst/>
          </a:prstGeom>
        </p:spPr>
        <p:txBody>
          <a:bodyPr vert="horz" wrap="square" lIns="0" tIns="15240" rIns="0" bIns="0" rtlCol="0">
            <a:spAutoFit/>
          </a:bodyPr>
          <a:lstStyle/>
          <a:p>
            <a:pPr marL="12700">
              <a:lnSpc>
                <a:spcPct val="100000"/>
              </a:lnSpc>
              <a:spcBef>
                <a:spcPts val="120"/>
              </a:spcBef>
            </a:pPr>
            <a:r>
              <a:rPr spc="10" dirty="0"/>
              <a:t>Data</a:t>
            </a:r>
            <a:endParaRPr spc="10" dirty="0"/>
          </a:p>
        </p:txBody>
      </p:sp>
      <p:sp>
        <p:nvSpPr>
          <p:cNvPr id="10" name="object 10"/>
          <p:cNvSpPr txBox="1"/>
          <p:nvPr/>
        </p:nvSpPr>
        <p:spPr>
          <a:xfrm>
            <a:off x="515366" y="3118693"/>
            <a:ext cx="2529205" cy="104140"/>
          </a:xfrm>
          <a:prstGeom prst="rect">
            <a:avLst/>
          </a:prstGeom>
        </p:spPr>
        <p:txBody>
          <a:bodyPr vert="horz" wrap="square" lIns="0" tIns="12065" rIns="0" bIns="0" rtlCol="0">
            <a:spAutoFit/>
          </a:bodyPr>
          <a:lstStyle/>
          <a:p>
            <a:pPr marL="12700">
              <a:lnSpc>
                <a:spcPct val="100000"/>
              </a:lnSpc>
              <a:spcBef>
                <a:spcPts val="95"/>
              </a:spcBef>
              <a:tabLst>
                <a:tab pos="2212340" algn="l"/>
              </a:tabLst>
            </a:pPr>
            <a:r>
              <a:rPr sz="600" spc="-5" dirty="0">
                <a:solidFill>
                  <a:srgbClr val="3333B2"/>
                </a:solidFill>
                <a:latin typeface="仿宋" panose="02010609060101010101" charset="-122"/>
                <a:ea typeface="仿宋" panose="02010609060101010101" charset="-122"/>
                <a:cs typeface="仿宋" panose="02010609060101010101" charset="-122"/>
              </a:rPr>
              <a:t>李祎明 </a:t>
            </a:r>
            <a:r>
              <a:rPr sz="600" spc="-6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r>
              <a:rPr sz="600" dirty="0">
                <a:solidFill>
                  <a:srgbClr val="3333B2"/>
                </a:solidFill>
                <a:latin typeface="仿宋" panose="02010609060101010101" charset="-122"/>
                <a:ea typeface="仿宋" panose="02010609060101010101" charset="-122"/>
                <a:cs typeface="仿宋" panose="02010609060101010101" charset="-122"/>
              </a:rPr>
              <a:t>	</a:t>
            </a:r>
            <a:r>
              <a:rPr sz="600" spc="-5" dirty="0">
                <a:latin typeface="仿宋" panose="02010609060101010101" charset="-122"/>
                <a:ea typeface="仿宋" panose="02010609060101010101" charset="-122"/>
                <a:cs typeface="仿宋" panose="02010609060101010101" charset="-122"/>
                <a:hlinkClick r:id="rId2"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11"/>
          <p:cNvSpPr txBox="1"/>
          <p:nvPr>
            <p:custDataLst>
              <p:tags r:id="rId3"/>
            </p:custDataLst>
          </p:nvPr>
        </p:nvSpPr>
        <p:spPr>
          <a:xfrm>
            <a:off x="368300" y="479425"/>
            <a:ext cx="5157470" cy="2012950"/>
          </a:xfrm>
          <a:prstGeom prst="rect">
            <a:avLst/>
          </a:prstGeom>
        </p:spPr>
        <p:txBody>
          <a:bodyPr vert="horz" wrap="square" lIns="0" tIns="12700" rIns="0" bIns="0" rtlCol="0">
            <a:spAutoFit/>
          </a:bodyPr>
          <a:p>
            <a:pPr marL="231775" marR="60960" indent="-194310">
              <a:lnSpc>
                <a:spcPct val="125000"/>
              </a:lnSpc>
              <a:spcBef>
                <a:spcPts val="300"/>
              </a:spcBef>
              <a:buClr>
                <a:srgbClr val="3333B2"/>
              </a:buClr>
              <a:buFont typeface="仿宋" panose="02010609060101010101" charset="-122"/>
              <a:buChar char="▶"/>
              <a:tabLst>
                <a:tab pos="232410" algn="l"/>
              </a:tabLst>
            </a:pPr>
            <a:r>
              <a:rPr lang="zh-CN" sz="1200">
                <a:latin typeface="仿宋" panose="02010609060101010101" charset="-122"/>
                <a:ea typeface="仿宋" panose="02010609060101010101" charset="-122"/>
                <a:cs typeface="仿宋" panose="02010609060101010101" charset="-122"/>
              </a:rPr>
              <a:t>从</a:t>
            </a:r>
            <a:r>
              <a:rPr sz="1200">
                <a:latin typeface="仿宋" panose="02010609060101010101" charset="-122"/>
                <a:ea typeface="仿宋" panose="02010609060101010101" charset="-122"/>
                <a:cs typeface="仿宋" panose="02010609060101010101" charset="-122"/>
              </a:rPr>
              <a:t>CoinDesk.com</a:t>
            </a:r>
            <a:r>
              <a:rPr lang="en-US" sz="1200">
                <a:latin typeface="仿宋" panose="02010609060101010101" charset="-122"/>
                <a:ea typeface="仿宋" panose="02010609060101010101" charset="-122"/>
                <a:cs typeface="仿宋" panose="02010609060101010101" charset="-122"/>
              </a:rPr>
              <a:t> </a:t>
            </a:r>
            <a:r>
              <a:rPr sz="1200">
                <a:latin typeface="仿宋" panose="02010609060101010101" charset="-122"/>
                <a:ea typeface="仿宋" panose="02010609060101010101" charset="-122"/>
                <a:cs typeface="仿宋" panose="02010609060101010101" charset="-122"/>
              </a:rPr>
              <a:t>获得比特币的每日价格</a:t>
            </a:r>
            <a:r>
              <a:rPr lang="zh-CN" sz="1200">
                <a:latin typeface="仿宋" panose="02010609060101010101" charset="-122"/>
                <a:ea typeface="仿宋" panose="02010609060101010101" charset="-122"/>
                <a:cs typeface="仿宋" panose="02010609060101010101" charset="-122"/>
              </a:rPr>
              <a:t>，</a:t>
            </a:r>
            <a:r>
              <a:rPr sz="1200">
                <a:latin typeface="仿宋" panose="02010609060101010101" charset="-122"/>
                <a:ea typeface="仿宋" panose="02010609060101010101" charset="-122"/>
                <a:cs typeface="仿宋" panose="02010609060101010101" charset="-122"/>
                <a:sym typeface="+mn-ea"/>
              </a:rPr>
              <a:t>该网站现在是</a:t>
            </a:r>
            <a:r>
              <a:rPr lang="zh-CN" sz="1200">
                <a:latin typeface="仿宋" panose="02010609060101010101" charset="-122"/>
                <a:ea typeface="仿宋" panose="02010609060101010101" charset="-122"/>
                <a:cs typeface="仿宋" panose="02010609060101010101" charset="-122"/>
                <a:sym typeface="+mn-ea"/>
              </a:rPr>
              <a:t>标准的虚拟货币的</a:t>
            </a:r>
            <a:r>
              <a:rPr sz="1200">
                <a:latin typeface="仿宋" panose="02010609060101010101" charset="-122"/>
                <a:ea typeface="仿宋" panose="02010609060101010101" charset="-122"/>
                <a:cs typeface="仿宋" panose="02010609060101010101" charset="-122"/>
                <a:sym typeface="+mn-ea"/>
              </a:rPr>
              <a:t>学术</a:t>
            </a:r>
            <a:r>
              <a:rPr lang="zh-CN" sz="1200">
                <a:latin typeface="仿宋" panose="02010609060101010101" charset="-122"/>
                <a:ea typeface="仿宋" panose="02010609060101010101" charset="-122"/>
                <a:cs typeface="仿宋" panose="02010609060101010101" charset="-122"/>
                <a:sym typeface="+mn-ea"/>
              </a:rPr>
              <a:t>性</a:t>
            </a:r>
            <a:r>
              <a:rPr sz="1200">
                <a:latin typeface="仿宋" panose="02010609060101010101" charset="-122"/>
                <a:ea typeface="仿宋" panose="02010609060101010101" charset="-122"/>
                <a:cs typeface="仿宋" panose="02010609060101010101" charset="-122"/>
                <a:sym typeface="+mn-ea"/>
              </a:rPr>
              <a:t>和专业</a:t>
            </a:r>
            <a:r>
              <a:rPr lang="zh-CN" sz="1200">
                <a:latin typeface="仿宋" panose="02010609060101010101" charset="-122"/>
                <a:ea typeface="仿宋" panose="02010609060101010101" charset="-122"/>
                <a:cs typeface="仿宋" panose="02010609060101010101" charset="-122"/>
                <a:sym typeface="+mn-ea"/>
              </a:rPr>
              <a:t>性出版物，类似于</a:t>
            </a:r>
            <a:r>
              <a:rPr sz="1200">
                <a:latin typeface="仿宋" panose="02010609060101010101" charset="-122"/>
                <a:ea typeface="仿宋" panose="02010609060101010101" charset="-122"/>
                <a:cs typeface="仿宋" panose="02010609060101010101" charset="-122"/>
                <a:sym typeface="+mn-ea"/>
              </a:rPr>
              <a:t>《Wall Street Journa</a:t>
            </a:r>
            <a:r>
              <a:rPr lang="en-US" sz="1200">
                <a:latin typeface="仿宋" panose="02010609060101010101" charset="-122"/>
                <a:ea typeface="仿宋" panose="02010609060101010101" charset="-122"/>
                <a:cs typeface="仿宋" panose="02010609060101010101" charset="-122"/>
                <a:sym typeface="+mn-ea"/>
              </a:rPr>
              <a:t>l</a:t>
            </a:r>
            <a:r>
              <a:rPr sz="1200">
                <a:latin typeface="仿宋" panose="02010609060101010101" charset="-122"/>
                <a:ea typeface="仿宋" panose="02010609060101010101" charset="-122"/>
                <a:cs typeface="仿宋" panose="02010609060101010101" charset="-122"/>
                <a:sym typeface="+mn-ea"/>
              </a:rPr>
              <a:t>》。</a:t>
            </a:r>
            <a:endParaRPr sz="1200">
              <a:latin typeface="仿宋" panose="02010609060101010101" charset="-122"/>
              <a:ea typeface="仿宋" panose="02010609060101010101" charset="-122"/>
              <a:cs typeface="仿宋" panose="02010609060101010101" charset="-122"/>
              <a:sym typeface="+mn-ea"/>
            </a:endParaRPr>
          </a:p>
          <a:p>
            <a:pPr marL="231775" marR="60960" indent="-194310">
              <a:lnSpc>
                <a:spcPct val="125000"/>
              </a:lnSpc>
              <a:spcBef>
                <a:spcPts val="300"/>
              </a:spcBef>
              <a:buClr>
                <a:srgbClr val="3333B2"/>
              </a:buClr>
              <a:buFont typeface="仿宋" panose="02010609060101010101" charset="-122"/>
              <a:buChar char="▶"/>
              <a:tabLst>
                <a:tab pos="232410" algn="l"/>
              </a:tabLst>
            </a:pPr>
            <a:r>
              <a:rPr lang="zh-CN" sz="1200">
                <a:latin typeface="仿宋" panose="02010609060101010101" charset="-122"/>
                <a:ea typeface="仿宋" panose="02010609060101010101" charset="-122"/>
                <a:cs typeface="仿宋" panose="02010609060101010101" charset="-122"/>
              </a:rPr>
              <a:t>时间段</a:t>
            </a:r>
            <a:r>
              <a:rPr lang="en-US" altLang="zh-CN" sz="1200">
                <a:latin typeface="仿宋" panose="02010609060101010101" charset="-122"/>
                <a:ea typeface="仿宋" panose="02010609060101010101" charset="-122"/>
                <a:cs typeface="仿宋" panose="02010609060101010101" charset="-122"/>
              </a:rPr>
              <a:t> </a:t>
            </a:r>
            <a:r>
              <a:rPr sz="1200">
                <a:latin typeface="仿宋" panose="02010609060101010101" charset="-122"/>
                <a:ea typeface="仿宋" panose="02010609060101010101" charset="-122"/>
                <a:cs typeface="仿宋" panose="02010609060101010101" charset="-122"/>
              </a:rPr>
              <a:t>2010</a:t>
            </a:r>
            <a:r>
              <a:rPr lang="en-US" sz="1200">
                <a:latin typeface="仿宋" panose="02010609060101010101" charset="-122"/>
                <a:ea typeface="仿宋" panose="02010609060101010101" charset="-122"/>
                <a:cs typeface="仿宋" panose="02010609060101010101" charset="-122"/>
              </a:rPr>
              <a:t>.07.18 - 2018.06.30</a:t>
            </a:r>
            <a:r>
              <a:rPr sz="1200">
                <a:latin typeface="仿宋" panose="02010609060101010101" charset="-122"/>
                <a:ea typeface="仿宋" panose="02010609060101010101" charset="-122"/>
                <a:cs typeface="仿宋" panose="02010609060101010101" charset="-122"/>
              </a:rPr>
              <a:t>，</a:t>
            </a:r>
            <a:endParaRPr sz="12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endParaRPr sz="12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rPr>
              <a:t>从CoinMarketCap.com获得了另外两种加密货币，XRP和ETH的数据。这两种货币是比特币的竞争对手</a:t>
            </a:r>
            <a:r>
              <a:rPr lang="zh-CN" sz="1200">
                <a:latin typeface="仿宋" panose="02010609060101010101" charset="-122"/>
                <a:ea typeface="仿宋" panose="02010609060101010101" charset="-122"/>
                <a:cs typeface="仿宋" panose="02010609060101010101" charset="-122"/>
              </a:rPr>
              <a:t>中</a:t>
            </a:r>
            <a:r>
              <a:rPr sz="1200">
                <a:latin typeface="仿宋" panose="02010609060101010101" charset="-122"/>
                <a:ea typeface="仿宋" panose="02010609060101010101" charset="-122"/>
                <a:cs typeface="仿宋" panose="02010609060101010101" charset="-122"/>
                <a:sym typeface="+mn-ea"/>
              </a:rPr>
              <a:t>市值最大</a:t>
            </a:r>
            <a:r>
              <a:rPr lang="zh-CN" sz="1200">
                <a:latin typeface="仿宋" panose="02010609060101010101" charset="-122"/>
                <a:ea typeface="仿宋" panose="02010609060101010101" charset="-122"/>
                <a:cs typeface="仿宋" panose="02010609060101010101" charset="-122"/>
                <a:sym typeface="+mn-ea"/>
              </a:rPr>
              <a:t>的</a:t>
            </a:r>
            <a:r>
              <a:rPr sz="1200">
                <a:latin typeface="仿宋" panose="02010609060101010101" charset="-122"/>
                <a:ea typeface="仿宋" panose="02010609060101010101" charset="-122"/>
                <a:cs typeface="仿宋" panose="02010609060101010101" charset="-122"/>
              </a:rPr>
              <a:t>，但</a:t>
            </a:r>
            <a:r>
              <a:rPr lang="zh-CN" sz="1200">
                <a:latin typeface="仿宋" panose="02010609060101010101" charset="-122"/>
                <a:ea typeface="仿宋" panose="02010609060101010101" charset="-122"/>
                <a:cs typeface="仿宋" panose="02010609060101010101" charset="-122"/>
              </a:rPr>
              <a:t>由于其发行时间较晚，只有</a:t>
            </a:r>
            <a:r>
              <a:rPr sz="1200">
                <a:latin typeface="仿宋" panose="02010609060101010101" charset="-122"/>
                <a:ea typeface="仿宋" panose="02010609060101010101" charset="-122"/>
                <a:cs typeface="仿宋" panose="02010609060101010101" charset="-122"/>
              </a:rPr>
              <a:t>较短</a:t>
            </a:r>
            <a:r>
              <a:rPr lang="zh-CN" sz="1200">
                <a:latin typeface="仿宋" panose="02010609060101010101" charset="-122"/>
                <a:ea typeface="仿宋" panose="02010609060101010101" charset="-122"/>
                <a:cs typeface="仿宋" panose="02010609060101010101" charset="-122"/>
              </a:rPr>
              <a:t>期</a:t>
            </a:r>
            <a:r>
              <a:rPr sz="1200">
                <a:latin typeface="仿宋" panose="02010609060101010101" charset="-122"/>
                <a:ea typeface="仿宋" panose="02010609060101010101" charset="-122"/>
                <a:cs typeface="仿宋" panose="02010609060101010101" charset="-122"/>
              </a:rPr>
              <a:t>的样本</a:t>
            </a:r>
            <a:r>
              <a:rPr lang="zh-CN" sz="1200">
                <a:latin typeface="仿宋" panose="02010609060101010101" charset="-122"/>
                <a:ea typeface="仿宋" panose="02010609060101010101" charset="-122"/>
                <a:cs typeface="仿宋" panose="02010609060101010101" charset="-122"/>
              </a:rPr>
              <a:t>数据。</a:t>
            </a:r>
            <a:endParaRPr lang="zh-CN" sz="12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rPr>
              <a:t>XRP为2013</a:t>
            </a:r>
            <a:r>
              <a:rPr lang="en-US" sz="1200">
                <a:latin typeface="仿宋" panose="02010609060101010101" charset="-122"/>
                <a:ea typeface="仿宋" panose="02010609060101010101" charset="-122"/>
                <a:cs typeface="仿宋" panose="02010609060101010101" charset="-122"/>
              </a:rPr>
              <a:t>.08.04 - </a:t>
            </a:r>
            <a:r>
              <a:rPr sz="1200">
                <a:latin typeface="仿宋" panose="02010609060101010101" charset="-122"/>
                <a:ea typeface="仿宋" panose="02010609060101010101" charset="-122"/>
                <a:cs typeface="仿宋" panose="02010609060101010101" charset="-122"/>
              </a:rPr>
              <a:t>2018</a:t>
            </a:r>
            <a:r>
              <a:rPr lang="en-US" sz="1200">
                <a:latin typeface="仿宋" panose="02010609060101010101" charset="-122"/>
                <a:ea typeface="仿宋" panose="02010609060101010101" charset="-122"/>
                <a:cs typeface="仿宋" panose="02010609060101010101" charset="-122"/>
              </a:rPr>
              <a:t>.06.30 </a:t>
            </a:r>
            <a:r>
              <a:rPr sz="1200">
                <a:latin typeface="仿宋" panose="02010609060101010101" charset="-122"/>
                <a:ea typeface="仿宋" panose="02010609060101010101" charset="-122"/>
                <a:cs typeface="仿宋" panose="02010609060101010101" charset="-122"/>
              </a:rPr>
              <a:t>，ETH为2015</a:t>
            </a:r>
            <a:r>
              <a:rPr lang="en-US" sz="1200">
                <a:latin typeface="仿宋" panose="02010609060101010101" charset="-122"/>
                <a:ea typeface="仿宋" panose="02010609060101010101" charset="-122"/>
                <a:cs typeface="仿宋" panose="02010609060101010101" charset="-122"/>
              </a:rPr>
              <a:t>.08.08-</a:t>
            </a:r>
            <a:r>
              <a:rPr sz="1200">
                <a:latin typeface="仿宋" panose="02010609060101010101" charset="-122"/>
                <a:ea typeface="仿宋" panose="02010609060101010101" charset="-122"/>
                <a:cs typeface="仿宋" panose="02010609060101010101" charset="-122"/>
              </a:rPr>
              <a:t>2018</a:t>
            </a:r>
            <a:r>
              <a:rPr lang="en-US" sz="1200">
                <a:latin typeface="仿宋" panose="02010609060101010101" charset="-122"/>
                <a:ea typeface="仿宋" panose="02010609060101010101" charset="-122"/>
                <a:cs typeface="仿宋" panose="02010609060101010101" charset="-122"/>
              </a:rPr>
              <a:t>.06.30</a:t>
            </a:r>
            <a:endParaRPr sz="120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8" name="object 8"/>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27</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9" name="object 9"/>
          <p:cNvSpPr txBox="1">
            <a:spLocks noGrp="1"/>
          </p:cNvSpPr>
          <p:nvPr>
            <p:ph type="title"/>
          </p:nvPr>
        </p:nvSpPr>
        <p:spPr>
          <a:xfrm>
            <a:off x="95300" y="143060"/>
            <a:ext cx="458470" cy="288290"/>
          </a:xfrm>
          <a:prstGeom prst="rect">
            <a:avLst/>
          </a:prstGeom>
        </p:spPr>
        <p:txBody>
          <a:bodyPr vert="horz" wrap="square" lIns="0" tIns="15240" rIns="0" bIns="0" rtlCol="0">
            <a:spAutoFit/>
          </a:bodyPr>
          <a:lstStyle/>
          <a:p>
            <a:pPr marL="12700">
              <a:lnSpc>
                <a:spcPct val="100000"/>
              </a:lnSpc>
              <a:spcBef>
                <a:spcPts val="120"/>
              </a:spcBef>
            </a:pPr>
            <a:r>
              <a:rPr spc="10" dirty="0"/>
              <a:t>Data</a:t>
            </a:r>
            <a:endParaRPr spc="10" dirty="0"/>
          </a:p>
        </p:txBody>
      </p:sp>
      <p:sp>
        <p:nvSpPr>
          <p:cNvPr id="10" name="object 10"/>
          <p:cNvSpPr txBox="1"/>
          <p:nvPr/>
        </p:nvSpPr>
        <p:spPr>
          <a:xfrm>
            <a:off x="515366" y="3118693"/>
            <a:ext cx="2529205" cy="104140"/>
          </a:xfrm>
          <a:prstGeom prst="rect">
            <a:avLst/>
          </a:prstGeom>
        </p:spPr>
        <p:txBody>
          <a:bodyPr vert="horz" wrap="square" lIns="0" tIns="12065" rIns="0" bIns="0" rtlCol="0">
            <a:spAutoFit/>
          </a:bodyPr>
          <a:lstStyle/>
          <a:p>
            <a:pPr marL="12700">
              <a:lnSpc>
                <a:spcPct val="100000"/>
              </a:lnSpc>
              <a:spcBef>
                <a:spcPts val="95"/>
              </a:spcBef>
              <a:tabLst>
                <a:tab pos="2212340" algn="l"/>
              </a:tabLst>
            </a:pPr>
            <a:r>
              <a:rPr sz="600" spc="-5" dirty="0">
                <a:solidFill>
                  <a:srgbClr val="3333B2"/>
                </a:solidFill>
                <a:latin typeface="仿宋" panose="02010609060101010101" charset="-122"/>
                <a:ea typeface="仿宋" panose="02010609060101010101" charset="-122"/>
                <a:cs typeface="仿宋" panose="02010609060101010101" charset="-122"/>
              </a:rPr>
              <a:t>李祎明 </a:t>
            </a:r>
            <a:r>
              <a:rPr sz="600" spc="-6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r>
              <a:rPr sz="600" dirty="0">
                <a:solidFill>
                  <a:srgbClr val="3333B2"/>
                </a:solidFill>
                <a:latin typeface="仿宋" panose="02010609060101010101" charset="-122"/>
                <a:ea typeface="仿宋" panose="02010609060101010101" charset="-122"/>
                <a:cs typeface="仿宋" panose="02010609060101010101" charset="-122"/>
              </a:rPr>
              <a:t>	</a:t>
            </a:r>
            <a:r>
              <a:rPr sz="600" spc="-5" dirty="0">
                <a:latin typeface="仿宋" panose="02010609060101010101" charset="-122"/>
                <a:ea typeface="仿宋" panose="02010609060101010101" charset="-122"/>
                <a:cs typeface="仿宋" panose="02010609060101010101" charset="-122"/>
                <a:hlinkClick r:id="rId2"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11"/>
          <p:cNvSpPr txBox="1"/>
          <p:nvPr>
            <p:custDataLst>
              <p:tags r:id="rId3"/>
            </p:custDataLst>
          </p:nvPr>
        </p:nvSpPr>
        <p:spPr>
          <a:xfrm>
            <a:off x="444258" y="730555"/>
            <a:ext cx="4739005" cy="1704975"/>
          </a:xfrm>
          <a:prstGeom prst="rect">
            <a:avLst/>
          </a:prstGeom>
        </p:spPr>
        <p:txBody>
          <a:bodyPr vert="horz" wrap="square" lIns="0" tIns="12700" rIns="0" bIns="0" rtlCol="0">
            <a:spAutoFit/>
          </a:bodyPr>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rPr>
              <a:t>从Kenneth French的网站上得到日</a:t>
            </a:r>
            <a:r>
              <a:rPr lang="zh-CN" sz="1200">
                <a:latin typeface="仿宋" panose="02010609060101010101" charset="-122"/>
                <a:ea typeface="仿宋" panose="02010609060101010101" charset="-122"/>
                <a:cs typeface="仿宋" panose="02010609060101010101" charset="-122"/>
              </a:rPr>
              <a:t>度</a:t>
            </a:r>
            <a:r>
              <a:rPr lang="en-US" sz="1200">
                <a:latin typeface="仿宋" panose="02010609060101010101" charset="-122"/>
                <a:ea typeface="仿宋" panose="02010609060101010101" charset="-122"/>
                <a:cs typeface="仿宋" panose="02010609060101010101" charset="-122"/>
              </a:rPr>
              <a:t>risk-free rate</a:t>
            </a:r>
            <a:r>
              <a:rPr sz="1200">
                <a:latin typeface="仿宋" panose="02010609060101010101" charset="-122"/>
                <a:ea typeface="仿宋" panose="02010609060101010101" charset="-122"/>
                <a:cs typeface="仿宋" panose="02010609060101010101" charset="-122"/>
              </a:rPr>
              <a:t>、市场超额收益率(MKT)和</a:t>
            </a:r>
            <a:r>
              <a:rPr sz="1200">
                <a:latin typeface="仿宋" panose="02010609060101010101" charset="-122"/>
                <a:ea typeface="仿宋" panose="02010609060101010101" charset="-122"/>
                <a:cs typeface="仿宋" panose="02010609060101010101" charset="-122"/>
                <a:sym typeface="+mn-ea"/>
              </a:rPr>
              <a:t>Fama和French(1993)</a:t>
            </a:r>
            <a:r>
              <a:rPr lang="zh-CN" sz="1200">
                <a:latin typeface="仿宋" panose="02010609060101010101" charset="-122"/>
                <a:ea typeface="仿宋" panose="02010609060101010101" charset="-122"/>
                <a:cs typeface="仿宋" panose="02010609060101010101" charset="-122"/>
                <a:sym typeface="+mn-ea"/>
              </a:rPr>
              <a:t>小中大</a:t>
            </a:r>
            <a:r>
              <a:rPr sz="1200">
                <a:latin typeface="仿宋" panose="02010609060101010101" charset="-122"/>
                <a:ea typeface="仿宋" panose="02010609060101010101" charset="-122"/>
                <a:cs typeface="仿宋" panose="02010609060101010101" charset="-122"/>
                <a:sym typeface="+mn-ea"/>
              </a:rPr>
              <a:t>投资组合的</a:t>
            </a:r>
            <a:r>
              <a:rPr lang="zh-CN" sz="1200">
                <a:latin typeface="仿宋" panose="02010609060101010101" charset="-122"/>
                <a:ea typeface="仿宋" panose="02010609060101010101" charset="-122"/>
                <a:cs typeface="仿宋" panose="02010609060101010101" charset="-122"/>
                <a:sym typeface="+mn-ea"/>
              </a:rPr>
              <a:t>收益</a:t>
            </a:r>
            <a:r>
              <a:rPr sz="1200">
                <a:latin typeface="仿宋" panose="02010609060101010101" charset="-122"/>
                <a:ea typeface="仿宋" panose="02010609060101010101" charset="-122"/>
                <a:cs typeface="仿宋" panose="02010609060101010101" charset="-122"/>
              </a:rPr>
              <a:t>。</a:t>
            </a:r>
            <a:endParaRPr sz="12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rPr>
              <a:t>三个规模的投资组合</a:t>
            </a:r>
            <a:r>
              <a:rPr lang="zh-CN" sz="1200">
                <a:latin typeface="仿宋" panose="02010609060101010101" charset="-122"/>
                <a:ea typeface="仿宋" panose="02010609060101010101" charset="-122"/>
                <a:cs typeface="仿宋" panose="02010609060101010101" charset="-122"/>
              </a:rPr>
              <a:t>，</a:t>
            </a:r>
            <a:r>
              <a:rPr sz="1200">
                <a:latin typeface="仿宋" panose="02010609060101010101" charset="-122"/>
                <a:ea typeface="仿宋" panose="02010609060101010101" charset="-122"/>
                <a:cs typeface="仿宋" panose="02010609060101010101" charset="-122"/>
              </a:rPr>
              <a:t>小、中、大是根据纽约证券交易所(NYSE)每月底市值的</a:t>
            </a:r>
            <a:r>
              <a:rPr lang="en-US" sz="1200">
                <a:latin typeface="仿宋" panose="02010609060101010101" charset="-122"/>
                <a:ea typeface="仿宋" panose="02010609060101010101" charset="-122"/>
                <a:cs typeface="仿宋" panose="02010609060101010101" charset="-122"/>
              </a:rPr>
              <a:t>30%</a:t>
            </a:r>
            <a:r>
              <a:rPr sz="1200">
                <a:latin typeface="仿宋" panose="02010609060101010101" charset="-122"/>
                <a:ea typeface="仿宋" panose="02010609060101010101" charset="-122"/>
                <a:cs typeface="仿宋" panose="02010609060101010101" charset="-122"/>
              </a:rPr>
              <a:t>和</a:t>
            </a:r>
            <a:r>
              <a:rPr lang="en-US" sz="1200">
                <a:latin typeface="仿宋" panose="02010609060101010101" charset="-122"/>
                <a:ea typeface="仿宋" panose="02010609060101010101" charset="-122"/>
                <a:cs typeface="仿宋" panose="02010609060101010101" charset="-122"/>
              </a:rPr>
              <a:t>70%</a:t>
            </a:r>
            <a:r>
              <a:rPr sz="1200">
                <a:latin typeface="仿宋" panose="02010609060101010101" charset="-122"/>
                <a:ea typeface="仿宋" panose="02010609060101010101" charset="-122"/>
                <a:cs typeface="仿宋" panose="02010609060101010101" charset="-122"/>
              </a:rPr>
              <a:t>计算的。</a:t>
            </a:r>
            <a:endParaRPr sz="12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r>
              <a:rPr lang="zh-CN" sz="1200">
                <a:latin typeface="仿宋" panose="02010609060101010101" charset="-122"/>
                <a:ea typeface="仿宋" panose="02010609060101010101" charset="-122"/>
                <a:cs typeface="仿宋" panose="02010609060101010101" charset="-122"/>
              </a:rPr>
              <a:t>样本</a:t>
            </a:r>
            <a:r>
              <a:rPr sz="1200">
                <a:latin typeface="仿宋" panose="02010609060101010101" charset="-122"/>
                <a:ea typeface="仿宋" panose="02010609060101010101" charset="-122"/>
                <a:cs typeface="仿宋" panose="02010609060101010101" charset="-122"/>
              </a:rPr>
              <a:t>时间</a:t>
            </a:r>
            <a:r>
              <a:rPr lang="zh-CN" sz="1200">
                <a:latin typeface="仿宋" panose="02010609060101010101" charset="-122"/>
                <a:ea typeface="仿宋" panose="02010609060101010101" charset="-122"/>
                <a:cs typeface="仿宋" panose="02010609060101010101" charset="-122"/>
              </a:rPr>
              <a:t>段</a:t>
            </a:r>
            <a:r>
              <a:rPr sz="1200">
                <a:latin typeface="仿宋" panose="02010609060101010101" charset="-122"/>
                <a:ea typeface="仿宋" panose="02010609060101010101" charset="-122"/>
                <a:cs typeface="仿宋" panose="02010609060101010101" charset="-122"/>
              </a:rPr>
              <a:t>的平均无风险利率比平均比特币收益要小多个数量级，所以我们的无风险利率假设不能对我们的结果产生经济上有意义的影响。</a:t>
            </a:r>
            <a:endParaRPr sz="120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8" name="object 8"/>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28</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9" name="object 9"/>
          <p:cNvSpPr txBox="1">
            <a:spLocks noGrp="1"/>
          </p:cNvSpPr>
          <p:nvPr>
            <p:ph type="title"/>
          </p:nvPr>
        </p:nvSpPr>
        <p:spPr>
          <a:xfrm>
            <a:off x="95300" y="143060"/>
            <a:ext cx="458470" cy="288290"/>
          </a:xfrm>
          <a:prstGeom prst="rect">
            <a:avLst/>
          </a:prstGeom>
        </p:spPr>
        <p:txBody>
          <a:bodyPr vert="horz" wrap="square" lIns="0" tIns="15240" rIns="0" bIns="0" rtlCol="0">
            <a:spAutoFit/>
          </a:bodyPr>
          <a:lstStyle/>
          <a:p>
            <a:pPr marL="12700">
              <a:lnSpc>
                <a:spcPct val="100000"/>
              </a:lnSpc>
              <a:spcBef>
                <a:spcPts val="120"/>
              </a:spcBef>
            </a:pPr>
            <a:r>
              <a:rPr spc="10" dirty="0"/>
              <a:t>Data</a:t>
            </a:r>
            <a:endParaRPr spc="10" dirty="0"/>
          </a:p>
        </p:txBody>
      </p:sp>
      <p:sp>
        <p:nvSpPr>
          <p:cNvPr id="10" name="object 10"/>
          <p:cNvSpPr txBox="1"/>
          <p:nvPr/>
        </p:nvSpPr>
        <p:spPr>
          <a:xfrm>
            <a:off x="515366" y="3118693"/>
            <a:ext cx="2529205" cy="104140"/>
          </a:xfrm>
          <a:prstGeom prst="rect">
            <a:avLst/>
          </a:prstGeom>
        </p:spPr>
        <p:txBody>
          <a:bodyPr vert="horz" wrap="square" lIns="0" tIns="12065" rIns="0" bIns="0" rtlCol="0">
            <a:spAutoFit/>
          </a:bodyPr>
          <a:lstStyle/>
          <a:p>
            <a:pPr marL="12700">
              <a:lnSpc>
                <a:spcPct val="100000"/>
              </a:lnSpc>
              <a:spcBef>
                <a:spcPts val="95"/>
              </a:spcBef>
              <a:tabLst>
                <a:tab pos="2212340" algn="l"/>
              </a:tabLst>
            </a:pPr>
            <a:r>
              <a:rPr sz="600" spc="-5" dirty="0">
                <a:solidFill>
                  <a:srgbClr val="3333B2"/>
                </a:solidFill>
                <a:latin typeface="仿宋" panose="02010609060101010101" charset="-122"/>
                <a:ea typeface="仿宋" panose="02010609060101010101" charset="-122"/>
                <a:cs typeface="仿宋" panose="02010609060101010101" charset="-122"/>
              </a:rPr>
              <a:t>李祎明 </a:t>
            </a:r>
            <a:r>
              <a:rPr sz="600" spc="-6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r>
              <a:rPr sz="600" dirty="0">
                <a:solidFill>
                  <a:srgbClr val="3333B2"/>
                </a:solidFill>
                <a:latin typeface="仿宋" panose="02010609060101010101" charset="-122"/>
                <a:ea typeface="仿宋" panose="02010609060101010101" charset="-122"/>
                <a:cs typeface="仿宋" panose="02010609060101010101" charset="-122"/>
              </a:rPr>
              <a:t>	</a:t>
            </a:r>
            <a:r>
              <a:rPr sz="600" spc="-5" dirty="0">
                <a:latin typeface="仿宋" panose="02010609060101010101" charset="-122"/>
                <a:ea typeface="仿宋" panose="02010609060101010101" charset="-122"/>
                <a:cs typeface="仿宋" panose="02010609060101010101" charset="-122"/>
                <a:hlinkClick r:id="rId2"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11"/>
          <p:cNvSpPr txBox="1"/>
          <p:nvPr>
            <p:custDataLst>
              <p:tags r:id="rId3"/>
            </p:custDataLst>
          </p:nvPr>
        </p:nvSpPr>
        <p:spPr>
          <a:xfrm>
            <a:off x="520458" y="479730"/>
            <a:ext cx="4739005" cy="2859405"/>
          </a:xfrm>
          <a:prstGeom prst="rect">
            <a:avLst/>
          </a:prstGeom>
        </p:spPr>
        <p:txBody>
          <a:bodyPr vert="horz" wrap="square" lIns="0" tIns="12700" rIns="0" bIns="0" rtlCol="0">
            <a:spAutoFit/>
          </a:bodyPr>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sym typeface="+mn-ea"/>
              </a:rPr>
              <a:t>从</a:t>
            </a:r>
            <a:r>
              <a:rPr lang="en-US" sz="1200">
                <a:latin typeface="仿宋" panose="02010609060101010101" charset="-122"/>
                <a:ea typeface="仿宋" panose="02010609060101010101" charset="-122"/>
                <a:cs typeface="仿宋" panose="02010609060101010101" charset="-122"/>
                <a:sym typeface="+mn-ea"/>
              </a:rPr>
              <a:t>Bloomberg</a:t>
            </a:r>
            <a:r>
              <a:rPr sz="1200">
                <a:latin typeface="仿宋" panose="02010609060101010101" charset="-122"/>
                <a:ea typeface="仿宋" panose="02010609060101010101" charset="-122"/>
                <a:cs typeface="仿宋" panose="02010609060101010101" charset="-122"/>
                <a:sym typeface="+mn-ea"/>
              </a:rPr>
              <a:t>获得纳斯达克总回报指数的每日价格和总回报。</a:t>
            </a:r>
            <a:endParaRPr sz="1200">
              <a:latin typeface="仿宋" panose="02010609060101010101" charset="-122"/>
              <a:ea typeface="仿宋" panose="02010609060101010101" charset="-122"/>
              <a:cs typeface="仿宋" panose="02010609060101010101" charset="-122"/>
              <a:sym typeface="+mn-ea"/>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sym typeface="+mn-ea"/>
              </a:rPr>
              <a:t>从St. Louis Federal Reserve Bankwebsite获得了</a:t>
            </a:r>
            <a:r>
              <a:rPr lang="zh-CN" sz="1200">
                <a:latin typeface="仿宋" panose="02010609060101010101" charset="-122"/>
                <a:ea typeface="仿宋" panose="02010609060101010101" charset="-122"/>
                <a:cs typeface="仿宋" panose="02010609060101010101" charset="-122"/>
                <a:sym typeface="+mn-ea"/>
              </a:rPr>
              <a:t>以下数据：</a:t>
            </a:r>
            <a:endParaRPr sz="1200">
              <a:latin typeface="仿宋" panose="02010609060101010101" charset="-122"/>
              <a:ea typeface="仿宋" panose="02010609060101010101" charset="-122"/>
              <a:cs typeface="仿宋" panose="02010609060101010101" charset="-122"/>
              <a:sym typeface="+mn-ea"/>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sym typeface="+mn-ea"/>
              </a:rPr>
              <a:t>2010</a:t>
            </a:r>
            <a:r>
              <a:rPr lang="en-US" sz="1200">
                <a:latin typeface="仿宋" panose="02010609060101010101" charset="-122"/>
                <a:ea typeface="仿宋" panose="02010609060101010101" charset="-122"/>
                <a:cs typeface="仿宋" panose="02010609060101010101" charset="-122"/>
                <a:sym typeface="+mn-ea"/>
              </a:rPr>
              <a:t>.07.18</a:t>
            </a:r>
            <a:r>
              <a:rPr sz="1200">
                <a:latin typeface="仿宋" panose="02010609060101010101" charset="-122"/>
                <a:ea typeface="仿宋" panose="02010609060101010101" charset="-122"/>
                <a:cs typeface="仿宋" panose="02010609060101010101" charset="-122"/>
                <a:sym typeface="+mn-ea"/>
              </a:rPr>
              <a:t>至2018</a:t>
            </a:r>
            <a:r>
              <a:rPr lang="en-US" sz="1200">
                <a:latin typeface="仿宋" panose="02010609060101010101" charset="-122"/>
                <a:ea typeface="仿宋" panose="02010609060101010101" charset="-122"/>
                <a:cs typeface="仿宋" panose="02010609060101010101" charset="-122"/>
                <a:sym typeface="+mn-ea"/>
              </a:rPr>
              <a:t>.06.30</a:t>
            </a:r>
            <a:endParaRPr sz="1200">
              <a:latin typeface="仿宋" panose="02010609060101010101" charset="-122"/>
              <a:ea typeface="仿宋" panose="02010609060101010101" charset="-122"/>
              <a:cs typeface="仿宋" panose="02010609060101010101" charset="-122"/>
              <a:sym typeface="+mn-ea"/>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sym typeface="+mn-ea"/>
              </a:rPr>
              <a:t>芝加哥期权交易所(CBOE)</a:t>
            </a:r>
            <a:r>
              <a:rPr lang="zh-CN" sz="1200">
                <a:latin typeface="仿宋" panose="02010609060101010101" charset="-122"/>
                <a:ea typeface="仿宋" panose="02010609060101010101" charset="-122"/>
                <a:cs typeface="仿宋" panose="02010609060101010101" charset="-122"/>
                <a:sym typeface="+mn-ea"/>
              </a:rPr>
              <a:t>的</a:t>
            </a:r>
            <a:r>
              <a:rPr sz="1200">
                <a:latin typeface="仿宋" panose="02010609060101010101" charset="-122"/>
                <a:ea typeface="仿宋" panose="02010609060101010101" charset="-122"/>
                <a:cs typeface="仿宋" panose="02010609060101010101" charset="-122"/>
                <a:sym typeface="+mn-ea"/>
              </a:rPr>
              <a:t>隐含波动率指数(VIX)</a:t>
            </a:r>
            <a:endParaRPr sz="1200">
              <a:latin typeface="仿宋" panose="02010609060101010101" charset="-122"/>
              <a:ea typeface="仿宋" panose="02010609060101010101" charset="-122"/>
              <a:cs typeface="仿宋" panose="02010609060101010101" charset="-122"/>
              <a:sym typeface="+mn-ea"/>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sym typeface="+mn-ea"/>
              </a:rPr>
              <a:t>3个月和10年期国债收益率(分别</a:t>
            </a:r>
            <a:r>
              <a:rPr lang="zh-CN" sz="1200">
                <a:latin typeface="仿宋" panose="02010609060101010101" charset="-122"/>
                <a:ea typeface="仿宋" panose="02010609060101010101" charset="-122"/>
                <a:cs typeface="仿宋" panose="02010609060101010101" charset="-122"/>
                <a:sym typeface="+mn-ea"/>
              </a:rPr>
              <a:t>表示</a:t>
            </a:r>
            <a:r>
              <a:rPr sz="1200">
                <a:latin typeface="仿宋" panose="02010609060101010101" charset="-122"/>
                <a:ea typeface="仿宋" panose="02010609060101010101" charset="-122"/>
                <a:cs typeface="仿宋" panose="02010609060101010101" charset="-122"/>
                <a:sym typeface="+mn-ea"/>
              </a:rPr>
              <a:t>为</a:t>
            </a:r>
            <a:r>
              <a:rPr lang="en-US" sz="1200">
                <a:latin typeface="仿宋" panose="02010609060101010101" charset="-122"/>
                <a:ea typeface="仿宋" panose="02010609060101010101" charset="-122"/>
                <a:cs typeface="仿宋" panose="02010609060101010101" charset="-122"/>
                <a:sym typeface="+mn-ea"/>
              </a:rPr>
              <a:t>BILL</a:t>
            </a:r>
            <a:r>
              <a:rPr sz="1200">
                <a:latin typeface="仿宋" panose="02010609060101010101" charset="-122"/>
                <a:ea typeface="仿宋" panose="02010609060101010101" charset="-122"/>
                <a:cs typeface="仿宋" panose="02010609060101010101" charset="-122"/>
                <a:sym typeface="+mn-ea"/>
              </a:rPr>
              <a:t>和LTY)</a:t>
            </a:r>
            <a:endParaRPr sz="1200">
              <a:latin typeface="仿宋" panose="02010609060101010101" charset="-122"/>
              <a:ea typeface="仿宋" panose="02010609060101010101" charset="-122"/>
              <a:cs typeface="仿宋" panose="02010609060101010101" charset="-122"/>
              <a:sym typeface="+mn-ea"/>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sym typeface="+mn-ea"/>
              </a:rPr>
              <a:t>穆迪BAA和AAA级债券指数收益率(分别为BAA和AAA)</a:t>
            </a:r>
            <a:endParaRPr sz="1200">
              <a:latin typeface="仿宋" panose="02010609060101010101" charset="-122"/>
              <a:ea typeface="仿宋" panose="02010609060101010101" charset="-122"/>
              <a:cs typeface="仿宋" panose="02010609060101010101" charset="-122"/>
              <a:sym typeface="+mn-ea"/>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sym typeface="+mn-ea"/>
              </a:rPr>
              <a:t>定义TERM = LTY−BILL</a:t>
            </a:r>
            <a:r>
              <a:rPr lang="en-US" sz="1200">
                <a:latin typeface="仿宋" panose="02010609060101010101" charset="-122"/>
                <a:ea typeface="仿宋" panose="02010609060101010101" charset="-122"/>
                <a:cs typeface="仿宋" panose="02010609060101010101" charset="-122"/>
                <a:sym typeface="+mn-ea"/>
              </a:rPr>
              <a:t> </a:t>
            </a:r>
            <a:r>
              <a:rPr sz="1200">
                <a:latin typeface="仿宋" panose="02010609060101010101" charset="-122"/>
                <a:ea typeface="仿宋" panose="02010609060101010101" charset="-122"/>
                <a:cs typeface="仿宋" panose="02010609060101010101" charset="-122"/>
                <a:sym typeface="+mn-ea"/>
              </a:rPr>
              <a:t>和</a:t>
            </a:r>
            <a:r>
              <a:rPr lang="en-US" sz="1200">
                <a:latin typeface="仿宋" panose="02010609060101010101" charset="-122"/>
                <a:ea typeface="仿宋" panose="02010609060101010101" charset="-122"/>
                <a:cs typeface="仿宋" panose="02010609060101010101" charset="-122"/>
                <a:sym typeface="+mn-ea"/>
              </a:rPr>
              <a:t> </a:t>
            </a:r>
            <a:r>
              <a:rPr sz="1200">
                <a:latin typeface="仿宋" panose="02010609060101010101" charset="-122"/>
                <a:ea typeface="仿宋" panose="02010609060101010101" charset="-122"/>
                <a:cs typeface="仿宋" panose="02010609060101010101" charset="-122"/>
                <a:sym typeface="+mn-ea"/>
              </a:rPr>
              <a:t>DEF = BAA−AAA</a:t>
            </a:r>
            <a:endParaRPr sz="1200">
              <a:latin typeface="仿宋" panose="02010609060101010101" charset="-122"/>
              <a:ea typeface="仿宋" panose="02010609060101010101" charset="-122"/>
              <a:cs typeface="仿宋" panose="02010609060101010101" charset="-122"/>
              <a:sym typeface="+mn-ea"/>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sym typeface="+mn-ea"/>
              </a:rPr>
              <a:t>VIX、BILL、TERM和DEF是少数几种</a:t>
            </a:r>
            <a:r>
              <a:rPr lang="zh-CN" sz="1200">
                <a:latin typeface="仿宋" panose="02010609060101010101" charset="-122"/>
                <a:ea typeface="仿宋" panose="02010609060101010101" charset="-122"/>
                <a:cs typeface="仿宋" panose="02010609060101010101" charset="-122"/>
                <a:sym typeface="+mn-ea"/>
              </a:rPr>
              <a:t>具有</a:t>
            </a:r>
            <a:r>
              <a:rPr sz="1200">
                <a:latin typeface="仿宋" panose="02010609060101010101" charset="-122"/>
                <a:ea typeface="仿宋" panose="02010609060101010101" charset="-122"/>
                <a:cs typeface="仿宋" panose="02010609060101010101" charset="-122"/>
                <a:sym typeface="+mn-ea"/>
              </a:rPr>
              <a:t>日</a:t>
            </a:r>
            <a:r>
              <a:rPr lang="zh-CN" sz="1200">
                <a:latin typeface="仿宋" panose="02010609060101010101" charset="-122"/>
                <a:ea typeface="仿宋" panose="02010609060101010101" charset="-122"/>
                <a:cs typeface="仿宋" panose="02010609060101010101" charset="-122"/>
                <a:sym typeface="+mn-ea"/>
              </a:rPr>
              <a:t>度</a:t>
            </a:r>
            <a:r>
              <a:rPr sz="1200">
                <a:latin typeface="仿宋" panose="02010609060101010101" charset="-122"/>
                <a:ea typeface="仿宋" panose="02010609060101010101" charset="-122"/>
                <a:cs typeface="仿宋" panose="02010609060101010101" charset="-122"/>
                <a:sym typeface="+mn-ea"/>
              </a:rPr>
              <a:t>频率</a:t>
            </a:r>
            <a:r>
              <a:rPr lang="zh-CN" sz="1200">
                <a:latin typeface="仿宋" panose="02010609060101010101" charset="-122"/>
                <a:ea typeface="仿宋" panose="02010609060101010101" charset="-122"/>
                <a:cs typeface="仿宋" panose="02010609060101010101" charset="-122"/>
                <a:sym typeface="+mn-ea"/>
              </a:rPr>
              <a:t>的</a:t>
            </a:r>
            <a:r>
              <a:rPr sz="1200">
                <a:latin typeface="仿宋" panose="02010609060101010101" charset="-122"/>
                <a:ea typeface="仿宋" panose="02010609060101010101" charset="-122"/>
                <a:cs typeface="仿宋" panose="02010609060101010101" charset="-122"/>
                <a:sym typeface="+mn-ea"/>
              </a:rPr>
              <a:t>常用收益率预测</a:t>
            </a:r>
            <a:r>
              <a:rPr lang="zh-CN" sz="1200">
                <a:latin typeface="仿宋" panose="02010609060101010101" charset="-122"/>
                <a:ea typeface="仿宋" panose="02010609060101010101" charset="-122"/>
                <a:cs typeface="仿宋" panose="02010609060101010101" charset="-122"/>
                <a:sym typeface="+mn-ea"/>
              </a:rPr>
              <a:t>指标</a:t>
            </a:r>
            <a:r>
              <a:rPr sz="1200">
                <a:latin typeface="仿宋" panose="02010609060101010101" charset="-122"/>
                <a:ea typeface="仿宋" panose="02010609060101010101" charset="-122"/>
                <a:cs typeface="仿宋" panose="02010609060101010101" charset="-122"/>
                <a:sym typeface="+mn-ea"/>
              </a:rPr>
              <a:t>，</a:t>
            </a:r>
            <a:r>
              <a:rPr sz="1200">
                <a:latin typeface="仿宋" panose="02010609060101010101" charset="-122"/>
                <a:ea typeface="仿宋" panose="02010609060101010101" charset="-122"/>
                <a:cs typeface="仿宋" panose="02010609060101010101" charset="-122"/>
                <a:sym typeface="+mn-ea"/>
              </a:rPr>
              <a:t>(Ang &amp; Bekaert, 2007;Brogaard &amp; Detzel, 2015;Goyal &amp;</a:t>
            </a:r>
            <a:r>
              <a:rPr lang="en-US" sz="1200">
                <a:latin typeface="仿宋" panose="02010609060101010101" charset="-122"/>
                <a:ea typeface="仿宋" panose="02010609060101010101" charset="-122"/>
                <a:cs typeface="仿宋" panose="02010609060101010101" charset="-122"/>
                <a:sym typeface="+mn-ea"/>
              </a:rPr>
              <a:t> </a:t>
            </a:r>
            <a:r>
              <a:rPr sz="1200">
                <a:latin typeface="仿宋" panose="02010609060101010101" charset="-122"/>
                <a:ea typeface="仿宋" panose="02010609060101010101" charset="-122"/>
                <a:cs typeface="仿宋" panose="02010609060101010101" charset="-122"/>
                <a:sym typeface="+mn-ea"/>
              </a:rPr>
              <a:t>Welch, 2008)</a:t>
            </a:r>
            <a:endParaRPr sz="12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endParaRPr sz="120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8" name="object 8"/>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29</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9" name="object 9"/>
          <p:cNvSpPr txBox="1">
            <a:spLocks noGrp="1"/>
          </p:cNvSpPr>
          <p:nvPr>
            <p:ph type="title"/>
          </p:nvPr>
        </p:nvSpPr>
        <p:spPr>
          <a:xfrm>
            <a:off x="95300" y="143060"/>
            <a:ext cx="458470" cy="288290"/>
          </a:xfrm>
          <a:prstGeom prst="rect">
            <a:avLst/>
          </a:prstGeom>
        </p:spPr>
        <p:txBody>
          <a:bodyPr vert="horz" wrap="square" lIns="0" tIns="15240" rIns="0" bIns="0" rtlCol="0">
            <a:spAutoFit/>
          </a:bodyPr>
          <a:lstStyle/>
          <a:p>
            <a:pPr marL="12700">
              <a:lnSpc>
                <a:spcPct val="100000"/>
              </a:lnSpc>
              <a:spcBef>
                <a:spcPts val="120"/>
              </a:spcBef>
            </a:pPr>
            <a:r>
              <a:rPr spc="10" dirty="0"/>
              <a:t>Data</a:t>
            </a:r>
            <a:endParaRPr spc="10" dirty="0"/>
          </a:p>
        </p:txBody>
      </p:sp>
      <p:sp>
        <p:nvSpPr>
          <p:cNvPr id="10" name="object 10"/>
          <p:cNvSpPr txBox="1"/>
          <p:nvPr/>
        </p:nvSpPr>
        <p:spPr>
          <a:xfrm>
            <a:off x="515366" y="3118693"/>
            <a:ext cx="2529205" cy="104140"/>
          </a:xfrm>
          <a:prstGeom prst="rect">
            <a:avLst/>
          </a:prstGeom>
        </p:spPr>
        <p:txBody>
          <a:bodyPr vert="horz" wrap="square" lIns="0" tIns="12065" rIns="0" bIns="0" rtlCol="0">
            <a:spAutoFit/>
          </a:bodyPr>
          <a:lstStyle/>
          <a:p>
            <a:pPr marL="12700">
              <a:lnSpc>
                <a:spcPct val="100000"/>
              </a:lnSpc>
              <a:spcBef>
                <a:spcPts val="95"/>
              </a:spcBef>
              <a:tabLst>
                <a:tab pos="2212340" algn="l"/>
              </a:tabLst>
            </a:pPr>
            <a:r>
              <a:rPr sz="600" spc="-5" dirty="0">
                <a:solidFill>
                  <a:srgbClr val="3333B2"/>
                </a:solidFill>
                <a:latin typeface="仿宋" panose="02010609060101010101" charset="-122"/>
                <a:ea typeface="仿宋" panose="02010609060101010101" charset="-122"/>
                <a:cs typeface="仿宋" panose="02010609060101010101" charset="-122"/>
              </a:rPr>
              <a:t>李祎明 </a:t>
            </a:r>
            <a:r>
              <a:rPr sz="600" spc="-6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r>
              <a:rPr sz="600" dirty="0">
                <a:solidFill>
                  <a:srgbClr val="3333B2"/>
                </a:solidFill>
                <a:latin typeface="仿宋" panose="02010609060101010101" charset="-122"/>
                <a:ea typeface="仿宋" panose="02010609060101010101" charset="-122"/>
                <a:cs typeface="仿宋" panose="02010609060101010101" charset="-122"/>
              </a:rPr>
              <a:t>	</a:t>
            </a:r>
            <a:r>
              <a:rPr sz="600" spc="-5" dirty="0">
                <a:latin typeface="仿宋" panose="02010609060101010101" charset="-122"/>
                <a:ea typeface="仿宋" panose="02010609060101010101" charset="-122"/>
                <a:cs typeface="仿宋" panose="02010609060101010101" charset="-122"/>
                <a:hlinkClick r:id="rId2" action="ppaction://hlinksldjump"/>
              </a:rPr>
              <a:t> </a:t>
            </a:r>
            <a:endParaRPr sz="600">
              <a:latin typeface="仿宋" panose="02010609060101010101" charset="-122"/>
              <a:ea typeface="仿宋" panose="02010609060101010101" charset="-122"/>
              <a:cs typeface="仿宋" panose="02010609060101010101" charset="-122"/>
            </a:endParaRPr>
          </a:p>
        </p:txBody>
      </p:sp>
      <p:pic>
        <p:nvPicPr>
          <p:cNvPr id="11" name="图片 10"/>
          <p:cNvPicPr>
            <a:picLocks noChangeAspect="1"/>
          </p:cNvPicPr>
          <p:nvPr>
            <p:custDataLst>
              <p:tags r:id="rId3"/>
            </p:custDataLst>
          </p:nvPr>
        </p:nvPicPr>
        <p:blipFill>
          <a:blip r:embed="rId4"/>
          <a:stretch>
            <a:fillRect/>
          </a:stretch>
        </p:blipFill>
        <p:spPr>
          <a:xfrm>
            <a:off x="454660" y="526415"/>
            <a:ext cx="4972685" cy="2376805"/>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44500" y="629285"/>
            <a:ext cx="5315585" cy="518160"/>
          </a:xfrm>
          <a:prstGeom prst="rect">
            <a:avLst/>
          </a:prstGeom>
        </p:spPr>
        <p:txBody>
          <a:bodyPr vert="horz" wrap="square" lIns="0" tIns="12700" rIns="0" bIns="0" rtlCol="0">
            <a:noAutofit/>
          </a:bodyPr>
          <a:lstStyle/>
          <a:p>
            <a:pPr marL="219075" marR="43053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Liu</a:t>
            </a:r>
            <a:r>
              <a:rPr lang="en-US" sz="1200" dirty="0">
                <a:latin typeface="仿宋" panose="02010609060101010101" charset="-122"/>
                <a:ea typeface="仿宋" panose="02010609060101010101" charset="-122"/>
                <a:cs typeface="仿宋" panose="02010609060101010101" charset="-122"/>
              </a:rPr>
              <a:t> &amp; </a:t>
            </a:r>
            <a:r>
              <a:rPr sz="1200" dirty="0">
                <a:latin typeface="仿宋" panose="02010609060101010101" charset="-122"/>
                <a:ea typeface="仿宋" panose="02010609060101010101" charset="-122"/>
                <a:cs typeface="仿宋" panose="02010609060101010101" charset="-122"/>
              </a:rPr>
              <a:t>Tsyvinski(2018)</a:t>
            </a:r>
            <a:r>
              <a:rPr lang="zh-CN" sz="1200" dirty="0">
                <a:latin typeface="仿宋" panose="02010609060101010101" charset="-122"/>
                <a:ea typeface="仿宋" panose="02010609060101010101" charset="-122"/>
                <a:cs typeface="仿宋" panose="02010609060101010101" charset="-122"/>
              </a:rPr>
              <a:t>发现</a:t>
            </a:r>
            <a:r>
              <a:rPr sz="1200" dirty="0">
                <a:latin typeface="仿宋" panose="02010609060101010101" charset="-122"/>
                <a:ea typeface="仿宋" panose="02010609060101010101" charset="-122"/>
                <a:cs typeface="仿宋" panose="02010609060101010101" charset="-122"/>
              </a:rPr>
              <a:t>了加密货币收益中的时间序列动量效应，但没有提供一个理论来解释这一现象。</a:t>
            </a: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Jermann(2018)实证研究了比特币价格的大部分变化可归因于交易量冲击。</a:t>
            </a: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Dwyer(2015)解释了在供应有限的情况下，加密货币如何具有正价值。</a:t>
            </a: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Athey</a:t>
            </a:r>
            <a:r>
              <a:rPr lang="en-US" sz="1200" dirty="0">
                <a:latin typeface="仿宋" panose="02010609060101010101" charset="-122"/>
                <a:ea typeface="仿宋" panose="02010609060101010101" charset="-122"/>
                <a:cs typeface="仿宋" panose="02010609060101010101" charset="-122"/>
              </a:rPr>
              <a:t> et al.</a:t>
            </a:r>
            <a:r>
              <a:rPr sz="1200" dirty="0">
                <a:latin typeface="仿宋" panose="02010609060101010101" charset="-122"/>
                <a:ea typeface="仿宋" panose="02010609060101010101" charset="-122"/>
                <a:cs typeface="仿宋" panose="02010609060101010101" charset="-122"/>
              </a:rPr>
              <a:t>(2016)， Bolt</a:t>
            </a:r>
            <a:r>
              <a:rPr lang="en-US" sz="1200" dirty="0">
                <a:latin typeface="仿宋" panose="02010609060101010101" charset="-122"/>
                <a:ea typeface="仿宋" panose="02010609060101010101" charset="-122"/>
                <a:cs typeface="仿宋" panose="02010609060101010101" charset="-122"/>
              </a:rPr>
              <a:t> &amp; </a:t>
            </a:r>
            <a:r>
              <a:rPr sz="1200" dirty="0">
                <a:latin typeface="仿宋" panose="02010609060101010101" charset="-122"/>
                <a:ea typeface="仿宋" panose="02010609060101010101" charset="-122"/>
                <a:cs typeface="仿宋" panose="02010609060101010101" charset="-122"/>
              </a:rPr>
              <a:t>vanOordt(2016)，以及</a:t>
            </a:r>
            <a:r>
              <a:rPr lang="en-US" sz="1200" dirty="0">
                <a:latin typeface="仿宋" panose="02010609060101010101" charset="-122"/>
                <a:ea typeface="仿宋" panose="02010609060101010101" charset="-122"/>
                <a:cs typeface="仿宋" panose="02010609060101010101" charset="-122"/>
              </a:rPr>
              <a:t>P</a:t>
            </a:r>
            <a:r>
              <a:rPr sz="1200" dirty="0">
                <a:latin typeface="仿宋" panose="02010609060101010101" charset="-122"/>
                <a:ea typeface="仿宋" panose="02010609060101010101" charset="-122"/>
                <a:cs typeface="仿宋" panose="02010609060101010101" charset="-122"/>
              </a:rPr>
              <a:t>agnotta</a:t>
            </a:r>
            <a:r>
              <a:rPr lang="en-US" sz="1200" dirty="0">
                <a:latin typeface="仿宋" panose="02010609060101010101" charset="-122"/>
                <a:ea typeface="仿宋" panose="02010609060101010101" charset="-122"/>
                <a:cs typeface="仿宋" panose="02010609060101010101" charset="-122"/>
              </a:rPr>
              <a:t> &amp; B</a:t>
            </a:r>
            <a:r>
              <a:rPr sz="1200" dirty="0">
                <a:latin typeface="仿宋" panose="02010609060101010101" charset="-122"/>
                <a:ea typeface="仿宋" panose="02010609060101010101" charset="-122"/>
                <a:cs typeface="仿宋" panose="02010609060101010101" charset="-122"/>
              </a:rPr>
              <a:t>uraschi(2018)都</a:t>
            </a:r>
            <a:r>
              <a:rPr lang="zh-CN" sz="1200" dirty="0">
                <a:latin typeface="仿宋" panose="02010609060101010101" charset="-122"/>
                <a:ea typeface="仿宋" panose="02010609060101010101" charset="-122"/>
                <a:cs typeface="仿宋" panose="02010609060101010101" charset="-122"/>
              </a:rPr>
              <a:t>研究了加密货币定价</a:t>
            </a:r>
            <a:r>
              <a:rPr sz="1200" dirty="0">
                <a:latin typeface="仿宋" panose="02010609060101010101" charset="-122"/>
                <a:ea typeface="仿宋" panose="02010609060101010101" charset="-122"/>
                <a:cs typeface="仿宋" panose="02010609060101010101" charset="-122"/>
              </a:rPr>
              <a:t>模型，其中加密货币的价值取决于</a:t>
            </a:r>
            <a:r>
              <a:rPr lang="zh-CN" sz="1200" dirty="0">
                <a:latin typeface="仿宋" panose="02010609060101010101" charset="-122"/>
                <a:ea typeface="仿宋" panose="02010609060101010101" charset="-122"/>
                <a:cs typeface="仿宋" panose="02010609060101010101" charset="-122"/>
              </a:rPr>
              <a:t>：</a:t>
            </a:r>
            <a:r>
              <a:rPr sz="1200" dirty="0">
                <a:latin typeface="仿宋" panose="02010609060101010101" charset="-122"/>
                <a:ea typeface="仿宋" panose="02010609060101010101" charset="-122"/>
                <a:cs typeface="仿宋" panose="02010609060101010101" charset="-122"/>
              </a:rPr>
              <a:t>(1)使用</a:t>
            </a:r>
            <a:r>
              <a:rPr lang="zh-CN" sz="1200" dirty="0">
                <a:latin typeface="仿宋" panose="02010609060101010101" charset="-122"/>
                <a:ea typeface="仿宋" panose="02010609060101010101" charset="-122"/>
                <a:cs typeface="仿宋" panose="02010609060101010101" charset="-122"/>
              </a:rPr>
              <a:t>率和被认同的</a:t>
            </a:r>
            <a:r>
              <a:rPr sz="1200" dirty="0">
                <a:latin typeface="仿宋" panose="02010609060101010101" charset="-122"/>
                <a:ea typeface="仿宋" panose="02010609060101010101" charset="-122"/>
                <a:cs typeface="仿宋" panose="02010609060101010101" charset="-122"/>
              </a:rPr>
              <a:t>程度，(2)比特币的稀缺性，(3)匿名</a:t>
            </a:r>
            <a:r>
              <a:rPr lang="zh-CN" sz="1200" dirty="0">
                <a:latin typeface="仿宋" panose="02010609060101010101" charset="-122"/>
                <a:ea typeface="仿宋" panose="02010609060101010101" charset="-122"/>
                <a:cs typeface="仿宋" panose="02010609060101010101" charset="-122"/>
              </a:rPr>
              <a:t>带来的价值</a:t>
            </a:r>
            <a:r>
              <a:rPr sz="1200" dirty="0">
                <a:latin typeface="仿宋" panose="02010609060101010101" charset="-122"/>
                <a:ea typeface="仿宋" panose="02010609060101010101" charset="-122"/>
                <a:cs typeface="仿宋" panose="02010609060101010101" charset="-122"/>
              </a:rPr>
              <a:t>。</a:t>
            </a:r>
            <a:endParaRPr sz="1200" dirty="0">
              <a:latin typeface="仿宋" panose="02010609060101010101" charset="-122"/>
              <a:ea typeface="仿宋" panose="02010609060101010101" charset="-122"/>
              <a:cs typeface="仿宋" panose="02010609060101010101" charset="-122"/>
            </a:endParaRPr>
          </a:p>
        </p:txBody>
      </p:sp>
      <p:sp>
        <p:nvSpPr>
          <p:cNvPr id="8" name="object 8"/>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9" name="object 9"/>
          <p:cNvSpPr txBox="1">
            <a:spLocks noGrp="1"/>
          </p:cNvSpPr>
          <p:nvPr>
            <p:ph type="title"/>
          </p:nvPr>
        </p:nvSpPr>
        <p:spPr>
          <a:xfrm>
            <a:off x="95250" y="142875"/>
            <a:ext cx="1805305" cy="276225"/>
          </a:xfrm>
          <a:prstGeom prst="rect">
            <a:avLst/>
          </a:prstGeom>
        </p:spPr>
        <p:txBody>
          <a:bodyPr vert="horz" wrap="square" lIns="0" tIns="15240" rIns="0" bIns="0" rtlCol="0">
            <a:spAutoFit/>
          </a:bodyPr>
          <a:lstStyle/>
          <a:p>
            <a:pPr marL="12700">
              <a:lnSpc>
                <a:spcPct val="100000"/>
              </a:lnSpc>
              <a:spcBef>
                <a:spcPts val="120"/>
              </a:spcBef>
            </a:pPr>
            <a:r>
              <a:rPr spc="10" dirty="0"/>
              <a:t>Moti</a:t>
            </a:r>
            <a:r>
              <a:rPr spc="-80" dirty="0"/>
              <a:t>v</a:t>
            </a:r>
            <a:r>
              <a:rPr spc="5" dirty="0"/>
              <a:t>ation</a:t>
            </a:r>
            <a:endParaRPr spc="5" dirty="0"/>
          </a:p>
        </p:txBody>
      </p:sp>
      <p:sp>
        <p:nvSpPr>
          <p:cNvPr id="10" name="object 10"/>
          <p:cNvSpPr txBox="1"/>
          <p:nvPr/>
        </p:nvSpPr>
        <p:spPr>
          <a:xfrm>
            <a:off x="515366" y="3118693"/>
            <a:ext cx="2529205" cy="104140"/>
          </a:xfrm>
          <a:prstGeom prst="rect">
            <a:avLst/>
          </a:prstGeom>
        </p:spPr>
        <p:txBody>
          <a:bodyPr vert="horz" wrap="square" lIns="0" tIns="12065" rIns="0" bIns="0" rtlCol="0">
            <a:spAutoFit/>
          </a:bodyPr>
          <a:lstStyle/>
          <a:p>
            <a:pPr marL="12700">
              <a:lnSpc>
                <a:spcPct val="100000"/>
              </a:lnSpc>
              <a:spcBef>
                <a:spcPts val="95"/>
              </a:spcBef>
              <a:tabLst>
                <a:tab pos="2212340" algn="l"/>
              </a:tabLst>
            </a:pPr>
            <a:r>
              <a:rPr sz="600" spc="-5" dirty="0">
                <a:solidFill>
                  <a:srgbClr val="3333B2"/>
                </a:solidFill>
                <a:latin typeface="仿宋" panose="02010609060101010101" charset="-122"/>
                <a:ea typeface="仿宋" panose="02010609060101010101" charset="-122"/>
                <a:cs typeface="仿宋" panose="02010609060101010101" charset="-122"/>
              </a:rPr>
              <a:t>李祎明 </a:t>
            </a:r>
            <a:r>
              <a:rPr sz="600" spc="-6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r>
              <a:rPr sz="600" dirty="0">
                <a:solidFill>
                  <a:srgbClr val="3333B2"/>
                </a:solidFill>
                <a:latin typeface="仿宋" panose="02010609060101010101" charset="-122"/>
                <a:ea typeface="仿宋" panose="02010609060101010101" charset="-122"/>
                <a:cs typeface="仿宋" panose="02010609060101010101" charset="-122"/>
              </a:rPr>
              <a:t>	</a:t>
            </a: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1" name="object 9"/>
          <p:cNvSpPr txBox="1">
            <a:spLocks noGrp="1"/>
          </p:cNvSpPr>
          <p:nvPr>
            <p:custDataLst>
              <p:tags r:id="rId2"/>
            </p:custDataLst>
          </p:nvPr>
        </p:nvSpPr>
        <p:spPr>
          <a:xfrm>
            <a:off x="95250" y="142875"/>
            <a:ext cx="3619500" cy="276225"/>
          </a:xfrm>
          <a:prstGeom prst="rect">
            <a:avLst/>
          </a:prstGeom>
        </p:spPr>
        <p:txBody>
          <a:bodyPr vert="horz" wrap="square" lIns="0" tIns="15240" rIns="0" bIns="0" rtlCol="0">
            <a:spAutoFit/>
          </a:bodyPr>
          <a:lstStyle>
            <a:lvl1pPr>
              <a:defRPr sz="1700" b="0" i="0">
                <a:solidFill>
                  <a:srgbClr val="3333B2"/>
                </a:solidFill>
                <a:latin typeface="仿宋" panose="02010609060101010101" charset="-122"/>
                <a:ea typeface="仿宋" panose="02010609060101010101" charset="-122"/>
                <a:cs typeface="仿宋" panose="02010609060101010101" charset="-122"/>
                <a:sym typeface="仿宋" panose="02010609060101010101" charset="-122"/>
              </a:defRPr>
            </a:lvl1pPr>
          </a:lstStyle>
          <a:p>
            <a:pPr marL="12700">
              <a:lnSpc>
                <a:spcPct val="100000"/>
              </a:lnSpc>
              <a:spcBef>
                <a:spcPts val="120"/>
              </a:spcBef>
            </a:pPr>
            <a:r>
              <a:rPr spc="10" dirty="0"/>
              <a:t>Moti</a:t>
            </a:r>
            <a:r>
              <a:rPr spc="-80" dirty="0"/>
              <a:t>v</a:t>
            </a:r>
            <a:r>
              <a:rPr spc="5" dirty="0"/>
              <a:t>ation</a:t>
            </a:r>
            <a:r>
              <a:rPr lang="en-US" spc="5" dirty="0"/>
              <a:t> &amp; </a:t>
            </a:r>
            <a:r>
              <a:rPr lang="en-US" spc="5" dirty="0"/>
              <a:t>Literature</a:t>
            </a:r>
            <a:endParaRPr lang="en-US" spc="5"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30</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300" y="143060"/>
            <a:ext cx="4022725" cy="276225"/>
          </a:xfrm>
          <a:prstGeom prst="rect">
            <a:avLst/>
          </a:prstGeom>
        </p:spPr>
        <p:txBody>
          <a:bodyPr vert="horz" wrap="square" lIns="0" tIns="15240" rIns="0" bIns="0" rtlCol="0">
            <a:spAutoFit/>
          </a:bodyPr>
          <a:lstStyle/>
          <a:p>
            <a:pPr marL="12700">
              <a:lnSpc>
                <a:spcPct val="100000"/>
              </a:lnSpc>
              <a:spcBef>
                <a:spcPts val="120"/>
              </a:spcBef>
            </a:pPr>
            <a:r>
              <a:rPr dirty="0"/>
              <a:t>Empirical Results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254635" y="654050"/>
            <a:ext cx="4906645" cy="192341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实证问题</a:t>
            </a:r>
            <a:r>
              <a:rPr sz="1200" dirty="0">
                <a:latin typeface="仿宋" panose="02010609060101010101" charset="-122"/>
                <a:ea typeface="仿宋" panose="02010609060101010101" charset="-122"/>
                <a:cs typeface="仿宋" panose="02010609060101010101" charset="-122"/>
              </a:rPr>
              <a:t> :</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比特币和其他具有难以估价基本面的资产的短期回报表现出</a:t>
            </a:r>
            <a:r>
              <a:rPr lang="zh-CN" sz="1200" dirty="0">
                <a:latin typeface="仿宋" panose="02010609060101010101" charset="-122"/>
                <a:ea typeface="仿宋" panose="02010609060101010101" charset="-122"/>
                <a:cs typeface="仿宋" panose="02010609060101010101" charset="-122"/>
              </a:rPr>
              <a:t>了</a:t>
            </a:r>
            <a:r>
              <a:rPr sz="1200" dirty="0">
                <a:latin typeface="仿宋" panose="02010609060101010101" charset="-122"/>
                <a:ea typeface="仿宋" panose="02010609060101010101" charset="-122"/>
                <a:cs typeface="仿宋" panose="02010609060101010101" charset="-122"/>
              </a:rPr>
              <a:t>价格漂移，并且可以通过价格</a:t>
            </a:r>
            <a:r>
              <a:rPr lang="zh-CN" sz="1200" dirty="0">
                <a:latin typeface="仿宋" panose="02010609060101010101" charset="-122"/>
                <a:ea typeface="仿宋" panose="02010609060101010101" charset="-122"/>
                <a:cs typeface="仿宋" panose="02010609060101010101" charset="-122"/>
              </a:rPr>
              <a:t>的</a:t>
            </a:r>
            <a:r>
              <a:rPr sz="1200" dirty="0">
                <a:latin typeface="仿宋" panose="02010609060101010101" charset="-122"/>
                <a:ea typeface="仿宋" panose="02010609060101010101" charset="-122"/>
                <a:cs typeface="仿宋" panose="02010609060101010101" charset="-122"/>
              </a:rPr>
              <a:t> M</a:t>
            </a:r>
            <a:r>
              <a:rPr lang="en-US" sz="1200" dirty="0">
                <a:latin typeface="仿宋" panose="02010609060101010101" charset="-122"/>
                <a:ea typeface="仿宋" panose="02010609060101010101" charset="-122"/>
                <a:cs typeface="仿宋" panose="02010609060101010101" charset="-122"/>
              </a:rPr>
              <a:t>oving </a:t>
            </a:r>
            <a:r>
              <a:rPr sz="1200" dirty="0">
                <a:latin typeface="仿宋" panose="02010609060101010101" charset="-122"/>
                <a:ea typeface="仿宋" panose="02010609060101010101" charset="-122"/>
                <a:cs typeface="仿宋" panose="02010609060101010101" charset="-122"/>
              </a:rPr>
              <a:t>A</a:t>
            </a:r>
            <a:r>
              <a:rPr lang="en-US" sz="1200" dirty="0">
                <a:latin typeface="仿宋" panose="02010609060101010101" charset="-122"/>
                <a:ea typeface="仿宋" panose="02010609060101010101" charset="-122"/>
                <a:cs typeface="仿宋" panose="02010609060101010101" charset="-122"/>
              </a:rPr>
              <a:t>verage</a:t>
            </a:r>
            <a:r>
              <a:rPr sz="1200" dirty="0">
                <a:latin typeface="仿宋" panose="02010609060101010101" charset="-122"/>
                <a:ea typeface="仿宋" panose="02010609060101010101" charset="-122"/>
                <a:cs typeface="仿宋" panose="02010609060101010101" charset="-122"/>
              </a:rPr>
              <a:t> 来预测，</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首先研究比特币收益的可预测性</a:t>
            </a:r>
            <a:r>
              <a:rPr lang="zh-CN" sz="1200" dirty="0">
                <a:latin typeface="仿宋" panose="02010609060101010101" charset="-122"/>
                <a:ea typeface="仿宋" panose="02010609060101010101" charset="-122"/>
                <a:cs typeface="仿宋" panose="02010609060101010101" charset="-122"/>
              </a:rPr>
              <a:t>，因为</a:t>
            </a:r>
            <a:r>
              <a:rPr sz="1200" dirty="0">
                <a:latin typeface="仿宋" panose="02010609060101010101" charset="-122"/>
                <a:ea typeface="仿宋" panose="02010609060101010101" charset="-122"/>
                <a:cs typeface="仿宋" panose="02010609060101010101" charset="-122"/>
              </a:rPr>
              <a:t>比特币的基本面可以说是</a:t>
            </a:r>
            <a:r>
              <a:rPr lang="zh-CN" sz="1200" dirty="0">
                <a:latin typeface="仿宋" panose="02010609060101010101" charset="-122"/>
                <a:ea typeface="仿宋" panose="02010609060101010101" charset="-122"/>
                <a:cs typeface="仿宋" panose="02010609060101010101" charset="-122"/>
              </a:rPr>
              <a:t>本文考虑</a:t>
            </a:r>
            <a:r>
              <a:rPr sz="1200" dirty="0">
                <a:latin typeface="仿宋" panose="02010609060101010101" charset="-122"/>
                <a:ea typeface="仿宋" panose="02010609060101010101" charset="-122"/>
                <a:cs typeface="仿宋" panose="02010609060101010101" charset="-122"/>
              </a:rPr>
              <a:t>的资产中最难估值的。</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lang="en-US" altLang="en-US" sz="1200" dirty="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31</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300" y="143060"/>
            <a:ext cx="4022725" cy="276225"/>
          </a:xfrm>
          <a:prstGeom prst="rect">
            <a:avLst/>
          </a:prstGeom>
        </p:spPr>
        <p:txBody>
          <a:bodyPr vert="horz" wrap="square" lIns="0" tIns="15240" rIns="0" bIns="0" rtlCol="0">
            <a:spAutoFit/>
          </a:bodyPr>
          <a:lstStyle/>
          <a:p>
            <a:pPr marL="12700">
              <a:lnSpc>
                <a:spcPct val="100000"/>
              </a:lnSpc>
              <a:spcBef>
                <a:spcPts val="120"/>
              </a:spcBef>
            </a:pPr>
            <a:r>
              <a:rPr dirty="0"/>
              <a:t>Empirical Results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254635" y="654050"/>
            <a:ext cx="4906645" cy="1884680"/>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首先</a:t>
            </a:r>
            <a:r>
              <a:rPr sz="1200" dirty="0">
                <a:latin typeface="仿宋" panose="02010609060101010101" charset="-122"/>
                <a:ea typeface="仿宋" panose="02010609060101010101" charset="-122"/>
                <a:cs typeface="仿宋" panose="02010609060101010101" charset="-122"/>
              </a:rPr>
              <a:t>使用比特币平均对数价格和对数价格</a:t>
            </a:r>
            <a:r>
              <a:rPr lang="zh-CN" sz="1200" dirty="0">
                <a:latin typeface="仿宋" panose="02010609060101010101" charset="-122"/>
                <a:ea typeface="仿宋" panose="02010609060101010101" charset="-122"/>
                <a:cs typeface="仿宋" panose="02010609060101010101" charset="-122"/>
              </a:rPr>
              <a:t>的</a:t>
            </a:r>
            <a:r>
              <a:rPr sz="1200" dirty="0">
                <a:latin typeface="仿宋" panose="02010609060101010101" charset="-122"/>
                <a:ea typeface="仿宋" panose="02010609060101010101" charset="-122"/>
                <a:cs typeface="仿宋" panose="02010609060101010101" charset="-122"/>
              </a:rPr>
              <a:t>MA之间的差来测试1天回报的可预测性</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Brock, Lakonishok, and LeBaron (1992), Han, Yang, and Zhou (2013), Lo, Mamaysky, and Wang (2000), Neely, Rapach, Tu, and Zhou (2014), and Han et al. (2016), </a:t>
            </a:r>
            <a:r>
              <a:rPr lang="zh-CN" sz="1200" dirty="0">
                <a:latin typeface="仿宋" panose="02010609060101010101" charset="-122"/>
                <a:ea typeface="仿宋" panose="02010609060101010101" charset="-122"/>
                <a:cs typeface="仿宋" panose="02010609060101010101" charset="-122"/>
              </a:rPr>
              <a:t>考虑</a:t>
            </a:r>
            <a:r>
              <a:rPr lang="en-US" altLang="zh-CN" sz="1200" dirty="0">
                <a:latin typeface="仿宋" panose="02010609060101010101" charset="-122"/>
                <a:ea typeface="仿宋" panose="02010609060101010101" charset="-122"/>
                <a:cs typeface="仿宋" panose="02010609060101010101" charset="-122"/>
              </a:rPr>
              <a:t>MAs</a:t>
            </a:r>
            <a:r>
              <a:rPr lang="zh-CN" altLang="en-US" sz="1200" dirty="0">
                <a:latin typeface="仿宋" panose="02010609060101010101" charset="-122"/>
                <a:ea typeface="仿宋" panose="02010609060101010101" charset="-122"/>
                <a:cs typeface="仿宋" panose="02010609060101010101" charset="-122"/>
              </a:rPr>
              <a:t>的固定时间范围为</a:t>
            </a:r>
            <a:r>
              <a:rPr sz="1200" dirty="0">
                <a:latin typeface="仿宋" panose="02010609060101010101" charset="-122"/>
                <a:ea typeface="仿宋" panose="02010609060101010101" charset="-122"/>
                <a:cs typeface="仿宋" panose="02010609060101010101" charset="-122"/>
              </a:rPr>
              <a:t>  L = 1, 2, 4, 10, 20</a:t>
            </a:r>
            <a:r>
              <a:rPr lang="zh-CN" sz="1200" dirty="0">
                <a:latin typeface="仿宋" panose="02010609060101010101" charset="-122"/>
                <a:ea typeface="仿宋" panose="02010609060101010101" charset="-122"/>
                <a:cs typeface="仿宋" panose="02010609060101010101" charset="-122"/>
              </a:rPr>
              <a:t>周</a:t>
            </a:r>
            <a:endParaRPr lang="zh-CN"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由于提前</a:t>
            </a:r>
            <a:r>
              <a:rPr lang="zh-CN" sz="1200" dirty="0">
                <a:latin typeface="仿宋" panose="02010609060101010101" charset="-122"/>
                <a:ea typeface="仿宋" panose="02010609060101010101" charset="-122"/>
                <a:cs typeface="仿宋" panose="02010609060101010101" charset="-122"/>
              </a:rPr>
              <a:t>确定时间权重很困难，我们</a:t>
            </a:r>
            <a:r>
              <a:rPr lang="zh-CN" sz="1200" dirty="0">
                <a:latin typeface="仿宋" panose="02010609060101010101" charset="-122"/>
                <a:ea typeface="仿宋" panose="02010609060101010101" charset="-122"/>
                <a:cs typeface="仿宋" panose="02010609060101010101" charset="-122"/>
              </a:rPr>
              <a:t>先假设在MAs里都取相等的权重，</a:t>
            </a:r>
            <a:r>
              <a:rPr lang="zh-CN" altLang="en-US" sz="1200" dirty="0">
                <a:latin typeface="仿宋" panose="02010609060101010101" charset="-122"/>
                <a:ea typeface="仿宋" panose="02010609060101010101" charset="-122"/>
                <a:cs typeface="仿宋" panose="02010609060101010101" charset="-122"/>
              </a:rPr>
              <a:t>，计算</a:t>
            </a:r>
            <a:r>
              <a:rPr lang="en-US" altLang="zh-CN" sz="1200" dirty="0">
                <a:latin typeface="仿宋" panose="02010609060101010101" charset="-122"/>
                <a:ea typeface="仿宋" panose="02010609060101010101" charset="-122"/>
                <a:cs typeface="仿宋" panose="02010609060101010101" charset="-122"/>
              </a:rPr>
              <a:t>MA</a:t>
            </a:r>
            <a:r>
              <a:rPr lang="zh-CN" altLang="en-US" sz="1200" dirty="0">
                <a:latin typeface="仿宋" panose="02010609060101010101" charset="-122"/>
                <a:ea typeface="仿宋" panose="02010609060101010101" charset="-122"/>
                <a:cs typeface="仿宋" panose="02010609060101010101" charset="-122"/>
              </a:rPr>
              <a:t>时</a:t>
            </a:r>
            <a:r>
              <a:rPr lang="en-US" altLang="zh-CN" sz="1200" dirty="0">
                <a:latin typeface="仿宋" panose="02010609060101010101" charset="-122"/>
                <a:ea typeface="仿宋" panose="02010609060101010101" charset="-122"/>
                <a:cs typeface="仿宋" panose="02010609060101010101" charset="-122"/>
              </a:rPr>
              <a:t>n</a:t>
            </a:r>
            <a:r>
              <a:rPr lang="zh-CN" altLang="en-US" sz="1200" dirty="0">
                <a:latin typeface="仿宋" panose="02010609060101010101" charset="-122"/>
                <a:ea typeface="仿宋" panose="02010609060101010101" charset="-122"/>
                <a:cs typeface="仿宋" panose="02010609060101010101" charset="-122"/>
              </a:rPr>
              <a:t>天内每天的数据都是等权重</a:t>
            </a:r>
            <a:r>
              <a:rPr lang="zh-CN" altLang="en-US" sz="1200" dirty="0">
                <a:latin typeface="仿宋" panose="02010609060101010101" charset="-122"/>
                <a:ea typeface="仿宋" panose="02010609060101010101" charset="-122"/>
                <a:cs typeface="仿宋" panose="02010609060101010101" charset="-122"/>
              </a:rPr>
              <a:t>的。</a:t>
            </a:r>
            <a:endParaRPr lang="zh-CN" altLang="en-US" sz="1200" dirty="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32</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300" y="143060"/>
            <a:ext cx="4022725" cy="276225"/>
          </a:xfrm>
          <a:prstGeom prst="rect">
            <a:avLst/>
          </a:prstGeom>
        </p:spPr>
        <p:txBody>
          <a:bodyPr vert="horz" wrap="square" lIns="0" tIns="15240" rIns="0" bIns="0" rtlCol="0">
            <a:spAutoFit/>
          </a:bodyPr>
          <a:lstStyle/>
          <a:p>
            <a:pPr marL="12700">
              <a:lnSpc>
                <a:spcPct val="100000"/>
              </a:lnSpc>
              <a:spcBef>
                <a:spcPts val="120"/>
              </a:spcBef>
            </a:pPr>
            <a:r>
              <a:rPr dirty="0"/>
              <a:t>Empirical Results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254635" y="654050"/>
            <a:ext cx="4906645" cy="193611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令Bt表示比特币在第t天的价格，定义:</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移动平均值</a:t>
            </a:r>
            <a:r>
              <a:rPr lang="en-US" altLang="zh-CN" sz="1200" dirty="0">
                <a:latin typeface="仿宋" panose="02010609060101010101" charset="-122"/>
                <a:ea typeface="仿宋" panose="02010609060101010101" charset="-122"/>
                <a:cs typeface="仿宋" panose="02010609060101010101" charset="-122"/>
              </a:rPr>
              <a:t>MAs</a:t>
            </a:r>
            <a:r>
              <a:rPr lang="zh-CN" sz="1200" dirty="0">
                <a:latin typeface="仿宋" panose="02010609060101010101" charset="-122"/>
                <a:ea typeface="仿宋" panose="02010609060101010101" charset="-122"/>
                <a:cs typeface="仿宋" panose="02010609060101010101" charset="-122"/>
              </a:rPr>
              <a:t>：</a:t>
            </a:r>
            <a:endParaRPr lang="zh-CN"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lang="zh-CN"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n为L周内每周的天数。比特币每周交易7天，股票收益和宏观预测因子每周只有</a:t>
            </a:r>
            <a:r>
              <a:rPr lang="en-US" altLang="zh-CN" sz="1200" dirty="0">
                <a:latin typeface="仿宋" panose="02010609060101010101" charset="-122"/>
                <a:ea typeface="仿宋" panose="02010609060101010101" charset="-122"/>
                <a:cs typeface="仿宋" panose="02010609060101010101" charset="-122"/>
              </a:rPr>
              <a:t>5</a:t>
            </a:r>
            <a:r>
              <a:rPr lang="zh-CN" altLang="en-US" sz="1200" dirty="0">
                <a:latin typeface="仿宋" panose="02010609060101010101" charset="-122"/>
                <a:ea typeface="仿宋" panose="02010609060101010101" charset="-122"/>
                <a:cs typeface="仿宋" panose="02010609060101010101" charset="-122"/>
              </a:rPr>
              <a:t>天可用数据。</a:t>
            </a:r>
            <a:endParaRPr lang="zh-CN" altLang="en-US"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因此对于使用股票收益和其他预测指标时，</a:t>
            </a:r>
            <a:r>
              <a:rPr lang="en-US" altLang="zh-CN" sz="1200" dirty="0">
                <a:latin typeface="仿宋" panose="02010609060101010101" charset="-122"/>
                <a:ea typeface="仿宋" panose="02010609060101010101" charset="-122"/>
                <a:cs typeface="仿宋" panose="02010609060101010101" charset="-122"/>
              </a:rPr>
              <a:t> </a:t>
            </a:r>
            <a:r>
              <a:rPr lang="zh-CN" sz="1200" dirty="0">
                <a:latin typeface="仿宋" panose="02010609060101010101" charset="-122"/>
                <a:ea typeface="仿宋" panose="02010609060101010101" charset="-122"/>
                <a:cs typeface="仿宋" panose="02010609060101010101" charset="-122"/>
              </a:rPr>
              <a:t>n = 5</a:t>
            </a:r>
            <a:endParaRPr lang="zh-CN"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对于仅使用比特币回报和MAs的测试，n = 7</a:t>
            </a:r>
            <a:endParaRPr lang="zh-CN" sz="1200" dirty="0">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custDataLst>
              <p:tags r:id="rId3"/>
            </p:custDataLst>
          </p:nvPr>
        </p:nvPicPr>
        <p:blipFill>
          <a:blip r:embed="rId4"/>
          <a:stretch>
            <a:fillRect/>
          </a:stretch>
        </p:blipFill>
        <p:spPr>
          <a:xfrm>
            <a:off x="3263900" y="589915"/>
            <a:ext cx="1066165" cy="40576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1511300" y="936625"/>
            <a:ext cx="2352675" cy="623570"/>
          </a:xfrm>
          <a:prstGeom prst="rect">
            <a:avLst/>
          </a:prstGeom>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9"/>
          <p:cNvSpPr txBox="1"/>
          <p:nvPr>
            <p:custDataLst>
              <p:tags r:id="rId1"/>
            </p:custDataLst>
          </p:nvPr>
        </p:nvSpPr>
        <p:spPr>
          <a:xfrm>
            <a:off x="254635" y="654050"/>
            <a:ext cx="4906645" cy="219265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价格/</a:t>
            </a:r>
            <a:r>
              <a:rPr lang="zh-CN" sz="1200" dirty="0">
                <a:latin typeface="仿宋" panose="02010609060101010101" charset="-122"/>
                <a:ea typeface="仿宋" panose="02010609060101010101" charset="-122"/>
                <a:cs typeface="仿宋" panose="02010609060101010101" charset="-122"/>
              </a:rPr>
              <a:t>移动平均</a:t>
            </a:r>
            <a:r>
              <a:rPr sz="1200" dirty="0">
                <a:latin typeface="仿宋" panose="02010609060101010101" charset="-122"/>
                <a:ea typeface="仿宋" panose="02010609060101010101" charset="-122"/>
                <a:cs typeface="仿宋" panose="02010609060101010101" charset="-122"/>
              </a:rPr>
              <a:t>比率</a:t>
            </a:r>
            <a:r>
              <a:rPr lang="zh-CN" sz="1200" dirty="0">
                <a:latin typeface="仿宋" panose="02010609060101010101" charset="-122"/>
                <a:ea typeface="仿宋" panose="02010609060101010101" charset="-122"/>
                <a:cs typeface="仿宋" panose="02010609060101010101" charset="-122"/>
              </a:rPr>
              <a:t>（</a:t>
            </a:r>
            <a:r>
              <a:rPr lang="en-US" altLang="zh-CN" sz="1200" dirty="0">
                <a:latin typeface="仿宋" panose="02010609060101010101" charset="-122"/>
                <a:ea typeface="仿宋" panose="02010609060101010101" charset="-122"/>
                <a:cs typeface="仿宋" panose="02010609060101010101" charset="-122"/>
              </a:rPr>
              <a:t>price to MA ratio</a:t>
            </a:r>
            <a:r>
              <a:rPr lang="zh-CN" altLang="en-US" sz="1200" dirty="0">
                <a:latin typeface="仿宋" panose="02010609060101010101" charset="-122"/>
                <a:ea typeface="仿宋" panose="02010609060101010101" charset="-122"/>
                <a:cs typeface="仿宋" panose="02010609060101010101" charset="-122"/>
              </a:rPr>
              <a:t>）的对数</a:t>
            </a:r>
            <a:r>
              <a:rPr sz="1200" dirty="0">
                <a:latin typeface="仿宋" panose="02010609060101010101" charset="-122"/>
                <a:ea typeface="仿宋" panose="02010609060101010101" charset="-122"/>
                <a:cs typeface="仿宋" panose="02010609060101010101" charset="-122"/>
              </a:rPr>
              <a:t>，记作pmat(L)</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这</a:t>
            </a:r>
            <a:r>
              <a:rPr sz="1200" dirty="0">
                <a:latin typeface="仿宋" panose="02010609060101010101" charset="-122"/>
                <a:ea typeface="仿宋" panose="02010609060101010101" charset="-122"/>
                <a:cs typeface="仿宋" panose="02010609060101010101" charset="-122"/>
              </a:rPr>
              <a:t>是</a:t>
            </a:r>
            <a:r>
              <a:rPr lang="zh-CN" sz="1200" dirty="0">
                <a:latin typeface="仿宋" panose="02010609060101010101" charset="-122"/>
                <a:ea typeface="仿宋" panose="02010609060101010101" charset="-122"/>
                <a:cs typeface="仿宋" panose="02010609060101010101" charset="-122"/>
              </a:rPr>
              <a:t>本文</a:t>
            </a:r>
            <a:r>
              <a:rPr sz="1200" dirty="0">
                <a:latin typeface="仿宋" panose="02010609060101010101" charset="-122"/>
                <a:ea typeface="仿宋" panose="02010609060101010101" charset="-122"/>
                <a:cs typeface="仿宋" panose="02010609060101010101" charset="-122"/>
              </a:rPr>
              <a:t>在实证检验中</a:t>
            </a:r>
            <a:r>
              <a:rPr lang="zh-CN" sz="1200" dirty="0">
                <a:latin typeface="仿宋" panose="02010609060101010101" charset="-122"/>
                <a:ea typeface="仿宋" panose="02010609060101010101" charset="-122"/>
                <a:cs typeface="仿宋" panose="02010609060101010101" charset="-122"/>
              </a:rPr>
              <a:t>最关注</a:t>
            </a:r>
            <a:r>
              <a:rPr sz="1200" dirty="0">
                <a:latin typeface="仿宋" panose="02010609060101010101" charset="-122"/>
                <a:ea typeface="仿宋" panose="02010609060101010101" charset="-122"/>
                <a:cs typeface="仿宋" panose="02010609060101010101" charset="-122"/>
              </a:rPr>
              <a:t>的中心</a:t>
            </a:r>
            <a:r>
              <a:rPr lang="zh-CN" sz="1200" dirty="0">
                <a:latin typeface="仿宋" panose="02010609060101010101" charset="-122"/>
                <a:ea typeface="仿宋" panose="02010609060101010101" charset="-122"/>
                <a:cs typeface="仿宋" panose="02010609060101010101" charset="-122"/>
              </a:rPr>
              <a:t>变量</a:t>
            </a:r>
            <a:r>
              <a:rPr sz="1200" dirty="0">
                <a:latin typeface="仿宋" panose="02010609060101010101" charset="-122"/>
                <a:ea typeface="仿宋" panose="02010609060101010101" charset="-122"/>
                <a:cs typeface="仿宋" panose="02010609060101010101" charset="-122"/>
              </a:rPr>
              <a:t>，定义为:</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根据之前假设推断，</a:t>
            </a:r>
            <a:r>
              <a:rPr sz="1200" dirty="0">
                <a:latin typeface="仿宋" panose="02010609060101010101" charset="-122"/>
                <a:ea typeface="仿宋" panose="02010609060101010101" charset="-122"/>
                <a:cs typeface="仿宋" panose="02010609060101010101" charset="-122"/>
              </a:rPr>
              <a:t>pmat(L)应该</a:t>
            </a:r>
            <a:r>
              <a:rPr lang="zh-CN" sz="1200" dirty="0">
                <a:latin typeface="仿宋" panose="02010609060101010101" charset="-122"/>
                <a:ea typeface="仿宋" panose="02010609060101010101" charset="-122"/>
                <a:cs typeface="仿宋" panose="02010609060101010101" charset="-122"/>
              </a:rPr>
              <a:t>能</a:t>
            </a:r>
            <a:r>
              <a:rPr sz="1200" dirty="0">
                <a:latin typeface="仿宋" panose="02010609060101010101" charset="-122"/>
                <a:ea typeface="仿宋" panose="02010609060101010101" charset="-122"/>
                <a:cs typeface="仿宋" panose="02010609060101010101" charset="-122"/>
              </a:rPr>
              <a:t>预测比特币在短期内的回报。</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样本内预测回归的</a:t>
            </a:r>
            <a:r>
              <a:rPr lang="zh-CN" sz="1200" dirty="0">
                <a:latin typeface="仿宋" panose="02010609060101010101" charset="-122"/>
                <a:ea typeface="仿宋" panose="02010609060101010101" charset="-122"/>
                <a:cs typeface="仿宋" panose="02010609060101010101" charset="-122"/>
              </a:rPr>
              <a:t>公式</a:t>
            </a:r>
            <a:r>
              <a:rPr sz="1200" dirty="0">
                <a:latin typeface="仿宋" panose="02010609060101010101" charset="-122"/>
                <a:ea typeface="仿宋" panose="02010609060101010101" charset="-122"/>
                <a:cs typeface="仿宋" panose="02010609060101010101" charset="-122"/>
              </a:rPr>
              <a:t>:</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其中r</a:t>
            </a:r>
            <a:r>
              <a:rPr sz="1200" baseline="-25000" dirty="0">
                <a:latin typeface="仿宋" panose="02010609060101010101" charset="-122"/>
                <a:ea typeface="仿宋" panose="02010609060101010101" charset="-122"/>
                <a:cs typeface="仿宋" panose="02010609060101010101" charset="-122"/>
              </a:rPr>
              <a:t>t+1</a:t>
            </a:r>
            <a:r>
              <a:rPr sz="1200" dirty="0">
                <a:latin typeface="仿宋" panose="02010609060101010101" charset="-122"/>
                <a:ea typeface="仿宋" panose="02010609060101010101" charset="-122"/>
                <a:cs typeface="仿宋" panose="02010609060101010101" charset="-122"/>
              </a:rPr>
              <a:t>表示比特币在第t+1天的回报</a:t>
            </a:r>
            <a:r>
              <a:rPr lang="zh-CN" sz="1200" dirty="0">
                <a:latin typeface="仿宋" panose="02010609060101010101" charset="-122"/>
                <a:ea typeface="仿宋" panose="02010609060101010101" charset="-122"/>
                <a:cs typeface="仿宋" panose="02010609060101010101" charset="-122"/>
              </a:rPr>
              <a:t>，X</a:t>
            </a:r>
            <a:r>
              <a:rPr lang="zh-CN" sz="1200" baseline="-25000" dirty="0">
                <a:latin typeface="仿宋" panose="02010609060101010101" charset="-122"/>
                <a:ea typeface="仿宋" panose="02010609060101010101" charset="-122"/>
                <a:cs typeface="仿宋" panose="02010609060101010101" charset="-122"/>
              </a:rPr>
              <a:t>t</a:t>
            </a:r>
            <a:r>
              <a:rPr lang="zh-CN" sz="1200" dirty="0">
                <a:latin typeface="仿宋" panose="02010609060101010101" charset="-122"/>
                <a:ea typeface="仿宋" panose="02010609060101010101" charset="-122"/>
                <a:cs typeface="仿宋" panose="02010609060101010101" charset="-122"/>
              </a:rPr>
              <a:t> = pmat(L) for each L</a:t>
            </a:r>
            <a:endParaRPr lang="zh-CN" sz="1200" dirty="0">
              <a:latin typeface="仿宋" panose="02010609060101010101" charset="-122"/>
              <a:ea typeface="仿宋" panose="02010609060101010101" charset="-122"/>
              <a:cs typeface="仿宋" panose="02010609060101010101" charset="-122"/>
            </a:endParaRPr>
          </a:p>
        </p:txBody>
      </p:sp>
      <p:pic>
        <p:nvPicPr>
          <p:cNvPr id="14" name="图片 13"/>
          <p:cNvPicPr>
            <a:picLocks noChangeAspect="1"/>
          </p:cNvPicPr>
          <p:nvPr>
            <p:custDataLst>
              <p:tags r:id="rId2"/>
            </p:custDataLst>
          </p:nvPr>
        </p:nvPicPr>
        <p:blipFill>
          <a:blip r:embed="rId3"/>
          <a:stretch>
            <a:fillRect/>
          </a:stretch>
        </p:blipFill>
        <p:spPr>
          <a:xfrm>
            <a:off x="1139825" y="2079625"/>
            <a:ext cx="3028950" cy="503555"/>
          </a:xfrm>
          <a:prstGeom prst="rect">
            <a:avLst/>
          </a:prstGeom>
        </p:spPr>
      </p:pic>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4"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33</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300" y="143060"/>
            <a:ext cx="4022725" cy="276225"/>
          </a:xfrm>
          <a:prstGeom prst="rect">
            <a:avLst/>
          </a:prstGeom>
        </p:spPr>
        <p:txBody>
          <a:bodyPr vert="horz" wrap="square" lIns="0" tIns="15240" rIns="0" bIns="0" rtlCol="0">
            <a:spAutoFit/>
          </a:bodyPr>
          <a:lstStyle/>
          <a:p>
            <a:pPr marL="12700">
              <a:lnSpc>
                <a:spcPct val="100000"/>
              </a:lnSpc>
              <a:spcBef>
                <a:spcPts val="120"/>
              </a:spcBef>
            </a:pPr>
            <a:r>
              <a:rPr dirty="0"/>
              <a:t>Empirical Results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4" action="ppaction://hlinksldjump"/>
              </a:rPr>
              <a:t> </a:t>
            </a:r>
            <a:endParaRPr sz="600">
              <a:latin typeface="仿宋" panose="02010609060101010101" charset="-122"/>
              <a:ea typeface="仿宋" panose="02010609060101010101" charset="-122"/>
              <a:cs typeface="仿宋" panose="02010609060101010101" charset="-122"/>
            </a:endParaRPr>
          </a:p>
        </p:txBody>
      </p:sp>
      <p:pic>
        <p:nvPicPr>
          <p:cNvPr id="13" name="图片 12"/>
          <p:cNvPicPr>
            <a:picLocks noChangeAspect="1"/>
          </p:cNvPicPr>
          <p:nvPr>
            <p:custDataLst>
              <p:tags r:id="rId5"/>
            </p:custDataLst>
          </p:nvPr>
        </p:nvPicPr>
        <p:blipFill>
          <a:blip r:embed="rId6"/>
          <a:stretch>
            <a:fillRect/>
          </a:stretch>
        </p:blipFill>
        <p:spPr>
          <a:xfrm>
            <a:off x="1550670" y="1158875"/>
            <a:ext cx="2315210" cy="385445"/>
          </a:xfrm>
          <a:prstGeom prst="rect">
            <a:avLst/>
          </a:prstGeom>
        </p:spPr>
      </p:pic>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34</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053330" cy="276225"/>
          </a:xfrm>
          <a:prstGeom prst="rect">
            <a:avLst/>
          </a:prstGeom>
        </p:spPr>
        <p:txBody>
          <a:bodyPr vert="horz" wrap="square" lIns="0" tIns="15240" rIns="0" bIns="0" rtlCol="0">
            <a:spAutoFit/>
          </a:bodyPr>
          <a:lstStyle/>
          <a:p>
            <a:pPr marL="12700">
              <a:lnSpc>
                <a:spcPct val="100000"/>
              </a:lnSpc>
              <a:spcBef>
                <a:spcPts val="120"/>
              </a:spcBef>
            </a:pPr>
            <a:r>
              <a:rPr lang="en-US" altLang="zh-CN" dirty="0"/>
              <a:t>MAs</a:t>
            </a:r>
            <a:r>
              <a:rPr lang="zh-CN" altLang="en-US" dirty="0"/>
              <a:t>对</a:t>
            </a:r>
            <a:r>
              <a:rPr lang="en-US" altLang="zh-CN" dirty="0"/>
              <a:t>BTC</a:t>
            </a:r>
            <a:r>
              <a:rPr lang="zh-CN" altLang="en-US" dirty="0"/>
              <a:t>价格的样本内预测</a:t>
            </a:r>
            <a:r>
              <a:rPr lang="zh-CN" altLang="en-US" dirty="0"/>
              <a:t>能力</a:t>
            </a:r>
            <a:endParaRPr lang="zh-CN" altLang="en-US"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292100" y="631825"/>
            <a:ext cx="1967230" cy="48704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endParaRPr lang="en-US" altLang="en-US"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lang="en-US" altLang="en-US" sz="1200" dirty="0">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custDataLst>
              <p:tags r:id="rId3"/>
            </p:custDataLst>
          </p:nvPr>
        </p:nvPicPr>
        <p:blipFill>
          <a:blip r:embed="rId4"/>
          <a:stretch>
            <a:fillRect/>
          </a:stretch>
        </p:blipFill>
        <p:spPr>
          <a:xfrm>
            <a:off x="811530" y="479425"/>
            <a:ext cx="4136390" cy="1538605"/>
          </a:xfrm>
          <a:prstGeom prst="rect">
            <a:avLst/>
          </a:prstGeom>
        </p:spPr>
      </p:pic>
      <p:sp>
        <p:nvSpPr>
          <p:cNvPr id="13" name="文本框 12"/>
          <p:cNvSpPr txBox="1"/>
          <p:nvPr/>
        </p:nvSpPr>
        <p:spPr>
          <a:xfrm>
            <a:off x="485140" y="2078355"/>
            <a:ext cx="5744845" cy="694055"/>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方便与BILL、TERM、DEF和VIX的可预测性进行比较，在此使用每周5天，</a:t>
            </a:r>
            <a:r>
              <a:rPr lang="en-US" altLang="zh-CN" sz="1000">
                <a:sym typeface="+mn-ea"/>
              </a:rPr>
              <a:t>n=5</a:t>
            </a:r>
            <a:endParaRPr lang="zh-CN" altLang="en-US"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面板A的列（1）-（5）分别展示了Xt = pmat(L)，</a:t>
            </a:r>
            <a:r>
              <a:rPr lang="en-US" altLang="zh-CN" sz="1000">
                <a:sym typeface="+mn-ea"/>
              </a:rPr>
              <a:t>L=1,2,4,10,20</a:t>
            </a:r>
            <a:endParaRPr lang="en-US" altLang="zh-CN"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pmat(L)在所有L上显著预测rt+1，且符合模型的正向预测。</a:t>
            </a:r>
            <a:endParaRPr lang="zh-CN" altLang="en-US" sz="1000" dirty="0">
              <a:latin typeface="仿宋" panose="02010609060101010101" charset="-122"/>
              <a:ea typeface="仿宋" panose="02010609060101010101" charset="-122"/>
              <a:cs typeface="仿宋" panose="02010609060101010101" charset="-122"/>
              <a:sym typeface="+mn-ea"/>
            </a:endParaRPr>
          </a:p>
        </p:txBody>
      </p:sp>
      <p:pic>
        <p:nvPicPr>
          <p:cNvPr id="14" name="图片 13"/>
          <p:cNvPicPr>
            <a:picLocks noChangeAspect="1"/>
          </p:cNvPicPr>
          <p:nvPr>
            <p:custDataLst>
              <p:tags r:id="rId5"/>
            </p:custDataLst>
          </p:nvPr>
        </p:nvPicPr>
        <p:blipFill>
          <a:blip r:embed="rId6"/>
          <a:stretch>
            <a:fillRect/>
          </a:stretch>
        </p:blipFill>
        <p:spPr>
          <a:xfrm>
            <a:off x="3187700" y="98425"/>
            <a:ext cx="2070735" cy="368300"/>
          </a:xfrm>
          <a:prstGeom prst="rect">
            <a:avLst/>
          </a:prstGeom>
        </p:spPr>
      </p:pic>
      <p:sp>
        <p:nvSpPr>
          <p:cNvPr id="19" name="矩形 18"/>
          <p:cNvSpPr/>
          <p:nvPr>
            <p:custDataLst>
              <p:tags r:id="rId7"/>
            </p:custDataLst>
          </p:nvPr>
        </p:nvSpPr>
        <p:spPr>
          <a:xfrm>
            <a:off x="1405255" y="860425"/>
            <a:ext cx="2324100" cy="105791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35</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053330" cy="276225"/>
          </a:xfrm>
          <a:prstGeom prst="rect">
            <a:avLst/>
          </a:prstGeom>
        </p:spPr>
        <p:txBody>
          <a:bodyPr vert="horz" wrap="square" lIns="0" tIns="15240" rIns="0" bIns="0" rtlCol="0">
            <a:spAutoFit/>
          </a:bodyPr>
          <a:lstStyle/>
          <a:p>
            <a:pPr marL="12700">
              <a:lnSpc>
                <a:spcPct val="100000"/>
              </a:lnSpc>
              <a:spcBef>
                <a:spcPts val="120"/>
              </a:spcBef>
            </a:pPr>
            <a:r>
              <a:rPr lang="en-US" altLang="zh-CN" dirty="0"/>
              <a:t>MAs</a:t>
            </a:r>
            <a:r>
              <a:rPr lang="zh-CN" altLang="en-US" dirty="0"/>
              <a:t>对</a:t>
            </a:r>
            <a:r>
              <a:rPr lang="en-US" altLang="zh-CN" dirty="0"/>
              <a:t>BTC</a:t>
            </a:r>
            <a:r>
              <a:rPr lang="zh-CN" altLang="en-US" dirty="0"/>
              <a:t>价格的样本内预测</a:t>
            </a:r>
            <a:r>
              <a:rPr lang="zh-CN" altLang="en-US" dirty="0"/>
              <a:t>能力</a:t>
            </a:r>
            <a:endParaRPr lang="zh-CN" altLang="en-US"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292100" y="631825"/>
            <a:ext cx="1967230" cy="48704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endParaRPr lang="en-US" altLang="en-US"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lang="en-US" altLang="en-US" sz="1200" dirty="0">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custDataLst>
              <p:tags r:id="rId3"/>
            </p:custDataLst>
          </p:nvPr>
        </p:nvPicPr>
        <p:blipFill>
          <a:blip r:embed="rId4"/>
          <a:srcRect l="72183"/>
          <a:stretch>
            <a:fillRect/>
          </a:stretch>
        </p:blipFill>
        <p:spPr>
          <a:xfrm>
            <a:off x="4063365" y="631825"/>
            <a:ext cx="1150620" cy="1986915"/>
          </a:xfrm>
          <a:prstGeom prst="rect">
            <a:avLst/>
          </a:prstGeom>
        </p:spPr>
      </p:pic>
      <p:sp>
        <p:nvSpPr>
          <p:cNvPr id="13" name="文本框 12"/>
          <p:cNvSpPr txBox="1"/>
          <p:nvPr/>
        </p:nvSpPr>
        <p:spPr>
          <a:xfrm>
            <a:off x="368300" y="631825"/>
            <a:ext cx="3496310" cy="1886585"/>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不同时间跨度的移动平均在计算机制上高度相关。</a:t>
            </a:r>
            <a:endParaRPr lang="zh-CN" altLang="en-US"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为了测试不同时间跨度的pmat(L)是否包含非冗余预测信息，列（6）展示了预测因子为pmat(L)的前三个主成分分析（</a:t>
            </a:r>
            <a:r>
              <a:rPr lang="en-US" altLang="zh-CN" sz="1000">
                <a:sym typeface="+mn-ea"/>
              </a:rPr>
              <a:t>PCA</a:t>
            </a:r>
            <a:r>
              <a:rPr lang="zh-CN" altLang="en-US" sz="1000">
                <a:sym typeface="+mn-ea"/>
              </a:rPr>
              <a:t>）结果，</a:t>
            </a:r>
            <a:endParaRPr lang="zh-CN" altLang="en-US"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表示为 Xt =(PC1</a:t>
            </a:r>
            <a:r>
              <a:rPr lang="zh-CN" altLang="en-US" sz="1000" baseline="-25000">
                <a:sym typeface="+mn-ea"/>
              </a:rPr>
              <a:t>t</a:t>
            </a:r>
            <a:r>
              <a:rPr lang="zh-CN" altLang="en-US" sz="1000">
                <a:sym typeface="+mn-ea"/>
              </a:rPr>
              <a:t>,PC2</a:t>
            </a:r>
            <a:r>
              <a:rPr lang="zh-CN" altLang="en-US" sz="1000" baseline="-25000">
                <a:sym typeface="+mn-ea"/>
              </a:rPr>
              <a:t>t</a:t>
            </a:r>
            <a:r>
              <a:rPr lang="zh-CN" altLang="en-US" sz="1000">
                <a:sym typeface="+mn-ea"/>
              </a:rPr>
              <a:t>,PC3</a:t>
            </a:r>
            <a:r>
              <a:rPr lang="zh-CN" altLang="en-US" sz="1000" baseline="-25000">
                <a:sym typeface="+mn-ea"/>
              </a:rPr>
              <a:t>t</a:t>
            </a:r>
            <a:r>
              <a:rPr lang="zh-CN" altLang="en-US" sz="1000">
                <a:sym typeface="+mn-ea"/>
              </a:rPr>
              <a:t>)′</a:t>
            </a:r>
            <a:endParaRPr lang="zh-CN" altLang="en-US"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第二和第三主成分至少具有边际显著性</a:t>
            </a:r>
            <a:endParaRPr lang="zh-CN" altLang="en-US"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en-US" altLang="zh-CN" sz="1000">
                <a:sym typeface="+mn-ea"/>
              </a:rPr>
              <a:t>Adj.</a:t>
            </a:r>
            <a:r>
              <a:rPr lang="zh-CN" altLang="en-US" sz="1000">
                <a:sym typeface="+mn-ea"/>
              </a:rPr>
              <a:t>R</a:t>
            </a:r>
            <a:r>
              <a:rPr lang="zh-CN" altLang="en-US" sz="1000" baseline="30000">
                <a:sym typeface="+mn-ea"/>
              </a:rPr>
              <a:t>2</a:t>
            </a:r>
            <a:r>
              <a:rPr lang="en-US" altLang="zh-CN" sz="1000">
                <a:sym typeface="+mn-ea"/>
              </a:rPr>
              <a:t> = 1.88</a:t>
            </a:r>
            <a:r>
              <a:rPr lang="zh-CN" altLang="en-US" sz="1000">
                <a:sym typeface="+mn-ea"/>
              </a:rPr>
              <a:t>大约是列（1）-（5）中规格的三到四倍。</a:t>
            </a:r>
            <a:endParaRPr lang="zh-CN" altLang="en-US"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因此，所有pmat(L)集合似乎至少包含两个不同的预测信号，与模型一致。</a:t>
            </a:r>
            <a:endParaRPr lang="en-US" altLang="zh-CN" sz="1000">
              <a:sym typeface="+mn-ea"/>
            </a:endParaRPr>
          </a:p>
        </p:txBody>
      </p:sp>
      <p:sp>
        <p:nvSpPr>
          <p:cNvPr id="19" name="矩形 18"/>
          <p:cNvSpPr/>
          <p:nvPr>
            <p:custDataLst>
              <p:tags r:id="rId5"/>
            </p:custDataLst>
          </p:nvPr>
        </p:nvSpPr>
        <p:spPr>
          <a:xfrm>
            <a:off x="4711700" y="1393825"/>
            <a:ext cx="304800" cy="676275"/>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36</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053330" cy="276225"/>
          </a:xfrm>
          <a:prstGeom prst="rect">
            <a:avLst/>
          </a:prstGeom>
        </p:spPr>
        <p:txBody>
          <a:bodyPr vert="horz" wrap="square" lIns="0" tIns="15240" rIns="0" bIns="0" rtlCol="0">
            <a:spAutoFit/>
          </a:bodyPr>
          <a:lstStyle/>
          <a:p>
            <a:pPr marL="12700">
              <a:lnSpc>
                <a:spcPct val="100000"/>
              </a:lnSpc>
              <a:spcBef>
                <a:spcPts val="120"/>
              </a:spcBef>
            </a:pPr>
            <a:r>
              <a:rPr lang="en-US" altLang="zh-CN" dirty="0"/>
              <a:t>宏观</a:t>
            </a:r>
            <a:r>
              <a:rPr lang="zh-CN" altLang="en-US" dirty="0"/>
              <a:t>因子对</a:t>
            </a:r>
            <a:r>
              <a:rPr lang="en-US" altLang="zh-CN" dirty="0"/>
              <a:t>BTC</a:t>
            </a:r>
            <a:r>
              <a:rPr lang="zh-CN" altLang="en-US" dirty="0"/>
              <a:t>价格的样本内预测</a:t>
            </a:r>
            <a:r>
              <a:rPr lang="zh-CN" altLang="en-US" dirty="0"/>
              <a:t>能力</a:t>
            </a:r>
            <a:endParaRPr lang="zh-CN" altLang="en-US"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292100" y="631825"/>
            <a:ext cx="1967230" cy="48704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endParaRPr lang="en-US" altLang="en-US"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lang="en-US" altLang="en-US" sz="1200" dirty="0">
              <a:latin typeface="仿宋" panose="02010609060101010101" charset="-122"/>
              <a:ea typeface="仿宋" panose="02010609060101010101" charset="-122"/>
              <a:cs typeface="仿宋" panose="02010609060101010101" charset="-122"/>
            </a:endParaRPr>
          </a:p>
        </p:txBody>
      </p:sp>
      <p:pic>
        <p:nvPicPr>
          <p:cNvPr id="12" name="图片 11"/>
          <p:cNvPicPr>
            <a:picLocks noChangeAspect="1"/>
          </p:cNvPicPr>
          <p:nvPr>
            <p:custDataLst>
              <p:tags r:id="rId3"/>
            </p:custDataLst>
          </p:nvPr>
        </p:nvPicPr>
        <p:blipFill>
          <a:blip r:embed="rId4"/>
          <a:stretch>
            <a:fillRect/>
          </a:stretch>
        </p:blipFill>
        <p:spPr>
          <a:xfrm>
            <a:off x="749300" y="479425"/>
            <a:ext cx="4277995" cy="1502410"/>
          </a:xfrm>
          <a:prstGeom prst="rect">
            <a:avLst/>
          </a:prstGeom>
        </p:spPr>
      </p:pic>
      <p:sp>
        <p:nvSpPr>
          <p:cNvPr id="13" name="文本框 12"/>
          <p:cNvSpPr txBox="1"/>
          <p:nvPr>
            <p:custDataLst>
              <p:tags r:id="rId5"/>
            </p:custDataLst>
          </p:nvPr>
        </p:nvSpPr>
        <p:spPr>
          <a:xfrm>
            <a:off x="408940" y="1925955"/>
            <a:ext cx="4886960" cy="1091565"/>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面板B展示宏观因子Xt = VIX</a:t>
            </a:r>
            <a:r>
              <a:rPr lang="zh-CN" altLang="en-US" sz="1000" baseline="-25000">
                <a:sym typeface="+mn-ea"/>
              </a:rPr>
              <a:t>t</a:t>
            </a:r>
            <a:r>
              <a:rPr lang="zh-CN" altLang="en-US" sz="1000">
                <a:sym typeface="+mn-ea"/>
              </a:rPr>
              <a:t>、BIL</a:t>
            </a:r>
            <a:r>
              <a:rPr lang="en-US" altLang="zh-CN" sz="1000">
                <a:sym typeface="+mn-ea"/>
              </a:rPr>
              <a:t>L</a:t>
            </a:r>
            <a:r>
              <a:rPr lang="zh-CN" altLang="en-US" sz="1000" baseline="-25000">
                <a:sym typeface="+mn-ea"/>
              </a:rPr>
              <a:t>t</a:t>
            </a:r>
            <a:r>
              <a:rPr lang="zh-CN" altLang="en-US" sz="1000">
                <a:sym typeface="+mn-ea"/>
              </a:rPr>
              <a:t> 、TERM</a:t>
            </a:r>
            <a:r>
              <a:rPr lang="zh-CN" altLang="en-US" sz="1000" baseline="-25000">
                <a:sym typeface="+mn-ea"/>
              </a:rPr>
              <a:t>t、</a:t>
            </a:r>
            <a:r>
              <a:rPr lang="zh-CN" altLang="en-US" sz="1000">
                <a:sym typeface="+mn-ea"/>
              </a:rPr>
              <a:t>DEFt的预测回归。</a:t>
            </a:r>
            <a:endParaRPr lang="zh-CN" altLang="en-US"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列（1）-（5）显示，这些变量</a:t>
            </a:r>
            <a:r>
              <a:rPr lang="zh-CN" altLang="en-US" sz="1000">
                <a:sym typeface="+mn-ea"/>
              </a:rPr>
              <a:t>无论是单独还是联合使用都</a:t>
            </a:r>
            <a:r>
              <a:rPr lang="zh-CN" altLang="en-US" sz="1000">
                <a:sym typeface="+mn-ea"/>
              </a:rPr>
              <a:t>未显示出</a:t>
            </a:r>
            <a:r>
              <a:rPr lang="zh-CN" altLang="en-US" sz="1000">
                <a:sym typeface="+mn-ea"/>
              </a:rPr>
              <a:t>对比特币回报的</a:t>
            </a:r>
            <a:r>
              <a:rPr lang="zh-CN" altLang="en-US" sz="1000">
                <a:sym typeface="+mn-ea"/>
              </a:rPr>
              <a:t>显著预测效果。</a:t>
            </a:r>
            <a:endParaRPr lang="zh-CN" altLang="en-US"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此外，列（6）使用预测因子Xt</a:t>
            </a:r>
            <a:r>
              <a:rPr lang="en-US" altLang="zh-CN" sz="1000">
                <a:sym typeface="+mn-ea"/>
              </a:rPr>
              <a:t>=</a:t>
            </a:r>
            <a:r>
              <a:rPr lang="zh-CN" altLang="en-US" sz="1000">
                <a:sym typeface="+mn-ea"/>
              </a:rPr>
              <a:t>Lt,TERMt,DEFt,PC1t,PC2t,PC3t)′</a:t>
            </a:r>
            <a:endParaRPr lang="zh-CN" altLang="en-US"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结果均不</a:t>
            </a:r>
            <a:r>
              <a:rPr lang="zh-CN" altLang="en-US" sz="1000">
                <a:sym typeface="+mn-ea"/>
              </a:rPr>
              <a:t>显著，表明宏观回报预测因子并未包含pmat(L)的预测能力。</a:t>
            </a:r>
            <a:endParaRPr lang="zh-CN" altLang="en-US" sz="1000">
              <a:sym typeface="+mn-ea"/>
            </a:endParaRPr>
          </a:p>
        </p:txBody>
      </p:sp>
      <p:pic>
        <p:nvPicPr>
          <p:cNvPr id="14" name="图片 13"/>
          <p:cNvPicPr>
            <a:picLocks noChangeAspect="1"/>
          </p:cNvPicPr>
          <p:nvPr>
            <p:custDataLst>
              <p:tags r:id="rId6"/>
            </p:custDataLst>
          </p:nvPr>
        </p:nvPicPr>
        <p:blipFill>
          <a:blip r:embed="rId7"/>
          <a:srcRect l="13621" r="13893"/>
          <a:stretch>
            <a:fillRect/>
          </a:stretch>
        </p:blipFill>
        <p:spPr>
          <a:xfrm>
            <a:off x="3644900" y="128270"/>
            <a:ext cx="1524000" cy="351790"/>
          </a:xfrm>
          <a:prstGeom prst="rect">
            <a:avLst/>
          </a:prstGeom>
        </p:spPr>
      </p:pic>
      <p:sp>
        <p:nvSpPr>
          <p:cNvPr id="19" name="矩形 18"/>
          <p:cNvSpPr/>
          <p:nvPr>
            <p:custDataLst>
              <p:tags r:id="rId8"/>
            </p:custDataLst>
          </p:nvPr>
        </p:nvSpPr>
        <p:spPr>
          <a:xfrm>
            <a:off x="4483100" y="480060"/>
            <a:ext cx="431165" cy="1501775"/>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37</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300" y="143060"/>
            <a:ext cx="4022725" cy="276225"/>
          </a:xfrm>
          <a:prstGeom prst="rect">
            <a:avLst/>
          </a:prstGeom>
        </p:spPr>
        <p:txBody>
          <a:bodyPr vert="horz" wrap="square" lIns="0" tIns="15240" rIns="0" bIns="0" rtlCol="0">
            <a:spAutoFit/>
          </a:bodyPr>
          <a:lstStyle/>
          <a:p>
            <a:pPr marL="12700">
              <a:lnSpc>
                <a:spcPct val="100000"/>
              </a:lnSpc>
              <a:spcBef>
                <a:spcPts val="120"/>
              </a:spcBef>
            </a:pPr>
            <a:r>
              <a:rPr lang="zh-CN" dirty="0"/>
              <a:t>样本外预测能力（</a:t>
            </a:r>
            <a:r>
              <a:rPr lang="en-US" altLang="zh-CN" dirty="0"/>
              <a:t>BTC</a:t>
            </a:r>
            <a:r>
              <a:rPr lang="zh-CN" altLang="en-US" dirty="0"/>
              <a:t>）</a:t>
            </a:r>
            <a:endParaRPr lang="zh-CN" altLang="en-US"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869180"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pic>
        <p:nvPicPr>
          <p:cNvPr id="12" name="图片 11"/>
          <p:cNvPicPr>
            <a:picLocks noChangeAspect="1"/>
          </p:cNvPicPr>
          <p:nvPr>
            <p:custDataLst>
              <p:tags r:id="rId2"/>
            </p:custDataLst>
          </p:nvPr>
        </p:nvPicPr>
        <p:blipFill>
          <a:blip r:embed="rId3"/>
          <a:stretch>
            <a:fillRect/>
          </a:stretch>
        </p:blipFill>
        <p:spPr>
          <a:xfrm>
            <a:off x="673100" y="419100"/>
            <a:ext cx="4285615" cy="1640840"/>
          </a:xfrm>
          <a:prstGeom prst="rect">
            <a:avLst/>
          </a:prstGeom>
        </p:spPr>
      </p:pic>
      <p:sp>
        <p:nvSpPr>
          <p:cNvPr id="13" name="文本框 12"/>
          <p:cNvSpPr txBox="1"/>
          <p:nvPr>
            <p:custDataLst>
              <p:tags r:id="rId4"/>
            </p:custDataLst>
          </p:nvPr>
        </p:nvSpPr>
        <p:spPr>
          <a:xfrm>
            <a:off x="335915" y="2003425"/>
            <a:ext cx="5379085" cy="1104265"/>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Panel A和B展示了以百分比形式表示的样本外R</a:t>
            </a:r>
            <a:r>
              <a:rPr sz="1000" baseline="30000">
                <a:sym typeface="+mn-ea"/>
              </a:rPr>
              <a:t>2</a:t>
            </a:r>
            <a:r>
              <a:rPr sz="1000" baseline="-25000">
                <a:sym typeface="+mn-ea"/>
              </a:rPr>
              <a:t> OS</a:t>
            </a:r>
            <a:r>
              <a:rPr sz="1000">
                <a:sym typeface="+mn-ea"/>
              </a:rPr>
              <a:t>，r</a:t>
            </a:r>
            <a:r>
              <a:rPr sz="1000" baseline="-25000">
                <a:sym typeface="+mn-ea"/>
              </a:rPr>
              <a:t>t+1</a:t>
            </a:r>
            <a:r>
              <a:rPr sz="1000">
                <a:sym typeface="+mn-ea"/>
              </a:rPr>
              <a:t> = a + b</a:t>
            </a:r>
            <a:r>
              <a:rPr lang="en-US" sz="1000">
                <a:sym typeface="+mn-ea"/>
              </a:rPr>
              <a:t>*</a:t>
            </a:r>
            <a:r>
              <a:rPr sz="1000">
                <a:sym typeface="+mn-ea"/>
              </a:rPr>
              <a:t>X</a:t>
            </a:r>
            <a:r>
              <a:rPr sz="1000" baseline="-25000">
                <a:sym typeface="+mn-ea"/>
              </a:rPr>
              <a:t>t</a:t>
            </a:r>
            <a:r>
              <a:rPr sz="1000">
                <a:sym typeface="+mn-ea"/>
              </a:rPr>
              <a:t> + 𝜖</a:t>
            </a:r>
            <a:r>
              <a:rPr sz="1000" baseline="-25000">
                <a:sym typeface="+mn-ea"/>
              </a:rPr>
              <a:t>t+1</a:t>
            </a:r>
            <a:r>
              <a:rPr sz="1000">
                <a:sym typeface="+mn-ea"/>
              </a:rPr>
              <a:t>，</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Panel A中，预测因子是pma(L)，在Panel B中，预测因子是VIX、BILL、DEF</a:t>
            </a:r>
            <a:r>
              <a:rPr lang="zh-CN" sz="1000">
                <a:sym typeface="+mn-ea"/>
              </a:rPr>
              <a:t>，</a:t>
            </a:r>
            <a:r>
              <a:rPr sz="1000">
                <a:sym typeface="+mn-ea"/>
              </a:rPr>
              <a:t>TERM</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Panel C使用每周七天的观察数据，回归预测一周回报r</a:t>
            </a:r>
            <a:r>
              <a:rPr sz="1000" baseline="-25000">
                <a:sym typeface="+mn-ea"/>
              </a:rPr>
              <a:t>t+1</a:t>
            </a:r>
            <a:r>
              <a:rPr sz="1000">
                <a:sym typeface="+mn-ea"/>
              </a:rPr>
              <a:t>,</a:t>
            </a:r>
            <a:r>
              <a:rPr sz="1000" baseline="-25000">
                <a:sym typeface="+mn-ea"/>
              </a:rPr>
              <a:t>t+7</a:t>
            </a:r>
            <a:r>
              <a:rPr sz="1000">
                <a:sym typeface="+mn-ea"/>
              </a:rPr>
              <a:t> = a + b</a:t>
            </a:r>
            <a:r>
              <a:rPr lang="en-US" sz="1000">
                <a:sym typeface="+mn-ea"/>
              </a:rPr>
              <a:t>*</a:t>
            </a:r>
            <a:r>
              <a:rPr sz="1000">
                <a:sym typeface="+mn-ea"/>
              </a:rPr>
              <a:t>pma(L)</a:t>
            </a:r>
            <a:r>
              <a:rPr sz="1000">
                <a:sym typeface="+mn-ea"/>
              </a:rPr>
              <a:t> + 𝜖</a:t>
            </a:r>
            <a:r>
              <a:rPr sz="1000" baseline="-25000">
                <a:sym typeface="+mn-ea"/>
              </a:rPr>
              <a:t>t+1</a:t>
            </a:r>
            <a:r>
              <a:rPr sz="1000">
                <a:sym typeface="+mn-ea"/>
              </a:rPr>
              <a:t>,</a:t>
            </a:r>
            <a:r>
              <a:rPr sz="1000" baseline="-25000">
                <a:sym typeface="+mn-ea"/>
              </a:rPr>
              <a:t>t+7</a:t>
            </a:r>
            <a:endParaRPr sz="1000" baseline="-25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T</a:t>
            </a:r>
            <a:r>
              <a:rPr sz="1000" baseline="-25000">
                <a:sym typeface="+mn-ea"/>
              </a:rPr>
              <a:t>0</a:t>
            </a:r>
            <a:r>
              <a:rPr sz="1000">
                <a:sym typeface="+mn-ea"/>
              </a:rPr>
              <a:t>表示样本内时期占总样本的百分比。</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en-US" sz="1000">
                <a:sym typeface="+mn-ea"/>
              </a:rPr>
              <a:t>Mean</a:t>
            </a:r>
            <a:r>
              <a:rPr sz="1000">
                <a:sym typeface="+mn-ea"/>
              </a:rPr>
              <a:t>是一个简单的组合预测，对五个移动平均预测取平均</a:t>
            </a:r>
            <a:r>
              <a:rPr lang="zh-CN" sz="1000">
                <a:sym typeface="+mn-ea"/>
              </a:rPr>
              <a:t>值。</a:t>
            </a:r>
            <a:endParaRPr lang="zh-CN" sz="1000">
              <a:sym typeface="+mn-ea"/>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38</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300" y="143060"/>
            <a:ext cx="4022725" cy="276225"/>
          </a:xfrm>
          <a:prstGeom prst="rect">
            <a:avLst/>
          </a:prstGeom>
        </p:spPr>
        <p:txBody>
          <a:bodyPr vert="horz" wrap="square" lIns="0" tIns="15240" rIns="0" bIns="0" rtlCol="0">
            <a:spAutoFit/>
          </a:bodyPr>
          <a:lstStyle/>
          <a:p>
            <a:pPr marL="12700">
              <a:lnSpc>
                <a:spcPct val="100000"/>
              </a:lnSpc>
              <a:spcBef>
                <a:spcPts val="120"/>
              </a:spcBef>
            </a:pPr>
            <a:r>
              <a:rPr lang="zh-CN" dirty="0"/>
              <a:t>样本外预测能力（</a:t>
            </a:r>
            <a:r>
              <a:rPr lang="en-US" altLang="zh-CN" dirty="0"/>
              <a:t>BTC</a:t>
            </a:r>
            <a:r>
              <a:rPr lang="zh-CN" altLang="en-US" dirty="0"/>
              <a:t>）</a:t>
            </a:r>
            <a:endParaRPr lang="zh-CN" altLang="en-US"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869180"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pic>
        <p:nvPicPr>
          <p:cNvPr id="12" name="图片 11"/>
          <p:cNvPicPr>
            <a:picLocks noChangeAspect="1"/>
          </p:cNvPicPr>
          <p:nvPr>
            <p:custDataLst>
              <p:tags r:id="rId2"/>
            </p:custDataLst>
          </p:nvPr>
        </p:nvPicPr>
        <p:blipFill>
          <a:blip r:embed="rId3"/>
          <a:srcRect b="63816"/>
          <a:stretch>
            <a:fillRect/>
          </a:stretch>
        </p:blipFill>
        <p:spPr>
          <a:xfrm>
            <a:off x="673100" y="419100"/>
            <a:ext cx="4285615" cy="1142365"/>
          </a:xfrm>
          <a:prstGeom prst="rect">
            <a:avLst/>
          </a:prstGeom>
        </p:spPr>
      </p:pic>
      <p:sp>
        <p:nvSpPr>
          <p:cNvPr id="13" name="文本框 12"/>
          <p:cNvSpPr txBox="1"/>
          <p:nvPr>
            <p:custDataLst>
              <p:tags r:id="rId4"/>
            </p:custDataLst>
          </p:nvPr>
        </p:nvSpPr>
        <p:spPr>
          <a:xfrm>
            <a:off x="292100" y="1698625"/>
            <a:ext cx="4884420" cy="1283970"/>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表4Panel A显示，几个pmat(L)单独预测了样本外收益，其R</a:t>
            </a:r>
            <a:r>
              <a:rPr sz="1000" baseline="30000">
                <a:sym typeface="+mn-ea"/>
              </a:rPr>
              <a:t>2</a:t>
            </a:r>
            <a:r>
              <a:rPr sz="1000">
                <a:sym typeface="+mn-ea"/>
              </a:rPr>
              <a:t> </a:t>
            </a:r>
            <a:r>
              <a:rPr sz="1000" baseline="-25000">
                <a:sym typeface="+mn-ea"/>
              </a:rPr>
              <a:t>OS</a:t>
            </a:r>
            <a:r>
              <a:rPr sz="1000">
                <a:sym typeface="+mn-ea"/>
              </a:rPr>
              <a:t> &gt; 0。</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此外，对于每个分割</a:t>
            </a:r>
            <a:r>
              <a:rPr lang="zh-CN" sz="1000">
                <a:sym typeface="+mn-ea"/>
              </a:rPr>
              <a:t>样本</a:t>
            </a:r>
            <a:r>
              <a:rPr sz="1000">
                <a:sym typeface="+mn-ea"/>
              </a:rPr>
              <a:t>，平均预测</a:t>
            </a:r>
            <a:r>
              <a:rPr lang="en-US" sz="1000">
                <a:sym typeface="+mn-ea"/>
              </a:rPr>
              <a:t>Mean</a:t>
            </a:r>
            <a:r>
              <a:rPr lang="zh-CN" altLang="en-US" sz="1000">
                <a:sym typeface="+mn-ea"/>
              </a:rPr>
              <a:t>组</a:t>
            </a:r>
            <a:r>
              <a:rPr sz="1000">
                <a:sym typeface="+mn-ea"/>
              </a:rPr>
              <a:t>至少具有边际显著性，R</a:t>
            </a:r>
            <a:r>
              <a:rPr sz="1000" baseline="30000">
                <a:sym typeface="+mn-ea"/>
              </a:rPr>
              <a:t>2</a:t>
            </a:r>
            <a:r>
              <a:rPr sz="1000" baseline="-25000">
                <a:sym typeface="+mn-ea"/>
              </a:rPr>
              <a:t>OS</a:t>
            </a:r>
            <a:r>
              <a:rPr sz="1000">
                <a:sym typeface="+mn-ea"/>
              </a:rPr>
              <a:t>为0.83%到1.42%，这对于日度时间跨度来说是较高的。</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作为对比，Pettenuzzo、Timmermann和Valkanov（2014）发现月度股票回报的</a:t>
            </a:r>
            <a:r>
              <a:rPr sz="1000">
                <a:sym typeface="+mn-ea"/>
              </a:rPr>
              <a:t>R</a:t>
            </a:r>
            <a:r>
              <a:rPr sz="1000" baseline="30000">
                <a:sym typeface="+mn-ea"/>
              </a:rPr>
              <a:t>2</a:t>
            </a:r>
            <a:r>
              <a:rPr sz="1000" baseline="-25000">
                <a:sym typeface="+mn-ea"/>
              </a:rPr>
              <a:t>OS</a:t>
            </a:r>
            <a:r>
              <a:rPr sz="1000">
                <a:sym typeface="+mn-ea"/>
              </a:rPr>
              <a:t>范围从-0.08%到0.55%。</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pic>
        <p:nvPicPr>
          <p:cNvPr id="14" name="图片 13"/>
          <p:cNvPicPr>
            <a:picLocks noChangeAspect="1"/>
          </p:cNvPicPr>
          <p:nvPr>
            <p:custDataLst>
              <p:tags r:id="rId5"/>
            </p:custDataLst>
          </p:nvPr>
        </p:nvPicPr>
        <p:blipFill>
          <a:blip r:embed="rId6"/>
          <a:srcRect l="13621" r="13893" b="18552"/>
          <a:stretch>
            <a:fillRect/>
          </a:stretch>
        </p:blipFill>
        <p:spPr>
          <a:xfrm>
            <a:off x="3111500" y="403225"/>
            <a:ext cx="1524000" cy="228600"/>
          </a:xfrm>
          <a:prstGeom prst="rect">
            <a:avLst/>
          </a:prstGeom>
        </p:spPr>
      </p:pic>
      <p:sp>
        <p:nvSpPr>
          <p:cNvPr id="19" name="矩形 18"/>
          <p:cNvSpPr/>
          <p:nvPr>
            <p:custDataLst>
              <p:tags r:id="rId7"/>
            </p:custDataLst>
          </p:nvPr>
        </p:nvSpPr>
        <p:spPr>
          <a:xfrm>
            <a:off x="4406900" y="1012825"/>
            <a:ext cx="304800" cy="676275"/>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5" name="object 5"/>
          <p:cNvGrpSpPr/>
          <p:nvPr/>
        </p:nvGrpSpPr>
        <p:grpSpPr>
          <a:xfrm>
            <a:off x="5478573" y="3036070"/>
            <a:ext cx="238760" cy="57150"/>
            <a:chOff x="5478573" y="3036070"/>
            <a:chExt cx="238760" cy="57150"/>
          </a:xfrm>
        </p:grpSpPr>
        <p:sp>
          <p:nvSpPr>
            <p:cNvPr id="6" name="object 6"/>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8" name="object 8"/>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12" name="object 12"/>
          <p:cNvSpPr txBox="1"/>
          <p:nvPr/>
        </p:nvSpPr>
        <p:spPr>
          <a:xfrm>
            <a:off x="515366" y="3118693"/>
            <a:ext cx="5192395" cy="104140"/>
          </a:xfrm>
          <a:prstGeom prst="rect">
            <a:avLst/>
          </a:prstGeom>
        </p:spPr>
        <p:txBody>
          <a:bodyPr vert="horz" wrap="square" lIns="0" tIns="12065" rIns="0" bIns="0" rtlCol="0">
            <a:spAutoFit/>
          </a:bodyPr>
          <a:lstStyle/>
          <a:p>
            <a:pPr marL="12700">
              <a:lnSpc>
                <a:spcPct val="100000"/>
              </a:lnSpc>
              <a:spcBef>
                <a:spcPts val="95"/>
              </a:spcBef>
              <a:tabLst>
                <a:tab pos="2212340" algn="l"/>
                <a:tab pos="4035425" algn="l"/>
                <a:tab pos="4930140" algn="l"/>
              </a:tabLst>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100"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	</a:t>
            </a:r>
            <a:r>
              <a:rPr sz="600" spc="-5" dirty="0">
                <a:latin typeface="仿宋" panose="02010609060101010101" charset="-122"/>
                <a:ea typeface="仿宋" panose="02010609060101010101" charset="-122"/>
                <a:cs typeface="仿宋" panose="02010609060101010101" charset="-122"/>
              </a:rPr>
              <a:t>	</a:t>
            </a: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39</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3" name="object 8"/>
          <p:cNvSpPr txBox="1">
            <a:spLocks noGrp="1"/>
          </p:cNvSpPr>
          <p:nvPr>
            <p:custDataLst>
              <p:tags r:id="rId1"/>
            </p:custDataLst>
          </p:nvPr>
        </p:nvSpPr>
        <p:spPr>
          <a:xfrm>
            <a:off x="116890" y="174810"/>
            <a:ext cx="4022725" cy="276225"/>
          </a:xfrm>
          <a:prstGeom prst="rect">
            <a:avLst/>
          </a:prstGeom>
        </p:spPr>
        <p:txBody>
          <a:bodyPr vert="horz" wrap="square" lIns="0" tIns="15240" rIns="0" bIns="0" rtlCol="0">
            <a:spAutoFit/>
          </a:bodyPr>
          <a:lstStyle>
            <a:lvl1pPr>
              <a:defRPr sz="1700" b="0" i="0">
                <a:solidFill>
                  <a:srgbClr val="3333B2"/>
                </a:solidFill>
                <a:latin typeface="仿宋" panose="02010609060101010101" charset="-122"/>
                <a:ea typeface="仿宋" panose="02010609060101010101" charset="-122"/>
                <a:cs typeface="仿宋" panose="02010609060101010101" charset="-122"/>
                <a:sym typeface="仿宋" panose="02010609060101010101" charset="-122"/>
              </a:defRPr>
            </a:lvl1pPr>
          </a:lstStyle>
          <a:p>
            <a:pPr marL="12700">
              <a:lnSpc>
                <a:spcPct val="100000"/>
              </a:lnSpc>
              <a:spcBef>
                <a:spcPts val="120"/>
              </a:spcBef>
            </a:pPr>
            <a:r>
              <a:rPr dirty="0"/>
              <a:t>Empirical Results</a:t>
            </a:r>
            <a:endParaRPr dirty="0"/>
          </a:p>
        </p:txBody>
      </p:sp>
      <p:sp>
        <p:nvSpPr>
          <p:cNvPr id="4" name="文本框 3"/>
          <p:cNvSpPr txBox="1"/>
          <p:nvPr/>
        </p:nvSpPr>
        <p:spPr>
          <a:xfrm>
            <a:off x="1441450" y="-916305"/>
            <a:ext cx="2882900" cy="368300"/>
          </a:xfrm>
          <a:prstGeom prst="rect">
            <a:avLst/>
          </a:prstGeom>
          <a:noFill/>
        </p:spPr>
        <p:txBody>
          <a:bodyPr wrap="square" rtlCol="0" anchor="t">
            <a:spAutoFit/>
          </a:bodyPr>
          <a:p>
            <a:endParaRPr lang="zh-CN" altLang="en-US"/>
          </a:p>
        </p:txBody>
      </p:sp>
      <p:sp>
        <p:nvSpPr>
          <p:cNvPr id="10" name="文本框 9"/>
          <p:cNvSpPr txBox="1"/>
          <p:nvPr/>
        </p:nvSpPr>
        <p:spPr>
          <a:xfrm>
            <a:off x="515620" y="631825"/>
            <a:ext cx="1922145" cy="368300"/>
          </a:xfrm>
          <a:prstGeom prst="rect">
            <a:avLst/>
          </a:prstGeom>
          <a:noFill/>
        </p:spPr>
        <p:txBody>
          <a:bodyPr wrap="square" rtlCol="0">
            <a:spAutoFit/>
          </a:bodyPr>
          <a:p>
            <a:endParaRPr lang="zh-CN" altLang="en-US"/>
          </a:p>
        </p:txBody>
      </p:sp>
      <p:pic>
        <p:nvPicPr>
          <p:cNvPr id="2" name="图片 1"/>
          <p:cNvPicPr>
            <a:picLocks noChangeAspect="1"/>
          </p:cNvPicPr>
          <p:nvPr>
            <p:custDataLst>
              <p:tags r:id="rId2"/>
            </p:custDataLst>
          </p:nvPr>
        </p:nvPicPr>
        <p:blipFill>
          <a:blip r:embed="rId3"/>
          <a:srcRect t="36561" b="32947"/>
          <a:stretch>
            <a:fillRect/>
          </a:stretch>
        </p:blipFill>
        <p:spPr>
          <a:xfrm>
            <a:off x="673100" y="555625"/>
            <a:ext cx="4285615" cy="685800"/>
          </a:xfrm>
          <a:prstGeom prst="rect">
            <a:avLst/>
          </a:prstGeom>
        </p:spPr>
      </p:pic>
      <p:sp>
        <p:nvSpPr>
          <p:cNvPr id="11" name="文本框 10"/>
          <p:cNvSpPr txBox="1"/>
          <p:nvPr>
            <p:custDataLst>
              <p:tags r:id="rId4"/>
            </p:custDataLst>
          </p:nvPr>
        </p:nvSpPr>
        <p:spPr>
          <a:xfrm>
            <a:off x="292100" y="1346200"/>
            <a:ext cx="4928235" cy="1681480"/>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Panel B呈现了类似于Panel A的测试结果，但使用VIX、BILL、TERM和DEF作为预测因子。</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宏观因子的预测</a:t>
            </a:r>
            <a:r>
              <a:rPr lang="zh-CN" sz="1000">
                <a:sym typeface="+mn-ea"/>
              </a:rPr>
              <a:t>普遍</a:t>
            </a:r>
            <a:r>
              <a:rPr sz="1000">
                <a:sym typeface="+mn-ea"/>
              </a:rPr>
              <a:t>具有负的R2 OS。</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众所周知，像VIX、BILL、TERM和DEF这样具有高度持续性的回归量可能会产生虚假的高样本内回报可预测性（Campbell，2006；Ferson</a:t>
            </a:r>
            <a:r>
              <a:rPr lang="en-US" sz="1000">
                <a:sym typeface="+mn-ea"/>
              </a:rPr>
              <a:t> et al.</a:t>
            </a:r>
            <a:r>
              <a:rPr sz="1000">
                <a:sym typeface="+mn-ea"/>
              </a:rPr>
              <a:t>，2003；Stambaugh，1999）</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307975" y="555625"/>
            <a:ext cx="5315585" cy="518160"/>
          </a:xfrm>
          <a:prstGeom prst="rect">
            <a:avLst/>
          </a:prstGeom>
        </p:spPr>
        <p:txBody>
          <a:bodyPr vert="horz" wrap="square" lIns="0" tIns="12700" rIns="0" bIns="0" rtlCol="0">
            <a:noAutofit/>
          </a:bodyPr>
          <a:lstStyle/>
          <a:p>
            <a:pPr marL="219075" marR="43053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现有的模型通过不同的机制产生价格漂移，其中大多数是基于行为偏差，如反应不足或</a:t>
            </a:r>
            <a:r>
              <a:rPr lang="zh-CN" sz="1200" dirty="0">
                <a:latin typeface="仿宋" panose="02010609060101010101" charset="-122"/>
                <a:ea typeface="仿宋" panose="02010609060101010101" charset="-122"/>
                <a:cs typeface="仿宋" panose="02010609060101010101" charset="-122"/>
              </a:rPr>
              <a:t>反应</a:t>
            </a:r>
            <a:r>
              <a:rPr sz="1200" dirty="0">
                <a:latin typeface="仿宋" panose="02010609060101010101" charset="-122"/>
                <a:ea typeface="仿宋" panose="02010609060101010101" charset="-122"/>
                <a:cs typeface="仿宋" panose="02010609060101010101" charset="-122"/>
              </a:rPr>
              <a:t>过度。</a:t>
            </a: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例如，Huang</a:t>
            </a:r>
            <a:r>
              <a:rPr lang="en-US" sz="1200" dirty="0">
                <a:latin typeface="仿宋" panose="02010609060101010101" charset="-122"/>
                <a:ea typeface="仿宋" panose="02010609060101010101" charset="-122"/>
                <a:cs typeface="仿宋" panose="02010609060101010101" charset="-122"/>
              </a:rPr>
              <a:t> et al.(</a:t>
            </a:r>
            <a:r>
              <a:rPr sz="1200" dirty="0">
                <a:latin typeface="仿宋" panose="02010609060101010101" charset="-122"/>
                <a:ea typeface="仿宋" panose="02010609060101010101" charset="-122"/>
                <a:cs typeface="仿宋" panose="02010609060101010101" charset="-122"/>
              </a:rPr>
              <a:t>2020</a:t>
            </a:r>
            <a:r>
              <a:rPr lang="en-US" sz="1200" dirty="0">
                <a:latin typeface="仿宋" panose="02010609060101010101" charset="-122"/>
                <a:ea typeface="仿宋" panose="02010609060101010101" charset="-122"/>
                <a:cs typeface="仿宋" panose="02010609060101010101" charset="-122"/>
              </a:rPr>
              <a:t>)</a:t>
            </a:r>
            <a:r>
              <a:rPr lang="zh-CN" sz="1200" dirty="0">
                <a:latin typeface="仿宋" panose="02010609060101010101" charset="-122"/>
                <a:ea typeface="仿宋" panose="02010609060101010101" charset="-122"/>
                <a:cs typeface="仿宋" panose="02010609060101010101" charset="-122"/>
              </a:rPr>
              <a:t>；</a:t>
            </a:r>
            <a:r>
              <a:rPr sz="1200" dirty="0">
                <a:latin typeface="仿宋" panose="02010609060101010101" charset="-122"/>
                <a:ea typeface="仿宋" panose="02010609060101010101" charset="-122"/>
                <a:cs typeface="仿宋" panose="02010609060101010101" charset="-122"/>
              </a:rPr>
              <a:t>Moskowitz</a:t>
            </a:r>
            <a:r>
              <a:rPr lang="en-US" sz="1200" dirty="0">
                <a:latin typeface="仿宋" panose="02010609060101010101" charset="-122"/>
                <a:ea typeface="仿宋" panose="02010609060101010101" charset="-122"/>
                <a:cs typeface="仿宋" panose="02010609060101010101" charset="-122"/>
              </a:rPr>
              <a:t> et al.(</a:t>
            </a:r>
            <a:r>
              <a:rPr sz="1200" dirty="0">
                <a:latin typeface="仿宋" panose="02010609060101010101" charset="-122"/>
                <a:ea typeface="仿宋" panose="02010609060101010101" charset="-122"/>
                <a:cs typeface="仿宋" panose="02010609060101010101" charset="-122"/>
              </a:rPr>
              <a:t>2012)提出</a:t>
            </a:r>
            <a:r>
              <a:rPr sz="1200" dirty="0">
                <a:latin typeface="仿宋" panose="02010609060101010101" charset="-122"/>
                <a:ea typeface="仿宋" panose="02010609060101010101" charset="-122"/>
                <a:cs typeface="仿宋" panose="02010609060101010101" charset="-122"/>
                <a:sym typeface="+mn-ea"/>
              </a:rPr>
              <a:t>横截面动量现象</a:t>
            </a:r>
            <a:r>
              <a:rPr sz="1200" dirty="0">
                <a:latin typeface="仿宋" panose="02010609060101010101" charset="-122"/>
                <a:ea typeface="仿宋" panose="02010609060101010101" charset="-122"/>
                <a:cs typeface="仿宋" panose="02010609060101010101" charset="-122"/>
              </a:rPr>
              <a:t>的一种解释是持续的过度反应，这可能是由</a:t>
            </a:r>
            <a:r>
              <a:rPr lang="zh-CN" sz="1200" dirty="0">
                <a:latin typeface="仿宋" panose="02010609060101010101" charset="-122"/>
                <a:ea typeface="仿宋" panose="02010609060101010101" charset="-122"/>
                <a:cs typeface="仿宋" panose="02010609060101010101" charset="-122"/>
              </a:rPr>
              <a:t>于</a:t>
            </a:r>
            <a:r>
              <a:rPr sz="1200" dirty="0">
                <a:latin typeface="仿宋" panose="02010609060101010101" charset="-122"/>
                <a:ea typeface="仿宋" panose="02010609060101010101" charset="-122"/>
                <a:cs typeface="仿宋" panose="02010609060101010101" charset="-122"/>
              </a:rPr>
              <a:t>正反馈交易、过度自信和自我归因确认偏差、羊群效应。</a:t>
            </a: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第二种解释是反应不足，这可能是由保守主义偏见、趋势跟随和信息的逐渐扩散(Barberis et al.，1998</a:t>
            </a:r>
            <a:r>
              <a:rPr lang="zh-CN" sz="1200" dirty="0">
                <a:latin typeface="仿宋" panose="02010609060101010101" charset="-122"/>
                <a:ea typeface="仿宋" panose="02010609060101010101" charset="-122"/>
                <a:cs typeface="仿宋" panose="02010609060101010101" charset="-122"/>
              </a:rPr>
              <a:t>；</a:t>
            </a:r>
            <a:r>
              <a:rPr sz="1200" dirty="0">
                <a:latin typeface="仿宋" panose="02010609060101010101" charset="-122"/>
                <a:ea typeface="仿宋" panose="02010609060101010101" charset="-122"/>
                <a:cs typeface="仿宋" panose="02010609060101010101" charset="-122"/>
              </a:rPr>
              <a:t>Hong &amp; Stein, 1999</a:t>
            </a:r>
            <a:r>
              <a:rPr lang="zh-CN" sz="1200" dirty="0">
                <a:latin typeface="仿宋" panose="02010609060101010101" charset="-122"/>
                <a:ea typeface="仿宋" panose="02010609060101010101" charset="-122"/>
                <a:cs typeface="仿宋" panose="02010609060101010101" charset="-122"/>
              </a:rPr>
              <a:t>；</a:t>
            </a:r>
            <a:r>
              <a:rPr sz="1200" dirty="0">
                <a:latin typeface="仿宋" panose="02010609060101010101" charset="-122"/>
                <a:ea typeface="仿宋" panose="02010609060101010101" charset="-122"/>
                <a:cs typeface="仿宋" panose="02010609060101010101" charset="-122"/>
              </a:rPr>
              <a:t>Hong, Lim &amp; Stein, 2000</a:t>
            </a:r>
            <a:r>
              <a:rPr lang="zh-CN" sz="1200" dirty="0">
                <a:latin typeface="仿宋" panose="02010609060101010101" charset="-122"/>
                <a:ea typeface="仿宋" panose="02010609060101010101" charset="-122"/>
                <a:cs typeface="仿宋" panose="02010609060101010101" charset="-122"/>
              </a:rPr>
              <a:t>）。</a:t>
            </a:r>
            <a:endParaRPr sz="1200" dirty="0">
              <a:latin typeface="仿宋" panose="02010609060101010101" charset="-122"/>
              <a:ea typeface="仿宋" panose="02010609060101010101" charset="-122"/>
              <a:cs typeface="仿宋" panose="02010609060101010101" charset="-122"/>
            </a:endParaRPr>
          </a:p>
          <a:p>
            <a:pPr marL="219075" marR="43053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在</a:t>
            </a:r>
            <a:r>
              <a:rPr lang="zh-CN" sz="1200" dirty="0">
                <a:latin typeface="仿宋" panose="02010609060101010101" charset="-122"/>
                <a:ea typeface="仿宋" panose="02010609060101010101" charset="-122"/>
                <a:cs typeface="仿宋" panose="02010609060101010101" charset="-122"/>
              </a:rPr>
              <a:t>本文</a:t>
            </a:r>
            <a:r>
              <a:rPr sz="1200" dirty="0">
                <a:latin typeface="仿宋" panose="02010609060101010101" charset="-122"/>
                <a:ea typeface="仿宋" panose="02010609060101010101" charset="-122"/>
                <a:cs typeface="仿宋" panose="02010609060101010101" charset="-122"/>
              </a:rPr>
              <a:t>模型中，投资者对信号的反应类似于反应不足，但不是因为行为偏差</a:t>
            </a:r>
            <a:r>
              <a:rPr lang="zh-CN" sz="1200" dirty="0">
                <a:latin typeface="仿宋" panose="02010609060101010101" charset="-122"/>
                <a:ea typeface="仿宋" panose="02010609060101010101" charset="-122"/>
                <a:cs typeface="仿宋" panose="02010609060101010101" charset="-122"/>
              </a:rPr>
              <a:t>，而是因为</a:t>
            </a:r>
            <a:r>
              <a:rPr sz="1200" dirty="0">
                <a:latin typeface="仿宋" panose="02010609060101010101" charset="-122"/>
                <a:ea typeface="仿宋" panose="02010609060101010101" charset="-122"/>
                <a:cs typeface="仿宋" panose="02010609060101010101" charset="-122"/>
              </a:rPr>
              <a:t>难以估值的基本面</a:t>
            </a:r>
            <a:r>
              <a:rPr lang="zh-CN" sz="1200" dirty="0">
                <a:latin typeface="仿宋" panose="02010609060101010101" charset="-122"/>
                <a:ea typeface="仿宋" panose="02010609060101010101" charset="-122"/>
                <a:cs typeface="仿宋" panose="02010609060101010101" charset="-122"/>
              </a:rPr>
              <a:t>导致投资者理性地权衡</a:t>
            </a:r>
            <a:r>
              <a:rPr lang="zh-CN" sz="1200" dirty="0">
                <a:latin typeface="仿宋" panose="02010609060101010101" charset="-122"/>
                <a:ea typeface="仿宋" panose="02010609060101010101" charset="-122"/>
                <a:cs typeface="仿宋" panose="02010609060101010101" charset="-122"/>
              </a:rPr>
              <a:t>价格信号</a:t>
            </a:r>
            <a:endParaRPr lang="zh-CN" sz="1200" dirty="0">
              <a:latin typeface="仿宋" panose="02010609060101010101" charset="-122"/>
              <a:ea typeface="仿宋" panose="02010609060101010101" charset="-122"/>
              <a:cs typeface="仿宋" panose="02010609060101010101" charset="-122"/>
            </a:endParaRPr>
          </a:p>
        </p:txBody>
      </p:sp>
      <p:sp>
        <p:nvSpPr>
          <p:cNvPr id="8" name="object 8"/>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9" name="object 9"/>
          <p:cNvSpPr txBox="1">
            <a:spLocks noGrp="1"/>
          </p:cNvSpPr>
          <p:nvPr>
            <p:ph type="title"/>
          </p:nvPr>
        </p:nvSpPr>
        <p:spPr>
          <a:xfrm>
            <a:off x="95250" y="142875"/>
            <a:ext cx="1805305" cy="276225"/>
          </a:xfrm>
          <a:prstGeom prst="rect">
            <a:avLst/>
          </a:prstGeom>
        </p:spPr>
        <p:txBody>
          <a:bodyPr vert="horz" wrap="square" lIns="0" tIns="15240" rIns="0" bIns="0" rtlCol="0">
            <a:spAutoFit/>
          </a:bodyPr>
          <a:lstStyle/>
          <a:p>
            <a:pPr marL="12700">
              <a:lnSpc>
                <a:spcPct val="100000"/>
              </a:lnSpc>
              <a:spcBef>
                <a:spcPts val="120"/>
              </a:spcBef>
            </a:pPr>
            <a:r>
              <a:rPr spc="10" dirty="0"/>
              <a:t>Moti</a:t>
            </a:r>
            <a:r>
              <a:rPr spc="-80" dirty="0"/>
              <a:t>v</a:t>
            </a:r>
            <a:r>
              <a:rPr spc="5" dirty="0"/>
              <a:t>ation</a:t>
            </a:r>
            <a:endParaRPr spc="5" dirty="0"/>
          </a:p>
        </p:txBody>
      </p:sp>
      <p:sp>
        <p:nvSpPr>
          <p:cNvPr id="10" name="object 10"/>
          <p:cNvSpPr txBox="1"/>
          <p:nvPr/>
        </p:nvSpPr>
        <p:spPr>
          <a:xfrm>
            <a:off x="515366" y="3118693"/>
            <a:ext cx="2529205" cy="104140"/>
          </a:xfrm>
          <a:prstGeom prst="rect">
            <a:avLst/>
          </a:prstGeom>
        </p:spPr>
        <p:txBody>
          <a:bodyPr vert="horz" wrap="square" lIns="0" tIns="12065" rIns="0" bIns="0" rtlCol="0">
            <a:spAutoFit/>
          </a:bodyPr>
          <a:lstStyle/>
          <a:p>
            <a:pPr marL="12700">
              <a:lnSpc>
                <a:spcPct val="100000"/>
              </a:lnSpc>
              <a:spcBef>
                <a:spcPts val="95"/>
              </a:spcBef>
              <a:tabLst>
                <a:tab pos="2212340" algn="l"/>
              </a:tabLst>
            </a:pPr>
            <a:r>
              <a:rPr sz="600" spc="-5" dirty="0">
                <a:solidFill>
                  <a:srgbClr val="3333B2"/>
                </a:solidFill>
                <a:latin typeface="仿宋" panose="02010609060101010101" charset="-122"/>
                <a:ea typeface="仿宋" panose="02010609060101010101" charset="-122"/>
                <a:cs typeface="仿宋" panose="02010609060101010101" charset="-122"/>
              </a:rPr>
              <a:t>李祎明 </a:t>
            </a:r>
            <a:r>
              <a:rPr sz="600" spc="-6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r>
              <a:rPr sz="600" dirty="0">
                <a:solidFill>
                  <a:srgbClr val="3333B2"/>
                </a:solidFill>
                <a:latin typeface="仿宋" panose="02010609060101010101" charset="-122"/>
                <a:ea typeface="仿宋" panose="02010609060101010101" charset="-122"/>
                <a:cs typeface="仿宋" panose="02010609060101010101" charset="-122"/>
              </a:rPr>
              <a:t>	</a:t>
            </a: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1" name="object 9"/>
          <p:cNvSpPr txBox="1">
            <a:spLocks noGrp="1"/>
          </p:cNvSpPr>
          <p:nvPr>
            <p:custDataLst>
              <p:tags r:id="rId2"/>
            </p:custDataLst>
          </p:nvPr>
        </p:nvSpPr>
        <p:spPr>
          <a:xfrm>
            <a:off x="95250" y="142875"/>
            <a:ext cx="3619500" cy="276225"/>
          </a:xfrm>
          <a:prstGeom prst="rect">
            <a:avLst/>
          </a:prstGeom>
        </p:spPr>
        <p:txBody>
          <a:bodyPr vert="horz" wrap="square" lIns="0" tIns="15240" rIns="0" bIns="0" rtlCol="0">
            <a:spAutoFit/>
          </a:bodyPr>
          <a:lstStyle>
            <a:lvl1pPr>
              <a:defRPr sz="1700" b="0" i="0">
                <a:solidFill>
                  <a:srgbClr val="3333B2"/>
                </a:solidFill>
                <a:latin typeface="仿宋" panose="02010609060101010101" charset="-122"/>
                <a:ea typeface="仿宋" panose="02010609060101010101" charset="-122"/>
                <a:cs typeface="仿宋" panose="02010609060101010101" charset="-122"/>
                <a:sym typeface="仿宋" panose="02010609060101010101" charset="-122"/>
              </a:defRPr>
            </a:lvl1pPr>
          </a:lstStyle>
          <a:p>
            <a:pPr marL="12700">
              <a:lnSpc>
                <a:spcPct val="100000"/>
              </a:lnSpc>
              <a:spcBef>
                <a:spcPts val="120"/>
              </a:spcBef>
            </a:pPr>
            <a:r>
              <a:rPr spc="10" dirty="0"/>
              <a:t>Moti</a:t>
            </a:r>
            <a:r>
              <a:rPr spc="-80" dirty="0"/>
              <a:t>v</a:t>
            </a:r>
            <a:r>
              <a:rPr spc="5" dirty="0"/>
              <a:t>ation</a:t>
            </a:r>
            <a:r>
              <a:rPr lang="en-US" spc="5" dirty="0"/>
              <a:t> &amp; </a:t>
            </a:r>
            <a:r>
              <a:rPr lang="en-US" spc="5" dirty="0"/>
              <a:t>Literature</a:t>
            </a:r>
            <a:endParaRPr lang="en-US" spc="5" dirty="0"/>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40</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300" y="143060"/>
            <a:ext cx="4022725" cy="276225"/>
          </a:xfrm>
          <a:prstGeom prst="rect">
            <a:avLst/>
          </a:prstGeom>
        </p:spPr>
        <p:txBody>
          <a:bodyPr vert="horz" wrap="square" lIns="0" tIns="15240" rIns="0" bIns="0" rtlCol="0">
            <a:spAutoFit/>
          </a:bodyPr>
          <a:lstStyle/>
          <a:p>
            <a:pPr marL="12700">
              <a:lnSpc>
                <a:spcPct val="100000"/>
              </a:lnSpc>
              <a:spcBef>
                <a:spcPts val="120"/>
              </a:spcBef>
            </a:pPr>
            <a:r>
              <a:rPr lang="zh-CN" dirty="0"/>
              <a:t>样本外预测能力（</a:t>
            </a:r>
            <a:r>
              <a:rPr lang="en-US" altLang="zh-CN" dirty="0"/>
              <a:t>BTC</a:t>
            </a:r>
            <a:r>
              <a:rPr lang="zh-CN" altLang="en-US" dirty="0"/>
              <a:t>）</a:t>
            </a:r>
            <a:endParaRPr lang="zh-CN" altLang="en-US"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869180"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
        <p:nvSpPr>
          <p:cNvPr id="13" name="文本框 12"/>
          <p:cNvSpPr txBox="1"/>
          <p:nvPr>
            <p:custDataLst>
              <p:tags r:id="rId2"/>
            </p:custDataLst>
          </p:nvPr>
        </p:nvSpPr>
        <p:spPr>
          <a:xfrm>
            <a:off x="292100" y="1532255"/>
            <a:ext cx="4928235" cy="1476375"/>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对于每个样本外窗口和每个</a:t>
            </a:r>
            <a:r>
              <a:rPr lang="en-US" sz="1000">
                <a:sym typeface="+mn-ea"/>
              </a:rPr>
              <a:t>pma</a:t>
            </a:r>
            <a:r>
              <a:rPr lang="zh-CN" altLang="en-US" sz="1000">
                <a:sym typeface="+mn-ea"/>
              </a:rPr>
              <a:t>（</a:t>
            </a:r>
            <a:r>
              <a:rPr lang="en-US" altLang="zh-CN" sz="1000">
                <a:sym typeface="+mn-ea"/>
              </a:rPr>
              <a:t>L</a:t>
            </a:r>
            <a:r>
              <a:rPr lang="zh-CN" altLang="en-US" sz="1000">
                <a:sym typeface="+mn-ea"/>
              </a:rPr>
              <a:t>）</a:t>
            </a:r>
            <a:r>
              <a:rPr sz="1000">
                <a:sym typeface="+mn-ea"/>
              </a:rPr>
              <a:t>，</a:t>
            </a:r>
            <a:r>
              <a:rPr lang="en-US" altLang="zh-CN" sz="1000">
                <a:sym typeface="+mn-ea"/>
              </a:rPr>
              <a:t>R</a:t>
            </a:r>
            <a:r>
              <a:rPr lang="en-US" altLang="zh-CN" sz="1000" baseline="30000">
                <a:sym typeface="+mn-ea"/>
              </a:rPr>
              <a:t>2</a:t>
            </a:r>
            <a:r>
              <a:rPr lang="en-US" altLang="zh-CN" sz="1000" baseline="-25000">
                <a:sym typeface="+mn-ea"/>
              </a:rPr>
              <a:t>os</a:t>
            </a:r>
            <a:r>
              <a:rPr sz="1000">
                <a:sym typeface="+mn-ea"/>
              </a:rPr>
              <a:t>在大小和显著性上都相对于Panel A中的1天回报</a:t>
            </a:r>
            <a:r>
              <a:rPr lang="en-US" altLang="zh-CN" sz="1000">
                <a:sym typeface="+mn-ea"/>
              </a:rPr>
              <a:t>R</a:t>
            </a:r>
            <a:r>
              <a:rPr lang="en-US" altLang="zh-CN" sz="1000" baseline="30000">
                <a:sym typeface="+mn-ea"/>
              </a:rPr>
              <a:t>2</a:t>
            </a:r>
            <a:r>
              <a:rPr lang="en-US" altLang="zh-CN" sz="1000" baseline="-25000">
                <a:sym typeface="+mn-ea"/>
              </a:rPr>
              <a:t>os</a:t>
            </a:r>
            <a:r>
              <a:rPr sz="1000">
                <a:sym typeface="+mn-ea"/>
              </a:rPr>
              <a:t>有所增加</a:t>
            </a:r>
            <a:r>
              <a:rPr lang="zh-CN" sz="1000">
                <a:sym typeface="+mn-ea"/>
              </a:rPr>
              <a:t>，且</a:t>
            </a:r>
            <a:r>
              <a:rPr lang="en-US" sz="1000">
                <a:sym typeface="+mn-ea"/>
              </a:rPr>
              <a:t>Mean</a:t>
            </a:r>
            <a:r>
              <a:rPr lang="zh-CN" sz="1000">
                <a:sym typeface="+mn-ea"/>
              </a:rPr>
              <a:t>组</a:t>
            </a:r>
            <a:r>
              <a:rPr sz="1000">
                <a:sym typeface="+mn-ea"/>
              </a:rPr>
              <a:t>具有统计显著性且较大的</a:t>
            </a:r>
            <a:r>
              <a:rPr lang="en-US" altLang="zh-CN" sz="1000">
                <a:sym typeface="+mn-ea"/>
              </a:rPr>
              <a:t>R</a:t>
            </a:r>
            <a:r>
              <a:rPr lang="en-US" altLang="zh-CN" sz="1000" baseline="30000">
                <a:sym typeface="+mn-ea"/>
              </a:rPr>
              <a:t>2</a:t>
            </a:r>
            <a:r>
              <a:rPr lang="en-US" altLang="zh-CN" sz="1000" baseline="-25000">
                <a:sym typeface="+mn-ea"/>
              </a:rPr>
              <a:t>os</a:t>
            </a:r>
            <a:r>
              <a:rPr sz="1000">
                <a:sym typeface="+mn-ea"/>
              </a:rPr>
              <a:t>。</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作为对比，Rapach等（2010）发现季度股票收益的</a:t>
            </a:r>
            <a:r>
              <a:rPr lang="en-US" altLang="zh-CN" sz="1000">
                <a:sym typeface="+mn-ea"/>
              </a:rPr>
              <a:t>R</a:t>
            </a:r>
            <a:r>
              <a:rPr lang="en-US" altLang="zh-CN" sz="1000" baseline="30000">
                <a:sym typeface="+mn-ea"/>
              </a:rPr>
              <a:t>2</a:t>
            </a:r>
            <a:r>
              <a:rPr lang="en-US" altLang="zh-CN" sz="1000" baseline="-25000">
                <a:sym typeface="+mn-ea"/>
              </a:rPr>
              <a:t>os</a:t>
            </a:r>
            <a:r>
              <a:rPr sz="1000">
                <a:sym typeface="+mn-ea"/>
              </a:rPr>
              <a:t>为1%至3.5%。</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可预测性并非局限于样本的早期部分：样本最近的10%仍然具有较大且统计显著的</a:t>
            </a:r>
            <a:r>
              <a:rPr lang="en-US" altLang="zh-CN" sz="1000">
                <a:sym typeface="+mn-ea"/>
              </a:rPr>
              <a:t>R</a:t>
            </a:r>
            <a:r>
              <a:rPr lang="en-US" altLang="zh-CN" sz="1000" baseline="30000">
                <a:sym typeface="+mn-ea"/>
              </a:rPr>
              <a:t>2</a:t>
            </a:r>
            <a:r>
              <a:rPr lang="en-US" altLang="zh-CN" sz="1000" baseline="-25000">
                <a:sym typeface="+mn-ea"/>
              </a:rPr>
              <a:t>os </a:t>
            </a:r>
            <a:r>
              <a:rPr lang="en-US" altLang="zh-CN" sz="1000">
                <a:sym typeface="+mn-ea"/>
              </a:rPr>
              <a:t>=1.92</a:t>
            </a:r>
            <a:r>
              <a:rPr sz="1000">
                <a:sym typeface="+mn-ea"/>
              </a:rPr>
              <a:t>。</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样本外证据表明，比特币回报的样本内可预测性并非小样本偏见，并表明投资者可以通过对数价格的移动平均线</a:t>
            </a:r>
            <a:r>
              <a:rPr lang="zh-CN" sz="1000">
                <a:sym typeface="+mn-ea"/>
              </a:rPr>
              <a:t>预测比特币的</a:t>
            </a:r>
            <a:r>
              <a:rPr lang="zh-CN" sz="1000">
                <a:sym typeface="+mn-ea"/>
              </a:rPr>
              <a:t>收益</a:t>
            </a:r>
            <a:r>
              <a:rPr sz="1000">
                <a:sym typeface="+mn-ea"/>
              </a:rPr>
              <a:t>。</a:t>
            </a:r>
            <a:endParaRPr sz="1000">
              <a:sym typeface="+mn-ea"/>
            </a:endParaRPr>
          </a:p>
        </p:txBody>
      </p:sp>
      <p:pic>
        <p:nvPicPr>
          <p:cNvPr id="16" name="图片 15"/>
          <p:cNvPicPr>
            <a:picLocks noChangeAspect="1"/>
          </p:cNvPicPr>
          <p:nvPr>
            <p:custDataLst>
              <p:tags r:id="rId3"/>
            </p:custDataLst>
          </p:nvPr>
        </p:nvPicPr>
        <p:blipFill>
          <a:blip r:embed="rId4"/>
          <a:stretch>
            <a:fillRect/>
          </a:stretch>
        </p:blipFill>
        <p:spPr>
          <a:xfrm>
            <a:off x="2501900" y="142875"/>
            <a:ext cx="2124075" cy="339090"/>
          </a:xfrm>
          <a:prstGeom prst="rect">
            <a:avLst/>
          </a:prstGeom>
        </p:spPr>
      </p:pic>
      <p:pic>
        <p:nvPicPr>
          <p:cNvPr id="17" name="图片 16"/>
          <p:cNvPicPr>
            <a:picLocks noChangeAspect="1"/>
          </p:cNvPicPr>
          <p:nvPr>
            <p:custDataLst>
              <p:tags r:id="rId5"/>
            </p:custDataLst>
          </p:nvPr>
        </p:nvPicPr>
        <p:blipFill>
          <a:blip r:embed="rId6"/>
          <a:stretch>
            <a:fillRect/>
          </a:stretch>
        </p:blipFill>
        <p:spPr>
          <a:xfrm>
            <a:off x="368300" y="479425"/>
            <a:ext cx="4934585" cy="992505"/>
          </a:xfrm>
          <a:prstGeom prst="rect">
            <a:avLst/>
          </a:prstGeom>
        </p:spPr>
      </p:pic>
      <p:sp>
        <p:nvSpPr>
          <p:cNvPr id="19" name="矩形 18"/>
          <p:cNvSpPr/>
          <p:nvPr>
            <p:custDataLst>
              <p:tags r:id="rId7"/>
            </p:custDataLst>
          </p:nvPr>
        </p:nvSpPr>
        <p:spPr>
          <a:xfrm>
            <a:off x="4752975" y="1214120"/>
            <a:ext cx="304800" cy="20828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41</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844540" cy="276225"/>
          </a:xfrm>
          <a:prstGeom prst="rect">
            <a:avLst/>
          </a:prstGeom>
        </p:spPr>
        <p:txBody>
          <a:bodyPr vert="horz" wrap="square" lIns="0" tIns="15240" rIns="0" bIns="0" rtlCol="0">
            <a:spAutoFit/>
          </a:bodyPr>
          <a:lstStyle/>
          <a:p>
            <a:pPr marL="12700">
              <a:lnSpc>
                <a:spcPct val="100000"/>
              </a:lnSpc>
              <a:spcBef>
                <a:spcPts val="120"/>
              </a:spcBef>
            </a:pPr>
            <a:r>
              <a:rPr dirty="0"/>
              <a:t>Performance of Bitcoin technicalanalysis strategies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432935"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
        <p:nvSpPr>
          <p:cNvPr id="13" name="文本框 12"/>
          <p:cNvSpPr txBox="1"/>
          <p:nvPr>
            <p:custDataLst>
              <p:tags r:id="rId2"/>
            </p:custDataLst>
          </p:nvPr>
        </p:nvSpPr>
        <p:spPr>
          <a:xfrm>
            <a:off x="215900" y="479425"/>
            <a:ext cx="4928235" cy="2527935"/>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前述结果表明，pmat(L)具有</a:t>
            </a:r>
            <a:r>
              <a:rPr lang="zh-CN" sz="1000">
                <a:sym typeface="+mn-ea"/>
              </a:rPr>
              <a:t>可以</a:t>
            </a:r>
            <a:r>
              <a:rPr sz="1000">
                <a:sym typeface="+mn-ea"/>
              </a:rPr>
              <a:t>显著性地预测比特币回报。</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接下来通过评估交易策略的表现来评估相关的经济意义（(e.g., Cochrane, 2008; Pesaran &amp; Timmermann, 1995; Rapach et al., 2010)）。</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定义与每个</a:t>
            </a:r>
            <a:r>
              <a:rPr sz="1000">
                <a:sym typeface="+mn-ea"/>
              </a:rPr>
              <a:t>MA(L)</a:t>
            </a:r>
            <a:r>
              <a:rPr sz="1000">
                <a:sym typeface="+mn-ea"/>
              </a:rPr>
              <a:t>策略相关的buy indicator（</a:t>
            </a:r>
            <a:r>
              <a:rPr lang="en-US" sz="1000">
                <a:sym typeface="+mn-ea"/>
              </a:rPr>
              <a:t>buy</a:t>
            </a:r>
            <a:r>
              <a:rPr sz="1000">
                <a:sym typeface="+mn-ea"/>
              </a:rPr>
              <a:t>=1）：</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比特币MA(L)策略在第t天的收益为：</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其中r</a:t>
            </a:r>
            <a:r>
              <a:rPr sz="1000" baseline="-25000">
                <a:sym typeface="+mn-ea"/>
              </a:rPr>
              <a:t>t</a:t>
            </a:r>
            <a:r>
              <a:rPr sz="1000">
                <a:sym typeface="+mn-ea"/>
              </a:rPr>
              <a:t>和r</a:t>
            </a:r>
            <a:r>
              <a:rPr sz="1000" baseline="-25000">
                <a:sym typeface="+mn-ea"/>
              </a:rPr>
              <a:t>ft</a:t>
            </a:r>
            <a:r>
              <a:rPr sz="1000">
                <a:sym typeface="+mn-ea"/>
              </a:rPr>
              <a:t>分别表示第t天比特币的收益和无风险收益率。</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交易策略通过在预期价格上升趋势时做多比特币</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将比特币买入持有的超额收益表示为r</a:t>
            </a:r>
            <a:r>
              <a:rPr sz="1000" baseline="-25000">
                <a:sym typeface="+mn-ea"/>
              </a:rPr>
              <a:t>xt</a:t>
            </a:r>
            <a:r>
              <a:rPr sz="1000">
                <a:sym typeface="+mn-ea"/>
              </a:rPr>
              <a:t>，将MA(L)策略的超额收益表示为r</a:t>
            </a:r>
            <a:r>
              <a:rPr sz="1000" baseline="-25000">
                <a:sym typeface="+mn-ea"/>
              </a:rPr>
              <a:t>x</a:t>
            </a:r>
            <a:r>
              <a:rPr lang="en-US" sz="1000" baseline="-25000">
                <a:sym typeface="+mn-ea"/>
              </a:rPr>
              <a:t>t</a:t>
            </a:r>
            <a:r>
              <a:rPr sz="1000" baseline="30000">
                <a:sym typeface="+mn-ea"/>
              </a:rPr>
              <a:t>MA(L)</a:t>
            </a:r>
            <a:r>
              <a:rPr sz="1000">
                <a:sym typeface="+mn-ea"/>
              </a:rPr>
              <a:t>。</a:t>
            </a:r>
            <a:endParaRPr sz="1000">
              <a:sym typeface="+mn-ea"/>
            </a:endParaRPr>
          </a:p>
        </p:txBody>
      </p:sp>
      <p:pic>
        <p:nvPicPr>
          <p:cNvPr id="12" name="图片 11"/>
          <p:cNvPicPr>
            <a:picLocks noChangeAspect="1"/>
          </p:cNvPicPr>
          <p:nvPr>
            <p:custDataLst>
              <p:tags r:id="rId3"/>
            </p:custDataLst>
          </p:nvPr>
        </p:nvPicPr>
        <p:blipFill>
          <a:blip r:embed="rId4"/>
          <a:stretch>
            <a:fillRect/>
          </a:stretch>
        </p:blipFill>
        <p:spPr>
          <a:xfrm>
            <a:off x="1968500" y="1317625"/>
            <a:ext cx="1353185" cy="463550"/>
          </a:xfrm>
          <a:prstGeom prst="rect">
            <a:avLst/>
          </a:prstGeom>
        </p:spPr>
      </p:pic>
      <p:pic>
        <p:nvPicPr>
          <p:cNvPr id="14" name="图片 13"/>
          <p:cNvPicPr>
            <a:picLocks noChangeAspect="1"/>
          </p:cNvPicPr>
          <p:nvPr>
            <p:custDataLst>
              <p:tags r:id="rId5"/>
            </p:custDataLst>
          </p:nvPr>
        </p:nvPicPr>
        <p:blipFill>
          <a:blip r:embed="rId6"/>
          <a:srcRect t="16552" r="9645" b="33793"/>
          <a:stretch>
            <a:fillRect/>
          </a:stretch>
        </p:blipFill>
        <p:spPr>
          <a:xfrm>
            <a:off x="1968500" y="2003425"/>
            <a:ext cx="1600200" cy="228600"/>
          </a:xfrm>
          <a:prstGeom prst="rect">
            <a:avLst/>
          </a:prstGeom>
        </p:spPr>
      </p:pic>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1767" y="2943822"/>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42</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844540" cy="276225"/>
          </a:xfrm>
          <a:prstGeom prst="rect">
            <a:avLst/>
          </a:prstGeom>
        </p:spPr>
        <p:txBody>
          <a:bodyPr vert="horz" wrap="square" lIns="0" tIns="15240" rIns="0" bIns="0" rtlCol="0">
            <a:spAutoFit/>
          </a:bodyPr>
          <a:lstStyle/>
          <a:p>
            <a:pPr marL="12700">
              <a:lnSpc>
                <a:spcPct val="100000"/>
              </a:lnSpc>
              <a:spcBef>
                <a:spcPts val="120"/>
              </a:spcBef>
            </a:pPr>
            <a:r>
              <a:rPr dirty="0"/>
              <a:t>Performance of Bitcoin technicalanalysis strategies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432935"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
        <p:nvSpPr>
          <p:cNvPr id="13" name="文本框 12"/>
          <p:cNvSpPr txBox="1"/>
          <p:nvPr>
            <p:custDataLst>
              <p:tags r:id="rId2"/>
            </p:custDataLst>
          </p:nvPr>
        </p:nvSpPr>
        <p:spPr>
          <a:xfrm>
            <a:off x="292100" y="360680"/>
            <a:ext cx="5386705" cy="2938145"/>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表5展示了买入持有</a:t>
            </a:r>
            <a:r>
              <a:rPr lang="en-US" sz="1000">
                <a:sym typeface="+mn-ea"/>
              </a:rPr>
              <a:t>BTC</a:t>
            </a:r>
            <a:r>
              <a:rPr sz="1000">
                <a:sym typeface="+mn-ea"/>
              </a:rPr>
              <a:t>和MA(L)策略的概要统计数据</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所有</a:t>
            </a:r>
            <a:r>
              <a:rPr lang="en-US" sz="1000">
                <a:sym typeface="+mn-ea"/>
              </a:rPr>
              <a:t>MA</a:t>
            </a:r>
            <a:r>
              <a:rPr sz="1000">
                <a:sym typeface="+mn-ea"/>
              </a:rPr>
              <a:t>策略都呈右偏斜并且具有厚尾</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en-US" sz="1000">
                <a:sym typeface="+mn-ea"/>
              </a:rPr>
              <a:t>BTC</a:t>
            </a:r>
            <a:r>
              <a:rPr sz="1000">
                <a:sym typeface="+mn-ea"/>
              </a:rPr>
              <a:t>的</a:t>
            </a:r>
            <a:r>
              <a:rPr lang="en-US" sz="1000">
                <a:sym typeface="+mn-ea"/>
              </a:rPr>
              <a:t>Sharpe</a:t>
            </a:r>
            <a:r>
              <a:rPr sz="1000">
                <a:sym typeface="+mn-ea"/>
              </a:rPr>
              <a:t>为1.8，大约是股票市场历史</a:t>
            </a:r>
            <a:r>
              <a:rPr lang="en-US" sz="1000">
                <a:sym typeface="+mn-ea"/>
              </a:rPr>
              <a:t>Sharpe</a:t>
            </a:r>
            <a:r>
              <a:rPr sz="1000">
                <a:sym typeface="+mn-ea"/>
              </a:rPr>
              <a:t>的四倍（Cochraine，2005）</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所有的MA(L)策略进一步将</a:t>
            </a:r>
            <a:r>
              <a:rPr lang="en-US" sz="1000">
                <a:sym typeface="+mn-ea"/>
              </a:rPr>
              <a:t>Sharpe</a:t>
            </a:r>
            <a:r>
              <a:rPr sz="1000">
                <a:sym typeface="+mn-ea"/>
              </a:rPr>
              <a:t>提高到2.0至2.5</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使用Ledoit</a:t>
            </a:r>
            <a:r>
              <a:rPr lang="en-US" sz="1000">
                <a:sym typeface="+mn-ea"/>
              </a:rPr>
              <a:t> &amp; </a:t>
            </a:r>
            <a:r>
              <a:rPr sz="1000">
                <a:sym typeface="+mn-ea"/>
              </a:rPr>
              <a:t>Wolf（2008）的异方差和自相关</a:t>
            </a:r>
            <a:r>
              <a:rPr lang="zh-CN" sz="1000">
                <a:sym typeface="+mn-ea"/>
              </a:rPr>
              <a:t>稳健性</a:t>
            </a:r>
            <a:r>
              <a:rPr sz="1000">
                <a:sym typeface="+mn-ea"/>
              </a:rPr>
              <a:t>检验，这些</a:t>
            </a:r>
            <a:r>
              <a:rPr lang="en-US" sz="1000">
                <a:sym typeface="+mn-ea"/>
              </a:rPr>
              <a:t>Sharpe</a:t>
            </a:r>
            <a:r>
              <a:rPr sz="1000">
                <a:sym typeface="+mn-ea"/>
              </a:rPr>
              <a:t>增益中除MA(20)以外的</a:t>
            </a:r>
            <a:r>
              <a:rPr lang="zh-CN" sz="1000">
                <a:sym typeface="+mn-ea"/>
              </a:rPr>
              <a:t>都</a:t>
            </a:r>
            <a:r>
              <a:rPr sz="1000">
                <a:sym typeface="+mn-ea"/>
              </a:rPr>
              <a:t>至少在</a:t>
            </a:r>
            <a:r>
              <a:rPr lang="en-US" sz="1000">
                <a:sym typeface="+mn-ea"/>
              </a:rPr>
              <a:t>0.10</a:t>
            </a:r>
            <a:r>
              <a:rPr sz="1000">
                <a:sym typeface="+mn-ea"/>
              </a:rPr>
              <a:t>上显著。</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比特币的最大回撤为89.5%，而MA(L)策略的最大回撤都较低在64.4%至77.9%之间。</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pic>
        <p:nvPicPr>
          <p:cNvPr id="15" name="图片 14"/>
          <p:cNvPicPr>
            <a:picLocks noChangeAspect="1"/>
          </p:cNvPicPr>
          <p:nvPr>
            <p:custDataLst>
              <p:tags r:id="rId3"/>
            </p:custDataLst>
          </p:nvPr>
        </p:nvPicPr>
        <p:blipFill>
          <a:blip r:embed="rId4"/>
          <a:stretch>
            <a:fillRect/>
          </a:stretch>
        </p:blipFill>
        <p:spPr>
          <a:xfrm>
            <a:off x="825500" y="631825"/>
            <a:ext cx="3906520" cy="1223010"/>
          </a:xfrm>
          <a:prstGeom prst="rect">
            <a:avLst/>
          </a:prstGeom>
        </p:spPr>
      </p:pic>
      <p:sp>
        <p:nvSpPr>
          <p:cNvPr id="19" name="矩形 18"/>
          <p:cNvSpPr/>
          <p:nvPr>
            <p:custDataLst>
              <p:tags r:id="rId5"/>
            </p:custDataLst>
          </p:nvPr>
        </p:nvSpPr>
        <p:spPr>
          <a:xfrm>
            <a:off x="2120265" y="1027430"/>
            <a:ext cx="304800" cy="676275"/>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custDataLst>
              <p:tags r:id="rId6"/>
            </p:custDataLst>
          </p:nvPr>
        </p:nvSpPr>
        <p:spPr>
          <a:xfrm>
            <a:off x="4254500" y="1027430"/>
            <a:ext cx="304800" cy="676275"/>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1767" y="2943822"/>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43</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844540" cy="276225"/>
          </a:xfrm>
          <a:prstGeom prst="rect">
            <a:avLst/>
          </a:prstGeom>
        </p:spPr>
        <p:txBody>
          <a:bodyPr vert="horz" wrap="square" lIns="0" tIns="15240" rIns="0" bIns="0" rtlCol="0">
            <a:spAutoFit/>
          </a:bodyPr>
          <a:lstStyle/>
          <a:p>
            <a:pPr marL="12700">
              <a:lnSpc>
                <a:spcPct val="100000"/>
              </a:lnSpc>
              <a:spcBef>
                <a:spcPts val="120"/>
              </a:spcBef>
            </a:pPr>
            <a:r>
              <a:rPr dirty="0"/>
              <a:t>Performance of Bitcoin technicalanalysis strategies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432935"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
        <p:nvSpPr>
          <p:cNvPr id="13" name="文本框 12"/>
          <p:cNvSpPr txBox="1"/>
          <p:nvPr>
            <p:custDataLst>
              <p:tags r:id="rId2"/>
            </p:custDataLst>
          </p:nvPr>
        </p:nvSpPr>
        <p:spPr>
          <a:xfrm>
            <a:off x="444500" y="2232025"/>
            <a:ext cx="5329555" cy="711835"/>
          </a:xfrm>
          <a:prstGeom prst="rect">
            <a:avLst/>
          </a:prstGeom>
          <a:noFill/>
        </p:spPr>
        <p:txBody>
          <a:bodyPr wrap="square" rtlCol="0" anchor="t">
            <a:no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图2的A面板绘制了在样本开始时</a:t>
            </a:r>
            <a:r>
              <a:rPr lang="zh-CN" sz="1000">
                <a:sym typeface="+mn-ea"/>
              </a:rPr>
              <a:t>持有</a:t>
            </a:r>
            <a:r>
              <a:rPr lang="en-US" sz="1000">
                <a:sym typeface="+mn-ea"/>
              </a:rPr>
              <a:t>BTC</a:t>
            </a:r>
            <a:r>
              <a:rPr sz="1000">
                <a:sym typeface="+mn-ea"/>
              </a:rPr>
              <a:t>和</a:t>
            </a:r>
            <a:r>
              <a:rPr lang="zh-CN" sz="1000">
                <a:sym typeface="+mn-ea"/>
              </a:rPr>
              <a:t>使用</a:t>
            </a:r>
            <a:r>
              <a:rPr sz="1000">
                <a:sym typeface="+mn-ea"/>
              </a:rPr>
              <a:t>MA(2)策略的1美元累计价值。</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样本结束时，比特币的1美元增长到了33,617美元</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而MA(2)策略中的1美元增长到了约148,549美元，7.5年间相差约114,932美元</a:t>
            </a:r>
            <a:r>
              <a:rPr lang="zh-CN" sz="1000">
                <a:sym typeface="+mn-ea"/>
              </a:rPr>
              <a:t>！</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pic>
        <p:nvPicPr>
          <p:cNvPr id="2" name="图片 1"/>
          <p:cNvPicPr>
            <a:picLocks noChangeAspect="1"/>
          </p:cNvPicPr>
          <p:nvPr>
            <p:custDataLst>
              <p:tags r:id="rId3"/>
            </p:custDataLst>
          </p:nvPr>
        </p:nvPicPr>
        <p:blipFill>
          <a:blip r:embed="rId4"/>
          <a:stretch>
            <a:fillRect/>
          </a:stretch>
        </p:blipFill>
        <p:spPr>
          <a:xfrm>
            <a:off x="1054100" y="631825"/>
            <a:ext cx="3154680" cy="1595120"/>
          </a:xfrm>
          <a:prstGeom prst="rect">
            <a:avLst/>
          </a:prstGeom>
        </p:spPr>
      </p:pic>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1767" y="2943822"/>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44</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844540" cy="276225"/>
          </a:xfrm>
          <a:prstGeom prst="rect">
            <a:avLst/>
          </a:prstGeom>
        </p:spPr>
        <p:txBody>
          <a:bodyPr vert="horz" wrap="square" lIns="0" tIns="15240" rIns="0" bIns="0" rtlCol="0">
            <a:spAutoFit/>
          </a:bodyPr>
          <a:lstStyle/>
          <a:p>
            <a:pPr marL="12700">
              <a:lnSpc>
                <a:spcPct val="100000"/>
              </a:lnSpc>
              <a:spcBef>
                <a:spcPts val="120"/>
              </a:spcBef>
            </a:pPr>
            <a:r>
              <a:rPr dirty="0"/>
              <a:t>Performance of Bitcoin technicalanalysis strategies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432935"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
        <p:nvSpPr>
          <p:cNvPr id="13" name="文本框 12"/>
          <p:cNvSpPr txBox="1"/>
          <p:nvPr>
            <p:custDataLst>
              <p:tags r:id="rId2"/>
            </p:custDataLst>
          </p:nvPr>
        </p:nvSpPr>
        <p:spPr>
          <a:xfrm>
            <a:off x="186690" y="1698625"/>
            <a:ext cx="5386705" cy="1296670"/>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B面板绘制了比特币和MA(2)策略的回撤图</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MA策略的回撤既比</a:t>
            </a:r>
            <a:r>
              <a:rPr lang="en-US" sz="1000">
                <a:sym typeface="+mn-ea"/>
              </a:rPr>
              <a:t>buy-and-hold</a:t>
            </a:r>
            <a:r>
              <a:rPr sz="1000">
                <a:sym typeface="+mn-ea"/>
              </a:rPr>
              <a:t>基准短，也比</a:t>
            </a:r>
            <a:r>
              <a:rPr lang="zh-CN" sz="1000">
                <a:sym typeface="+mn-ea"/>
              </a:rPr>
              <a:t>其回撤较低</a:t>
            </a:r>
            <a:r>
              <a:rPr sz="1000">
                <a:sym typeface="+mn-ea"/>
              </a:rPr>
              <a:t>。</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例如，比特币价格在2017年12月达到历史最高点19,343美元，随后在</a:t>
            </a:r>
            <a:r>
              <a:rPr lang="en-US" sz="1000">
                <a:sym typeface="+mn-ea"/>
              </a:rPr>
              <a:t>2018</a:t>
            </a:r>
            <a:r>
              <a:rPr lang="zh-CN" altLang="en-US" sz="1000">
                <a:sym typeface="+mn-ea"/>
              </a:rPr>
              <a:t>年</a:t>
            </a:r>
            <a:r>
              <a:rPr sz="1000">
                <a:sym typeface="+mn-ea"/>
              </a:rPr>
              <a:t>下跌到6,343美元。</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000">
                <a:sym typeface="+mn-ea"/>
              </a:rPr>
              <a:t>而</a:t>
            </a:r>
            <a:r>
              <a:rPr sz="1000">
                <a:sym typeface="+mn-ea"/>
              </a:rPr>
              <a:t>使用MA(2)策略的投资者在这次价格下跌中</a:t>
            </a:r>
            <a:r>
              <a:rPr sz="1000">
                <a:sym typeface="+mn-ea"/>
              </a:rPr>
              <a:t>能避免</a:t>
            </a:r>
            <a:r>
              <a:rPr sz="1000">
                <a:sym typeface="+mn-ea"/>
              </a:rPr>
              <a:t>大部分损失。</a:t>
            </a:r>
            <a:endParaRPr sz="1000">
              <a:sym typeface="+mn-ea"/>
            </a:endParaRPr>
          </a:p>
        </p:txBody>
      </p:sp>
      <p:pic>
        <p:nvPicPr>
          <p:cNvPr id="2" name="图片 1"/>
          <p:cNvPicPr>
            <a:picLocks noChangeAspect="1"/>
          </p:cNvPicPr>
          <p:nvPr>
            <p:custDataLst>
              <p:tags r:id="rId3"/>
            </p:custDataLst>
          </p:nvPr>
        </p:nvPicPr>
        <p:blipFill>
          <a:blip r:embed="rId4"/>
          <a:stretch>
            <a:fillRect/>
          </a:stretch>
        </p:blipFill>
        <p:spPr>
          <a:xfrm>
            <a:off x="1027430" y="419100"/>
            <a:ext cx="3448050" cy="1552575"/>
          </a:xfrm>
          <a:prstGeom prst="rect">
            <a:avLst/>
          </a:prstGeom>
        </p:spPr>
      </p:pic>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5" name="object 5"/>
          <p:cNvGrpSpPr/>
          <p:nvPr/>
        </p:nvGrpSpPr>
        <p:grpSpPr>
          <a:xfrm>
            <a:off x="5478573" y="3036070"/>
            <a:ext cx="238760" cy="57150"/>
            <a:chOff x="5478573" y="3036070"/>
            <a:chExt cx="238760" cy="57150"/>
          </a:xfrm>
        </p:grpSpPr>
        <p:sp>
          <p:nvSpPr>
            <p:cNvPr id="6" name="object 6"/>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8" name="object 8"/>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12" name="object 12"/>
          <p:cNvSpPr txBox="1"/>
          <p:nvPr/>
        </p:nvSpPr>
        <p:spPr>
          <a:xfrm>
            <a:off x="515366" y="3118693"/>
            <a:ext cx="5192395" cy="104140"/>
          </a:xfrm>
          <a:prstGeom prst="rect">
            <a:avLst/>
          </a:prstGeom>
        </p:spPr>
        <p:txBody>
          <a:bodyPr vert="horz" wrap="square" lIns="0" tIns="12065" rIns="0" bIns="0" rtlCol="0">
            <a:spAutoFit/>
          </a:bodyPr>
          <a:lstStyle/>
          <a:p>
            <a:pPr marL="12700">
              <a:lnSpc>
                <a:spcPct val="100000"/>
              </a:lnSpc>
              <a:spcBef>
                <a:spcPts val="95"/>
              </a:spcBef>
              <a:tabLst>
                <a:tab pos="2212340" algn="l"/>
                <a:tab pos="4035425" algn="l"/>
                <a:tab pos="4930140" algn="l"/>
              </a:tabLst>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100"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	</a:t>
            </a:r>
            <a:r>
              <a:rPr sz="600" spc="-5" dirty="0">
                <a:latin typeface="仿宋" panose="02010609060101010101" charset="-122"/>
                <a:ea typeface="仿宋" panose="02010609060101010101" charset="-122"/>
                <a:cs typeface="仿宋" panose="02010609060101010101" charset="-122"/>
              </a:rPr>
              <a:t>	</a:t>
            </a: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45</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3" name="object 8"/>
          <p:cNvSpPr txBox="1">
            <a:spLocks noGrp="1"/>
          </p:cNvSpPr>
          <p:nvPr>
            <p:custDataLst>
              <p:tags r:id="rId1"/>
            </p:custDataLst>
          </p:nvPr>
        </p:nvSpPr>
        <p:spPr>
          <a:xfrm>
            <a:off x="116840" y="174625"/>
            <a:ext cx="5177790" cy="276225"/>
          </a:xfrm>
          <a:prstGeom prst="rect">
            <a:avLst/>
          </a:prstGeom>
        </p:spPr>
        <p:txBody>
          <a:bodyPr vert="horz" wrap="square" lIns="0" tIns="15240" rIns="0" bIns="0" rtlCol="0">
            <a:spAutoFit/>
          </a:bodyPr>
          <a:lstStyle>
            <a:lvl1pPr>
              <a:defRPr sz="1700" b="0" i="0">
                <a:solidFill>
                  <a:srgbClr val="3333B2"/>
                </a:solidFill>
                <a:latin typeface="仿宋" panose="02010609060101010101" charset="-122"/>
                <a:ea typeface="仿宋" panose="02010609060101010101" charset="-122"/>
                <a:cs typeface="仿宋" panose="02010609060101010101" charset="-122"/>
                <a:sym typeface="仿宋" panose="02010609060101010101" charset="-122"/>
              </a:defRPr>
            </a:lvl1pPr>
          </a:lstStyle>
          <a:p>
            <a:pPr marL="12700">
              <a:lnSpc>
                <a:spcPct val="100000"/>
              </a:lnSpc>
              <a:spcBef>
                <a:spcPts val="120"/>
              </a:spcBef>
            </a:pPr>
            <a:r>
              <a:rPr dirty="0"/>
              <a:t>Alphas of MA Bitcoin strategies </a:t>
            </a:r>
            <a:endParaRPr dirty="0"/>
          </a:p>
        </p:txBody>
      </p:sp>
      <p:sp>
        <p:nvSpPr>
          <p:cNvPr id="17" name="object 9"/>
          <p:cNvSpPr txBox="1"/>
          <p:nvPr>
            <p:custDataLst>
              <p:tags r:id="rId2"/>
            </p:custDataLst>
          </p:nvPr>
        </p:nvSpPr>
        <p:spPr>
          <a:xfrm>
            <a:off x="292100" y="784225"/>
            <a:ext cx="5182235" cy="192341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将MA策略的超额收益回归到</a:t>
            </a:r>
            <a:r>
              <a:rPr lang="en-US" sz="1200" dirty="0">
                <a:latin typeface="仿宋" panose="02010609060101010101" charset="-122"/>
                <a:ea typeface="仿宋" panose="02010609060101010101" charset="-122"/>
                <a:cs typeface="仿宋" panose="02010609060101010101" charset="-122"/>
              </a:rPr>
              <a:t>buy-and-hold</a:t>
            </a:r>
            <a:r>
              <a:rPr sz="1200" dirty="0">
                <a:latin typeface="仿宋" panose="02010609060101010101" charset="-122"/>
                <a:ea typeface="仿宋" panose="02010609060101010101" charset="-122"/>
                <a:cs typeface="仿宋" panose="02010609060101010101" charset="-122"/>
              </a:rPr>
              <a:t>基准上：</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MA(L)策略在约40%的天数里长期持有无风险收益率，因此𝛽&lt;1</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且𝛽</a:t>
            </a:r>
            <a:r>
              <a:rPr lang="en-US" sz="1200" dirty="0">
                <a:latin typeface="仿宋" panose="02010609060101010101" charset="-122"/>
                <a:ea typeface="仿宋" panose="02010609060101010101" charset="-122"/>
                <a:cs typeface="仿宋" panose="02010609060101010101" charset="-122"/>
              </a:rPr>
              <a:t>* </a:t>
            </a:r>
            <a:r>
              <a:rPr sz="1200" dirty="0">
                <a:latin typeface="仿宋" panose="02010609060101010101" charset="-122"/>
                <a:ea typeface="仿宋" panose="02010609060101010101" charset="-122"/>
                <a:cs typeface="仿宋" panose="02010609060101010101" charset="-122"/>
              </a:rPr>
              <a:t>r</a:t>
            </a:r>
            <a:r>
              <a:rPr sz="1200" baseline="-25000" dirty="0">
                <a:latin typeface="仿宋" panose="02010609060101010101" charset="-122"/>
                <a:ea typeface="仿宋" panose="02010609060101010101" charset="-122"/>
                <a:cs typeface="仿宋" panose="02010609060101010101" charset="-122"/>
              </a:rPr>
              <a:t>xt</a:t>
            </a:r>
            <a:r>
              <a:rPr sz="1200" dirty="0">
                <a:latin typeface="仿宋" panose="02010609060101010101" charset="-122"/>
                <a:ea typeface="仿宋" panose="02010609060101010101" charset="-122"/>
                <a:cs typeface="仿宋" panose="02010609060101010101" charset="-122"/>
              </a:rPr>
              <a:t> 是评估r</a:t>
            </a:r>
            <a:r>
              <a:rPr sz="1200" baseline="-25000" dirty="0">
                <a:latin typeface="仿宋" panose="02010609060101010101" charset="-122"/>
                <a:ea typeface="仿宋" panose="02010609060101010101" charset="-122"/>
                <a:cs typeface="仿宋" panose="02010609060101010101" charset="-122"/>
              </a:rPr>
              <a:t>x</a:t>
            </a:r>
            <a:r>
              <a:rPr sz="1200" baseline="30000" dirty="0">
                <a:latin typeface="仿宋" panose="02010609060101010101" charset="-122"/>
                <a:ea typeface="仿宋" panose="02010609060101010101" charset="-122"/>
                <a:cs typeface="仿宋" panose="02010609060101010101" charset="-122"/>
              </a:rPr>
              <a:t>MA(L)</a:t>
            </a:r>
            <a:r>
              <a:rPr sz="1200" dirty="0">
                <a:latin typeface="仿宋" panose="02010609060101010101" charset="-122"/>
                <a:ea typeface="仿宋" panose="02010609060101010101" charset="-122"/>
                <a:cs typeface="仿宋" panose="02010609060101010101" charset="-122"/>
              </a:rPr>
              <a:t>平均收益的自然基准收益</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α值</a:t>
            </a:r>
            <a:r>
              <a:rPr lang="en-US" sz="1200" dirty="0">
                <a:latin typeface="仿宋" panose="02010609060101010101" charset="-122"/>
                <a:ea typeface="仿宋" panose="02010609060101010101" charset="-122"/>
                <a:cs typeface="仿宋" panose="02010609060101010101" charset="-122"/>
              </a:rPr>
              <a:t>&gt;0</a:t>
            </a:r>
            <a:r>
              <a:rPr lang="zh-CN" altLang="en-US" sz="1200" dirty="0">
                <a:latin typeface="仿宋" panose="02010609060101010101" charset="-122"/>
                <a:ea typeface="仿宋" panose="02010609060101010101" charset="-122"/>
                <a:cs typeface="仿宋" panose="02010609060101010101" charset="-122"/>
              </a:rPr>
              <a:t>时意味着</a:t>
            </a:r>
            <a:r>
              <a:rPr sz="1200" dirty="0">
                <a:latin typeface="仿宋" panose="02010609060101010101" charset="-122"/>
                <a:ea typeface="仿宋" panose="02010609060101010101" charset="-122"/>
                <a:cs typeface="仿宋" panose="02010609060101010101" charset="-122"/>
              </a:rPr>
              <a:t>相对于</a:t>
            </a:r>
            <a:r>
              <a:rPr lang="en-US" sz="1200" dirty="0">
                <a:latin typeface="仿宋" panose="02010609060101010101" charset="-122"/>
                <a:ea typeface="仿宋" panose="02010609060101010101" charset="-122"/>
                <a:cs typeface="仿宋" panose="02010609060101010101" charset="-122"/>
              </a:rPr>
              <a:t>buy-and-hold,</a:t>
            </a:r>
            <a:r>
              <a:rPr lang="zh-CN" altLang="en-US" sz="1200" dirty="0">
                <a:latin typeface="仿宋" panose="02010609060101010101" charset="-122"/>
                <a:ea typeface="仿宋" panose="02010609060101010101" charset="-122"/>
                <a:cs typeface="仿宋" panose="02010609060101010101" charset="-122"/>
              </a:rPr>
              <a:t>使用</a:t>
            </a:r>
            <a:r>
              <a:rPr sz="1200" dirty="0">
                <a:latin typeface="仿宋" panose="02010609060101010101" charset="-122"/>
                <a:ea typeface="仿宋" panose="02010609060101010101" charset="-122"/>
                <a:cs typeface="仿宋" panose="02010609060101010101" charset="-122"/>
              </a:rPr>
              <a:t>MA(L)会增加</a:t>
            </a:r>
            <a:r>
              <a:rPr lang="en-US" sz="1200" dirty="0">
                <a:latin typeface="仿宋" panose="02010609060101010101" charset="-122"/>
                <a:ea typeface="仿宋" panose="02010609060101010101" charset="-122"/>
                <a:cs typeface="仿宋" panose="02010609060101010101" charset="-122"/>
              </a:rPr>
              <a:t>Sharpe</a:t>
            </a:r>
            <a:r>
              <a:rPr lang="zh-CN" altLang="en-US" sz="1200" dirty="0">
                <a:latin typeface="仿宋" panose="02010609060101010101" charset="-122"/>
                <a:ea typeface="仿宋" panose="02010609060101010101" charset="-122"/>
                <a:cs typeface="仿宋" panose="02010609060101010101" charset="-122"/>
              </a:rPr>
              <a:t>的最大值</a:t>
            </a:r>
            <a:r>
              <a:rPr sz="1200" dirty="0">
                <a:latin typeface="仿宋" panose="02010609060101010101" charset="-122"/>
                <a:ea typeface="仿宋" panose="02010609060101010101" charset="-122"/>
                <a:cs typeface="仿宋" panose="02010609060101010101" charset="-122"/>
              </a:rPr>
              <a:t>。</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en-US" sz="1200" dirty="0">
                <a:latin typeface="仿宋" panose="02010609060101010101" charset="-122"/>
                <a:ea typeface="仿宋" panose="02010609060101010101" charset="-122"/>
                <a:cs typeface="仿宋" panose="02010609060101010101" charset="-122"/>
              </a:rPr>
              <a:t>A</a:t>
            </a:r>
            <a:r>
              <a:rPr sz="1200" dirty="0">
                <a:latin typeface="仿宋" panose="02010609060101010101" charset="-122"/>
                <a:ea typeface="仿宋" panose="02010609060101010101" charset="-122"/>
                <a:cs typeface="仿宋" panose="02010609060101010101" charset="-122"/>
              </a:rPr>
              <a:t> measure of the economic size of alpha is the degree to which it expands</a:t>
            </a:r>
            <a:r>
              <a:rPr lang="en-US" sz="1200" dirty="0">
                <a:latin typeface="仿宋" panose="02010609060101010101" charset="-122"/>
                <a:ea typeface="仿宋" panose="02010609060101010101" charset="-122"/>
                <a:cs typeface="仿宋" panose="02010609060101010101" charset="-122"/>
              </a:rPr>
              <a:t> the mean-variance frontier.</a:t>
            </a:r>
            <a:endParaRPr lang="en-US"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en-US" sz="1200" dirty="0">
                <a:latin typeface="仿宋" panose="02010609060101010101" charset="-122"/>
                <a:ea typeface="仿宋" panose="02010609060101010101" charset="-122"/>
                <a:cs typeface="仿宋" panose="02010609060101010101" charset="-122"/>
              </a:rPr>
              <a:t>This expansion depends on the alpha relative to the residual risk investors must bear to capture it.</a:t>
            </a:r>
            <a:endParaRPr sz="1200" dirty="0">
              <a:latin typeface="仿宋" panose="02010609060101010101" charset="-122"/>
              <a:ea typeface="仿宋" panose="02010609060101010101" charset="-122"/>
              <a:cs typeface="仿宋" panose="02010609060101010101" charset="-122"/>
            </a:endParaRPr>
          </a:p>
        </p:txBody>
      </p:sp>
      <p:pic>
        <p:nvPicPr>
          <p:cNvPr id="4" name="图片 3"/>
          <p:cNvPicPr>
            <a:picLocks noChangeAspect="1"/>
          </p:cNvPicPr>
          <p:nvPr>
            <p:custDataLst>
              <p:tags r:id="rId3"/>
            </p:custDataLst>
          </p:nvPr>
        </p:nvPicPr>
        <p:blipFill>
          <a:blip r:embed="rId4"/>
          <a:srcRect b="23567"/>
          <a:stretch>
            <a:fillRect/>
          </a:stretch>
        </p:blipFill>
        <p:spPr>
          <a:xfrm>
            <a:off x="3778250" y="712470"/>
            <a:ext cx="1568450" cy="304800"/>
          </a:xfrm>
          <a:prstGeom prst="rect">
            <a:avLst/>
          </a:prstGeom>
        </p:spPr>
      </p:pic>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5" name="object 5"/>
          <p:cNvGrpSpPr/>
          <p:nvPr/>
        </p:nvGrpSpPr>
        <p:grpSpPr>
          <a:xfrm>
            <a:off x="5478573" y="3036070"/>
            <a:ext cx="238760" cy="57150"/>
            <a:chOff x="5478573" y="3036070"/>
            <a:chExt cx="238760" cy="57150"/>
          </a:xfrm>
        </p:grpSpPr>
        <p:sp>
          <p:nvSpPr>
            <p:cNvPr id="6" name="object 6"/>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8" name="object 8"/>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12" name="object 12"/>
          <p:cNvSpPr txBox="1"/>
          <p:nvPr/>
        </p:nvSpPr>
        <p:spPr>
          <a:xfrm>
            <a:off x="515366" y="3118693"/>
            <a:ext cx="5192395" cy="104140"/>
          </a:xfrm>
          <a:prstGeom prst="rect">
            <a:avLst/>
          </a:prstGeom>
        </p:spPr>
        <p:txBody>
          <a:bodyPr vert="horz" wrap="square" lIns="0" tIns="12065" rIns="0" bIns="0" rtlCol="0">
            <a:spAutoFit/>
          </a:bodyPr>
          <a:lstStyle/>
          <a:p>
            <a:pPr marL="12700">
              <a:lnSpc>
                <a:spcPct val="100000"/>
              </a:lnSpc>
              <a:spcBef>
                <a:spcPts val="95"/>
              </a:spcBef>
              <a:tabLst>
                <a:tab pos="2212340" algn="l"/>
                <a:tab pos="4035425" algn="l"/>
                <a:tab pos="4930140" algn="l"/>
              </a:tabLst>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100"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	</a:t>
            </a:r>
            <a:r>
              <a:rPr sz="600" spc="-5" dirty="0">
                <a:latin typeface="仿宋" panose="02010609060101010101" charset="-122"/>
                <a:ea typeface="仿宋" panose="02010609060101010101" charset="-122"/>
                <a:cs typeface="仿宋" panose="02010609060101010101" charset="-122"/>
              </a:rPr>
              <a:t>	</a:t>
            </a: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46</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3" name="object 8"/>
          <p:cNvSpPr txBox="1">
            <a:spLocks noGrp="1"/>
          </p:cNvSpPr>
          <p:nvPr>
            <p:custDataLst>
              <p:tags r:id="rId1"/>
            </p:custDataLst>
          </p:nvPr>
        </p:nvSpPr>
        <p:spPr>
          <a:xfrm>
            <a:off x="116840" y="174625"/>
            <a:ext cx="5177790" cy="276225"/>
          </a:xfrm>
          <a:prstGeom prst="rect">
            <a:avLst/>
          </a:prstGeom>
        </p:spPr>
        <p:txBody>
          <a:bodyPr vert="horz" wrap="square" lIns="0" tIns="15240" rIns="0" bIns="0" rtlCol="0">
            <a:spAutoFit/>
          </a:bodyPr>
          <a:lstStyle>
            <a:lvl1pPr>
              <a:defRPr sz="1700" b="0" i="0">
                <a:solidFill>
                  <a:srgbClr val="3333B2"/>
                </a:solidFill>
                <a:latin typeface="仿宋" panose="02010609060101010101" charset="-122"/>
                <a:ea typeface="仿宋" panose="02010609060101010101" charset="-122"/>
                <a:cs typeface="仿宋" panose="02010609060101010101" charset="-122"/>
                <a:sym typeface="仿宋" panose="02010609060101010101" charset="-122"/>
              </a:defRPr>
            </a:lvl1pPr>
          </a:lstStyle>
          <a:p>
            <a:pPr marL="12700">
              <a:lnSpc>
                <a:spcPct val="100000"/>
              </a:lnSpc>
              <a:spcBef>
                <a:spcPts val="120"/>
              </a:spcBef>
            </a:pPr>
            <a:r>
              <a:rPr dirty="0"/>
              <a:t>Alphas of MA Bitcoin strategies </a:t>
            </a:r>
            <a:endParaRPr dirty="0"/>
          </a:p>
        </p:txBody>
      </p:sp>
      <p:sp>
        <p:nvSpPr>
          <p:cNvPr id="17" name="object 9"/>
          <p:cNvSpPr txBox="1"/>
          <p:nvPr>
            <p:custDataLst>
              <p:tags r:id="rId2"/>
            </p:custDataLst>
          </p:nvPr>
        </p:nvSpPr>
        <p:spPr>
          <a:xfrm>
            <a:off x="292100" y="784225"/>
            <a:ext cx="5182235" cy="217995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通过回归</a:t>
            </a:r>
            <a:r>
              <a:rPr lang="en-US" altLang="zh-CN" sz="1200" dirty="0">
                <a:latin typeface="仿宋" panose="02010609060101010101" charset="-122"/>
                <a:ea typeface="仿宋" panose="02010609060101010101" charset="-122"/>
                <a:cs typeface="仿宋" panose="02010609060101010101" charset="-122"/>
              </a:rPr>
              <a:t>                     </a:t>
            </a:r>
            <a:r>
              <a:rPr lang="zh-CN" altLang="en-US" sz="1200" dirty="0">
                <a:latin typeface="仿宋" panose="02010609060101010101" charset="-122"/>
                <a:ea typeface="仿宋" panose="02010609060101010101" charset="-122"/>
                <a:cs typeface="仿宋" panose="02010609060101010101" charset="-122"/>
              </a:rPr>
              <a:t>得到的新</a:t>
            </a:r>
            <a:r>
              <a:rPr lang="en-US" altLang="zh-CN" sz="1200" dirty="0">
                <a:latin typeface="仿宋" panose="02010609060101010101" charset="-122"/>
                <a:ea typeface="仿宋" panose="02010609060101010101" charset="-122"/>
                <a:cs typeface="仿宋" panose="02010609060101010101" charset="-122"/>
              </a:rPr>
              <a:t>Sharpe</a:t>
            </a:r>
            <a:r>
              <a:rPr lang="zh-CN" altLang="en-US" sz="1200" dirty="0">
                <a:latin typeface="仿宋" panose="02010609060101010101" charset="-122"/>
                <a:ea typeface="仿宋" panose="02010609060101010101" charset="-122"/>
                <a:cs typeface="仿宋" panose="02010609060101010101" charset="-122"/>
              </a:rPr>
              <a:t>率可以表示为：</a:t>
            </a:r>
            <a:endParaRPr lang="zh-CN" altLang="en-US"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lang="zh-CN" altLang="en-US"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lang="zh-CN" altLang="en-US"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SR</a:t>
            </a:r>
            <a:r>
              <a:rPr lang="zh-CN" sz="1200" baseline="-25000" dirty="0">
                <a:latin typeface="仿宋" panose="02010609060101010101" charset="-122"/>
                <a:ea typeface="仿宋" panose="02010609060101010101" charset="-122"/>
                <a:cs typeface="仿宋" panose="02010609060101010101" charset="-122"/>
              </a:rPr>
              <a:t>Old</a:t>
            </a:r>
            <a:r>
              <a:rPr lang="zh-CN" sz="1200" dirty="0">
                <a:latin typeface="仿宋" panose="02010609060101010101" charset="-122"/>
                <a:ea typeface="仿宋" panose="02010609060101010101" charset="-122"/>
                <a:cs typeface="仿宋" panose="02010609060101010101" charset="-122"/>
              </a:rPr>
              <a:t> 是 r</a:t>
            </a:r>
            <a:r>
              <a:rPr lang="en-US" altLang="zh-CN" sz="1200" dirty="0">
                <a:latin typeface="仿宋" panose="02010609060101010101" charset="-122"/>
                <a:ea typeface="仿宋" panose="02010609060101010101" charset="-122"/>
                <a:cs typeface="仿宋" panose="02010609060101010101" charset="-122"/>
              </a:rPr>
              <a:t>x</a:t>
            </a:r>
            <a:r>
              <a:rPr lang="zh-CN" sz="1200" baseline="-25000" dirty="0">
                <a:latin typeface="仿宋" panose="02010609060101010101" charset="-122"/>
                <a:ea typeface="仿宋" panose="02010609060101010101" charset="-122"/>
                <a:cs typeface="仿宋" panose="02010609060101010101" charset="-122"/>
              </a:rPr>
              <a:t>t</a:t>
            </a:r>
            <a:r>
              <a:rPr lang="en-US" altLang="zh-CN" sz="1200" baseline="-25000" dirty="0">
                <a:latin typeface="仿宋" panose="02010609060101010101" charset="-122"/>
                <a:ea typeface="仿宋" panose="02010609060101010101" charset="-122"/>
                <a:cs typeface="仿宋" panose="02010609060101010101" charset="-122"/>
              </a:rPr>
              <a:t> </a:t>
            </a:r>
            <a:r>
              <a:rPr lang="zh-CN" altLang="en-US" sz="1200" dirty="0">
                <a:latin typeface="仿宋" panose="02010609060101010101" charset="-122"/>
                <a:ea typeface="仿宋" panose="02010609060101010101" charset="-122"/>
                <a:cs typeface="仿宋" panose="02010609060101010101" charset="-122"/>
              </a:rPr>
              <a:t>的夏普率</a:t>
            </a:r>
            <a:endParaRPr lang="zh-CN"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200" dirty="0">
                <a:latin typeface="仿宋" panose="02010609060101010101" charset="-122"/>
                <a:ea typeface="仿宋" panose="02010609060101010101" charset="-122"/>
                <a:cs typeface="仿宋" panose="02010609060101010101" charset="-122"/>
              </a:rPr>
              <a:t>均值-方差效用的百分比增长</a:t>
            </a:r>
            <a:r>
              <a:rPr lang="zh-CN" sz="1200" dirty="0">
                <a:latin typeface="仿宋" panose="02010609060101010101" charset="-122"/>
                <a:ea typeface="仿宋" panose="02010609060101010101" charset="-122"/>
                <a:cs typeface="仿宋" panose="02010609060101010101" charset="-122"/>
              </a:rPr>
              <a:t>表示为：</a:t>
            </a:r>
            <a:endParaRPr lang="zh-CN"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lang="zh-CN"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en-US" sz="1200" dirty="0">
                <a:latin typeface="仿宋" panose="02010609060101010101" charset="-122"/>
                <a:ea typeface="仿宋" panose="02010609060101010101" charset="-122"/>
                <a:cs typeface="仿宋" panose="02010609060101010101" charset="-122"/>
              </a:rPr>
              <a:t>Utility gain</a:t>
            </a:r>
            <a:r>
              <a:rPr sz="1200" dirty="0">
                <a:latin typeface="仿宋" panose="02010609060101010101" charset="-122"/>
                <a:ea typeface="仿宋" panose="02010609060101010101" charset="-122"/>
                <a:cs typeface="仿宋" panose="02010609060101010101" charset="-122"/>
              </a:rPr>
              <a:t>度量了由𝛼实现的</a:t>
            </a:r>
            <a:r>
              <a:rPr lang="zh-CN" sz="1200" dirty="0">
                <a:latin typeface="仿宋" panose="02010609060101010101" charset="-122"/>
                <a:ea typeface="仿宋" panose="02010609060101010101" charset="-122"/>
                <a:cs typeface="仿宋" panose="02010609060101010101" charset="-122"/>
              </a:rPr>
              <a:t>边际</a:t>
            </a:r>
            <a:r>
              <a:rPr sz="1200" dirty="0">
                <a:latin typeface="仿宋" panose="02010609060101010101" charset="-122"/>
                <a:ea typeface="仿宋" panose="02010609060101010101" charset="-122"/>
                <a:cs typeface="仿宋" panose="02010609060101010101" charset="-122"/>
              </a:rPr>
              <a:t>扩展的经济意义。</a:t>
            </a: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Campbell</a:t>
            </a:r>
            <a:r>
              <a:rPr lang="en-US" sz="1200" dirty="0">
                <a:latin typeface="仿宋" panose="02010609060101010101" charset="-122"/>
                <a:ea typeface="仿宋" panose="02010609060101010101" charset="-122"/>
                <a:cs typeface="仿宋" panose="02010609060101010101" charset="-122"/>
              </a:rPr>
              <a:t> &amp; </a:t>
            </a:r>
            <a:r>
              <a:rPr sz="1200" dirty="0">
                <a:latin typeface="仿宋" panose="02010609060101010101" charset="-122"/>
                <a:ea typeface="仿宋" panose="02010609060101010101" charset="-122"/>
                <a:cs typeface="仿宋" panose="02010609060101010101" charset="-122"/>
              </a:rPr>
              <a:t>Thompson（2008）发现预期股票市场收益的时机增加了约63%的均值-方差效用，这提供了一个有用的基准效用增益。</a:t>
            </a:r>
            <a:endParaRPr sz="1200" dirty="0">
              <a:latin typeface="仿宋" panose="02010609060101010101" charset="-122"/>
              <a:ea typeface="仿宋" panose="02010609060101010101" charset="-122"/>
              <a:cs typeface="仿宋" panose="02010609060101010101" charset="-122"/>
            </a:endParaRPr>
          </a:p>
        </p:txBody>
      </p:sp>
      <p:pic>
        <p:nvPicPr>
          <p:cNvPr id="4" name="图片 3"/>
          <p:cNvPicPr>
            <a:picLocks noChangeAspect="1"/>
          </p:cNvPicPr>
          <p:nvPr>
            <p:custDataLst>
              <p:tags r:id="rId3"/>
            </p:custDataLst>
          </p:nvPr>
        </p:nvPicPr>
        <p:blipFill>
          <a:blip r:embed="rId4"/>
          <a:srcRect b="23567"/>
          <a:stretch>
            <a:fillRect/>
          </a:stretch>
        </p:blipFill>
        <p:spPr>
          <a:xfrm>
            <a:off x="1130300" y="712470"/>
            <a:ext cx="1568450" cy="304800"/>
          </a:xfrm>
          <a:prstGeom prst="rect">
            <a:avLst/>
          </a:prstGeom>
        </p:spPr>
      </p:pic>
      <p:pic>
        <p:nvPicPr>
          <p:cNvPr id="9" name="图片 8"/>
          <p:cNvPicPr>
            <a:picLocks noChangeAspect="1"/>
          </p:cNvPicPr>
          <p:nvPr>
            <p:custDataLst>
              <p:tags r:id="rId5"/>
            </p:custDataLst>
          </p:nvPr>
        </p:nvPicPr>
        <p:blipFill>
          <a:blip r:embed="rId6"/>
          <a:srcRect t="13813"/>
          <a:stretch>
            <a:fillRect/>
          </a:stretch>
        </p:blipFill>
        <p:spPr>
          <a:xfrm>
            <a:off x="1660525" y="1017270"/>
            <a:ext cx="1725930" cy="535940"/>
          </a:xfrm>
          <a:prstGeom prst="rect">
            <a:avLst/>
          </a:prstGeom>
        </p:spPr>
      </p:pic>
      <p:pic>
        <p:nvPicPr>
          <p:cNvPr id="10" name="图片 9"/>
          <p:cNvPicPr>
            <a:picLocks noChangeAspect="1"/>
          </p:cNvPicPr>
          <p:nvPr>
            <p:custDataLst>
              <p:tags r:id="rId7"/>
            </p:custDataLst>
          </p:nvPr>
        </p:nvPicPr>
        <p:blipFill>
          <a:blip r:embed="rId8"/>
          <a:stretch>
            <a:fillRect/>
          </a:stretch>
        </p:blipFill>
        <p:spPr>
          <a:xfrm>
            <a:off x="2959100" y="1661795"/>
            <a:ext cx="1641475" cy="447040"/>
          </a:xfrm>
          <a:prstGeom prst="rect">
            <a:avLst/>
          </a:prstGeom>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1767" y="2943822"/>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47</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844540" cy="276225"/>
          </a:xfrm>
          <a:prstGeom prst="rect">
            <a:avLst/>
          </a:prstGeom>
        </p:spPr>
        <p:txBody>
          <a:bodyPr vert="horz" wrap="square" lIns="0" tIns="15240" rIns="0" bIns="0" rtlCol="0">
            <a:spAutoFit/>
          </a:bodyPr>
          <a:lstStyle/>
          <a:p>
            <a:pPr marL="12700">
              <a:lnSpc>
                <a:spcPct val="100000"/>
              </a:lnSpc>
              <a:spcBef>
                <a:spcPts val="120"/>
              </a:spcBef>
            </a:pPr>
            <a:r>
              <a:rPr dirty="0">
                <a:sym typeface="+mn-ea"/>
              </a:rPr>
              <a:t>Alphas of MA Bitcoin strategies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432935"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
        <p:nvSpPr>
          <p:cNvPr id="13" name="文本框 12"/>
          <p:cNvSpPr txBox="1"/>
          <p:nvPr>
            <p:custDataLst>
              <p:tags r:id="rId2"/>
            </p:custDataLst>
          </p:nvPr>
        </p:nvSpPr>
        <p:spPr>
          <a:xfrm>
            <a:off x="292100" y="360680"/>
            <a:ext cx="5386705" cy="2540635"/>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表6Panel A显示，MA(L)策略相对于rx</a:t>
            </a:r>
            <a:r>
              <a:rPr sz="1000" baseline="-25000">
                <a:sym typeface="+mn-ea"/>
              </a:rPr>
              <a:t>t</a:t>
            </a:r>
            <a:r>
              <a:rPr sz="1000">
                <a:sym typeface="+mn-ea"/>
              </a:rPr>
              <a:t>赚取了每天0.09%到0.24%的显著𝛼。</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这些alpha带来了经济上巨大的效用增益</a:t>
            </a:r>
            <a:r>
              <a:rPr lang="en-US" sz="1000">
                <a:sym typeface="+mn-ea"/>
              </a:rPr>
              <a:t>Utility gain</a:t>
            </a:r>
            <a:r>
              <a:rPr sz="1000">
                <a:sym typeface="+mn-ea"/>
              </a:rPr>
              <a:t>从19.7%到85.5%。</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pic>
        <p:nvPicPr>
          <p:cNvPr id="2" name="图片 1"/>
          <p:cNvPicPr>
            <a:picLocks noChangeAspect="1"/>
          </p:cNvPicPr>
          <p:nvPr>
            <p:custDataLst>
              <p:tags r:id="rId3"/>
            </p:custDataLst>
          </p:nvPr>
        </p:nvPicPr>
        <p:blipFill>
          <a:blip r:embed="rId4"/>
          <a:stretch>
            <a:fillRect/>
          </a:stretch>
        </p:blipFill>
        <p:spPr>
          <a:xfrm>
            <a:off x="556895" y="490855"/>
            <a:ext cx="4859655" cy="1645285"/>
          </a:xfrm>
          <a:prstGeom prst="rect">
            <a:avLst/>
          </a:prstGeom>
        </p:spPr>
      </p:pic>
      <p:sp>
        <p:nvSpPr>
          <p:cNvPr id="16" name="矩形 15"/>
          <p:cNvSpPr/>
          <p:nvPr>
            <p:custDataLst>
              <p:tags r:id="rId5"/>
            </p:custDataLst>
          </p:nvPr>
        </p:nvSpPr>
        <p:spPr>
          <a:xfrm>
            <a:off x="1587500" y="1202690"/>
            <a:ext cx="3041015" cy="10414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1767" y="2943822"/>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48</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844540" cy="276225"/>
          </a:xfrm>
          <a:prstGeom prst="rect">
            <a:avLst/>
          </a:prstGeom>
        </p:spPr>
        <p:txBody>
          <a:bodyPr vert="horz" wrap="square" lIns="0" tIns="15240" rIns="0" bIns="0" rtlCol="0">
            <a:spAutoFit/>
          </a:bodyPr>
          <a:lstStyle/>
          <a:p>
            <a:pPr marL="12700">
              <a:lnSpc>
                <a:spcPct val="100000"/>
              </a:lnSpc>
              <a:spcBef>
                <a:spcPts val="120"/>
              </a:spcBef>
            </a:pPr>
            <a:r>
              <a:rPr dirty="0">
                <a:sym typeface="+mn-ea"/>
              </a:rPr>
              <a:t>Alphas of MA Bitcoin strategies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432935"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
        <p:nvSpPr>
          <p:cNvPr id="13" name="文本框 12"/>
          <p:cNvSpPr txBox="1"/>
          <p:nvPr>
            <p:custDataLst>
              <p:tags r:id="rId2"/>
            </p:custDataLst>
          </p:nvPr>
        </p:nvSpPr>
        <p:spPr>
          <a:xfrm>
            <a:off x="292100" y="284480"/>
            <a:ext cx="5386705" cy="2745740"/>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en-US" sz="1000">
                <a:sym typeface="+mn-ea"/>
              </a:rPr>
              <a:t>TO(%</a:t>
            </a:r>
            <a:r>
              <a:rPr lang="zh-CN" altLang="en-US" sz="1000">
                <a:sym typeface="+mn-ea"/>
              </a:rPr>
              <a:t>）为日度</a:t>
            </a:r>
            <a:r>
              <a:rPr sz="1000">
                <a:sym typeface="+mn-ea"/>
              </a:rPr>
              <a:t>换手率</a:t>
            </a:r>
            <a:r>
              <a:rPr lang="zh-CN" sz="1000">
                <a:sym typeface="+mn-ea"/>
              </a:rPr>
              <a:t>，</a:t>
            </a:r>
            <a:r>
              <a:rPr lang="en-US" altLang="zh-CN" sz="1000">
                <a:sym typeface="+mn-ea"/>
              </a:rPr>
              <a:t>A</a:t>
            </a:r>
            <a:r>
              <a:rPr lang="zh-CN" sz="1000">
                <a:sym typeface="+mn-ea"/>
              </a:rPr>
              <a:t>ppraisal 评估比率</a:t>
            </a:r>
            <a:r>
              <a:rPr lang="en-US" altLang="zh-CN" sz="1000">
                <a:sym typeface="+mn-ea"/>
              </a:rPr>
              <a:t> = </a:t>
            </a:r>
            <a:r>
              <a:rPr lang="zh-CN" sz="1000">
                <a:sym typeface="+mn-ea"/>
              </a:rPr>
              <a:t> 𝛼</a:t>
            </a:r>
            <a:r>
              <a:rPr lang="en-US" altLang="zh-CN" sz="1000">
                <a:sym typeface="+mn-ea"/>
              </a:rPr>
              <a:t>/</a:t>
            </a:r>
            <a:r>
              <a:rPr lang="zh-CN" sz="1000">
                <a:sym typeface="+mn-ea"/>
              </a:rPr>
              <a:t> 𝜎(𝜀</a:t>
            </a:r>
            <a:r>
              <a:rPr lang="zh-CN" sz="1000" baseline="-25000">
                <a:sym typeface="+mn-ea"/>
              </a:rPr>
              <a:t>t</a:t>
            </a:r>
            <a:r>
              <a:rPr lang="zh-CN" sz="1000">
                <a:sym typeface="+mn-ea"/>
              </a:rPr>
              <a:t>)</a:t>
            </a:r>
            <a:endParaRPr lang="zh-CN"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FEE</a:t>
            </a:r>
            <a:r>
              <a:rPr lang="en-US" sz="1000">
                <a:sym typeface="+mn-ea"/>
              </a:rPr>
              <a:t> </a:t>
            </a:r>
            <a:r>
              <a:rPr lang="zh-CN" altLang="en-US" sz="1000">
                <a:sym typeface="+mn-ea"/>
              </a:rPr>
              <a:t>代表</a:t>
            </a:r>
            <a:r>
              <a:rPr lang="zh-CN" sz="1000">
                <a:sym typeface="+mn-ea"/>
              </a:rPr>
              <a:t>能足以</a:t>
            </a:r>
            <a:r>
              <a:rPr sz="1000">
                <a:sym typeface="+mn-ea"/>
              </a:rPr>
              <a:t>消除MA(L)策略alpha</a:t>
            </a:r>
            <a:r>
              <a:rPr lang="zh-CN" sz="1000">
                <a:sym typeface="+mn-ea"/>
              </a:rPr>
              <a:t>的</a:t>
            </a:r>
            <a:r>
              <a:rPr lang="zh-CN" sz="1000">
                <a:sym typeface="+mn-ea"/>
              </a:rPr>
              <a:t>单程交易成本</a:t>
            </a:r>
            <a:r>
              <a:rPr lang="en-US" altLang="zh-CN" sz="1000">
                <a:sym typeface="+mn-ea"/>
              </a:rPr>
              <a:t>, </a:t>
            </a:r>
            <a:r>
              <a:rPr lang="zh-CN" altLang="en-US" sz="1000">
                <a:sym typeface="+mn-ea"/>
              </a:rPr>
              <a:t>上述</a:t>
            </a:r>
            <a:r>
              <a:rPr lang="en-US" altLang="zh-CN" sz="1000">
                <a:sym typeface="+mn-ea"/>
              </a:rPr>
              <a:t>FEE</a:t>
            </a:r>
            <a:r>
              <a:rPr lang="zh-CN" altLang="en-US" sz="1000">
                <a:sym typeface="+mn-ea"/>
              </a:rPr>
              <a:t>在</a:t>
            </a:r>
            <a:r>
              <a:rPr lang="en-US" altLang="zh-CN" sz="1000">
                <a:sym typeface="+mn-ea"/>
              </a:rPr>
              <a:t>1.38-6.85%</a:t>
            </a:r>
            <a:r>
              <a:rPr lang="zh-CN" altLang="en-US" sz="1000">
                <a:sym typeface="+mn-ea"/>
              </a:rPr>
              <a:t>之间</a:t>
            </a:r>
            <a:endParaRPr lang="zh-CN"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000">
                <a:sym typeface="+mn-ea"/>
              </a:rPr>
              <a:t>这表明</a:t>
            </a:r>
            <a:r>
              <a:rPr sz="1000">
                <a:sym typeface="+mn-ea"/>
              </a:rPr>
              <a:t>需要很高的交易成本才能消除MA(L)策略的alpha。</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相对于</a:t>
            </a:r>
            <a:r>
              <a:rPr sz="1000">
                <a:sym typeface="+mn-ea"/>
              </a:rPr>
              <a:t>实际的</a:t>
            </a:r>
            <a:r>
              <a:rPr sz="1000">
                <a:sym typeface="+mn-ea"/>
              </a:rPr>
              <a:t>比特币单程交易成本这些数字很大。</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zh-CN" sz="1000">
                <a:sym typeface="+mn-ea"/>
              </a:rPr>
              <a:t>例如</a:t>
            </a:r>
            <a:r>
              <a:rPr sz="1000">
                <a:sym typeface="+mn-ea"/>
              </a:rPr>
              <a:t>比特币交易所GDAX上的市价单费用为0.10%至0.30%，限价单费用为0%。</a:t>
            </a:r>
            <a:endParaRPr sz="1000">
              <a:sym typeface="+mn-ea"/>
            </a:endParaRPr>
          </a:p>
        </p:txBody>
      </p:sp>
      <p:pic>
        <p:nvPicPr>
          <p:cNvPr id="4" name="图片 3"/>
          <p:cNvPicPr>
            <a:picLocks noChangeAspect="1"/>
          </p:cNvPicPr>
          <p:nvPr>
            <p:custDataLst>
              <p:tags r:id="rId3"/>
            </p:custDataLst>
          </p:nvPr>
        </p:nvPicPr>
        <p:blipFill>
          <a:blip r:embed="rId4"/>
          <a:stretch>
            <a:fillRect/>
          </a:stretch>
        </p:blipFill>
        <p:spPr>
          <a:xfrm>
            <a:off x="515620" y="479425"/>
            <a:ext cx="4488180" cy="1504315"/>
          </a:xfrm>
          <a:prstGeom prst="rect">
            <a:avLst/>
          </a:prstGeom>
        </p:spPr>
      </p:pic>
      <p:sp>
        <p:nvSpPr>
          <p:cNvPr id="16" name="矩形 15"/>
          <p:cNvSpPr/>
          <p:nvPr>
            <p:custDataLst>
              <p:tags r:id="rId5"/>
            </p:custDataLst>
          </p:nvPr>
        </p:nvSpPr>
        <p:spPr>
          <a:xfrm>
            <a:off x="1435100" y="1839595"/>
            <a:ext cx="3581400" cy="144145"/>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1767" y="2943822"/>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49</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844540" cy="276225"/>
          </a:xfrm>
          <a:prstGeom prst="rect">
            <a:avLst/>
          </a:prstGeom>
        </p:spPr>
        <p:txBody>
          <a:bodyPr vert="horz" wrap="square" lIns="0" tIns="15240" rIns="0" bIns="0" rtlCol="0">
            <a:spAutoFit/>
          </a:bodyPr>
          <a:lstStyle/>
          <a:p>
            <a:pPr marL="12700">
              <a:lnSpc>
                <a:spcPct val="100000"/>
              </a:lnSpc>
              <a:spcBef>
                <a:spcPts val="120"/>
              </a:spcBef>
            </a:pPr>
            <a:r>
              <a:rPr dirty="0">
                <a:sym typeface="+mn-ea"/>
              </a:rPr>
              <a:t>Alphas of MA Bitcoin strategies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432935"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
        <p:nvSpPr>
          <p:cNvPr id="13" name="文本框 12"/>
          <p:cNvSpPr txBox="1"/>
          <p:nvPr>
            <p:custDataLst>
              <p:tags r:id="rId2"/>
            </p:custDataLst>
          </p:nvPr>
        </p:nvSpPr>
        <p:spPr>
          <a:xfrm>
            <a:off x="292100" y="840740"/>
            <a:ext cx="5386705" cy="1681480"/>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lang="zh-CN" altLang="en-US" sz="1000">
                <a:sym typeface="+mn-ea"/>
              </a:rPr>
              <a:t>至此我们一直探讨的</a:t>
            </a:r>
            <a:r>
              <a:rPr lang="en-US" sz="1000">
                <a:sym typeface="+mn-ea"/>
              </a:rPr>
              <a:t>MA</a:t>
            </a:r>
            <a:r>
              <a:rPr lang="zh-CN" altLang="en-US" sz="1000">
                <a:sym typeface="+mn-ea"/>
              </a:rPr>
              <a:t>（</a:t>
            </a:r>
            <a:r>
              <a:rPr lang="en-US" altLang="zh-CN" sz="1000">
                <a:sym typeface="+mn-ea"/>
              </a:rPr>
              <a:t>L</a:t>
            </a:r>
            <a:r>
              <a:rPr lang="zh-CN" altLang="en-US" sz="1000">
                <a:sym typeface="+mn-ea"/>
              </a:rPr>
              <a:t>）离散买入或卖出策略有</a:t>
            </a:r>
            <a:r>
              <a:rPr sz="1000">
                <a:sym typeface="+mn-ea"/>
              </a:rPr>
              <a:t>一个简单的替代方案</a:t>
            </a:r>
            <a:r>
              <a:rPr lang="zh-CN" sz="1000">
                <a:sym typeface="+mn-ea"/>
              </a:rPr>
              <a:t>：</a:t>
            </a:r>
            <a:endParaRPr lang="zh-CN"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使用我们的比特币回报预测来估计均值方差权重，然后测试由此产生的策略是否优于买入并持有基准</a:t>
            </a:r>
            <a:r>
              <a:rPr lang="zh-CN" sz="1000">
                <a:sym typeface="+mn-ea"/>
              </a:rPr>
              <a:t>（Campbell &amp; Thompson, 2008; Huang, Jiang, Tu, &amp; Zhou, 2015; Marquering &amp; Verbeek, 2004)</a:t>
            </a:r>
            <a:endParaRPr lang="zh-CN"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然而</a:t>
            </a:r>
            <a:r>
              <a:rPr lang="zh-CN" sz="1000">
                <a:sym typeface="+mn-ea"/>
              </a:rPr>
              <a:t>与前文</a:t>
            </a:r>
            <a:r>
              <a:rPr sz="1000">
                <a:sym typeface="+mn-ea"/>
              </a:rPr>
              <a:t>简单的MA（L）离散买入或卖出策略相比，这种方法在理论和实证上存在一些不足之处。</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首先均值方差权重</a:t>
            </a:r>
            <a:r>
              <a:rPr lang="zh-CN" sz="1000">
                <a:sym typeface="+mn-ea"/>
              </a:rPr>
              <a:t>会</a:t>
            </a:r>
            <a:r>
              <a:rPr sz="1000">
                <a:sym typeface="+mn-ea"/>
              </a:rPr>
              <a:t>假设投资者在市场收益和无风险资产之间做选择。</a:t>
            </a: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然而比特币在理论上是一个不太理想的风险资产市场组合代理</a:t>
            </a:r>
            <a:r>
              <a:rPr lang="zh-CN" sz="1000">
                <a:sym typeface="+mn-ea"/>
              </a:rPr>
              <a:t>量</a:t>
            </a:r>
            <a:r>
              <a:rPr sz="1000">
                <a:sym typeface="+mn-ea"/>
              </a:rPr>
              <a:t>。</a:t>
            </a:r>
            <a:endParaRPr sz="1000">
              <a:sym typeface="+mn-ea"/>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44258" y="911060"/>
            <a:ext cx="4943475" cy="1423035"/>
          </a:xfrm>
          <a:prstGeom prst="rect">
            <a:avLst/>
          </a:prstGeom>
        </p:spPr>
        <p:txBody>
          <a:bodyPr vert="horz" wrap="square" lIns="0" tIns="12700" rIns="0" bIns="0" rtlCol="0">
            <a:spAutoFit/>
          </a:bodyPr>
          <a:lstStyle/>
          <a:p>
            <a:pPr marL="231775" marR="47625" indent="-194310">
              <a:lnSpc>
                <a:spcPct val="125000"/>
              </a:lnSpc>
              <a:spcBef>
                <a:spcPts val="1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rPr>
              <a:t>大多数关于比特币经济学的文献都</a:t>
            </a:r>
            <a:r>
              <a:rPr lang="zh-CN" sz="1200">
                <a:latin typeface="仿宋" panose="02010609060101010101" charset="-122"/>
                <a:ea typeface="仿宋" panose="02010609060101010101" charset="-122"/>
                <a:cs typeface="仿宋" panose="02010609060101010101" charset="-122"/>
              </a:rPr>
              <a:t>是在</a:t>
            </a:r>
            <a:r>
              <a:rPr sz="1200">
                <a:latin typeface="仿宋" panose="02010609060101010101" charset="-122"/>
                <a:ea typeface="仿宋" panose="02010609060101010101" charset="-122"/>
                <a:cs typeface="仿宋" panose="02010609060101010101" charset="-122"/>
              </a:rPr>
              <a:t>试图</a:t>
            </a:r>
            <a:r>
              <a:rPr lang="zh-CN" sz="1200">
                <a:latin typeface="仿宋" panose="02010609060101010101" charset="-122"/>
                <a:ea typeface="仿宋" panose="02010609060101010101" charset="-122"/>
                <a:cs typeface="仿宋" panose="02010609060101010101" charset="-122"/>
              </a:rPr>
              <a:t>研究</a:t>
            </a:r>
            <a:r>
              <a:rPr sz="1200">
                <a:latin typeface="仿宋" panose="02010609060101010101" charset="-122"/>
                <a:ea typeface="仿宋" panose="02010609060101010101" charset="-122"/>
                <a:cs typeface="仿宋" panose="02010609060101010101" charset="-122"/>
              </a:rPr>
              <a:t>加密货币的</a:t>
            </a:r>
            <a:r>
              <a:rPr lang="zh-CN" sz="1200">
                <a:latin typeface="仿宋" panose="02010609060101010101" charset="-122"/>
                <a:ea typeface="仿宋" panose="02010609060101010101" charset="-122"/>
                <a:cs typeface="仿宋" panose="02010609060101010101" charset="-122"/>
              </a:rPr>
              <a:t>条条框框，例如区块链的经济可行性，比特币是否有资格成为一种新的资产类别，比特币价格是否存在操纵行为，虚拟货币对现有支付系统甚至货币系统的潜在影响等等。</a:t>
            </a:r>
            <a:endParaRPr sz="1200">
              <a:latin typeface="仿宋" panose="02010609060101010101" charset="-122"/>
              <a:ea typeface="仿宋" panose="02010609060101010101" charset="-122"/>
              <a:cs typeface="仿宋" panose="02010609060101010101" charset="-122"/>
            </a:endParaRPr>
          </a:p>
          <a:p>
            <a:pPr marL="231775" marR="47625" indent="-194310">
              <a:lnSpc>
                <a:spcPct val="125000"/>
              </a:lnSpc>
              <a:spcBef>
                <a:spcPts val="100"/>
              </a:spcBef>
              <a:buClr>
                <a:srgbClr val="3333B2"/>
              </a:buClr>
              <a:buFont typeface="仿宋" panose="02010609060101010101" charset="-122"/>
              <a:buChar char="▶"/>
              <a:tabLst>
                <a:tab pos="232410" algn="l"/>
              </a:tabLst>
            </a:pPr>
            <a:endParaRPr lang="zh-CN" sz="1200">
              <a:latin typeface="仿宋" panose="02010609060101010101" charset="-122"/>
              <a:ea typeface="仿宋" panose="02010609060101010101" charset="-122"/>
              <a:cs typeface="仿宋" panose="02010609060101010101" charset="-122"/>
            </a:endParaRPr>
          </a:p>
          <a:p>
            <a:pPr marL="231775" marR="47625" indent="-194310">
              <a:lnSpc>
                <a:spcPct val="125000"/>
              </a:lnSpc>
              <a:spcBef>
                <a:spcPts val="100"/>
              </a:spcBef>
              <a:buClr>
                <a:srgbClr val="3333B2"/>
              </a:buClr>
              <a:buFont typeface="仿宋" panose="02010609060101010101" charset="-122"/>
              <a:buChar char="▶"/>
              <a:tabLst>
                <a:tab pos="232410" algn="l"/>
              </a:tabLst>
            </a:pPr>
            <a:r>
              <a:rPr lang="zh-CN" sz="1200">
                <a:latin typeface="仿宋" panose="02010609060101010101" charset="-122"/>
                <a:ea typeface="仿宋" panose="02010609060101010101" charset="-122"/>
                <a:cs typeface="仿宋" panose="02010609060101010101" charset="-122"/>
              </a:rPr>
              <a:t>而本文是纯粹专注于</a:t>
            </a:r>
            <a:r>
              <a:rPr lang="zh-CN" sz="1200">
                <a:latin typeface="仿宋" panose="02010609060101010101" charset="-122"/>
                <a:ea typeface="仿宋" panose="02010609060101010101" charset="-122"/>
                <a:cs typeface="仿宋" panose="02010609060101010101" charset="-122"/>
              </a:rPr>
              <a:t>资产定价。</a:t>
            </a:r>
            <a:endParaRPr lang="zh-CN" sz="1200">
              <a:latin typeface="仿宋" panose="02010609060101010101" charset="-122"/>
              <a:ea typeface="仿宋" panose="02010609060101010101" charset="-122"/>
              <a:cs typeface="仿宋" panose="02010609060101010101" charset="-122"/>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2" name="object 8"/>
          <p:cNvSpPr txBox="1"/>
          <p:nvPr>
            <p:custDataLst>
              <p:tags r:id="rId2"/>
            </p:custDataLst>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4" name="object 9"/>
          <p:cNvSpPr txBox="1">
            <a:spLocks noGrp="1"/>
          </p:cNvSpPr>
          <p:nvPr>
            <p:ph type="title"/>
            <p:custDataLst>
              <p:tags r:id="rId3"/>
            </p:custDataLst>
          </p:nvPr>
        </p:nvSpPr>
        <p:spPr>
          <a:xfrm>
            <a:off x="95250" y="142875"/>
            <a:ext cx="3619500" cy="276225"/>
          </a:xfrm>
          <a:prstGeom prst="rect">
            <a:avLst/>
          </a:prstGeom>
        </p:spPr>
        <p:txBody>
          <a:bodyPr vert="horz" wrap="square" lIns="0" tIns="15240" rIns="0" bIns="0" rtlCol="0">
            <a:spAutoFit/>
          </a:bodyPr>
          <a:lstStyle/>
          <a:p>
            <a:pPr marL="12700">
              <a:lnSpc>
                <a:spcPct val="100000"/>
              </a:lnSpc>
              <a:spcBef>
                <a:spcPts val="120"/>
              </a:spcBef>
            </a:pPr>
            <a:r>
              <a:rPr spc="10" dirty="0"/>
              <a:t>Moti</a:t>
            </a:r>
            <a:r>
              <a:rPr spc="-80" dirty="0"/>
              <a:t>v</a:t>
            </a:r>
            <a:r>
              <a:rPr spc="5" dirty="0"/>
              <a:t>ation</a:t>
            </a:r>
            <a:r>
              <a:rPr lang="en-US" spc="5" dirty="0"/>
              <a:t> &amp; </a:t>
            </a:r>
            <a:r>
              <a:rPr lang="en-US" spc="5" dirty="0"/>
              <a:t>Literature</a:t>
            </a:r>
            <a:endParaRPr lang="en-US" spc="5" dirty="0"/>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81767" y="2943822"/>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50</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844540" cy="276225"/>
          </a:xfrm>
          <a:prstGeom prst="rect">
            <a:avLst/>
          </a:prstGeom>
        </p:spPr>
        <p:txBody>
          <a:bodyPr vert="horz" wrap="square" lIns="0" tIns="15240" rIns="0" bIns="0" rtlCol="0">
            <a:spAutoFit/>
          </a:bodyPr>
          <a:lstStyle/>
          <a:p>
            <a:pPr marL="12700">
              <a:lnSpc>
                <a:spcPct val="100000"/>
              </a:lnSpc>
              <a:spcBef>
                <a:spcPts val="120"/>
              </a:spcBef>
            </a:pPr>
            <a:r>
              <a:rPr dirty="0">
                <a:sym typeface="+mn-ea"/>
              </a:rPr>
              <a:t>Alphas of MA Bitcoin strategies</a:t>
            </a:r>
            <a:endParaRPr dirty="0"/>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9" name="文本框 8"/>
          <p:cNvSpPr txBox="1"/>
          <p:nvPr/>
        </p:nvSpPr>
        <p:spPr>
          <a:xfrm>
            <a:off x="292100" y="174625"/>
            <a:ext cx="4432935" cy="488950"/>
          </a:xfrm>
          <a:prstGeom prst="rect">
            <a:avLst/>
          </a:prstGeom>
          <a:noFill/>
        </p:spPr>
        <p:txBody>
          <a:bodyPr wrap="square" rtlCol="0" anchor="t">
            <a:spAutoFit/>
          </a:bodyPr>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a:sym typeface="+mn-ea"/>
            </a:endParaRPr>
          </a:p>
        </p:txBody>
      </p:sp>
      <p:sp>
        <p:nvSpPr>
          <p:cNvPr id="13" name="文本框 12"/>
          <p:cNvSpPr txBox="1"/>
          <p:nvPr>
            <p:custDataLst>
              <p:tags r:id="rId2"/>
            </p:custDataLst>
          </p:nvPr>
        </p:nvSpPr>
        <p:spPr>
          <a:xfrm>
            <a:off x="215900" y="784225"/>
            <a:ext cx="5386705" cy="2117090"/>
          </a:xfrm>
          <a:prstGeom prst="rect">
            <a:avLst/>
          </a:prstGeom>
          <a:noFill/>
        </p:spPr>
        <p:txBody>
          <a:bodyPr wrap="square" rtlCol="0" anchor="t">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其次在2017年之前，投资者无法卖空比特币或通过期货合约以保证金购买。</a:t>
            </a:r>
            <a:endParaRPr sz="1000">
              <a:sym typeface="+mn-ea"/>
            </a:endParaRPr>
          </a:p>
          <a:p>
            <a:pPr marL="24765" marR="17780" indent="0">
              <a:lnSpc>
                <a:spcPct val="125000"/>
              </a:lnSpc>
              <a:spcBef>
                <a:spcPts val="100"/>
              </a:spcBef>
              <a:buClr>
                <a:srgbClr val="3333B2"/>
              </a:buClr>
              <a:buFont typeface="仿宋" panose="02010609060101010101" charset="-122"/>
              <a:buNone/>
              <a:tabLst>
                <a:tab pos="219710" algn="l"/>
              </a:tabLst>
            </a:pPr>
            <a:r>
              <a:rPr lang="en-US" sz="1000">
                <a:sym typeface="+mn-ea"/>
              </a:rPr>
              <a:t>   </a:t>
            </a:r>
            <a:r>
              <a:rPr sz="1000">
                <a:sym typeface="+mn-ea"/>
              </a:rPr>
              <a:t>因此比特币的权重应在0和1之间。这反过来加剧了以下两个问题：</a:t>
            </a:r>
            <a:endParaRPr sz="1000">
              <a:sym typeface="+mn-ea"/>
            </a:endParaRPr>
          </a:p>
          <a:p>
            <a:pPr marL="24765" marR="17780" indent="0">
              <a:lnSpc>
                <a:spcPct val="125000"/>
              </a:lnSpc>
              <a:spcBef>
                <a:spcPts val="100"/>
              </a:spcBef>
              <a:buClr>
                <a:srgbClr val="3333B2"/>
              </a:buClr>
              <a:buFont typeface="仿宋" panose="02010609060101010101" charset="-122"/>
              <a:buNone/>
              <a:tabLst>
                <a:tab pos="219710" algn="l"/>
              </a:tabLst>
            </a:pPr>
            <a:r>
              <a:rPr lang="en-US" sz="1000">
                <a:sym typeface="+mn-ea"/>
              </a:rPr>
              <a:t>   </a:t>
            </a:r>
            <a:r>
              <a:rPr sz="1000">
                <a:sym typeface="+mn-ea"/>
              </a:rPr>
              <a:t>（1）均值方差权重至少需要两个估计的预测，因此带有相当大的估计误差</a:t>
            </a:r>
            <a:endParaRPr sz="1000">
              <a:sym typeface="+mn-ea"/>
            </a:endParaRPr>
          </a:p>
          <a:p>
            <a:pPr marL="24765" marR="17780" indent="0">
              <a:lnSpc>
                <a:spcPct val="125000"/>
              </a:lnSpc>
              <a:spcBef>
                <a:spcPts val="100"/>
              </a:spcBef>
              <a:buClr>
                <a:srgbClr val="3333B2"/>
              </a:buClr>
              <a:buFont typeface="仿宋" panose="02010609060101010101" charset="-122"/>
              <a:buNone/>
              <a:tabLst>
                <a:tab pos="219710" algn="l"/>
              </a:tabLst>
            </a:pPr>
            <a:r>
              <a:rPr lang="en-US" sz="1000">
                <a:sym typeface="+mn-ea"/>
              </a:rPr>
              <a:t>   </a:t>
            </a:r>
            <a:r>
              <a:rPr sz="1000">
                <a:sym typeface="+mn-ea"/>
              </a:rPr>
              <a:t>（2）为了便于处理，均值方差权重假设投资者效用的均值方差函数形式。</a:t>
            </a:r>
            <a:endParaRPr sz="1000">
              <a:sym typeface="+mn-ea"/>
            </a:endParaRPr>
          </a:p>
          <a:p>
            <a:pPr marL="24765" marR="17780" indent="0">
              <a:lnSpc>
                <a:spcPct val="125000"/>
              </a:lnSpc>
              <a:spcBef>
                <a:spcPts val="100"/>
              </a:spcBef>
              <a:buClr>
                <a:srgbClr val="3333B2"/>
              </a:buClr>
              <a:buFont typeface="仿宋" panose="02010609060101010101" charset="-122"/>
              <a:buNone/>
              <a:tabLst>
                <a:tab pos="219710" algn="l"/>
              </a:tabLst>
            </a:pPr>
            <a:r>
              <a:rPr sz="1000">
                <a:sym typeface="+mn-ea"/>
              </a:rPr>
              <a:t> </a:t>
            </a:r>
            <a:r>
              <a:rPr lang="en-US" sz="1000">
                <a:sym typeface="+mn-ea"/>
              </a:rPr>
              <a:t>  </a:t>
            </a:r>
            <a:r>
              <a:rPr sz="1000">
                <a:sym typeface="+mn-ea"/>
              </a:rPr>
              <a:t>虽然这是一个常见的假设，但均值方差效用不太可能准确地捕捉代表性投资者的行为。</a:t>
            </a:r>
            <a:endParaRPr sz="1000">
              <a:sym typeface="+mn-ea"/>
            </a:endParaRPr>
          </a:p>
          <a:p>
            <a:pPr marL="24765" marR="17780" indent="0">
              <a:lnSpc>
                <a:spcPct val="125000"/>
              </a:lnSpc>
              <a:spcBef>
                <a:spcPts val="100"/>
              </a:spcBef>
              <a:buClr>
                <a:srgbClr val="3333B2"/>
              </a:buClr>
              <a:buFont typeface="仿宋" panose="02010609060101010101" charset="-122"/>
              <a:buNone/>
              <a:tabLst>
                <a:tab pos="219710" algn="l"/>
              </a:tabLst>
            </a:pPr>
            <a:r>
              <a:rPr lang="en-US" sz="1000">
                <a:sym typeface="+mn-ea"/>
              </a:rPr>
              <a:t>   </a:t>
            </a:r>
            <a:r>
              <a:rPr sz="1000">
                <a:sym typeface="+mn-ea"/>
              </a:rPr>
              <a:t>相比之下，离散MA（L）策略基于直接可观察的样本外信号，不需要估计误差。</a:t>
            </a:r>
            <a:endParaRPr sz="1000">
              <a:sym typeface="+mn-ea"/>
            </a:endParaRPr>
          </a:p>
          <a:p>
            <a:pPr marL="24765" marR="17780" indent="0">
              <a:lnSpc>
                <a:spcPct val="125000"/>
              </a:lnSpc>
              <a:spcBef>
                <a:spcPts val="100"/>
              </a:spcBef>
              <a:buClr>
                <a:srgbClr val="3333B2"/>
              </a:buClr>
              <a:buFont typeface="仿宋" panose="02010609060101010101" charset="-122"/>
              <a:buNone/>
              <a:tabLst>
                <a:tab pos="219710" algn="l"/>
              </a:tabLst>
            </a:pPr>
            <a:r>
              <a:rPr lang="en-US" sz="1000">
                <a:sym typeface="+mn-ea"/>
              </a:rPr>
              <a:t>   </a:t>
            </a:r>
            <a:r>
              <a:rPr sz="1000">
                <a:sym typeface="+mn-ea"/>
              </a:rPr>
              <a:t>它们也不对底层投资者的效用做任何假设。</a:t>
            </a:r>
            <a:endParaRPr sz="1000">
              <a:sym typeface="+mn-ea"/>
            </a:endParaRPr>
          </a:p>
          <a:p>
            <a:pPr marL="24765" marR="17780" indent="0">
              <a:lnSpc>
                <a:spcPct val="125000"/>
              </a:lnSpc>
              <a:spcBef>
                <a:spcPts val="100"/>
              </a:spcBef>
              <a:buClr>
                <a:srgbClr val="3333B2"/>
              </a:buClr>
              <a:buFont typeface="仿宋" panose="02010609060101010101" charset="-122"/>
              <a:buNone/>
              <a:tabLst>
                <a:tab pos="219710" algn="l"/>
              </a:tabLst>
            </a:pPr>
            <a:endParaRPr sz="1000">
              <a:sym typeface="+mn-ea"/>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a:sym typeface="+mn-ea"/>
              </a:rPr>
              <a:t>总的来说，MA（L）策略相对于买入并持有基准的强劲表现，使得无需使用更复杂的方法来证明MAs在样本外预测性方面的经济意义。</a:t>
            </a:r>
            <a:endParaRPr sz="1000">
              <a:sym typeface="+mn-ea"/>
            </a:endParaRP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5" name="object 5"/>
          <p:cNvGrpSpPr/>
          <p:nvPr/>
        </p:nvGrpSpPr>
        <p:grpSpPr>
          <a:xfrm>
            <a:off x="5478573" y="3036070"/>
            <a:ext cx="238760" cy="57150"/>
            <a:chOff x="5478573" y="3036070"/>
            <a:chExt cx="238760" cy="57150"/>
          </a:xfrm>
        </p:grpSpPr>
        <p:sp>
          <p:nvSpPr>
            <p:cNvPr id="6" name="object 6"/>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8" name="object 8"/>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12" name="object 12"/>
          <p:cNvSpPr txBox="1"/>
          <p:nvPr/>
        </p:nvSpPr>
        <p:spPr>
          <a:xfrm>
            <a:off x="515366" y="3118693"/>
            <a:ext cx="5192395" cy="104140"/>
          </a:xfrm>
          <a:prstGeom prst="rect">
            <a:avLst/>
          </a:prstGeom>
        </p:spPr>
        <p:txBody>
          <a:bodyPr vert="horz" wrap="square" lIns="0" tIns="12065" rIns="0" bIns="0" rtlCol="0">
            <a:spAutoFit/>
          </a:bodyPr>
          <a:lstStyle/>
          <a:p>
            <a:pPr marL="12700">
              <a:lnSpc>
                <a:spcPct val="100000"/>
              </a:lnSpc>
              <a:spcBef>
                <a:spcPts val="95"/>
              </a:spcBef>
              <a:tabLst>
                <a:tab pos="2212340" algn="l"/>
                <a:tab pos="4035425" algn="l"/>
                <a:tab pos="4930140" algn="l"/>
              </a:tabLst>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100"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(武汉大学经管院)	</a:t>
            </a:r>
            <a:r>
              <a:rPr sz="600" spc="-5" dirty="0">
                <a:latin typeface="仿宋" panose="02010609060101010101" charset="-122"/>
                <a:ea typeface="仿宋" panose="02010609060101010101" charset="-122"/>
                <a:cs typeface="仿宋" panose="02010609060101010101" charset="-122"/>
              </a:rPr>
              <a:t>	</a:t>
            </a: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51</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3" name="object 8"/>
          <p:cNvSpPr txBox="1">
            <a:spLocks noGrp="1"/>
          </p:cNvSpPr>
          <p:nvPr>
            <p:custDataLst>
              <p:tags r:id="rId1"/>
            </p:custDataLst>
          </p:nvPr>
        </p:nvSpPr>
        <p:spPr>
          <a:xfrm>
            <a:off x="116840" y="174625"/>
            <a:ext cx="5760085" cy="230505"/>
          </a:xfrm>
          <a:prstGeom prst="rect">
            <a:avLst/>
          </a:prstGeom>
        </p:spPr>
        <p:txBody>
          <a:bodyPr vert="horz" wrap="square" lIns="0" tIns="15240" rIns="0" bIns="0" rtlCol="0">
            <a:spAutoFit/>
          </a:bodyPr>
          <a:lstStyle>
            <a:lvl1pPr>
              <a:defRPr sz="1700" b="0" i="0">
                <a:solidFill>
                  <a:srgbClr val="3333B2"/>
                </a:solidFill>
                <a:latin typeface="仿宋" panose="02010609060101010101" charset="-122"/>
                <a:ea typeface="仿宋" panose="02010609060101010101" charset="-122"/>
                <a:cs typeface="仿宋" panose="02010609060101010101" charset="-122"/>
                <a:sym typeface="仿宋" panose="02010609060101010101" charset="-122"/>
              </a:defRPr>
            </a:lvl1pPr>
          </a:lstStyle>
          <a:p>
            <a:pPr marL="12700">
              <a:lnSpc>
                <a:spcPct val="100000"/>
              </a:lnSpc>
              <a:spcBef>
                <a:spcPts val="120"/>
              </a:spcBef>
            </a:pPr>
            <a:r>
              <a:rPr sz="1400" dirty="0"/>
              <a:t>Performance of strategies </a:t>
            </a:r>
            <a:r>
              <a:rPr lang="en-US" sz="1400" dirty="0"/>
              <a:t>in</a:t>
            </a:r>
            <a:r>
              <a:rPr sz="1400" dirty="0"/>
              <a:t> Dotcom-era NASDAQ portfolio</a:t>
            </a:r>
            <a:endParaRPr sz="1400" dirty="0"/>
          </a:p>
        </p:txBody>
      </p:sp>
      <p:sp>
        <p:nvSpPr>
          <p:cNvPr id="17" name="object 9"/>
          <p:cNvSpPr txBox="1"/>
          <p:nvPr>
            <p:custDataLst>
              <p:tags r:id="rId2"/>
            </p:custDataLst>
          </p:nvPr>
        </p:nvSpPr>
        <p:spPr>
          <a:xfrm>
            <a:off x="292100" y="708025"/>
            <a:ext cx="5332095" cy="217995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将</a:t>
            </a:r>
            <a:r>
              <a:rPr sz="1200">
                <a:sym typeface="+mn-ea"/>
              </a:rPr>
              <a:t>离散MA（L）策略</a:t>
            </a:r>
            <a:r>
              <a:rPr sz="1200" dirty="0">
                <a:latin typeface="仿宋" panose="02010609060101010101" charset="-122"/>
                <a:ea typeface="仿宋" panose="02010609060101010101" charset="-122"/>
                <a:cs typeface="仿宋" panose="02010609060101010101" charset="-122"/>
              </a:rPr>
              <a:t>应用于1996-2005样本期间的NASDAQ总回报指数日</a:t>
            </a:r>
            <a:r>
              <a:rPr lang="zh-CN" sz="1200" dirty="0">
                <a:latin typeface="仿宋" panose="02010609060101010101" charset="-122"/>
                <a:ea typeface="仿宋" panose="02010609060101010101" charset="-122"/>
                <a:cs typeface="仿宋" panose="02010609060101010101" charset="-122"/>
              </a:rPr>
              <a:t>度</a:t>
            </a:r>
            <a:r>
              <a:rPr sz="1200" dirty="0">
                <a:latin typeface="仿宋" panose="02010609060101010101" charset="-122"/>
                <a:ea typeface="仿宋" panose="02010609060101010101" charset="-122"/>
                <a:cs typeface="仿宋" panose="02010609060101010101" charset="-122"/>
              </a:rPr>
              <a:t>数据</a:t>
            </a:r>
            <a:endParaRPr sz="12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r>
              <a:rPr sz="1200" dirty="0">
                <a:latin typeface="仿宋" panose="02010609060101010101" charset="-122"/>
                <a:ea typeface="仿宋" panose="02010609060101010101" charset="-122"/>
                <a:cs typeface="仿宋" panose="02010609060101010101" charset="-122"/>
              </a:rPr>
              <a:t>这是一个10年的窗口，大约以2000年3月的NASDAQ泡沫顶峰为中心。</a:t>
            </a:r>
            <a:endParaRPr sz="12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endParaRPr sz="12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在此期间，科技股的基本面难以解读，意见分歧很大，预测不确定性很高。</a:t>
            </a:r>
            <a:endParaRPr sz="12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r>
              <a:rPr sz="1200" dirty="0">
                <a:latin typeface="仿宋" panose="02010609060101010101" charset="-122"/>
                <a:ea typeface="仿宋" panose="02010609060101010101" charset="-122"/>
                <a:cs typeface="仿宋" panose="02010609060101010101" charset="-122"/>
              </a:rPr>
              <a:t>例如Ofek和Richardson（2003）记录在此期间，互联网股票的总收益为负，</a:t>
            </a:r>
            <a:endParaRPr sz="12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r>
              <a:rPr sz="1200" dirty="0">
                <a:latin typeface="仿宋" panose="02010609060101010101" charset="-122"/>
                <a:ea typeface="仿宋" panose="02010609060101010101" charset="-122"/>
                <a:cs typeface="仿宋" panose="02010609060101010101" charset="-122"/>
              </a:rPr>
              <a:t>市盈率经常超过1000。特别是在1996-2005的样本中，纳斯达克的基本面可以合理地认为难以解读。</a:t>
            </a:r>
            <a:endParaRPr sz="12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endParaRPr sz="12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endParaRPr sz="1200" dirty="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52</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sz="1400" dirty="0">
                <a:sym typeface="+mn-ea"/>
              </a:rPr>
              <a:t>Performance of strategies </a:t>
            </a:r>
            <a:r>
              <a:rPr lang="en-US" sz="1400" dirty="0">
                <a:sym typeface="+mn-ea"/>
              </a:rPr>
              <a:t>in</a:t>
            </a:r>
            <a:r>
              <a:rPr sz="1400" dirty="0">
                <a:sym typeface="+mn-ea"/>
              </a:rPr>
              <a:t> Dotcom-era NASDAQ portfolio</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291465" y="2022475"/>
            <a:ext cx="5189220" cy="100012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Panel A显示MA（2），MA（4）和MA（10）方法产生的平均回报比买入并持有纳斯达克产生</a:t>
            </a:r>
            <a:r>
              <a:rPr lang="zh-CN" sz="1000" dirty="0">
                <a:latin typeface="仿宋" panose="02010609060101010101" charset="-122"/>
                <a:ea typeface="仿宋" panose="02010609060101010101" charset="-122"/>
                <a:cs typeface="仿宋" panose="02010609060101010101" charset="-122"/>
              </a:rPr>
              <a:t>的</a:t>
            </a:r>
            <a:r>
              <a:rPr sz="1000" dirty="0">
                <a:latin typeface="仿宋" panose="02010609060101010101" charset="-122"/>
                <a:ea typeface="仿宋" panose="02010609060101010101" charset="-122"/>
                <a:cs typeface="仿宋" panose="02010609060101010101" charset="-122"/>
              </a:rPr>
              <a:t>7.3%</a:t>
            </a:r>
            <a:r>
              <a:rPr lang="zh-CN" sz="1000" dirty="0">
                <a:latin typeface="仿宋" panose="02010609060101010101" charset="-122"/>
                <a:ea typeface="仿宋" panose="02010609060101010101" charset="-122"/>
                <a:cs typeface="仿宋" panose="02010609060101010101" charset="-122"/>
              </a:rPr>
              <a:t>收益</a:t>
            </a:r>
            <a:r>
              <a:rPr sz="1000" dirty="0">
                <a:latin typeface="仿宋" panose="02010609060101010101" charset="-122"/>
                <a:ea typeface="仿宋" panose="02010609060101010101" charset="-122"/>
                <a:cs typeface="仿宋" panose="02010609060101010101" charset="-122"/>
              </a:rPr>
              <a:t>高出4%以上。</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此外所有五种</a:t>
            </a:r>
            <a:r>
              <a:rPr lang="en-US" sz="1000" dirty="0">
                <a:latin typeface="仿宋" panose="02010609060101010101" charset="-122"/>
                <a:ea typeface="仿宋" panose="02010609060101010101" charset="-122"/>
                <a:cs typeface="仿宋" panose="02010609060101010101" charset="-122"/>
              </a:rPr>
              <a:t>MA</a:t>
            </a:r>
            <a:r>
              <a:rPr sz="1000" dirty="0">
                <a:latin typeface="仿宋" panose="02010609060101010101" charset="-122"/>
                <a:ea typeface="仿宋" panose="02010609060101010101" charset="-122"/>
                <a:cs typeface="仿宋" panose="02010609060101010101" charset="-122"/>
              </a:rPr>
              <a:t>都大大提高了</a:t>
            </a:r>
            <a:r>
              <a:rPr lang="zh-CN" sz="1000" dirty="0">
                <a:latin typeface="仿宋" panose="02010609060101010101" charset="-122"/>
                <a:ea typeface="仿宋" panose="02010609060101010101" charset="-122"/>
                <a:cs typeface="仿宋" panose="02010609060101010101" charset="-122"/>
              </a:rPr>
              <a:t>原有的</a:t>
            </a:r>
            <a:r>
              <a:rPr sz="1000" dirty="0">
                <a:latin typeface="仿宋" panose="02010609060101010101" charset="-122"/>
                <a:ea typeface="仿宋" panose="02010609060101010101" charset="-122"/>
                <a:cs typeface="仿宋" panose="02010609060101010101" charset="-122"/>
              </a:rPr>
              <a:t>夏普比率（0.29）。例如，MA（2），MA（4）和MA（10）产生0.73至0.79的夏普比率。</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最后一列</a:t>
            </a:r>
            <a:r>
              <a:rPr lang="zh-CN" sz="1000" dirty="0">
                <a:latin typeface="仿宋" panose="02010609060101010101" charset="-122"/>
                <a:ea typeface="仿宋" panose="02010609060101010101" charset="-122"/>
                <a:cs typeface="仿宋" panose="02010609060101010101" charset="-122"/>
              </a:rPr>
              <a:t>表示</a:t>
            </a:r>
            <a:r>
              <a:rPr sz="1000" dirty="0">
                <a:latin typeface="仿宋" panose="02010609060101010101" charset="-122"/>
                <a:ea typeface="仿宋" panose="02010609060101010101" charset="-122"/>
                <a:cs typeface="仿宋" panose="02010609060101010101" charset="-122"/>
              </a:rPr>
              <a:t>MA策略大大降低了纳斯达克的最大回撤（77.9％）至25.7％</a:t>
            </a:r>
            <a:r>
              <a:rPr lang="zh-CN" sz="1000" dirty="0">
                <a:latin typeface="仿宋" panose="02010609060101010101" charset="-122"/>
                <a:ea typeface="仿宋" panose="02010609060101010101" charset="-122"/>
                <a:cs typeface="仿宋" panose="02010609060101010101" charset="-122"/>
              </a:rPr>
              <a:t>，</a:t>
            </a:r>
            <a:r>
              <a:rPr sz="1000" dirty="0">
                <a:latin typeface="仿宋" panose="02010609060101010101" charset="-122"/>
                <a:ea typeface="仿宋" panose="02010609060101010101" charset="-122"/>
                <a:cs typeface="仿宋" panose="02010609060101010101" charset="-122"/>
              </a:rPr>
              <a:t>45.6％</a:t>
            </a:r>
            <a:r>
              <a:rPr lang="en-US" sz="1000" dirty="0">
                <a:latin typeface="仿宋" panose="02010609060101010101" charset="-122"/>
                <a:ea typeface="仿宋" panose="02010609060101010101" charset="-122"/>
                <a:cs typeface="仿宋" panose="02010609060101010101" charset="-122"/>
              </a:rPr>
              <a:t>.</a:t>
            </a:r>
            <a:endParaRPr lang="en-US" sz="1000" dirty="0">
              <a:latin typeface="仿宋" panose="02010609060101010101" charset="-122"/>
              <a:ea typeface="仿宋" panose="02010609060101010101" charset="-122"/>
              <a:cs typeface="仿宋" panose="02010609060101010101" charset="-122"/>
            </a:endParaRPr>
          </a:p>
        </p:txBody>
      </p:sp>
      <p:pic>
        <p:nvPicPr>
          <p:cNvPr id="13" name="图片 12"/>
          <p:cNvPicPr>
            <a:picLocks noChangeAspect="1"/>
          </p:cNvPicPr>
          <p:nvPr>
            <p:custDataLst>
              <p:tags r:id="rId3"/>
            </p:custDataLst>
          </p:nvPr>
        </p:nvPicPr>
        <p:blipFill>
          <a:blip r:embed="rId4"/>
          <a:stretch>
            <a:fillRect/>
          </a:stretch>
        </p:blipFill>
        <p:spPr>
          <a:xfrm>
            <a:off x="444500" y="479425"/>
            <a:ext cx="4660265" cy="1412875"/>
          </a:xfrm>
          <a:prstGeom prst="rect">
            <a:avLst/>
          </a:prstGeom>
        </p:spPr>
      </p:pic>
      <p:sp>
        <p:nvSpPr>
          <p:cNvPr id="14" name="矩形 13"/>
          <p:cNvSpPr/>
          <p:nvPr/>
        </p:nvSpPr>
        <p:spPr>
          <a:xfrm>
            <a:off x="1054100" y="877570"/>
            <a:ext cx="381000" cy="744855"/>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5"/>
            </p:custDataLst>
          </p:nvPr>
        </p:nvSpPr>
        <p:spPr>
          <a:xfrm>
            <a:off x="2044700" y="936625"/>
            <a:ext cx="381000" cy="82931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custDataLst>
              <p:tags r:id="rId6"/>
            </p:custDataLst>
          </p:nvPr>
        </p:nvSpPr>
        <p:spPr>
          <a:xfrm>
            <a:off x="4635500" y="877570"/>
            <a:ext cx="381000" cy="82931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2"/>
          <a:stretch>
            <a:fillRect/>
          </a:stretch>
        </p:blipFill>
        <p:spPr>
          <a:xfrm>
            <a:off x="520700" y="398145"/>
            <a:ext cx="4555490" cy="1528445"/>
          </a:xfrm>
          <a:prstGeom prst="rect">
            <a:avLst/>
          </a:prstGeom>
        </p:spPr>
      </p:pic>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3"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53</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sz="1400" dirty="0">
                <a:sym typeface="+mn-ea"/>
              </a:rPr>
              <a:t>Performance of strategies </a:t>
            </a:r>
            <a:r>
              <a:rPr lang="en-US" sz="1400" dirty="0">
                <a:sym typeface="+mn-ea"/>
              </a:rPr>
              <a:t>in</a:t>
            </a:r>
            <a:r>
              <a:rPr sz="1400" dirty="0">
                <a:sym typeface="+mn-ea"/>
              </a:rPr>
              <a:t> Dotcom-era NASDAQ portfolio</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3"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4"/>
            </p:custDataLst>
          </p:nvPr>
        </p:nvSpPr>
        <p:spPr>
          <a:xfrm>
            <a:off x="291465" y="2022475"/>
            <a:ext cx="5189220" cy="61531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Panel B展示了纳斯达克的</a:t>
            </a:r>
            <a:r>
              <a:rPr lang="en-US" sz="1000" dirty="0">
                <a:latin typeface="仿宋" panose="02010609060101010101" charset="-122"/>
                <a:ea typeface="仿宋" panose="02010609060101010101" charset="-122"/>
                <a:cs typeface="仿宋" panose="02010609060101010101" charset="-122"/>
              </a:rPr>
              <a:t>alpha</a:t>
            </a:r>
            <a:r>
              <a:rPr sz="1000" dirty="0">
                <a:latin typeface="仿宋" panose="02010609060101010101" charset="-122"/>
                <a:ea typeface="仿宋" panose="02010609060101010101" charset="-122"/>
                <a:cs typeface="仿宋" panose="02010609060101010101" charset="-122"/>
              </a:rPr>
              <a:t>，评估比率</a:t>
            </a:r>
            <a:r>
              <a:rPr lang="en-US" sz="1000" dirty="0">
                <a:latin typeface="仿宋" panose="02010609060101010101" charset="-122"/>
                <a:ea typeface="仿宋" panose="02010609060101010101" charset="-122"/>
                <a:cs typeface="仿宋" panose="02010609060101010101" charset="-122"/>
              </a:rPr>
              <a:t>Appraisal</a:t>
            </a:r>
            <a:r>
              <a:rPr sz="1000" dirty="0">
                <a:latin typeface="仿宋" panose="02010609060101010101" charset="-122"/>
                <a:ea typeface="仿宋" panose="02010609060101010101" charset="-122"/>
                <a:cs typeface="仿宋" panose="02010609060101010101" charset="-122"/>
              </a:rPr>
              <a:t>和效用增益</a:t>
            </a:r>
            <a:r>
              <a:rPr lang="en-US" sz="1000" dirty="0">
                <a:latin typeface="仿宋" panose="02010609060101010101" charset="-122"/>
                <a:ea typeface="仿宋" panose="02010609060101010101" charset="-122"/>
                <a:cs typeface="仿宋" panose="02010609060101010101" charset="-122"/>
              </a:rPr>
              <a:t>Utility gain</a:t>
            </a:r>
            <a:r>
              <a:rPr sz="1000" dirty="0">
                <a:latin typeface="仿宋" panose="02010609060101010101" charset="-122"/>
                <a:ea typeface="仿宋" panose="02010609060101010101" charset="-122"/>
                <a:cs typeface="仿宋" panose="02010609060101010101" charset="-122"/>
              </a:rPr>
              <a:t>。</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结果</a:t>
            </a:r>
            <a:r>
              <a:rPr lang="zh-CN" sz="1000" dirty="0">
                <a:latin typeface="仿宋" panose="02010609060101010101" charset="-122"/>
                <a:ea typeface="仿宋" panose="02010609060101010101" charset="-122"/>
                <a:cs typeface="仿宋" panose="02010609060101010101" charset="-122"/>
              </a:rPr>
              <a:t>表明</a:t>
            </a:r>
            <a:r>
              <a:rPr sz="1000" dirty="0">
                <a:latin typeface="仿宋" panose="02010609060101010101" charset="-122"/>
                <a:ea typeface="仿宋" panose="02010609060101010101" charset="-122"/>
                <a:cs typeface="仿宋" panose="02010609060101010101" charset="-122"/>
              </a:rPr>
              <a:t>MA（2）</a:t>
            </a:r>
            <a:r>
              <a:rPr lang="zh-CN" sz="1000" dirty="0">
                <a:latin typeface="仿宋" panose="02010609060101010101" charset="-122"/>
                <a:ea typeface="仿宋" panose="02010609060101010101" charset="-122"/>
                <a:cs typeface="仿宋" panose="02010609060101010101" charset="-122"/>
              </a:rPr>
              <a:t>，</a:t>
            </a:r>
            <a:r>
              <a:rPr lang="en-US" altLang="zh-CN" sz="1000" dirty="0">
                <a:latin typeface="仿宋" panose="02010609060101010101" charset="-122"/>
                <a:ea typeface="仿宋" panose="02010609060101010101" charset="-122"/>
                <a:cs typeface="仿宋" panose="02010609060101010101" charset="-122"/>
              </a:rPr>
              <a:t>MA</a:t>
            </a:r>
            <a:r>
              <a:rPr lang="zh-CN" altLang="en-US" sz="1000" dirty="0">
                <a:latin typeface="仿宋" panose="02010609060101010101" charset="-122"/>
                <a:ea typeface="仿宋" panose="02010609060101010101" charset="-122"/>
                <a:cs typeface="仿宋" panose="02010609060101010101" charset="-122"/>
              </a:rPr>
              <a:t>（</a:t>
            </a:r>
            <a:r>
              <a:rPr lang="en-US" altLang="zh-CN" sz="1000" dirty="0">
                <a:latin typeface="仿宋" panose="02010609060101010101" charset="-122"/>
                <a:ea typeface="仿宋" panose="02010609060101010101" charset="-122"/>
                <a:cs typeface="仿宋" panose="02010609060101010101" charset="-122"/>
              </a:rPr>
              <a:t>4</a:t>
            </a:r>
            <a:r>
              <a:rPr lang="zh-CN" altLang="en-US" sz="1000" dirty="0">
                <a:latin typeface="仿宋" panose="02010609060101010101" charset="-122"/>
                <a:ea typeface="仿宋" panose="02010609060101010101" charset="-122"/>
                <a:cs typeface="仿宋" panose="02010609060101010101" charset="-122"/>
              </a:rPr>
              <a:t>），</a:t>
            </a:r>
            <a:r>
              <a:rPr sz="1000" dirty="0">
                <a:latin typeface="仿宋" panose="02010609060101010101" charset="-122"/>
                <a:ea typeface="仿宋" panose="02010609060101010101" charset="-122"/>
                <a:cs typeface="仿宋" panose="02010609060101010101" charset="-122"/>
              </a:rPr>
              <a:t>MA（10）策略</a:t>
            </a:r>
            <a:r>
              <a:rPr lang="zh-CN" sz="1000" dirty="0">
                <a:latin typeface="仿宋" panose="02010609060101010101" charset="-122"/>
                <a:ea typeface="仿宋" panose="02010609060101010101" charset="-122"/>
                <a:cs typeface="仿宋" panose="02010609060101010101" charset="-122"/>
              </a:rPr>
              <a:t>有着显著</a:t>
            </a:r>
            <a:r>
              <a:rPr lang="en-US" altLang="zh-CN" sz="1000" dirty="0">
                <a:latin typeface="仿宋" panose="02010609060101010101" charset="-122"/>
                <a:ea typeface="仿宋" panose="02010609060101010101" charset="-122"/>
                <a:cs typeface="仿宋" panose="02010609060101010101" charset="-122"/>
              </a:rPr>
              <a:t>alpha</a:t>
            </a:r>
            <a:r>
              <a:rPr sz="1000" dirty="0">
                <a:latin typeface="仿宋" panose="02010609060101010101" charset="-122"/>
                <a:ea typeface="仿宋" panose="02010609060101010101" charset="-122"/>
                <a:cs typeface="仿宋" panose="02010609060101010101" charset="-122"/>
              </a:rPr>
              <a:t>。</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五种</a:t>
            </a:r>
            <a:r>
              <a:rPr lang="en-US" sz="1000" dirty="0">
                <a:latin typeface="仿宋" panose="02010609060101010101" charset="-122"/>
                <a:ea typeface="仿宋" panose="02010609060101010101" charset="-122"/>
                <a:cs typeface="仿宋" panose="02010609060101010101" charset="-122"/>
              </a:rPr>
              <a:t>MA</a:t>
            </a:r>
            <a:r>
              <a:rPr sz="1000" dirty="0">
                <a:latin typeface="仿宋" panose="02010609060101010101" charset="-122"/>
                <a:ea typeface="仿宋" panose="02010609060101010101" charset="-122"/>
                <a:cs typeface="仿宋" panose="02010609060101010101" charset="-122"/>
              </a:rPr>
              <a:t>策略的效用增益</a:t>
            </a:r>
            <a:r>
              <a:rPr lang="zh-CN" sz="1000" dirty="0">
                <a:latin typeface="仿宋" panose="02010609060101010101" charset="-122"/>
                <a:ea typeface="仿宋" panose="02010609060101010101" charset="-122"/>
                <a:cs typeface="仿宋" panose="02010609060101010101" charset="-122"/>
              </a:rPr>
              <a:t>都有增加</a:t>
            </a:r>
            <a:r>
              <a:rPr sz="1000" dirty="0">
                <a:latin typeface="仿宋" panose="02010609060101010101" charset="-122"/>
                <a:ea typeface="仿宋" panose="02010609060101010101" charset="-122"/>
                <a:cs typeface="仿宋" panose="02010609060101010101" charset="-122"/>
              </a:rPr>
              <a:t>，从137％到688％。</a:t>
            </a:r>
            <a:endParaRPr sz="1000" dirty="0">
              <a:latin typeface="仿宋" panose="02010609060101010101" charset="-122"/>
              <a:ea typeface="仿宋" panose="02010609060101010101" charset="-122"/>
              <a:cs typeface="仿宋" panose="02010609060101010101" charset="-122"/>
            </a:endParaRPr>
          </a:p>
        </p:txBody>
      </p:sp>
      <p:sp>
        <p:nvSpPr>
          <p:cNvPr id="16" name="矩形 15"/>
          <p:cNvSpPr/>
          <p:nvPr>
            <p:custDataLst>
              <p:tags r:id="rId5"/>
            </p:custDataLst>
          </p:nvPr>
        </p:nvSpPr>
        <p:spPr>
          <a:xfrm>
            <a:off x="1435100" y="1165225"/>
            <a:ext cx="3028315" cy="313055"/>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custDataLst>
              <p:tags r:id="rId6"/>
            </p:custDataLst>
          </p:nvPr>
        </p:nvSpPr>
        <p:spPr>
          <a:xfrm>
            <a:off x="1435100" y="1774825"/>
            <a:ext cx="2978150" cy="151765"/>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2"/>
          <a:stretch>
            <a:fillRect/>
          </a:stretch>
        </p:blipFill>
        <p:spPr>
          <a:xfrm>
            <a:off x="825500" y="389890"/>
            <a:ext cx="4290695" cy="1393190"/>
          </a:xfrm>
          <a:prstGeom prst="rect">
            <a:avLst/>
          </a:prstGeom>
        </p:spPr>
      </p:pic>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3"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54</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sz="1400" dirty="0">
                <a:sym typeface="+mn-ea"/>
              </a:rPr>
              <a:t>Performance of strategies </a:t>
            </a:r>
            <a:r>
              <a:rPr lang="en-US" sz="1400" dirty="0">
                <a:sym typeface="+mn-ea"/>
              </a:rPr>
              <a:t>in</a:t>
            </a:r>
            <a:r>
              <a:rPr sz="1400" dirty="0">
                <a:sym typeface="+mn-ea"/>
              </a:rPr>
              <a:t> Dotcom-era NASDAQ portfolio</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3"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4"/>
            </p:custDataLst>
          </p:nvPr>
        </p:nvSpPr>
        <p:spPr>
          <a:xfrm>
            <a:off x="368300" y="1758950"/>
            <a:ext cx="5189220" cy="1205230"/>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表8Panel C展示了在</a:t>
            </a:r>
            <a:r>
              <a:rPr lang="en-US" sz="1000" dirty="0">
                <a:latin typeface="仿宋" panose="02010609060101010101" charset="-122"/>
                <a:ea typeface="仿宋" panose="02010609060101010101" charset="-122"/>
                <a:cs typeface="仿宋" panose="02010609060101010101" charset="-122"/>
                <a:sym typeface="+mn-ea"/>
              </a:rPr>
              <a:t>NASDAQ</a:t>
            </a:r>
            <a:r>
              <a:rPr sz="1000" dirty="0">
                <a:latin typeface="仿宋" panose="02010609060101010101" charset="-122"/>
                <a:ea typeface="仿宋" panose="02010609060101010101" charset="-122"/>
                <a:cs typeface="仿宋" panose="02010609060101010101" charset="-122"/>
              </a:rPr>
              <a:t>高峰周围较为紧凑的窗口期</a:t>
            </a:r>
            <a:r>
              <a:rPr lang="en-US" sz="1000" dirty="0">
                <a:latin typeface="仿宋" panose="02010609060101010101" charset="-122"/>
                <a:ea typeface="仿宋" panose="02010609060101010101" charset="-122"/>
                <a:cs typeface="仿宋" panose="02010609060101010101" charset="-122"/>
              </a:rPr>
              <a:t>1998-2002</a:t>
            </a:r>
            <a:r>
              <a:rPr sz="1000" dirty="0">
                <a:latin typeface="仿宋" panose="02010609060101010101" charset="-122"/>
                <a:ea typeface="仿宋" panose="02010609060101010101" charset="-122"/>
                <a:cs typeface="仿宋" panose="02010609060101010101" charset="-122"/>
              </a:rPr>
              <a:t>内的结果。</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在这一时期，有几家新的互联网公司加入了</a:t>
            </a:r>
            <a:r>
              <a:rPr lang="en-US" sz="1000" dirty="0">
                <a:latin typeface="仿宋" panose="02010609060101010101" charset="-122"/>
                <a:ea typeface="仿宋" panose="02010609060101010101" charset="-122"/>
                <a:cs typeface="仿宋" panose="02010609060101010101" charset="-122"/>
                <a:sym typeface="+mn-ea"/>
              </a:rPr>
              <a:t>NASDAQ</a:t>
            </a:r>
            <a:r>
              <a:rPr sz="1000" dirty="0">
                <a:latin typeface="仿宋" panose="02010609060101010101" charset="-122"/>
                <a:ea typeface="仿宋" panose="02010609060101010101" charset="-122"/>
                <a:cs typeface="仿宋" panose="02010609060101010101" charset="-122"/>
              </a:rPr>
              <a:t>，并且在几家公司大量错误申报</a:t>
            </a:r>
            <a:r>
              <a:rPr sz="1000" dirty="0">
                <a:latin typeface="仿宋" panose="02010609060101010101" charset="-122"/>
                <a:ea typeface="仿宋" panose="02010609060101010101" charset="-122"/>
                <a:cs typeface="仿宋" panose="02010609060101010101" charset="-122"/>
                <a:sym typeface="+mn-ea"/>
              </a:rPr>
              <a:t>盈利</a:t>
            </a:r>
            <a:r>
              <a:rPr sz="1000" dirty="0">
                <a:latin typeface="仿宋" panose="02010609060101010101" charset="-122"/>
                <a:ea typeface="仿宋" panose="02010609060101010101" charset="-122"/>
                <a:cs typeface="仿宋" panose="02010609060101010101" charset="-122"/>
              </a:rPr>
              <a:t>之后，许多其他公司的基本面也受到了质疑。</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lang="en-US" sz="1000" dirty="0">
                <a:latin typeface="仿宋" panose="02010609060101010101" charset="-122"/>
                <a:ea typeface="仿宋" panose="02010609060101010101" charset="-122"/>
                <a:cs typeface="仿宋" panose="02010609060101010101" charset="-122"/>
              </a:rPr>
              <a:t>NASDAQ</a:t>
            </a:r>
            <a:r>
              <a:rPr sz="1000" dirty="0">
                <a:latin typeface="仿宋" panose="02010609060101010101" charset="-122"/>
                <a:ea typeface="仿宋" panose="02010609060101010101" charset="-122"/>
                <a:cs typeface="仿宋" panose="02010609060101010101" charset="-122"/>
              </a:rPr>
              <a:t>在2000年3月达到顶峰，到2002年底，市值已损失了78％</a:t>
            </a:r>
            <a:r>
              <a:rPr lang="zh-CN" sz="1000" dirty="0">
                <a:latin typeface="仿宋" panose="02010609060101010101" charset="-122"/>
                <a:ea typeface="仿宋" panose="02010609060101010101" charset="-122"/>
                <a:cs typeface="仿宋" panose="02010609060101010101" charset="-122"/>
              </a:rPr>
              <a:t>，</a:t>
            </a:r>
            <a:r>
              <a:rPr sz="1000" dirty="0">
                <a:latin typeface="仿宋" panose="02010609060101010101" charset="-122"/>
                <a:ea typeface="仿宋" panose="02010609060101010101" charset="-122"/>
                <a:cs typeface="仿宋" panose="02010609060101010101" charset="-122"/>
              </a:rPr>
              <a:t>相比之下，MA策略的最大回撤从34％到43％</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MA策略的夏普比率范围从0.36到0.60，而买入并持有策略的夏普比率为0。</a:t>
            </a:r>
            <a:endParaRPr sz="1000" dirty="0">
              <a:latin typeface="仿宋" panose="02010609060101010101" charset="-122"/>
              <a:ea typeface="仿宋" panose="02010609060101010101" charset="-122"/>
              <a:cs typeface="仿宋" panose="02010609060101010101" charset="-122"/>
            </a:endParaRPr>
          </a:p>
        </p:txBody>
      </p:sp>
      <p:sp>
        <p:nvSpPr>
          <p:cNvPr id="19" name="矩形 18"/>
          <p:cNvSpPr/>
          <p:nvPr>
            <p:custDataLst>
              <p:tags r:id="rId5"/>
            </p:custDataLst>
          </p:nvPr>
        </p:nvSpPr>
        <p:spPr>
          <a:xfrm>
            <a:off x="4628515" y="708025"/>
            <a:ext cx="451485" cy="94996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6"/>
            </p:custDataLst>
          </p:nvPr>
        </p:nvSpPr>
        <p:spPr>
          <a:xfrm>
            <a:off x="2263775" y="673735"/>
            <a:ext cx="394335" cy="95885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55</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sz="1400" dirty="0">
                <a:sym typeface="+mn-ea"/>
              </a:rPr>
              <a:t>Performance of strategies </a:t>
            </a:r>
            <a:r>
              <a:rPr lang="en-US" sz="1400" dirty="0">
                <a:sym typeface="+mn-ea"/>
              </a:rPr>
              <a:t>in</a:t>
            </a:r>
            <a:r>
              <a:rPr sz="1400" dirty="0">
                <a:sym typeface="+mn-ea"/>
              </a:rPr>
              <a:t> Dotcom-era NASDAQ portfolio</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368300" y="1758950"/>
            <a:ext cx="5189220" cy="1205230"/>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Panel A</a:t>
            </a:r>
            <a:r>
              <a:rPr lang="zh-CN" sz="1000" dirty="0">
                <a:latin typeface="仿宋" panose="02010609060101010101" charset="-122"/>
                <a:ea typeface="仿宋" panose="02010609060101010101" charset="-122"/>
                <a:cs typeface="仿宋" panose="02010609060101010101" charset="-122"/>
              </a:rPr>
              <a:t>中</a:t>
            </a:r>
            <a:r>
              <a:rPr sz="1000" dirty="0">
                <a:latin typeface="仿宋" panose="02010609060101010101" charset="-122"/>
                <a:ea typeface="仿宋" panose="02010609060101010101" charset="-122"/>
                <a:cs typeface="仿宋" panose="02010609060101010101" charset="-122"/>
              </a:rPr>
              <a:t>MA(4)比</a:t>
            </a:r>
            <a:r>
              <a:rPr lang="en-US" sz="1000" dirty="0">
                <a:latin typeface="仿宋" panose="02010609060101010101" charset="-122"/>
                <a:ea typeface="仿宋" panose="02010609060101010101" charset="-122"/>
                <a:cs typeface="仿宋" panose="02010609060101010101" charset="-122"/>
                <a:sym typeface="+mn-ea"/>
              </a:rPr>
              <a:t>NASDAQ</a:t>
            </a:r>
            <a:r>
              <a:rPr sz="1000" dirty="0">
                <a:latin typeface="仿宋" panose="02010609060101010101" charset="-122"/>
                <a:ea typeface="仿宋" panose="02010609060101010101" charset="-122"/>
                <a:cs typeface="仿宋" panose="02010609060101010101" charset="-122"/>
              </a:rPr>
              <a:t>增长得更稳定。</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对于1996年初投资1美元的投资者，MA(4)在2005年底回报3.66美元。</a:t>
            </a:r>
            <a:endParaRPr sz="10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r>
              <a:rPr sz="1000" dirty="0">
                <a:latin typeface="仿宋" panose="02010609060101010101" charset="-122"/>
                <a:ea typeface="仿宋" panose="02010609060101010101" charset="-122"/>
                <a:cs typeface="仿宋" panose="02010609060101010101" charset="-122"/>
              </a:rPr>
              <a:t>相反，</a:t>
            </a:r>
            <a:r>
              <a:rPr lang="en-US" sz="1000" dirty="0">
                <a:latin typeface="仿宋" panose="02010609060101010101" charset="-122"/>
                <a:ea typeface="仿宋" panose="02010609060101010101" charset="-122"/>
                <a:cs typeface="仿宋" panose="02010609060101010101" charset="-122"/>
                <a:sym typeface="+mn-ea"/>
              </a:rPr>
              <a:t>NASDAQ</a:t>
            </a:r>
            <a:r>
              <a:rPr sz="1000" dirty="0">
                <a:latin typeface="仿宋" panose="02010609060101010101" charset="-122"/>
                <a:ea typeface="仿宋" panose="02010609060101010101" charset="-122"/>
                <a:cs typeface="仿宋" panose="02010609060101010101" charset="-122"/>
              </a:rPr>
              <a:t>的买入并持有投资者拥有的累积价值约为一半（1.85美元）。Panel A显示，MA策略的大部分收益来自于避免了</a:t>
            </a:r>
            <a:r>
              <a:rPr lang="en-US" sz="1000" dirty="0">
                <a:latin typeface="仿宋" panose="02010609060101010101" charset="-122"/>
                <a:ea typeface="仿宋" panose="02010609060101010101" charset="-122"/>
                <a:cs typeface="仿宋" panose="02010609060101010101" charset="-122"/>
                <a:sym typeface="+mn-ea"/>
              </a:rPr>
              <a:t>NASDAQ</a:t>
            </a:r>
            <a:r>
              <a:rPr sz="1000" dirty="0">
                <a:latin typeface="仿宋" panose="02010609060101010101" charset="-122"/>
                <a:ea typeface="仿宋" panose="02010609060101010101" charset="-122"/>
                <a:cs typeface="仿宋" panose="02010609060101010101" charset="-122"/>
              </a:rPr>
              <a:t>在21世纪初的大幅下跌。</a:t>
            </a:r>
            <a:endParaRPr sz="10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r>
              <a:rPr sz="1000" dirty="0">
                <a:latin typeface="仿宋" panose="02010609060101010101" charset="-122"/>
                <a:ea typeface="仿宋" panose="02010609060101010101" charset="-122"/>
                <a:cs typeface="仿宋" panose="02010609060101010101" charset="-122"/>
              </a:rPr>
              <a:t> </a:t>
            </a:r>
            <a:r>
              <a:rPr lang="en-US" sz="1000" dirty="0">
                <a:latin typeface="仿宋" panose="02010609060101010101" charset="-122"/>
                <a:ea typeface="仿宋" panose="02010609060101010101" charset="-122"/>
                <a:cs typeface="仿宋" panose="02010609060101010101" charset="-122"/>
              </a:rPr>
              <a:t>   </a:t>
            </a:r>
            <a:r>
              <a:rPr sz="1000" dirty="0">
                <a:latin typeface="仿宋" panose="02010609060101010101" charset="-122"/>
                <a:ea typeface="仿宋" panose="02010609060101010101" charset="-122"/>
                <a:cs typeface="仿宋" panose="02010609060101010101" charset="-122"/>
              </a:rPr>
              <a:t>Panel B表明与应用于</a:t>
            </a:r>
            <a:r>
              <a:rPr lang="en-US" sz="1000" dirty="0">
                <a:latin typeface="仿宋" panose="02010609060101010101" charset="-122"/>
                <a:ea typeface="仿宋" panose="02010609060101010101" charset="-122"/>
                <a:cs typeface="仿宋" panose="02010609060101010101" charset="-122"/>
              </a:rPr>
              <a:t>BTC</a:t>
            </a:r>
            <a:r>
              <a:rPr sz="1000" dirty="0">
                <a:latin typeface="仿宋" panose="02010609060101010101" charset="-122"/>
                <a:ea typeface="仿宋" panose="02010609060101010101" charset="-122"/>
                <a:cs typeface="仿宋" panose="02010609060101010101" charset="-122"/>
              </a:rPr>
              <a:t>时类似，MA(4)策略的表现在很大程度上来自于在这一时期避免了</a:t>
            </a:r>
            <a:r>
              <a:rPr lang="en-US" sz="1000" dirty="0">
                <a:latin typeface="仿宋" panose="02010609060101010101" charset="-122"/>
                <a:ea typeface="仿宋" panose="02010609060101010101" charset="-122"/>
                <a:cs typeface="仿宋" panose="02010609060101010101" charset="-122"/>
              </a:rPr>
              <a:t>NASDAQ</a:t>
            </a:r>
            <a:r>
              <a:rPr sz="1000" dirty="0">
                <a:latin typeface="仿宋" panose="02010609060101010101" charset="-122"/>
                <a:ea typeface="仿宋" panose="02010609060101010101" charset="-122"/>
                <a:cs typeface="仿宋" panose="02010609060101010101" charset="-122"/>
              </a:rPr>
              <a:t>的主要回撤。</a:t>
            </a:r>
            <a:endParaRPr sz="1000" dirty="0">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custDataLst>
              <p:tags r:id="rId3"/>
            </p:custDataLst>
          </p:nvPr>
        </p:nvPicPr>
        <p:blipFill>
          <a:blip r:embed="rId4"/>
          <a:stretch>
            <a:fillRect/>
          </a:stretch>
        </p:blipFill>
        <p:spPr>
          <a:xfrm>
            <a:off x="520700" y="365760"/>
            <a:ext cx="2053590" cy="1318895"/>
          </a:xfrm>
          <a:prstGeom prst="rect">
            <a:avLst/>
          </a:prstGeom>
        </p:spPr>
      </p:pic>
      <p:pic>
        <p:nvPicPr>
          <p:cNvPr id="13" name="图片 12"/>
          <p:cNvPicPr>
            <a:picLocks noChangeAspect="1"/>
          </p:cNvPicPr>
          <p:nvPr>
            <p:custDataLst>
              <p:tags r:id="rId5"/>
            </p:custDataLst>
          </p:nvPr>
        </p:nvPicPr>
        <p:blipFill>
          <a:blip r:embed="rId6"/>
          <a:stretch>
            <a:fillRect/>
          </a:stretch>
        </p:blipFill>
        <p:spPr>
          <a:xfrm>
            <a:off x="2882900" y="367665"/>
            <a:ext cx="2308225" cy="1282700"/>
          </a:xfrm>
          <a:prstGeom prst="rect">
            <a:avLst/>
          </a:prstGeom>
        </p:spPr>
      </p:pic>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56</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sz="1400" dirty="0">
                <a:sym typeface="+mn-ea"/>
              </a:rPr>
              <a:t>Performance of strategies </a:t>
            </a:r>
            <a:r>
              <a:rPr lang="en-US" sz="1400" dirty="0">
                <a:sym typeface="+mn-ea"/>
              </a:rPr>
              <a:t>in</a:t>
            </a:r>
            <a:r>
              <a:rPr sz="1400" dirty="0">
                <a:sym typeface="+mn-ea"/>
              </a:rPr>
              <a:t> Dotcom-era NASDAQ portfolio</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386715" y="2079625"/>
            <a:ext cx="4910455" cy="807720"/>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在互联网时代之后，科技公司变得更加稳固，且与价值相关的信息的可获得性可能会增加。</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因此根据模型MA策略的表现在此时期之后应该下降。</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Panel C证实MA(4)策略的夏普比率改进在2001年之后稳步下降。</a:t>
            </a:r>
            <a:endParaRPr sz="1000" dirty="0">
              <a:latin typeface="仿宋" panose="02010609060101010101" charset="-122"/>
              <a:ea typeface="仿宋" panose="02010609060101010101" charset="-122"/>
              <a:cs typeface="仿宋" panose="02010609060101010101" charset="-122"/>
            </a:endParaRPr>
          </a:p>
        </p:txBody>
      </p:sp>
      <p:pic>
        <p:nvPicPr>
          <p:cNvPr id="12" name="图片 11"/>
          <p:cNvPicPr>
            <a:picLocks noChangeAspect="1"/>
          </p:cNvPicPr>
          <p:nvPr>
            <p:custDataLst>
              <p:tags r:id="rId3"/>
            </p:custDataLst>
          </p:nvPr>
        </p:nvPicPr>
        <p:blipFill>
          <a:blip r:embed="rId4"/>
          <a:stretch>
            <a:fillRect/>
          </a:stretch>
        </p:blipFill>
        <p:spPr>
          <a:xfrm>
            <a:off x="977900" y="373380"/>
            <a:ext cx="3364230" cy="1527810"/>
          </a:xfrm>
          <a:prstGeom prst="rect">
            <a:avLst/>
          </a:prstGeom>
        </p:spPr>
      </p:pic>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57</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lang="en-US" sz="1400" dirty="0">
                <a:sym typeface="+mn-ea"/>
              </a:rPr>
              <a:t>S</a:t>
            </a:r>
            <a:r>
              <a:rPr sz="1400" dirty="0">
                <a:sym typeface="+mn-ea"/>
              </a:rPr>
              <a:t>mall-cap, young, and low-analyst-coverage stocks</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292100" y="1426845"/>
            <a:ext cx="4910455" cy="142303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将MA策略应用到</a:t>
            </a:r>
            <a:r>
              <a:rPr lang="en-US" sz="1000" dirty="0">
                <a:latin typeface="仿宋" panose="02010609060101010101" charset="-122"/>
                <a:ea typeface="仿宋" panose="02010609060101010101" charset="-122"/>
                <a:cs typeface="仿宋" panose="02010609060101010101" charset="-122"/>
              </a:rPr>
              <a:t>Fama-French</a:t>
            </a:r>
            <a:r>
              <a:rPr sz="1000" dirty="0">
                <a:latin typeface="仿宋" panose="02010609060101010101" charset="-122"/>
                <a:ea typeface="仿宋" panose="02010609060101010101" charset="-122"/>
                <a:cs typeface="仿宋" panose="02010609060101010101" charset="-122"/>
              </a:rPr>
              <a:t>（1993）基于市值加权的三个市值组合：小中大</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样本期间为1963年7月1日至2018年6月30日。</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Panel A</a:t>
            </a:r>
            <a:r>
              <a:rPr lang="zh-CN" sz="1000" dirty="0">
                <a:latin typeface="仿宋" panose="02010609060101010101" charset="-122"/>
                <a:ea typeface="仿宋" panose="02010609060101010101" charset="-122"/>
                <a:cs typeface="仿宋" panose="02010609060101010101" charset="-122"/>
              </a:rPr>
              <a:t>是</a:t>
            </a:r>
            <a:r>
              <a:rPr sz="1000" dirty="0">
                <a:latin typeface="仿宋" panose="02010609060101010101" charset="-122"/>
                <a:ea typeface="仿宋" panose="02010609060101010101" charset="-122"/>
                <a:cs typeface="仿宋" panose="02010609060101010101" charset="-122"/>
              </a:rPr>
              <a:t>根据价格与MA比率对每日超额投资组合回报进行回归的异方差稳健t统计量：</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对于每个MA，小市值股票组合</a:t>
            </a:r>
            <a:r>
              <a:rPr lang="zh-CN" sz="1000" dirty="0">
                <a:latin typeface="仿宋" panose="02010609060101010101" charset="-122"/>
                <a:ea typeface="仿宋" panose="02010609060101010101" charset="-122"/>
                <a:cs typeface="仿宋" panose="02010609060101010101" charset="-122"/>
              </a:rPr>
              <a:t>的</a:t>
            </a:r>
            <a:r>
              <a:rPr sz="1000" dirty="0">
                <a:latin typeface="仿宋" panose="02010609060101010101" charset="-122"/>
                <a:ea typeface="仿宋" panose="02010609060101010101" charset="-122"/>
                <a:cs typeface="仿宋" panose="02010609060101010101" charset="-122"/>
                <a:sym typeface="+mn-ea"/>
              </a:rPr>
              <a:t>t</a:t>
            </a:r>
            <a:r>
              <a:rPr sz="1000" dirty="0">
                <a:latin typeface="仿宋" panose="02010609060101010101" charset="-122"/>
                <a:ea typeface="仿宋" panose="02010609060101010101" charset="-122"/>
                <a:cs typeface="仿宋" panose="02010609060101010101" charset="-122"/>
              </a:rPr>
              <a:t>都是正的且具有高显著性（3.96</a:t>
            </a:r>
            <a:r>
              <a:rPr lang="zh-CN" sz="1000" dirty="0">
                <a:latin typeface="仿宋" panose="02010609060101010101" charset="-122"/>
                <a:ea typeface="仿宋" panose="02010609060101010101" charset="-122"/>
                <a:cs typeface="仿宋" panose="02010609060101010101" charset="-122"/>
              </a:rPr>
              <a:t>至</a:t>
            </a:r>
            <a:r>
              <a:rPr sz="1000" dirty="0">
                <a:latin typeface="仿宋" panose="02010609060101010101" charset="-122"/>
                <a:ea typeface="仿宋" panose="02010609060101010101" charset="-122"/>
                <a:cs typeface="仿宋" panose="02010609060101010101" charset="-122"/>
              </a:rPr>
              <a:t>6.03）</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对于中市值股票，t下降（1.67-4.43），对于大市值股票，t变为负且不显著</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与模型一致，pmat(L)对小市值股票的回报预测性大于大市值股票。</a:t>
            </a:r>
            <a:endParaRPr sz="1000" dirty="0">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custDataLst>
              <p:tags r:id="rId3"/>
            </p:custDataLst>
          </p:nvPr>
        </p:nvPicPr>
        <p:blipFill>
          <a:blip r:embed="rId4"/>
          <a:stretch>
            <a:fillRect/>
          </a:stretch>
        </p:blipFill>
        <p:spPr>
          <a:xfrm>
            <a:off x="230505" y="373380"/>
            <a:ext cx="5250815" cy="1090295"/>
          </a:xfrm>
          <a:prstGeom prst="rect">
            <a:avLst/>
          </a:prstGeom>
        </p:spPr>
      </p:pic>
      <p:pic>
        <p:nvPicPr>
          <p:cNvPr id="13" name="图片 12"/>
          <p:cNvPicPr>
            <a:picLocks noChangeAspect="1"/>
          </p:cNvPicPr>
          <p:nvPr>
            <p:custDataLst>
              <p:tags r:id="rId5"/>
            </p:custDataLst>
          </p:nvPr>
        </p:nvPicPr>
        <p:blipFill>
          <a:blip r:embed="rId6"/>
          <a:stretch>
            <a:fillRect/>
          </a:stretch>
        </p:blipFill>
        <p:spPr>
          <a:xfrm>
            <a:off x="901700" y="2034540"/>
            <a:ext cx="1715135" cy="229870"/>
          </a:xfrm>
          <a:prstGeom prst="rect">
            <a:avLst/>
          </a:prstGeom>
        </p:spPr>
      </p:pic>
      <p:sp>
        <p:nvSpPr>
          <p:cNvPr id="14" name="矩形 13"/>
          <p:cNvSpPr/>
          <p:nvPr>
            <p:custDataLst>
              <p:tags r:id="rId7"/>
            </p:custDataLst>
          </p:nvPr>
        </p:nvSpPr>
        <p:spPr>
          <a:xfrm>
            <a:off x="1263015" y="936625"/>
            <a:ext cx="4083685" cy="17780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58</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lang="en-US" sz="1400" dirty="0">
                <a:sym typeface="+mn-ea"/>
              </a:rPr>
              <a:t>S</a:t>
            </a:r>
            <a:r>
              <a:rPr sz="1400" dirty="0">
                <a:sym typeface="+mn-ea"/>
              </a:rPr>
              <a:t>mall-cap, young, and low-analyst-coverage stocks</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5" name="object 9"/>
          <p:cNvSpPr txBox="1"/>
          <p:nvPr>
            <p:custDataLst>
              <p:tags r:id="rId2"/>
            </p:custDataLst>
          </p:nvPr>
        </p:nvSpPr>
        <p:spPr>
          <a:xfrm>
            <a:off x="292100" y="1546225"/>
            <a:ext cx="5017135" cy="100012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表9的Panel B显示了每个投资组合的买入并持有回报以及每个MA策略和MA策略的EW组合的夏普比率。</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这些数据与Panel A中的数据相对应：MA策略的夏普比率增益对于小市值股票最高，其次是中市值股票，然后是大市值股票。</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例如在小市值股票中EW策略的夏普比率增益为0.5</a:t>
            </a:r>
            <a:r>
              <a:rPr lang="zh-CN" sz="1000" dirty="0">
                <a:latin typeface="仿宋" panose="02010609060101010101" charset="-122"/>
                <a:ea typeface="仿宋" panose="02010609060101010101" charset="-122"/>
                <a:cs typeface="仿宋" panose="02010609060101010101" charset="-122"/>
              </a:rPr>
              <a:t>到</a:t>
            </a:r>
            <a:r>
              <a:rPr lang="en-US" altLang="zh-CN" sz="1000" dirty="0">
                <a:latin typeface="仿宋" panose="02010609060101010101" charset="-122"/>
                <a:ea typeface="仿宋" panose="02010609060101010101" charset="-122"/>
                <a:cs typeface="仿宋" panose="02010609060101010101" charset="-122"/>
              </a:rPr>
              <a:t>1.91</a:t>
            </a:r>
            <a:r>
              <a:rPr lang="zh-CN" altLang="en-US" sz="1000" dirty="0">
                <a:latin typeface="仿宋" panose="02010609060101010101" charset="-122"/>
                <a:ea typeface="仿宋" panose="02010609060101010101" charset="-122"/>
                <a:cs typeface="仿宋" panose="02010609060101010101" charset="-122"/>
              </a:rPr>
              <a:t>，而大市值股票仅</a:t>
            </a:r>
            <a:r>
              <a:rPr lang="en-US" altLang="zh-CN" sz="1000" dirty="0">
                <a:latin typeface="仿宋" panose="02010609060101010101" charset="-122"/>
                <a:ea typeface="仿宋" panose="02010609060101010101" charset="-122"/>
                <a:cs typeface="仿宋" panose="02010609060101010101" charset="-122"/>
              </a:rPr>
              <a:t>0.39</a:t>
            </a:r>
            <a:r>
              <a:rPr lang="zh-CN" altLang="en-US" sz="1000" dirty="0">
                <a:latin typeface="仿宋" panose="02010609060101010101" charset="-122"/>
                <a:ea typeface="仿宋" panose="02010609060101010101" charset="-122"/>
                <a:cs typeface="仿宋" panose="02010609060101010101" charset="-122"/>
              </a:rPr>
              <a:t>到</a:t>
            </a:r>
            <a:r>
              <a:rPr lang="en-US" altLang="zh-CN" sz="1000" dirty="0">
                <a:latin typeface="仿宋" panose="02010609060101010101" charset="-122"/>
                <a:ea typeface="仿宋" panose="02010609060101010101" charset="-122"/>
                <a:cs typeface="仿宋" panose="02010609060101010101" charset="-122"/>
              </a:rPr>
              <a:t>0.65</a:t>
            </a:r>
            <a:r>
              <a:rPr sz="1000" dirty="0">
                <a:latin typeface="仿宋" panose="02010609060101010101" charset="-122"/>
                <a:ea typeface="仿宋" panose="02010609060101010101" charset="-122"/>
                <a:cs typeface="仿宋" panose="02010609060101010101" charset="-122"/>
              </a:rPr>
              <a:t>。</a:t>
            </a:r>
            <a:endParaRPr sz="1000" dirty="0">
              <a:latin typeface="仿宋" panose="02010609060101010101" charset="-122"/>
              <a:ea typeface="仿宋" panose="02010609060101010101" charset="-122"/>
              <a:cs typeface="仿宋" panose="02010609060101010101" charset="-122"/>
            </a:endParaRPr>
          </a:p>
        </p:txBody>
      </p:sp>
      <p:pic>
        <p:nvPicPr>
          <p:cNvPr id="12" name="图片 11"/>
          <p:cNvPicPr>
            <a:picLocks noChangeAspect="1"/>
          </p:cNvPicPr>
          <p:nvPr>
            <p:custDataLst>
              <p:tags r:id="rId3"/>
            </p:custDataLst>
          </p:nvPr>
        </p:nvPicPr>
        <p:blipFill>
          <a:blip r:embed="rId4"/>
          <a:stretch>
            <a:fillRect/>
          </a:stretch>
        </p:blipFill>
        <p:spPr>
          <a:xfrm>
            <a:off x="215900" y="473075"/>
            <a:ext cx="5080000" cy="972820"/>
          </a:xfrm>
          <a:prstGeom prst="rect">
            <a:avLst/>
          </a:prstGeom>
        </p:spPr>
      </p:pic>
      <p:sp>
        <p:nvSpPr>
          <p:cNvPr id="14" name="矩形 13"/>
          <p:cNvSpPr/>
          <p:nvPr>
            <p:custDataLst>
              <p:tags r:id="rId5"/>
            </p:custDataLst>
          </p:nvPr>
        </p:nvSpPr>
        <p:spPr>
          <a:xfrm>
            <a:off x="825500" y="871220"/>
            <a:ext cx="521970" cy="17780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6"/>
            </p:custDataLst>
          </p:nvPr>
        </p:nvSpPr>
        <p:spPr>
          <a:xfrm>
            <a:off x="825500" y="1241425"/>
            <a:ext cx="521970" cy="17780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custDataLst>
              <p:tags r:id="rId7"/>
            </p:custDataLst>
          </p:nvPr>
        </p:nvSpPr>
        <p:spPr>
          <a:xfrm>
            <a:off x="4787900" y="871220"/>
            <a:ext cx="521970" cy="17780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custDataLst>
              <p:tags r:id="rId8"/>
            </p:custDataLst>
          </p:nvPr>
        </p:nvSpPr>
        <p:spPr>
          <a:xfrm>
            <a:off x="4773930" y="1268095"/>
            <a:ext cx="521970" cy="17780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2"/>
          <a:stretch>
            <a:fillRect/>
          </a:stretch>
        </p:blipFill>
        <p:spPr>
          <a:xfrm>
            <a:off x="368300" y="708025"/>
            <a:ext cx="4931410" cy="2127885"/>
          </a:xfrm>
          <a:prstGeom prst="rect">
            <a:avLst/>
          </a:prstGeom>
        </p:spPr>
      </p:pic>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3"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59</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lang="en-US" sz="1400" dirty="0">
                <a:sym typeface="+mn-ea"/>
              </a:rPr>
              <a:t>S</a:t>
            </a:r>
            <a:r>
              <a:rPr sz="1400" dirty="0">
                <a:sym typeface="+mn-ea"/>
              </a:rPr>
              <a:t>mall-cap, young, and low-analyst-coverage stocks</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3"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矩形 13"/>
          <p:cNvSpPr/>
          <p:nvPr>
            <p:custDataLst>
              <p:tags r:id="rId4"/>
            </p:custDataLst>
          </p:nvPr>
        </p:nvSpPr>
        <p:spPr>
          <a:xfrm>
            <a:off x="1282700" y="1165225"/>
            <a:ext cx="4083685" cy="17780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object 9"/>
          <p:cNvSpPr txBox="1"/>
          <p:nvPr>
            <p:custDataLst>
              <p:tags r:id="rId5"/>
            </p:custDataLst>
          </p:nvPr>
        </p:nvSpPr>
        <p:spPr>
          <a:xfrm>
            <a:off x="298450" y="427355"/>
            <a:ext cx="5017135" cy="204470"/>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根据公司年龄形成的基于价值加权的三分位投资组合</a:t>
            </a:r>
            <a:endParaRPr sz="1000" dirty="0">
              <a:latin typeface="仿宋" panose="02010609060101010101" charset="-122"/>
              <a:ea typeface="仿宋" panose="02010609060101010101" charset="-122"/>
              <a:cs typeface="仿宋" panose="02010609060101010101" charset="-122"/>
            </a:endParaRPr>
          </a:p>
        </p:txBody>
      </p:sp>
      <p:sp>
        <p:nvSpPr>
          <p:cNvPr id="17" name="矩形 16"/>
          <p:cNvSpPr/>
          <p:nvPr>
            <p:custDataLst>
              <p:tags r:id="rId6"/>
            </p:custDataLst>
          </p:nvPr>
        </p:nvSpPr>
        <p:spPr>
          <a:xfrm>
            <a:off x="1054100" y="2155825"/>
            <a:ext cx="4191635" cy="21336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368058" y="479260"/>
            <a:ext cx="4943475" cy="2141220"/>
          </a:xfrm>
          <a:prstGeom prst="rect">
            <a:avLst/>
          </a:prstGeom>
        </p:spPr>
        <p:txBody>
          <a:bodyPr vert="horz" wrap="square" lIns="0" tIns="12700" rIns="0" bIns="0" rtlCol="0">
            <a:spAutoFit/>
          </a:bodyPr>
          <a:lstStyle/>
          <a:p>
            <a:pPr marL="231775" marR="47625" indent="-194310">
              <a:lnSpc>
                <a:spcPct val="125000"/>
              </a:lnSpc>
              <a:spcBef>
                <a:spcPts val="100"/>
              </a:spcBef>
              <a:buClr>
                <a:srgbClr val="3333B2"/>
              </a:buClr>
              <a:buFont typeface="仿宋" panose="02010609060101010101" charset="-122"/>
              <a:buChar char="▶"/>
              <a:tabLst>
                <a:tab pos="232410" algn="l"/>
              </a:tabLst>
            </a:pPr>
            <a:r>
              <a:rPr lang="zh-CN" sz="1200" dirty="0">
                <a:latin typeface="仿宋" panose="02010609060101010101" charset="-122"/>
                <a:ea typeface="仿宋" panose="02010609060101010101" charset="-122"/>
                <a:cs typeface="仿宋" panose="02010609060101010101" charset="-122"/>
              </a:rPr>
              <a:t>本文</a:t>
            </a:r>
            <a:r>
              <a:rPr sz="1200" dirty="0">
                <a:latin typeface="仿宋" panose="02010609060101010101" charset="-122"/>
                <a:ea typeface="仿宋" panose="02010609060101010101" charset="-122"/>
                <a:cs typeface="仿宋" panose="02010609060101010101" charset="-122"/>
              </a:rPr>
              <a:t>模型至少在两个重要方面不同于以往</a:t>
            </a:r>
            <a:r>
              <a:rPr lang="zh-CN" sz="1200" dirty="0">
                <a:latin typeface="仿宋" panose="02010609060101010101" charset="-122"/>
                <a:ea typeface="仿宋" panose="02010609060101010101" charset="-122"/>
                <a:cs typeface="仿宋" panose="02010609060101010101" charset="-122"/>
              </a:rPr>
              <a:t>。</a:t>
            </a:r>
            <a:endParaRPr sz="1200" dirty="0">
              <a:latin typeface="仿宋" panose="02010609060101010101" charset="-122"/>
              <a:ea typeface="仿宋" panose="02010609060101010101" charset="-122"/>
              <a:cs typeface="仿宋" panose="02010609060101010101" charset="-122"/>
            </a:endParaRPr>
          </a:p>
          <a:p>
            <a:pPr marL="231775" marR="47625" indent="-194310">
              <a:lnSpc>
                <a:spcPct val="125000"/>
              </a:lnSpc>
              <a:spcBef>
                <a:spcPts val="100"/>
              </a:spcBef>
              <a:buClr>
                <a:srgbClr val="3333B2"/>
              </a:buClr>
              <a:buFont typeface="仿宋" panose="02010609060101010101" charset="-122"/>
              <a:buChar char="▶"/>
              <a:tabLst>
                <a:tab pos="232410" algn="l"/>
              </a:tabLst>
            </a:pPr>
            <a:r>
              <a:rPr lang="en-US" sz="1200" dirty="0">
                <a:latin typeface="仿宋" panose="02010609060101010101" charset="-122"/>
                <a:ea typeface="仿宋" panose="02010609060101010101" charset="-122"/>
                <a:cs typeface="仿宋" panose="02010609060101010101" charset="-122"/>
              </a:rPr>
              <a:t>1. </a:t>
            </a:r>
            <a:r>
              <a:rPr lang="zh-CN" sz="1200" dirty="0">
                <a:latin typeface="仿宋" panose="02010609060101010101" charset="-122"/>
                <a:ea typeface="仿宋" panose="02010609060101010101" charset="-122"/>
                <a:cs typeface="仿宋" panose="02010609060101010101" charset="-122"/>
              </a:rPr>
              <a:t>本文模型</a:t>
            </a:r>
            <a:r>
              <a:rPr sz="1200" dirty="0">
                <a:latin typeface="仿宋" panose="02010609060101010101" charset="-122"/>
                <a:ea typeface="仿宋" panose="02010609060101010101" charset="-122"/>
                <a:cs typeface="仿宋" panose="02010609060101010101" charset="-122"/>
              </a:rPr>
              <a:t>并不要求比特币本身被</a:t>
            </a:r>
            <a:r>
              <a:rPr lang="zh-CN" sz="1200" dirty="0">
                <a:latin typeface="仿宋" panose="02010609060101010101" charset="-122"/>
                <a:ea typeface="仿宋" panose="02010609060101010101" charset="-122"/>
                <a:cs typeface="仿宋" panose="02010609060101010101" charset="-122"/>
              </a:rPr>
              <a:t>认可</a:t>
            </a:r>
            <a:r>
              <a:rPr sz="1200" dirty="0">
                <a:latin typeface="仿宋" panose="02010609060101010101" charset="-122"/>
                <a:ea typeface="仿宋" panose="02010609060101010101" charset="-122"/>
                <a:cs typeface="仿宋" panose="02010609060101010101" charset="-122"/>
              </a:rPr>
              <a:t>为一种货币。</a:t>
            </a:r>
            <a:r>
              <a:rPr lang="zh-CN" sz="1200" dirty="0">
                <a:latin typeface="仿宋" panose="02010609060101010101" charset="-122"/>
                <a:ea typeface="仿宋" panose="02010609060101010101" charset="-122"/>
                <a:cs typeface="仿宋" panose="02010609060101010101" charset="-122"/>
              </a:rPr>
              <a:t>因为比特币是否被承认真正具有货币属性还是一个具有争议的问题。</a:t>
            </a:r>
            <a:endParaRPr sz="1200" dirty="0">
              <a:latin typeface="仿宋" panose="02010609060101010101" charset="-122"/>
              <a:ea typeface="仿宋" panose="02010609060101010101" charset="-122"/>
              <a:cs typeface="仿宋" panose="02010609060101010101" charset="-122"/>
            </a:endParaRPr>
          </a:p>
          <a:p>
            <a:pPr marL="231775" marR="47625" indent="-194310">
              <a:lnSpc>
                <a:spcPct val="125000"/>
              </a:lnSpc>
              <a:spcBef>
                <a:spcPts val="100"/>
              </a:spcBef>
              <a:buClr>
                <a:srgbClr val="3333B2"/>
              </a:buClr>
              <a:buFont typeface="仿宋" panose="02010609060101010101" charset="-122"/>
              <a:buChar char="▶"/>
              <a:tabLst>
                <a:tab pos="232410" algn="l"/>
              </a:tabLst>
            </a:pPr>
            <a:r>
              <a:rPr lang="en-US" sz="1200" dirty="0">
                <a:latin typeface="仿宋" panose="02010609060101010101" charset="-122"/>
                <a:ea typeface="仿宋" panose="02010609060101010101" charset="-122"/>
                <a:cs typeface="仿宋" panose="02010609060101010101" charset="-122"/>
              </a:rPr>
              <a:t>2. </a:t>
            </a:r>
            <a:r>
              <a:rPr lang="zh-CN" sz="1200" dirty="0">
                <a:latin typeface="仿宋" panose="02010609060101010101" charset="-122"/>
                <a:ea typeface="仿宋" panose="02010609060101010101" charset="-122"/>
                <a:cs typeface="仿宋" panose="02010609060101010101" charset="-122"/>
              </a:rPr>
              <a:t>本文</a:t>
            </a:r>
            <a:r>
              <a:rPr sz="1200" dirty="0">
                <a:latin typeface="仿宋" panose="02010609060101010101" charset="-122"/>
                <a:ea typeface="仿宋" panose="02010609060101010101" charset="-122"/>
                <a:cs typeface="仿宋" panose="02010609060101010101" charset="-122"/>
              </a:rPr>
              <a:t>将</a:t>
            </a:r>
            <a:r>
              <a:rPr lang="zh-CN" sz="1200" dirty="0">
                <a:latin typeface="仿宋" panose="02010609060101010101" charset="-122"/>
                <a:ea typeface="仿宋" panose="02010609060101010101" charset="-122"/>
                <a:cs typeface="仿宋" panose="02010609060101010101" charset="-122"/>
              </a:rPr>
              <a:t>比特币提供的收益效用流</a:t>
            </a:r>
            <a:r>
              <a:rPr sz="1200" dirty="0">
                <a:latin typeface="仿宋" panose="02010609060101010101" charset="-122"/>
                <a:ea typeface="仿宋" panose="02010609060101010101" charset="-122"/>
                <a:cs typeface="仿宋" panose="02010609060101010101" charset="-122"/>
              </a:rPr>
              <a:t>建模为一个随机状态变量，</a:t>
            </a:r>
            <a:r>
              <a:rPr lang="zh-CN" sz="1200" dirty="0">
                <a:latin typeface="仿宋" panose="02010609060101010101" charset="-122"/>
                <a:ea typeface="仿宋" panose="02010609060101010101" charset="-122"/>
                <a:cs typeface="仿宋" panose="02010609060101010101" charset="-122"/>
              </a:rPr>
              <a:t>称为</a:t>
            </a:r>
            <a:r>
              <a:rPr sz="1200" dirty="0">
                <a:latin typeface="仿宋" panose="02010609060101010101" charset="-122"/>
                <a:ea typeface="仿宋" panose="02010609060101010101" charset="-122"/>
                <a:cs typeface="仿宋" panose="02010609060101010101" charset="-122"/>
              </a:rPr>
              <a:t>“便利收益”</a:t>
            </a:r>
            <a:r>
              <a:rPr lang="zh-CN" sz="1200" dirty="0">
                <a:latin typeface="仿宋" panose="02010609060101010101" charset="-122"/>
                <a:ea typeface="仿宋" panose="02010609060101010101" charset="-122"/>
                <a:cs typeface="仿宋" panose="02010609060101010101" charset="-122"/>
              </a:rPr>
              <a:t>（convenience yield）</a:t>
            </a:r>
            <a:endParaRPr lang="zh-CN" sz="1200" dirty="0">
              <a:latin typeface="仿宋" panose="02010609060101010101" charset="-122"/>
              <a:ea typeface="仿宋" panose="02010609060101010101" charset="-122"/>
              <a:cs typeface="仿宋" panose="02010609060101010101" charset="-122"/>
            </a:endParaRPr>
          </a:p>
          <a:p>
            <a:pPr marL="231775" marR="47625" indent="-194310">
              <a:lnSpc>
                <a:spcPct val="125000"/>
              </a:lnSpc>
              <a:spcBef>
                <a:spcPts val="100"/>
              </a:spcBef>
              <a:buClr>
                <a:srgbClr val="3333B2"/>
              </a:buClr>
              <a:buFont typeface="仿宋" panose="02010609060101010101" charset="-122"/>
              <a:buChar char="▶"/>
              <a:tabLst>
                <a:tab pos="232410" algn="l"/>
              </a:tabLst>
            </a:pPr>
            <a:endParaRPr lang="zh-CN" sz="1200" dirty="0">
              <a:latin typeface="仿宋" panose="02010609060101010101" charset="-122"/>
              <a:ea typeface="仿宋" panose="02010609060101010101" charset="-122"/>
              <a:cs typeface="仿宋" panose="02010609060101010101" charset="-122"/>
            </a:endParaRPr>
          </a:p>
          <a:p>
            <a:pPr marL="231775" marR="47625" indent="-194310">
              <a:lnSpc>
                <a:spcPct val="125000"/>
              </a:lnSpc>
              <a:spcBef>
                <a:spcPts val="100"/>
              </a:spcBef>
              <a:buClr>
                <a:srgbClr val="3333B2"/>
              </a:buClr>
              <a:buFont typeface="仿宋" panose="02010609060101010101" charset="-122"/>
              <a:buChar char="▶"/>
              <a:tabLst>
                <a:tab pos="232410" algn="l"/>
              </a:tabLst>
            </a:pPr>
            <a:r>
              <a:rPr lang="zh-CN" sz="1200" dirty="0">
                <a:latin typeface="仿宋" panose="02010609060101010101" charset="-122"/>
                <a:ea typeface="仿宋" panose="02010609060101010101" charset="-122"/>
                <a:cs typeface="仿宋" panose="02010609060101010101" charset="-122"/>
              </a:rPr>
              <a:t>作者这样做的原因是</a:t>
            </a:r>
            <a:r>
              <a:rPr sz="1200" dirty="0">
                <a:latin typeface="仿宋" panose="02010609060101010101" charset="-122"/>
                <a:ea typeface="仿宋" panose="02010609060101010101" charset="-122"/>
                <a:cs typeface="仿宋" panose="02010609060101010101" charset="-122"/>
              </a:rPr>
              <a:t>一些市场参与者认为，比特币更应该被视为一种投机性资产，而不是一种货币(Yermack, 2013)。比特币的高波动性</a:t>
            </a:r>
            <a:r>
              <a:rPr lang="zh-CN" sz="1200" dirty="0">
                <a:latin typeface="仿宋" panose="02010609060101010101" charset="-122"/>
                <a:ea typeface="仿宋" panose="02010609060101010101" charset="-122"/>
                <a:cs typeface="仿宋" panose="02010609060101010101" charset="-122"/>
              </a:rPr>
              <a:t>使得它不能纯粹</a:t>
            </a:r>
            <a:r>
              <a:rPr lang="zh-CN" sz="1200" dirty="0">
                <a:latin typeface="仿宋" panose="02010609060101010101" charset="-122"/>
                <a:ea typeface="仿宋" panose="02010609060101010101" charset="-122"/>
                <a:cs typeface="仿宋" panose="02010609060101010101" charset="-122"/>
              </a:rPr>
              <a:t>用于储存价值</a:t>
            </a:r>
            <a:r>
              <a:rPr sz="1200" dirty="0">
                <a:latin typeface="仿宋" panose="02010609060101010101" charset="-122"/>
                <a:ea typeface="仿宋" panose="02010609060101010101" charset="-122"/>
                <a:cs typeface="仿宋" panose="02010609060101010101" charset="-122"/>
              </a:rPr>
              <a:t>，</a:t>
            </a:r>
            <a:r>
              <a:rPr lang="zh-CN" sz="1200" dirty="0">
                <a:latin typeface="仿宋" panose="02010609060101010101" charset="-122"/>
                <a:ea typeface="仿宋" panose="02010609060101010101" charset="-122"/>
                <a:cs typeface="仿宋" panose="02010609060101010101" charset="-122"/>
              </a:rPr>
              <a:t>而这</a:t>
            </a:r>
            <a:r>
              <a:rPr lang="zh-CN" sz="1200" dirty="0">
                <a:latin typeface="仿宋" panose="02010609060101010101" charset="-122"/>
                <a:ea typeface="仿宋" panose="02010609060101010101" charset="-122"/>
                <a:cs typeface="仿宋" panose="02010609060101010101" charset="-122"/>
              </a:rPr>
              <a:t>恰</a:t>
            </a:r>
            <a:r>
              <a:rPr sz="1200" dirty="0">
                <a:latin typeface="仿宋" panose="02010609060101010101" charset="-122"/>
                <a:ea typeface="仿宋" panose="02010609060101010101" charset="-122"/>
                <a:cs typeface="仿宋" panose="02010609060101010101" charset="-122"/>
              </a:rPr>
              <a:t>是货币的一个定义特征。</a:t>
            </a:r>
            <a:endParaRPr lang="zh-CN" sz="1200" dirty="0">
              <a:latin typeface="仿宋" panose="02010609060101010101" charset="-122"/>
              <a:ea typeface="仿宋" panose="02010609060101010101" charset="-122"/>
              <a:cs typeface="仿宋" panose="02010609060101010101" charset="-122"/>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object 8"/>
          <p:cNvSpPr txBox="1"/>
          <p:nvPr>
            <p:custDataLst>
              <p:tags r:id="rId2"/>
            </p:custDataLst>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6</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5" name="object 9"/>
          <p:cNvSpPr txBox="1">
            <a:spLocks noGrp="1"/>
          </p:cNvSpPr>
          <p:nvPr>
            <p:custDataLst>
              <p:tags r:id="rId3"/>
            </p:custDataLst>
          </p:nvPr>
        </p:nvSpPr>
        <p:spPr>
          <a:xfrm>
            <a:off x="95250" y="142875"/>
            <a:ext cx="3619500" cy="276225"/>
          </a:xfrm>
          <a:prstGeom prst="rect">
            <a:avLst/>
          </a:prstGeom>
        </p:spPr>
        <p:txBody>
          <a:bodyPr vert="horz" wrap="square" lIns="0" tIns="15240" rIns="0" bIns="0" rtlCol="0">
            <a:spAutoFit/>
          </a:bodyPr>
          <a:lstStyle>
            <a:lvl1pPr>
              <a:defRPr sz="1700" b="0" i="0">
                <a:solidFill>
                  <a:srgbClr val="3333B2"/>
                </a:solidFill>
                <a:latin typeface="仿宋" panose="02010609060101010101" charset="-122"/>
                <a:ea typeface="仿宋" panose="02010609060101010101" charset="-122"/>
                <a:cs typeface="仿宋" panose="02010609060101010101" charset="-122"/>
                <a:sym typeface="仿宋" panose="02010609060101010101" charset="-122"/>
              </a:defRPr>
            </a:lvl1pPr>
          </a:lstStyle>
          <a:p>
            <a:pPr marL="12700">
              <a:lnSpc>
                <a:spcPct val="100000"/>
              </a:lnSpc>
              <a:spcBef>
                <a:spcPts val="120"/>
              </a:spcBef>
            </a:pPr>
            <a:r>
              <a:rPr spc="10" dirty="0"/>
              <a:t>Moti</a:t>
            </a:r>
            <a:r>
              <a:rPr spc="-80" dirty="0"/>
              <a:t>v</a:t>
            </a:r>
            <a:r>
              <a:rPr spc="5" dirty="0"/>
              <a:t>ation</a:t>
            </a:r>
            <a:r>
              <a:rPr lang="en-US" spc="5" dirty="0"/>
              <a:t> &amp; </a:t>
            </a:r>
            <a:r>
              <a:rPr lang="en-US" spc="5" dirty="0"/>
              <a:t>Literature</a:t>
            </a:r>
            <a:endParaRPr lang="en-US" spc="5" dirty="0"/>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2"/>
          <a:stretch>
            <a:fillRect/>
          </a:stretch>
        </p:blipFill>
        <p:spPr>
          <a:xfrm>
            <a:off x="368300" y="708025"/>
            <a:ext cx="4931410" cy="2127885"/>
          </a:xfrm>
          <a:prstGeom prst="rect">
            <a:avLst/>
          </a:prstGeom>
        </p:spPr>
      </p:pic>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3"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60</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lang="en-US" sz="1400" dirty="0">
                <a:sym typeface="+mn-ea"/>
              </a:rPr>
              <a:t>S</a:t>
            </a:r>
            <a:r>
              <a:rPr sz="1400" dirty="0">
                <a:sym typeface="+mn-ea"/>
              </a:rPr>
              <a:t>mall-cap, young, and low-analyst-coverage stocks</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3"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4" name="矩形 13"/>
          <p:cNvSpPr/>
          <p:nvPr>
            <p:custDataLst>
              <p:tags r:id="rId4"/>
            </p:custDataLst>
          </p:nvPr>
        </p:nvSpPr>
        <p:spPr>
          <a:xfrm>
            <a:off x="1282700" y="1165225"/>
            <a:ext cx="4083685" cy="17780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object 9"/>
          <p:cNvSpPr txBox="1"/>
          <p:nvPr>
            <p:custDataLst>
              <p:tags r:id="rId5"/>
            </p:custDataLst>
          </p:nvPr>
        </p:nvSpPr>
        <p:spPr>
          <a:xfrm>
            <a:off x="298450" y="427355"/>
            <a:ext cx="5017135" cy="204470"/>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根据公司年龄形成的基于价值加权的三分位投资组合</a:t>
            </a:r>
            <a:endParaRPr sz="1000" dirty="0">
              <a:latin typeface="仿宋" panose="02010609060101010101" charset="-122"/>
              <a:ea typeface="仿宋" panose="02010609060101010101" charset="-122"/>
              <a:cs typeface="仿宋" panose="02010609060101010101" charset="-122"/>
            </a:endParaRPr>
          </a:p>
        </p:txBody>
      </p:sp>
      <p:sp>
        <p:nvSpPr>
          <p:cNvPr id="17" name="矩形 16"/>
          <p:cNvSpPr/>
          <p:nvPr>
            <p:custDataLst>
              <p:tags r:id="rId6"/>
            </p:custDataLst>
          </p:nvPr>
        </p:nvSpPr>
        <p:spPr>
          <a:xfrm>
            <a:off x="1054100" y="2155825"/>
            <a:ext cx="4191635" cy="21336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9"/>
          <p:cNvSpPr txBox="1"/>
          <p:nvPr>
            <p:custDataLst>
              <p:tags r:id="rId1"/>
            </p:custDataLst>
          </p:nvPr>
        </p:nvSpPr>
        <p:spPr>
          <a:xfrm>
            <a:off x="298450" y="427355"/>
            <a:ext cx="5168900" cy="602615"/>
          </a:xfrm>
          <a:prstGeom prst="rect">
            <a:avLst/>
          </a:prstGeom>
        </p:spPr>
        <p:txBody>
          <a:bodyPr vert="horz" wrap="square" lIns="0" tIns="12700" rIns="0" bIns="0" rtlCol="0">
            <a:spAutoFit/>
          </a:bodyPr>
          <a:p>
            <a:pPr marL="219075" marR="17780" indent="-194310">
              <a:lnSpc>
                <a:spcPct val="125000"/>
              </a:lnSpc>
              <a:spcBef>
                <a:spcPts val="100"/>
              </a:spcBef>
              <a:buClr>
                <a:srgbClr val="3333B2"/>
              </a:buClr>
              <a:buFont typeface="仿宋" panose="02010609060101010101" charset="-122"/>
              <a:buChar char="▶"/>
              <a:tabLst>
                <a:tab pos="219710" algn="l"/>
              </a:tabLst>
            </a:pPr>
            <a:r>
              <a:rPr sz="1000" dirty="0">
                <a:latin typeface="仿宋" panose="02010609060101010101" charset="-122"/>
                <a:ea typeface="仿宋" panose="02010609060101010101" charset="-122"/>
                <a:cs typeface="仿宋" panose="02010609060101010101" charset="-122"/>
              </a:rPr>
              <a:t>表10给出了根据规模和分析师覆盖率</a:t>
            </a:r>
            <a:r>
              <a:rPr sz="1000" dirty="0">
                <a:latin typeface="仿宋" panose="02010609060101010101" charset="-122"/>
                <a:ea typeface="仿宋" panose="02010609060101010101" charset="-122"/>
                <a:cs typeface="仿宋" panose="02010609060101010101" charset="-122"/>
                <a:sym typeface="+mn-ea"/>
              </a:rPr>
              <a:t>独立排序</a:t>
            </a:r>
            <a:r>
              <a:rPr sz="1000" dirty="0">
                <a:latin typeface="仿宋" panose="02010609060101010101" charset="-122"/>
                <a:ea typeface="仿宋" panose="02010609060101010101" charset="-122"/>
                <a:cs typeface="仿宋" panose="02010609060101010101" charset="-122"/>
              </a:rPr>
              <a:t>形成的投资组合回归中预测系数的t统计量。由于IBES数据的可用性，这些测试的样本周期为1985年1月至2018年6月。</a:t>
            </a:r>
            <a:endParaRPr sz="1000" dirty="0">
              <a:latin typeface="仿宋" panose="02010609060101010101" charset="-122"/>
              <a:ea typeface="仿宋" panose="02010609060101010101" charset="-122"/>
              <a:cs typeface="仿宋" panose="02010609060101010101" charset="-122"/>
            </a:endParaRPr>
          </a:p>
          <a:p>
            <a:pPr marL="219075" marR="17780" indent="-194310">
              <a:lnSpc>
                <a:spcPct val="125000"/>
              </a:lnSpc>
              <a:spcBef>
                <a:spcPts val="100"/>
              </a:spcBef>
              <a:buClr>
                <a:srgbClr val="3333B2"/>
              </a:buClr>
              <a:buFont typeface="仿宋" panose="02010609060101010101" charset="-122"/>
              <a:buChar char="▶"/>
              <a:tabLst>
                <a:tab pos="219710" algn="l"/>
              </a:tabLst>
            </a:pPr>
            <a:endParaRPr sz="1000" dirty="0">
              <a:latin typeface="仿宋" panose="02010609060101010101" charset="-122"/>
              <a:ea typeface="仿宋" panose="02010609060101010101" charset="-122"/>
              <a:cs typeface="仿宋" panose="02010609060101010101" charset="-122"/>
            </a:endParaRPr>
          </a:p>
        </p:txBody>
      </p:sp>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2"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61</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lang="en-US" sz="1400" dirty="0">
                <a:sym typeface="+mn-ea"/>
              </a:rPr>
              <a:t>S</a:t>
            </a:r>
            <a:r>
              <a:rPr sz="1400" dirty="0">
                <a:sym typeface="+mn-ea"/>
              </a:rPr>
              <a:t>mall-cap, young, and low-analyst-coverage stocks</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2" action="ppaction://hlinksldjump"/>
              </a:rPr>
              <a:t> </a:t>
            </a:r>
            <a:endParaRPr sz="600">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custDataLst>
              <p:tags r:id="rId3"/>
            </p:custDataLst>
          </p:nvPr>
        </p:nvPicPr>
        <p:blipFill>
          <a:blip r:embed="rId4"/>
          <a:stretch>
            <a:fillRect/>
          </a:stretch>
        </p:blipFill>
        <p:spPr>
          <a:xfrm>
            <a:off x="520700" y="857250"/>
            <a:ext cx="3656965" cy="2149475"/>
          </a:xfrm>
          <a:prstGeom prst="rect">
            <a:avLst/>
          </a:prstGeom>
        </p:spPr>
      </p:pic>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7" name="object 7"/>
          <p:cNvSpPr txBox="1"/>
          <p:nvPr/>
        </p:nvSpPr>
        <p:spPr>
          <a:xfrm>
            <a:off x="4063352" y="2931757"/>
            <a:ext cx="1684020" cy="292735"/>
          </a:xfrm>
          <a:prstGeom prst="rect">
            <a:avLst/>
          </a:prstGeom>
        </p:spPr>
        <p:txBody>
          <a:bodyPr vert="horz" wrap="square" lIns="0" tIns="40005" rIns="0" bIns="0" rtlCol="0">
            <a:spAutoFit/>
          </a:bodyPr>
          <a:lstStyle/>
          <a:p>
            <a:pPr marL="12700">
              <a:lnSpc>
                <a:spcPct val="100000"/>
              </a:lnSpc>
              <a:spcBef>
                <a:spcPts val="220"/>
              </a:spcBef>
              <a:tabLst>
                <a:tab pos="1397000" algn="l"/>
              </a:tabLst>
            </a:pPr>
            <a:r>
              <a:rPr lang="en-US" sz="400" spc="-5" dirty="0">
                <a:latin typeface="仿宋" panose="02010609060101010101" charset="-122"/>
                <a:ea typeface="仿宋" panose="02010609060101010101" charset="-122"/>
                <a:cs typeface="仿宋" panose="02010609060101010101" charset="-122"/>
              </a:rPr>
              <a:t> </a:t>
            </a:r>
            <a:endParaRPr lang="en-US" sz="400" spc="-5" dirty="0">
              <a:latin typeface="仿宋" panose="02010609060101010101" charset="-122"/>
              <a:ea typeface="仿宋" panose="02010609060101010101" charset="-122"/>
              <a:cs typeface="仿宋" panose="02010609060101010101" charset="-122"/>
            </a:endParaRPr>
          </a:p>
          <a:p>
            <a:pPr marL="12700">
              <a:lnSpc>
                <a:spcPct val="100000"/>
              </a:lnSpc>
              <a:spcBef>
                <a:spcPts val="22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62</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8" name="object 8"/>
          <p:cNvSpPr txBox="1">
            <a:spLocks noGrp="1"/>
          </p:cNvSpPr>
          <p:nvPr>
            <p:ph type="title"/>
          </p:nvPr>
        </p:nvSpPr>
        <p:spPr>
          <a:xfrm>
            <a:off x="95250" y="142875"/>
            <a:ext cx="5271135" cy="230505"/>
          </a:xfrm>
          <a:prstGeom prst="rect">
            <a:avLst/>
          </a:prstGeom>
        </p:spPr>
        <p:txBody>
          <a:bodyPr vert="horz" wrap="square" lIns="0" tIns="15240" rIns="0" bIns="0" rtlCol="0">
            <a:spAutoFit/>
          </a:bodyPr>
          <a:lstStyle/>
          <a:p>
            <a:pPr marL="12700">
              <a:lnSpc>
                <a:spcPct val="100000"/>
              </a:lnSpc>
              <a:spcBef>
                <a:spcPts val="120"/>
              </a:spcBef>
            </a:pPr>
            <a:r>
              <a:rPr lang="en-US" sz="1400" dirty="0">
                <a:sym typeface="+mn-ea"/>
              </a:rPr>
              <a:t>S</a:t>
            </a:r>
            <a:r>
              <a:rPr sz="1400" dirty="0">
                <a:sym typeface="+mn-ea"/>
              </a:rPr>
              <a:t>mall-cap, young, and low-analyst-coverage stocks</a:t>
            </a:r>
            <a:endParaRPr sz="1400" dirty="0">
              <a:sym typeface="+mn-ea"/>
            </a:endParaRPr>
          </a:p>
        </p:txBody>
      </p:sp>
      <p:sp>
        <p:nvSpPr>
          <p:cNvPr id="10" name="object 10"/>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custDataLst>
              <p:tags r:id="rId2"/>
            </p:custDataLst>
          </p:nvPr>
        </p:nvPicPr>
        <p:blipFill>
          <a:blip r:embed="rId3"/>
          <a:stretch>
            <a:fillRect/>
          </a:stretch>
        </p:blipFill>
        <p:spPr>
          <a:xfrm>
            <a:off x="292100" y="479425"/>
            <a:ext cx="3098800" cy="2453005"/>
          </a:xfrm>
          <a:prstGeom prst="rect">
            <a:avLst/>
          </a:prstGeom>
        </p:spPr>
      </p:pic>
      <p:sp>
        <p:nvSpPr>
          <p:cNvPr id="12" name="文本框 11"/>
          <p:cNvSpPr txBox="1"/>
          <p:nvPr/>
        </p:nvSpPr>
        <p:spPr>
          <a:xfrm>
            <a:off x="3536950" y="449580"/>
            <a:ext cx="1892300" cy="2588895"/>
          </a:xfrm>
          <a:prstGeom prst="rect">
            <a:avLst/>
          </a:prstGeom>
          <a:noFill/>
        </p:spPr>
        <p:txBody>
          <a:bodyPr wrap="square" rtlCol="0" anchor="t">
            <a:noAutofit/>
          </a:bodyPr>
          <a:p>
            <a:pPr marL="24765" marR="17780" indent="0">
              <a:lnSpc>
                <a:spcPct val="125000"/>
              </a:lnSpc>
              <a:spcBef>
                <a:spcPts val="100"/>
              </a:spcBef>
              <a:buClr>
                <a:srgbClr val="3333B2"/>
              </a:buClr>
              <a:buFont typeface="仿宋" panose="02010609060101010101" charset="-122"/>
              <a:buNone/>
              <a:tabLst>
                <a:tab pos="219710" algn="l"/>
              </a:tabLst>
            </a:pPr>
            <a:r>
              <a:rPr sz="1000" dirty="0">
                <a:latin typeface="仿宋" panose="02010609060101010101" charset="-122"/>
                <a:ea typeface="仿宋" panose="02010609060101010101" charset="-122"/>
                <a:cs typeface="仿宋" panose="02010609060101010101" charset="-122"/>
              </a:rPr>
              <a:t>t</a:t>
            </a:r>
            <a:r>
              <a:rPr lang="zh-CN" sz="1000" dirty="0">
                <a:latin typeface="仿宋" panose="02010609060101010101" charset="-122"/>
                <a:ea typeface="仿宋" panose="02010609060101010101" charset="-122"/>
                <a:cs typeface="仿宋" panose="02010609060101010101" charset="-122"/>
              </a:rPr>
              <a:t>值</a:t>
            </a:r>
            <a:r>
              <a:rPr sz="1000" dirty="0">
                <a:latin typeface="仿宋" panose="02010609060101010101" charset="-122"/>
                <a:ea typeface="仿宋" panose="02010609060101010101" charset="-122"/>
                <a:cs typeface="仿宋" panose="02010609060101010101" charset="-122"/>
              </a:rPr>
              <a:t>随着规模</a:t>
            </a:r>
            <a:r>
              <a:rPr lang="zh-CN" sz="1000" dirty="0">
                <a:latin typeface="仿宋" panose="02010609060101010101" charset="-122"/>
                <a:ea typeface="仿宋" panose="02010609060101010101" charset="-122"/>
                <a:cs typeface="仿宋" panose="02010609060101010101" charset="-122"/>
              </a:rPr>
              <a:t>增大</a:t>
            </a:r>
            <a:r>
              <a:rPr sz="1000" dirty="0">
                <a:latin typeface="仿宋" panose="02010609060101010101" charset="-122"/>
                <a:ea typeface="仿宋" panose="02010609060101010101" charset="-122"/>
                <a:cs typeface="仿宋" panose="02010609060101010101" charset="-122"/>
              </a:rPr>
              <a:t>和分析师覆盖率</a:t>
            </a:r>
            <a:r>
              <a:rPr lang="zh-CN" sz="1000" dirty="0">
                <a:latin typeface="仿宋" panose="02010609060101010101" charset="-122"/>
                <a:ea typeface="仿宋" panose="02010609060101010101" charset="-122"/>
                <a:cs typeface="仿宋" panose="02010609060101010101" charset="-122"/>
              </a:rPr>
              <a:t>增高</a:t>
            </a:r>
            <a:r>
              <a:rPr sz="1000" dirty="0">
                <a:latin typeface="仿宋" panose="02010609060101010101" charset="-122"/>
                <a:ea typeface="仿宋" panose="02010609060101010101" charset="-122"/>
                <a:cs typeface="仿宋" panose="02010609060101010101" charset="-122"/>
              </a:rPr>
              <a:t>而减小。</a:t>
            </a:r>
            <a:endParaRPr sz="10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endParaRPr sz="10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r>
              <a:rPr sz="1000" dirty="0">
                <a:latin typeface="仿宋" panose="02010609060101010101" charset="-122"/>
                <a:ea typeface="仿宋" panose="02010609060101010101" charset="-122"/>
                <a:cs typeface="仿宋" panose="02010609060101010101" charset="-122"/>
              </a:rPr>
              <a:t>小市值股票中，预测系数对于分析师覆盖率最低的股票显著更高。</a:t>
            </a:r>
            <a:endParaRPr sz="10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endParaRPr sz="10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r>
              <a:rPr sz="1000" dirty="0">
                <a:latin typeface="仿宋" panose="02010609060101010101" charset="-122"/>
                <a:ea typeface="仿宋" panose="02010609060101010101" charset="-122"/>
                <a:cs typeface="仿宋" panose="02010609060101010101" charset="-122"/>
              </a:rPr>
              <a:t>相反，大市值股票的预测系数均为负，</a:t>
            </a:r>
            <a:r>
              <a:rPr lang="zh-CN" sz="1000" dirty="0">
                <a:latin typeface="仿宋" panose="02010609060101010101" charset="-122"/>
                <a:ea typeface="仿宋" panose="02010609060101010101" charset="-122"/>
                <a:cs typeface="仿宋" panose="02010609060101010101" charset="-122"/>
              </a:rPr>
              <a:t>且随</a:t>
            </a:r>
            <a:r>
              <a:rPr sz="1000" dirty="0">
                <a:latin typeface="仿宋" panose="02010609060101010101" charset="-122"/>
                <a:ea typeface="仿宋" panose="02010609060101010101" charset="-122"/>
                <a:cs typeface="仿宋" panose="02010609060101010101" charset="-122"/>
              </a:rPr>
              <a:t>分析师覆盖率</a:t>
            </a:r>
            <a:r>
              <a:rPr lang="zh-CN" sz="1000" dirty="0">
                <a:latin typeface="仿宋" panose="02010609060101010101" charset="-122"/>
                <a:ea typeface="仿宋" panose="02010609060101010101" charset="-122"/>
                <a:cs typeface="仿宋" panose="02010609060101010101" charset="-122"/>
              </a:rPr>
              <a:t>增</a:t>
            </a:r>
            <a:r>
              <a:rPr sz="1000" dirty="0">
                <a:latin typeface="仿宋" panose="02010609060101010101" charset="-122"/>
                <a:ea typeface="仿宋" panose="02010609060101010101" charset="-122"/>
                <a:cs typeface="仿宋" panose="02010609060101010101" charset="-122"/>
              </a:rPr>
              <a:t>高的大市值投资组合</a:t>
            </a:r>
            <a:r>
              <a:rPr lang="zh-CN" sz="1000" dirty="0">
                <a:latin typeface="仿宋" panose="02010609060101010101" charset="-122"/>
                <a:ea typeface="仿宋" panose="02010609060101010101" charset="-122"/>
                <a:cs typeface="仿宋" panose="02010609060101010101" charset="-122"/>
              </a:rPr>
              <a:t>降低</a:t>
            </a:r>
            <a:r>
              <a:rPr sz="1000" dirty="0">
                <a:latin typeface="仿宋" panose="02010609060101010101" charset="-122"/>
                <a:ea typeface="仿宋" panose="02010609060101010101" charset="-122"/>
                <a:cs typeface="仿宋" panose="02010609060101010101" charset="-122"/>
              </a:rPr>
              <a:t>。</a:t>
            </a:r>
            <a:endParaRPr sz="1000" dirty="0">
              <a:latin typeface="仿宋" panose="02010609060101010101" charset="-122"/>
              <a:ea typeface="仿宋" panose="02010609060101010101" charset="-122"/>
              <a:cs typeface="仿宋" panose="02010609060101010101" charset="-122"/>
            </a:endParaRPr>
          </a:p>
          <a:p>
            <a:pPr marL="24765" marR="17780" indent="0">
              <a:lnSpc>
                <a:spcPct val="125000"/>
              </a:lnSpc>
              <a:spcBef>
                <a:spcPts val="100"/>
              </a:spcBef>
              <a:buClr>
                <a:srgbClr val="3333B2"/>
              </a:buClr>
              <a:buFont typeface="仿宋" panose="02010609060101010101" charset="-122"/>
              <a:buNone/>
              <a:tabLst>
                <a:tab pos="219710" algn="l"/>
              </a:tabLst>
            </a:pPr>
            <a:endParaRPr sz="1000" dirty="0">
              <a:latin typeface="仿宋" panose="02010609060101010101" charset="-122"/>
              <a:ea typeface="仿宋" panose="02010609060101010101" charset="-122"/>
              <a:cs typeface="仿宋" panose="02010609060101010101" charset="-122"/>
            </a:endParaRPr>
          </a:p>
        </p:txBody>
      </p:sp>
      <p:sp>
        <p:nvSpPr>
          <p:cNvPr id="14" name="矩形 13"/>
          <p:cNvSpPr/>
          <p:nvPr>
            <p:custDataLst>
              <p:tags r:id="rId4"/>
            </p:custDataLst>
          </p:nvPr>
        </p:nvSpPr>
        <p:spPr>
          <a:xfrm>
            <a:off x="982980" y="1644650"/>
            <a:ext cx="2407920" cy="13335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5"/>
            </p:custDataLst>
          </p:nvPr>
        </p:nvSpPr>
        <p:spPr>
          <a:xfrm>
            <a:off x="977900" y="708025"/>
            <a:ext cx="376555" cy="2223770"/>
          </a:xfrm>
          <a:prstGeom prst="rect">
            <a:avLst/>
          </a:prstGeom>
          <a:noFill/>
          <a:ln w="95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3" name="object 3"/>
          <p:cNvGrpSpPr/>
          <p:nvPr/>
        </p:nvGrpSpPr>
        <p:grpSpPr>
          <a:xfrm>
            <a:off x="5478573" y="3036070"/>
            <a:ext cx="238760" cy="57150"/>
            <a:chOff x="5478573" y="3036070"/>
            <a:chExt cx="238760" cy="57150"/>
          </a:xfrm>
        </p:grpSpPr>
        <p:sp>
          <p:nvSpPr>
            <p:cNvPr id="4" name="object 4"/>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5" name="object 5"/>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8" name="object 8"/>
          <p:cNvSpPr txBox="1">
            <a:spLocks noGrp="1"/>
          </p:cNvSpPr>
          <p:nvPr>
            <p:ph type="title"/>
          </p:nvPr>
        </p:nvSpPr>
        <p:spPr>
          <a:xfrm>
            <a:off x="95250" y="142875"/>
            <a:ext cx="2696210" cy="276225"/>
          </a:xfrm>
          <a:prstGeom prst="rect">
            <a:avLst/>
          </a:prstGeom>
        </p:spPr>
        <p:txBody>
          <a:bodyPr vert="horz" wrap="square" lIns="0" tIns="15240" rIns="0" bIns="0" rtlCol="0">
            <a:spAutoFit/>
          </a:bodyPr>
          <a:lstStyle/>
          <a:p>
            <a:pPr marL="12700">
              <a:lnSpc>
                <a:spcPct val="100000"/>
              </a:lnSpc>
              <a:spcBef>
                <a:spcPts val="120"/>
              </a:spcBef>
            </a:pPr>
            <a:r>
              <a:rPr spc="5" dirty="0"/>
              <a:t>Conclusions</a:t>
            </a:r>
            <a:endParaRPr spc="5" dirty="0"/>
          </a:p>
        </p:txBody>
      </p:sp>
      <p:sp>
        <p:nvSpPr>
          <p:cNvPr id="9" name="object 9"/>
          <p:cNvSpPr txBox="1"/>
          <p:nvPr/>
        </p:nvSpPr>
        <p:spPr>
          <a:xfrm>
            <a:off x="444258" y="598881"/>
            <a:ext cx="4981575" cy="2359025"/>
          </a:xfrm>
          <a:prstGeom prst="rect">
            <a:avLst/>
          </a:prstGeom>
        </p:spPr>
        <p:txBody>
          <a:bodyPr vert="horz" wrap="square" lIns="0" tIns="12700" rIns="0" bIns="0" rtlCol="0">
            <a:spAutoFit/>
          </a:bodyPr>
          <a:lstStyle/>
          <a:p>
            <a:pPr marL="219075" marR="7239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提出了一种新的均衡理论，表明当基本面难以估价时，理性学习会导致价格漂移和价格与 MA 比率来预测回报。 这反过来为使用价格与 MA 比率的常见技术分析策略提供了完全理性的动机。 </a:t>
            </a:r>
            <a:endParaRPr sz="1200" dirty="0">
              <a:latin typeface="仿宋" panose="02010609060101010101" charset="-122"/>
              <a:ea typeface="仿宋" panose="02010609060101010101" charset="-122"/>
              <a:cs typeface="仿宋" panose="02010609060101010101" charset="-122"/>
            </a:endParaRPr>
          </a:p>
          <a:p>
            <a:pPr marL="219075" marR="7239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rPr>
              <a:t>实证结果有力地证实了比特币和具有难以估价基本面的股票可以通过价格与 MA 比率进行预测，基于这种可预测性的简单实时策略明显优于买入并持有策略。 </a:t>
            </a:r>
            <a:endParaRPr sz="1200" dirty="0">
              <a:latin typeface="仿宋" panose="02010609060101010101" charset="-122"/>
              <a:ea typeface="仿宋" panose="02010609060101010101" charset="-122"/>
              <a:cs typeface="仿宋" panose="02010609060101010101" charset="-122"/>
            </a:endParaRPr>
          </a:p>
          <a:p>
            <a:pPr marL="219075" marR="72390" indent="-194310">
              <a:lnSpc>
                <a:spcPct val="125000"/>
              </a:lnSpc>
              <a:spcBef>
                <a:spcPts val="100"/>
              </a:spcBef>
              <a:buClr>
                <a:srgbClr val="3333B2"/>
              </a:buClr>
              <a:buFont typeface="仿宋" panose="02010609060101010101" charset="-122"/>
              <a:buChar char="▶"/>
              <a:tabLst>
                <a:tab pos="219710" algn="l"/>
              </a:tabLst>
            </a:pPr>
            <a:r>
              <a:rPr sz="1200" dirty="0">
                <a:latin typeface="仿宋" panose="02010609060101010101" charset="-122"/>
                <a:ea typeface="仿宋" panose="02010609060101010101" charset="-122"/>
                <a:cs typeface="仿宋" panose="02010609060101010101" charset="-122"/>
                <a:sym typeface="+mn-ea"/>
              </a:rPr>
              <a:t>总的来说，价格与MA比率</a:t>
            </a:r>
            <a:r>
              <a:rPr lang="en-US" sz="1200" dirty="0">
                <a:latin typeface="仿宋" panose="02010609060101010101" charset="-122"/>
                <a:ea typeface="仿宋" panose="02010609060101010101" charset="-122"/>
                <a:cs typeface="仿宋" panose="02010609060101010101" charset="-122"/>
                <a:sym typeface="+mn-ea"/>
              </a:rPr>
              <a:t>pma</a:t>
            </a:r>
            <a:r>
              <a:rPr lang="zh-CN" altLang="en-US" sz="1200" dirty="0">
                <a:latin typeface="仿宋" panose="02010609060101010101" charset="-122"/>
                <a:ea typeface="仿宋" panose="02010609060101010101" charset="-122"/>
                <a:cs typeface="仿宋" panose="02010609060101010101" charset="-122"/>
                <a:sym typeface="+mn-ea"/>
              </a:rPr>
              <a:t>（</a:t>
            </a:r>
            <a:r>
              <a:rPr lang="en-US" altLang="zh-CN" sz="1200" dirty="0">
                <a:latin typeface="仿宋" panose="02010609060101010101" charset="-122"/>
                <a:ea typeface="仿宋" panose="02010609060101010101" charset="-122"/>
                <a:cs typeface="仿宋" panose="02010609060101010101" charset="-122"/>
                <a:sym typeface="+mn-ea"/>
              </a:rPr>
              <a:t>L)</a:t>
            </a:r>
            <a:r>
              <a:rPr sz="1200" dirty="0">
                <a:latin typeface="仿宋" panose="02010609060101010101" charset="-122"/>
                <a:ea typeface="仿宋" panose="02010609060101010101" charset="-122"/>
                <a:cs typeface="仿宋" panose="02010609060101010101" charset="-122"/>
                <a:sym typeface="+mn-ea"/>
              </a:rPr>
              <a:t>预测了小市值、年轻公司和分析师覆盖率低的股票的回报，所有这些股票都相对缺乏价值相关信息，而</a:t>
            </a:r>
            <a:r>
              <a:rPr lang="zh-CN" sz="1200" dirty="0">
                <a:latin typeface="仿宋" panose="02010609060101010101" charset="-122"/>
                <a:ea typeface="仿宋" panose="02010609060101010101" charset="-122"/>
                <a:cs typeface="仿宋" panose="02010609060101010101" charset="-122"/>
                <a:sym typeface="+mn-ea"/>
              </a:rPr>
              <a:t>其</a:t>
            </a:r>
            <a:r>
              <a:rPr sz="1200" dirty="0">
                <a:latin typeface="仿宋" panose="02010609060101010101" charset="-122"/>
                <a:ea typeface="仿宋" panose="02010609060101010101" charset="-122"/>
                <a:cs typeface="仿宋" panose="02010609060101010101" charset="-122"/>
                <a:sym typeface="+mn-ea"/>
              </a:rPr>
              <a:t>对于老公司和大市值股票的回报则无法预测</a:t>
            </a:r>
            <a:r>
              <a:rPr lang="en-US" sz="1200" dirty="0">
                <a:latin typeface="仿宋" panose="02010609060101010101" charset="-122"/>
                <a:ea typeface="仿宋" panose="02010609060101010101" charset="-122"/>
                <a:cs typeface="仿宋" panose="02010609060101010101" charset="-122"/>
                <a:sym typeface="+mn-ea"/>
              </a:rPr>
              <a:t>.</a:t>
            </a:r>
            <a:endParaRPr lang="en-US" sz="1200" dirty="0">
              <a:latin typeface="仿宋" panose="02010609060101010101" charset="-122"/>
              <a:ea typeface="仿宋" panose="02010609060101010101" charset="-122"/>
              <a:cs typeface="仿宋" panose="02010609060101010101" charset="-122"/>
              <a:sym typeface="+mn-ea"/>
            </a:endParaRPr>
          </a:p>
          <a:p>
            <a:pPr marL="219075" marR="72390" indent="-194310">
              <a:lnSpc>
                <a:spcPct val="125000"/>
              </a:lnSpc>
              <a:spcBef>
                <a:spcPts val="100"/>
              </a:spcBef>
              <a:buClr>
                <a:srgbClr val="3333B2"/>
              </a:buClr>
              <a:buFont typeface="仿宋" panose="02010609060101010101" charset="-122"/>
              <a:buChar char="▶"/>
              <a:tabLst>
                <a:tab pos="219710" algn="l"/>
              </a:tabLst>
            </a:pPr>
            <a:endParaRPr sz="1200" dirty="0">
              <a:latin typeface="仿宋" panose="02010609060101010101" charset="-122"/>
              <a:ea typeface="仿宋" panose="02010609060101010101" charset="-122"/>
              <a:cs typeface="仿宋" panose="02010609060101010101" charset="-122"/>
            </a:endParaRPr>
          </a:p>
        </p:txBody>
      </p:sp>
      <p:sp>
        <p:nvSpPr>
          <p:cNvPr id="11" name="object 11"/>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
        <p:nvSpPr>
          <p:cNvPr id="13" name="object 10"/>
          <p:cNvSpPr txBox="1"/>
          <p:nvPr>
            <p:custDataLst>
              <p:tags r:id="rId2"/>
            </p:custDataLst>
          </p:nvPr>
        </p:nvSpPr>
        <p:spPr>
          <a:xfrm>
            <a:off x="515366" y="3118693"/>
            <a:ext cx="889635" cy="104140"/>
          </a:xfrm>
          <a:prstGeom prst="rect">
            <a:avLst/>
          </a:prstGeom>
        </p:spPr>
        <p:txBody>
          <a:bodyPr vert="horz" wrap="square" lIns="0" tIns="12065" rIns="0" bIns="0" rtlCol="0">
            <a:spAutoFit/>
          </a:bodyPr>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4" name="object 8"/>
          <p:cNvSpPr txBox="1"/>
          <p:nvPr>
            <p:custDataLst>
              <p:tags r:id="rId3"/>
            </p:custDataLst>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63</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7</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spc="10" dirty="0"/>
              <a:t>Co</a:t>
            </a:r>
            <a:r>
              <a:rPr spc="-35" dirty="0"/>
              <a:t>n</a:t>
            </a:r>
            <a:r>
              <a:rPr spc="5" dirty="0"/>
              <a:t>tribution</a:t>
            </a:r>
            <a:endParaRPr spc="5" dirty="0"/>
          </a:p>
        </p:txBody>
      </p:sp>
      <p:sp>
        <p:nvSpPr>
          <p:cNvPr id="11" name="object 11"/>
          <p:cNvSpPr txBox="1"/>
          <p:nvPr/>
        </p:nvSpPr>
        <p:spPr>
          <a:xfrm>
            <a:off x="431558" y="860730"/>
            <a:ext cx="4739005" cy="1704975"/>
          </a:xfrm>
          <a:prstGeom prst="rect">
            <a:avLst/>
          </a:prstGeom>
        </p:spPr>
        <p:txBody>
          <a:bodyPr vert="horz" wrap="square" lIns="0" tIns="12700" rIns="0" bIns="0" rtlCol="0">
            <a:spAutoFit/>
          </a:bodyPr>
          <a:lstStyle/>
          <a:p>
            <a:pPr marL="231775" marR="60960" indent="-194310">
              <a:lnSpc>
                <a:spcPct val="125000"/>
              </a:lnSpc>
              <a:spcBef>
                <a:spcPts val="300"/>
              </a:spcBef>
              <a:buClr>
                <a:srgbClr val="3333B2"/>
              </a:buClr>
              <a:buFont typeface="仿宋" panose="02010609060101010101" charset="-122"/>
              <a:buChar char="▶"/>
              <a:tabLst>
                <a:tab pos="232410" algn="l"/>
              </a:tabLst>
            </a:pPr>
            <a:r>
              <a:rPr lang="zh-CN" sz="1200">
                <a:latin typeface="仿宋" panose="02010609060101010101" charset="-122"/>
                <a:ea typeface="仿宋" panose="02010609060101010101" charset="-122"/>
                <a:cs typeface="仿宋" panose="02010609060101010101" charset="-122"/>
              </a:rPr>
              <a:t>本文</a:t>
            </a:r>
            <a:r>
              <a:rPr sz="1200">
                <a:latin typeface="仿宋" panose="02010609060101010101" charset="-122"/>
                <a:ea typeface="仿宋" panose="02010609060101010101" charset="-122"/>
                <a:cs typeface="仿宋" panose="02010609060101010101" charset="-122"/>
              </a:rPr>
              <a:t>从理论上和</a:t>
            </a:r>
            <a:r>
              <a:rPr lang="zh-CN" sz="1200">
                <a:latin typeface="仿宋" panose="02010609060101010101" charset="-122"/>
                <a:ea typeface="仿宋" panose="02010609060101010101" charset="-122"/>
                <a:cs typeface="仿宋" panose="02010609060101010101" charset="-122"/>
              </a:rPr>
              <a:t>实证</a:t>
            </a:r>
            <a:r>
              <a:rPr sz="1200">
                <a:latin typeface="仿宋" panose="02010609060101010101" charset="-122"/>
                <a:ea typeface="仿宋" panose="02010609060101010101" charset="-122"/>
                <a:cs typeface="仿宋" panose="02010609060101010101" charset="-122"/>
              </a:rPr>
              <a:t>上检验了比特币等难以估</a:t>
            </a:r>
            <a:r>
              <a:rPr lang="zh-CN" sz="1200">
                <a:latin typeface="仿宋" panose="02010609060101010101" charset="-122"/>
                <a:ea typeface="仿宋" panose="02010609060101010101" charset="-122"/>
                <a:cs typeface="仿宋" panose="02010609060101010101" charset="-122"/>
              </a:rPr>
              <a:t>值</a:t>
            </a:r>
            <a:r>
              <a:rPr sz="1200">
                <a:latin typeface="仿宋" panose="02010609060101010101" charset="-122"/>
                <a:ea typeface="仿宋" panose="02010609060101010101" charset="-122"/>
                <a:cs typeface="仿宋" panose="02010609060101010101" charset="-122"/>
              </a:rPr>
              <a:t>基</a:t>
            </a:r>
            <a:r>
              <a:rPr lang="zh-CN" sz="1200">
                <a:latin typeface="仿宋" panose="02010609060101010101" charset="-122"/>
                <a:ea typeface="仿宋" panose="02010609060101010101" charset="-122"/>
                <a:cs typeface="仿宋" panose="02010609060101010101" charset="-122"/>
              </a:rPr>
              <a:t>本面的</a:t>
            </a:r>
            <a:r>
              <a:rPr sz="1200">
                <a:latin typeface="仿宋" panose="02010609060101010101" charset="-122"/>
                <a:ea typeface="仿宋" panose="02010609060101010101" charset="-122"/>
                <a:cs typeface="仿宋" panose="02010609060101010101" charset="-122"/>
              </a:rPr>
              <a:t>资产的价格动态。</a:t>
            </a:r>
            <a:endParaRPr sz="12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r>
              <a:rPr sz="1200">
                <a:latin typeface="仿宋" panose="02010609060101010101" charset="-122"/>
                <a:ea typeface="仿宋" panose="02010609060101010101" charset="-122"/>
                <a:cs typeface="仿宋" panose="02010609060101010101" charset="-122"/>
              </a:rPr>
              <a:t>提出了一个新的均衡理论表明，当基本面难以估值时，理性学习会导致价格漂移</a:t>
            </a:r>
            <a:r>
              <a:rPr lang="zh-CN" sz="1200">
                <a:latin typeface="仿宋" panose="02010609060101010101" charset="-122"/>
                <a:ea typeface="仿宋" panose="02010609060101010101" charset="-122"/>
                <a:cs typeface="仿宋" panose="02010609060101010101" charset="-122"/>
              </a:rPr>
              <a:t>，而</a:t>
            </a:r>
            <a:r>
              <a:rPr lang="zh-CN" sz="1200">
                <a:latin typeface="仿宋" panose="02010609060101010101" charset="-122"/>
                <a:ea typeface="仿宋" panose="02010609060101010101" charset="-122"/>
                <a:cs typeface="仿宋" panose="02010609060101010101" charset="-122"/>
              </a:rPr>
              <a:t>此时价格与</a:t>
            </a:r>
            <a:r>
              <a:rPr lang="en-US" altLang="zh-CN" sz="1200">
                <a:latin typeface="仿宋" panose="02010609060101010101" charset="-122"/>
                <a:ea typeface="仿宋" panose="02010609060101010101" charset="-122"/>
                <a:cs typeface="仿宋" panose="02010609060101010101" charset="-122"/>
              </a:rPr>
              <a:t>MA</a:t>
            </a:r>
            <a:r>
              <a:rPr lang="zh-CN" altLang="en-US" sz="1200">
                <a:latin typeface="仿宋" panose="02010609060101010101" charset="-122"/>
                <a:ea typeface="仿宋" panose="02010609060101010101" charset="-122"/>
                <a:cs typeface="仿宋" panose="02010609060101010101" charset="-122"/>
              </a:rPr>
              <a:t>的比率</a:t>
            </a:r>
            <a:r>
              <a:rPr sz="1200">
                <a:latin typeface="仿宋" panose="02010609060101010101" charset="-122"/>
                <a:ea typeface="仿宋" panose="02010609060101010101" charset="-122"/>
                <a:cs typeface="仿宋" panose="02010609060101010101" charset="-122"/>
              </a:rPr>
              <a:t>(price-to-ma ratio)</a:t>
            </a:r>
            <a:r>
              <a:rPr lang="zh-CN" sz="1200">
                <a:latin typeface="仿宋" panose="02010609060101010101" charset="-122"/>
                <a:ea typeface="仿宋" panose="02010609060101010101" charset="-122"/>
                <a:cs typeface="仿宋" panose="02010609060101010101" charset="-122"/>
              </a:rPr>
              <a:t>可以</a:t>
            </a:r>
            <a:r>
              <a:rPr sz="1200">
                <a:latin typeface="仿宋" panose="02010609060101010101" charset="-122"/>
                <a:ea typeface="仿宋" panose="02010609060101010101" charset="-122"/>
                <a:cs typeface="仿宋" panose="02010609060101010101" charset="-122"/>
              </a:rPr>
              <a:t>预测回报。基于这种可预测性的简单实时策略的表现明显优于买入并持有策略。</a:t>
            </a:r>
            <a:endParaRPr sz="12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endParaRPr sz="1200">
              <a:latin typeface="仿宋" panose="02010609060101010101" charset="-122"/>
              <a:ea typeface="仿宋" panose="02010609060101010101" charset="-122"/>
              <a:cs typeface="仿宋" panose="02010609060101010101" charset="-122"/>
            </a:endParaRPr>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8</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1" name="object 11"/>
          <p:cNvSpPr txBox="1"/>
          <p:nvPr/>
        </p:nvSpPr>
        <p:spPr>
          <a:xfrm>
            <a:off x="368300" y="555625"/>
            <a:ext cx="5175250" cy="1590040"/>
          </a:xfrm>
          <a:prstGeom prst="rect">
            <a:avLst/>
          </a:prstGeom>
        </p:spPr>
        <p:txBody>
          <a:bodyPr vert="horz" wrap="square" lIns="0" tIns="12700" rIns="0" bIns="0" rtlCol="0">
            <a:spAutoFit/>
          </a:bodyPr>
          <a:lstStyle/>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模型中投资人持续交易两种资产（无交易</a:t>
            </a:r>
            <a:r>
              <a:rPr lang="zh-CN" altLang="en-US" sz="1200">
                <a:latin typeface="仿宋" panose="02010609060101010101" charset="-122"/>
                <a:ea typeface="仿宋" panose="02010609060101010101" charset="-122"/>
                <a:cs typeface="仿宋" panose="02010609060101010101" charset="-122"/>
              </a:rPr>
              <a:t>成本）：</a:t>
            </a:r>
            <a:endParaRPr lang="zh-CN" altLang="en-US" sz="12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r>
              <a:rPr lang="en-US" altLang="zh-CN" sz="1000">
                <a:latin typeface="仿宋" panose="02010609060101010101" charset="-122"/>
                <a:ea typeface="仿宋" panose="02010609060101010101" charset="-122"/>
                <a:cs typeface="仿宋" panose="02010609060101010101" charset="-122"/>
              </a:rPr>
              <a:t>1. R</a:t>
            </a:r>
            <a:r>
              <a:rPr lang="en-US" sz="1000">
                <a:latin typeface="仿宋" panose="02010609060101010101" charset="-122"/>
                <a:ea typeface="仿宋" panose="02010609060101010101" charset="-122"/>
                <a:cs typeface="仿宋" panose="02010609060101010101" charset="-122"/>
                <a:sym typeface="+mn-ea"/>
              </a:rPr>
              <a:t>isky asset called “Bitcoin” with one unit of net supply</a:t>
            </a:r>
            <a:endParaRPr lang="en-US" altLang="zh-CN" sz="1000">
              <a:latin typeface="仿宋" panose="02010609060101010101" charset="-122"/>
              <a:ea typeface="仿宋" panose="02010609060101010101" charset="-122"/>
              <a:cs typeface="仿宋" panose="02010609060101010101" charset="-122"/>
            </a:endParaRPr>
          </a:p>
          <a:p>
            <a:pPr marL="231775" marR="60960" indent="-194310">
              <a:lnSpc>
                <a:spcPct val="125000"/>
              </a:lnSpc>
              <a:spcBef>
                <a:spcPts val="300"/>
              </a:spcBef>
              <a:buClr>
                <a:srgbClr val="3333B2"/>
              </a:buClr>
              <a:buFont typeface="仿宋" panose="02010609060101010101" charset="-122"/>
              <a:buChar char="▶"/>
              <a:tabLst>
                <a:tab pos="232410" algn="l"/>
              </a:tabLst>
            </a:pPr>
            <a:r>
              <a:rPr lang="en-US" altLang="zh-CN" sz="1000">
                <a:latin typeface="仿宋" panose="02010609060101010101" charset="-122"/>
                <a:ea typeface="仿宋" panose="02010609060101010101" charset="-122"/>
                <a:cs typeface="仿宋" panose="02010609060101010101" charset="-122"/>
              </a:rPr>
              <a:t>2. R</a:t>
            </a:r>
            <a:r>
              <a:rPr lang="en-US" sz="1000">
                <a:latin typeface="仿宋" panose="02010609060101010101" charset="-122"/>
                <a:ea typeface="仿宋" panose="02010609060101010101" charset="-122"/>
                <a:cs typeface="仿宋" panose="02010609060101010101" charset="-122"/>
                <a:sym typeface="+mn-ea"/>
              </a:rPr>
              <a:t>isk-free asset with zero net supply.</a:t>
            </a:r>
            <a:endParaRPr lang="en-US" sz="1000">
              <a:latin typeface="仿宋" panose="02010609060101010101" charset="-122"/>
              <a:ea typeface="仿宋" panose="02010609060101010101" charset="-122"/>
              <a:cs typeface="仿宋" panose="02010609060101010101" charset="-122"/>
              <a:sym typeface="+mn-ea"/>
            </a:endParaRPr>
          </a:p>
          <a:p>
            <a:pPr marL="231775" marR="60960" indent="-194310">
              <a:lnSpc>
                <a:spcPct val="125000"/>
              </a:lnSpc>
              <a:spcBef>
                <a:spcPts val="300"/>
              </a:spcBef>
              <a:buClr>
                <a:srgbClr val="3333B2"/>
              </a:buClr>
              <a:buFont typeface="仿宋" panose="02010609060101010101" charset="-122"/>
              <a:buChar char="▶"/>
              <a:tabLst>
                <a:tab pos="232410" algn="l"/>
              </a:tabLst>
            </a:pPr>
            <a:endParaRPr lang="zh-CN" altLang="en-US" sz="10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000" b="1">
                <a:latin typeface="仿宋" panose="02010609060101010101" charset="-122"/>
                <a:ea typeface="仿宋" panose="02010609060101010101" charset="-122"/>
                <a:cs typeface="仿宋" panose="02010609060101010101" charset="-122"/>
              </a:rPr>
              <a:t>Assumption 1</a:t>
            </a:r>
            <a:r>
              <a:rPr lang="zh-CN" altLang="en-US" sz="1000">
                <a:latin typeface="仿宋" panose="02010609060101010101" charset="-122"/>
                <a:ea typeface="仿宋" panose="02010609060101010101" charset="-122"/>
                <a:cs typeface="仿宋" panose="02010609060101010101" charset="-122"/>
              </a:rPr>
              <a:t>. </a:t>
            </a:r>
            <a:endParaRPr lang="zh-CN" altLang="en-US" sz="10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000">
                <a:latin typeface="仿宋" panose="02010609060101010101" charset="-122"/>
                <a:ea typeface="仿宋" panose="02010609060101010101" charset="-122"/>
                <a:cs typeface="仿宋" panose="02010609060101010101" charset="-122"/>
              </a:rPr>
              <a:t>Each unit of Bitcoin provides an observable stream of convenience yield, 𝛿</a:t>
            </a:r>
            <a:r>
              <a:rPr lang="zh-CN" altLang="en-US" sz="1000" baseline="-25000">
                <a:latin typeface="仿宋" panose="02010609060101010101" charset="-122"/>
                <a:ea typeface="仿宋" panose="02010609060101010101" charset="-122"/>
                <a:cs typeface="仿宋" panose="02010609060101010101" charset="-122"/>
              </a:rPr>
              <a:t>t</a:t>
            </a:r>
            <a:r>
              <a:rPr lang="zh-CN" altLang="en-US" sz="1000">
                <a:latin typeface="仿宋" panose="02010609060101010101" charset="-122"/>
                <a:ea typeface="仿宋" panose="02010609060101010101" charset="-122"/>
                <a:cs typeface="仿宋" panose="02010609060101010101" charset="-122"/>
              </a:rPr>
              <a:t>, that grows according to</a:t>
            </a:r>
            <a:endParaRPr lang="zh-CN" altLang="en-US" sz="1000">
              <a:latin typeface="仿宋" panose="02010609060101010101" charset="-122"/>
              <a:ea typeface="仿宋" panose="02010609060101010101" charset="-122"/>
              <a:cs typeface="仿宋" panose="02010609060101010101" charset="-122"/>
            </a:endParaRPr>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pic>
        <p:nvPicPr>
          <p:cNvPr id="2" name="图片 1"/>
          <p:cNvPicPr>
            <a:picLocks noChangeAspect="1"/>
          </p:cNvPicPr>
          <p:nvPr>
            <p:custDataLst>
              <p:tags r:id="rId2"/>
            </p:custDataLst>
          </p:nvPr>
        </p:nvPicPr>
        <p:blipFill>
          <a:blip r:embed="rId3"/>
          <a:stretch>
            <a:fillRect/>
          </a:stretch>
        </p:blipFill>
        <p:spPr>
          <a:xfrm>
            <a:off x="2106295" y="2232025"/>
            <a:ext cx="1546860" cy="584835"/>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295608" y="303860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nvGrpSpPr>
          <p:cNvPr id="4" name="object 4"/>
          <p:cNvGrpSpPr/>
          <p:nvPr/>
        </p:nvGrpSpPr>
        <p:grpSpPr>
          <a:xfrm>
            <a:off x="5478573" y="3036070"/>
            <a:ext cx="238760" cy="57150"/>
            <a:chOff x="5478573" y="3036070"/>
            <a:chExt cx="238760" cy="57150"/>
          </a:xfrm>
        </p:grpSpPr>
        <p:sp>
          <p:nvSpPr>
            <p:cNvPr id="5" name="object 5"/>
            <p:cNvSpPr/>
            <p:nvPr/>
          </p:nvSpPr>
          <p:spPr>
            <a:xfrm>
              <a:off x="5603025" y="306908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6" name="object 6"/>
            <p:cNvSpPr/>
            <p:nvPr/>
          </p:nvSpPr>
          <p:spPr>
            <a:xfrm>
              <a:off x="5575961" y="304258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sp>
          <p:nvSpPr>
            <p:cNvPr id="7" name="object 7"/>
            <p:cNvSpPr/>
            <p:nvPr/>
          </p:nvSpPr>
          <p:spPr>
            <a:xfrm>
              <a:off x="5481104" y="303860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ea typeface="仿宋" panose="02010609060101010101" charset="-122"/>
                <a:cs typeface="仿宋" panose="02010609060101010101" charset="-122"/>
              </a:endParaRPr>
            </a:p>
          </p:txBody>
        </p:sp>
      </p:grpSp>
      <p:sp>
        <p:nvSpPr>
          <p:cNvPr id="9" name="object 9"/>
          <p:cNvSpPr txBox="1"/>
          <p:nvPr/>
        </p:nvSpPr>
        <p:spPr>
          <a:xfrm>
            <a:off x="4063352" y="3041632"/>
            <a:ext cx="1644014" cy="182245"/>
          </a:xfrm>
          <a:prstGeom prst="rect">
            <a:avLst/>
          </a:prstGeom>
        </p:spPr>
        <p:txBody>
          <a:bodyPr vert="horz" wrap="square" lIns="0" tIns="19050" rIns="0" bIns="0" rtlCol="0">
            <a:spAutoFit/>
          </a:bodyPr>
          <a:lstStyle/>
          <a:p>
            <a:pPr marL="12700">
              <a:lnSpc>
                <a:spcPct val="100000"/>
              </a:lnSpc>
              <a:spcBef>
                <a:spcPts val="150"/>
              </a:spcBef>
              <a:tabLst>
                <a:tab pos="1397000" algn="l"/>
              </a:tabLst>
            </a:pPr>
            <a:r>
              <a:rPr sz="400" spc="-5" dirty="0">
                <a:latin typeface="仿宋" panose="02010609060101010101" charset="-122"/>
                <a:ea typeface="仿宋" panose="02010609060101010101" charset="-122"/>
                <a:cs typeface="仿宋" panose="02010609060101010101" charset="-122"/>
                <a:hlinkClick r:id="rId1" action="ppaction://hlinksldjump"/>
              </a:rPr>
              <a:t> </a:t>
            </a:r>
            <a:endParaRPr sz="400">
              <a:latin typeface="仿宋" panose="02010609060101010101" charset="-122"/>
              <a:ea typeface="仿宋" panose="02010609060101010101" charset="-122"/>
              <a:cs typeface="仿宋" panose="02010609060101010101" charset="-122"/>
            </a:endParaRPr>
          </a:p>
          <a:p>
            <a:pPr marL="487680">
              <a:lnSpc>
                <a:spcPct val="100000"/>
              </a:lnSpc>
              <a:spcBef>
                <a:spcPts val="75"/>
              </a:spcBef>
              <a:tabLst>
                <a:tab pos="1381760" algn="l"/>
              </a:tabLst>
            </a:pPr>
            <a:r>
              <a:rPr sz="600" spc="-5" dirty="0">
                <a:solidFill>
                  <a:srgbClr val="262685"/>
                </a:solidFill>
                <a:latin typeface="仿宋" panose="02010609060101010101" charset="-122"/>
                <a:ea typeface="仿宋" panose="02010609060101010101" charset="-122"/>
                <a:cs typeface="仿宋" panose="02010609060101010101" charset="-122"/>
              </a:rPr>
              <a:t>2023 年  4 月 25 日	</a:t>
            </a:r>
            <a:r>
              <a:rPr lang="en-US" sz="600" spc="-5" dirty="0">
                <a:solidFill>
                  <a:srgbClr val="262685"/>
                </a:solidFill>
                <a:latin typeface="仿宋" panose="02010609060101010101" charset="-122"/>
                <a:ea typeface="仿宋" panose="02010609060101010101" charset="-122"/>
                <a:cs typeface="仿宋" panose="02010609060101010101" charset="-122"/>
              </a:rPr>
              <a:t>9</a:t>
            </a:r>
            <a:r>
              <a:rPr sz="600" spc="-5" dirty="0">
                <a:solidFill>
                  <a:srgbClr val="262685"/>
                </a:solidFill>
                <a:latin typeface="仿宋" panose="02010609060101010101" charset="-122"/>
                <a:ea typeface="仿宋" panose="02010609060101010101" charset="-122"/>
                <a:cs typeface="仿宋" panose="02010609060101010101" charset="-122"/>
              </a:rPr>
              <a:t> / 63</a:t>
            </a:r>
            <a:endParaRPr sz="600">
              <a:latin typeface="仿宋" panose="02010609060101010101" charset="-122"/>
              <a:ea typeface="仿宋" panose="02010609060101010101" charset="-122"/>
              <a:cs typeface="仿宋" panose="02010609060101010101" charset="-122"/>
            </a:endParaRPr>
          </a:p>
        </p:txBody>
      </p:sp>
      <p:sp>
        <p:nvSpPr>
          <p:cNvPr id="10" name="object 10"/>
          <p:cNvSpPr txBox="1">
            <a:spLocks noGrp="1"/>
          </p:cNvSpPr>
          <p:nvPr>
            <p:ph type="title"/>
          </p:nvPr>
        </p:nvSpPr>
        <p:spPr>
          <a:xfrm>
            <a:off x="95250" y="142875"/>
            <a:ext cx="3234055" cy="276225"/>
          </a:xfrm>
          <a:prstGeom prst="rect">
            <a:avLst/>
          </a:prstGeom>
        </p:spPr>
        <p:txBody>
          <a:bodyPr vert="horz" wrap="square" lIns="0" tIns="15240" rIns="0" bIns="0" rtlCol="0">
            <a:spAutoFit/>
          </a:bodyPr>
          <a:lstStyle/>
          <a:p>
            <a:pPr marL="12700">
              <a:lnSpc>
                <a:spcPct val="100000"/>
              </a:lnSpc>
              <a:spcBef>
                <a:spcPts val="120"/>
              </a:spcBef>
            </a:pPr>
            <a:r>
              <a:rPr lang="en-US" spc="10" dirty="0"/>
              <a:t>The model</a:t>
            </a:r>
            <a:endParaRPr lang="en-US" spc="10" dirty="0"/>
          </a:p>
        </p:txBody>
      </p:sp>
      <p:sp>
        <p:nvSpPr>
          <p:cNvPr id="11" name="object 11"/>
          <p:cNvSpPr txBox="1"/>
          <p:nvPr/>
        </p:nvSpPr>
        <p:spPr>
          <a:xfrm>
            <a:off x="400685" y="702945"/>
            <a:ext cx="5175250" cy="2051685"/>
          </a:xfrm>
          <a:prstGeom prst="rect">
            <a:avLst/>
          </a:prstGeom>
        </p:spPr>
        <p:txBody>
          <a:bodyPr vert="horz" wrap="square" lIns="0" tIns="12700" rIns="0" bIns="0" rtlCol="0">
            <a:spAutoFit/>
          </a:bodyPr>
          <a:lstStyle/>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b="1">
                <a:latin typeface="仿宋" panose="02010609060101010101" charset="-122"/>
                <a:ea typeface="仿宋" panose="02010609060101010101" charset="-122"/>
                <a:cs typeface="仿宋" panose="02010609060101010101" charset="-122"/>
              </a:rPr>
              <a:t>Assumption 1</a:t>
            </a:r>
            <a:r>
              <a:rPr lang="zh-CN" altLang="en-US" sz="1200">
                <a:latin typeface="仿宋" panose="02010609060101010101" charset="-122"/>
                <a:ea typeface="仿宋" panose="02010609060101010101" charset="-122"/>
                <a:cs typeface="仿宋" panose="02010609060101010101" charset="-122"/>
              </a:rPr>
              <a:t>. </a:t>
            </a: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convenience yield, 𝛿</a:t>
            </a:r>
            <a:r>
              <a:rPr lang="zh-CN" altLang="en-US" sz="1200" baseline="-25000">
                <a:latin typeface="仿宋" panose="02010609060101010101" charset="-122"/>
                <a:ea typeface="仿宋" panose="02010609060101010101" charset="-122"/>
                <a:cs typeface="仿宋" panose="02010609060101010101" charset="-122"/>
              </a:rPr>
              <a:t>t</a:t>
            </a:r>
            <a:r>
              <a:rPr lang="zh-CN" altLang="en-US" sz="1200">
                <a:latin typeface="仿宋" panose="02010609060101010101" charset="-122"/>
                <a:ea typeface="仿宋" panose="02010609060101010101" charset="-122"/>
                <a:cs typeface="仿宋" panose="02010609060101010101" charset="-122"/>
              </a:rPr>
              <a:t> </a:t>
            </a: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X</a:t>
            </a:r>
            <a:r>
              <a:rPr lang="zh-CN" altLang="en-US" sz="1200" baseline="-25000">
                <a:latin typeface="仿宋" panose="02010609060101010101" charset="-122"/>
                <a:ea typeface="仿宋" panose="02010609060101010101" charset="-122"/>
                <a:cs typeface="仿宋" panose="02010609060101010101" charset="-122"/>
              </a:rPr>
              <a:t>t</a:t>
            </a:r>
            <a:r>
              <a:rPr lang="zh-CN" altLang="en-US" sz="1200">
                <a:latin typeface="仿宋" panose="02010609060101010101" charset="-122"/>
                <a:ea typeface="仿宋" panose="02010609060101010101" charset="-122"/>
                <a:cs typeface="仿宋" panose="02010609060101010101" charset="-122"/>
              </a:rPr>
              <a:t> is the unobservable drift that evolves according to equation (2). </a:t>
            </a: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𝜎</a:t>
            </a:r>
            <a:r>
              <a:rPr lang="zh-CN" altLang="en-US" sz="1200" baseline="-25000">
                <a:latin typeface="仿宋" panose="02010609060101010101" charset="-122"/>
                <a:ea typeface="仿宋" panose="02010609060101010101" charset="-122"/>
                <a:cs typeface="仿宋" panose="02010609060101010101" charset="-122"/>
              </a:rPr>
              <a:t>𝛿</a:t>
            </a:r>
            <a:r>
              <a:rPr lang="zh-CN" altLang="en-US" sz="1200">
                <a:latin typeface="仿宋" panose="02010609060101010101" charset="-122"/>
                <a:ea typeface="仿宋" panose="02010609060101010101" charset="-122"/>
                <a:cs typeface="仿宋" panose="02010609060101010101" charset="-122"/>
              </a:rPr>
              <a:t> is the volatility of the convenience yield</a:t>
            </a:r>
            <a:endParaRPr lang="zh-CN" altLang="en-US" sz="1200">
              <a:latin typeface="仿宋" panose="02010609060101010101" charset="-122"/>
              <a:ea typeface="仿宋" panose="02010609060101010101" charset="-122"/>
              <a:cs typeface="仿宋" panose="02010609060101010101" charset="-122"/>
            </a:endParaRPr>
          </a:p>
          <a:p>
            <a:pPr marL="37465" marR="60960" indent="0">
              <a:lnSpc>
                <a:spcPct val="125000"/>
              </a:lnSpc>
              <a:spcBef>
                <a:spcPts val="300"/>
              </a:spcBef>
              <a:buClr>
                <a:srgbClr val="3333B2"/>
              </a:buClr>
              <a:buFont typeface="仿宋" panose="02010609060101010101" charset="-122"/>
              <a:buNone/>
              <a:tabLst>
                <a:tab pos="232410" algn="l"/>
              </a:tabLst>
            </a:pPr>
            <a:r>
              <a:rPr lang="zh-CN" altLang="en-US" sz="1200">
                <a:latin typeface="仿宋" panose="02010609060101010101" charset="-122"/>
                <a:ea typeface="仿宋" panose="02010609060101010101" charset="-122"/>
                <a:cs typeface="仿宋" panose="02010609060101010101" charset="-122"/>
              </a:rPr>
              <a:t>dZ</a:t>
            </a:r>
            <a:r>
              <a:rPr lang="zh-CN" altLang="en-US" sz="1200" baseline="-25000">
                <a:latin typeface="仿宋" panose="02010609060101010101" charset="-122"/>
                <a:ea typeface="仿宋" panose="02010609060101010101" charset="-122"/>
                <a:cs typeface="仿宋" panose="02010609060101010101" charset="-122"/>
              </a:rPr>
              <a:t>1t</a:t>
            </a:r>
            <a:r>
              <a:rPr lang="zh-CN" altLang="en-US" sz="1200">
                <a:latin typeface="仿宋" panose="02010609060101010101" charset="-122"/>
                <a:ea typeface="仿宋" panose="02010609060101010101" charset="-122"/>
                <a:cs typeface="仿宋" panose="02010609060101010101" charset="-122"/>
              </a:rPr>
              <a:t> represents a change in the standard Brownian motion (a random process) in the first dimension</a:t>
            </a:r>
            <a:endParaRPr lang="zh-CN" altLang="en-US" sz="1200">
              <a:latin typeface="仿宋" panose="02010609060101010101" charset="-122"/>
              <a:ea typeface="仿宋" panose="02010609060101010101" charset="-122"/>
              <a:cs typeface="仿宋" panose="02010609060101010101" charset="-122"/>
            </a:endParaRPr>
          </a:p>
        </p:txBody>
      </p:sp>
      <p:sp>
        <p:nvSpPr>
          <p:cNvPr id="12" name="object 12"/>
          <p:cNvSpPr txBox="1"/>
          <p:nvPr/>
        </p:nvSpPr>
        <p:spPr>
          <a:xfrm>
            <a:off x="515366" y="3118693"/>
            <a:ext cx="889635" cy="104140"/>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3333B2"/>
                </a:solidFill>
                <a:latin typeface="仿宋" panose="02010609060101010101" charset="-122"/>
                <a:ea typeface="仿宋" panose="02010609060101010101" charset="-122"/>
                <a:cs typeface="仿宋" panose="02010609060101010101" charset="-122"/>
              </a:rPr>
              <a:t>李祎明</a:t>
            </a:r>
            <a:r>
              <a:rPr sz="600" spc="45" dirty="0">
                <a:solidFill>
                  <a:srgbClr val="3333B2"/>
                </a:solidFill>
                <a:latin typeface="仿宋" panose="02010609060101010101" charset="-122"/>
                <a:ea typeface="仿宋" panose="02010609060101010101" charset="-122"/>
                <a:cs typeface="仿宋" panose="02010609060101010101" charset="-122"/>
              </a:rPr>
              <a:t> </a:t>
            </a:r>
            <a:r>
              <a:rPr sz="600" spc="-5" dirty="0">
                <a:solidFill>
                  <a:srgbClr val="3333B2"/>
                </a:solidFill>
                <a:latin typeface="仿宋" panose="02010609060101010101" charset="-122"/>
                <a:ea typeface="仿宋" panose="02010609060101010101" charset="-122"/>
                <a:cs typeface="仿宋" panose="02010609060101010101" charset="-122"/>
              </a:rPr>
              <a:t>(</a:t>
            </a:r>
            <a:r>
              <a:rPr sz="600" spc="-5" dirty="0">
                <a:solidFill>
                  <a:srgbClr val="3333B2"/>
                </a:solidFill>
                <a:latin typeface="仿宋" panose="02010609060101010101" charset="-122"/>
                <a:ea typeface="仿宋" panose="02010609060101010101" charset="-122"/>
                <a:cs typeface="仿宋" panose="02010609060101010101" charset="-122"/>
              </a:rPr>
              <a:t>武汉大学经管院)</a:t>
            </a:r>
            <a:endParaRPr sz="600">
              <a:latin typeface="仿宋" panose="02010609060101010101" charset="-122"/>
              <a:ea typeface="仿宋" panose="02010609060101010101" charset="-122"/>
              <a:cs typeface="仿宋" panose="02010609060101010101" charset="-122"/>
            </a:endParaRPr>
          </a:p>
        </p:txBody>
      </p:sp>
      <p:sp>
        <p:nvSpPr>
          <p:cNvPr id="13" name="object 13"/>
          <p:cNvSpPr txBox="1"/>
          <p:nvPr/>
        </p:nvSpPr>
        <p:spPr>
          <a:xfrm>
            <a:off x="2715425" y="3118693"/>
            <a:ext cx="329565" cy="104140"/>
          </a:xfrm>
          <a:prstGeom prst="rect">
            <a:avLst/>
          </a:prstGeom>
        </p:spPr>
        <p:txBody>
          <a:bodyPr vert="horz" wrap="square" lIns="0" tIns="12065" rIns="0" bIns="0" rtlCol="0">
            <a:spAutoFit/>
          </a:bodyPr>
          <a:lstStyle/>
          <a:p>
            <a:pPr marL="12700">
              <a:lnSpc>
                <a:spcPct val="100000"/>
              </a:lnSpc>
              <a:spcBef>
                <a:spcPts val="95"/>
              </a:spcBef>
            </a:pPr>
            <a:r>
              <a:rPr sz="600" spc="-5" dirty="0">
                <a:latin typeface="仿宋" panose="02010609060101010101" charset="-122"/>
                <a:ea typeface="仿宋" panose="02010609060101010101" charset="-122"/>
                <a:cs typeface="仿宋" panose="02010609060101010101" charset="-122"/>
                <a:hlinkClick r:id="rId1" action="ppaction://hlinksldjump"/>
              </a:rPr>
              <a:t> </a:t>
            </a:r>
            <a:endParaRPr sz="600">
              <a:latin typeface="仿宋" panose="02010609060101010101" charset="-122"/>
              <a:ea typeface="仿宋" panose="02010609060101010101" charset="-122"/>
              <a:cs typeface="仿宋" panose="02010609060101010101" charset="-122"/>
            </a:endParaRPr>
          </a:p>
        </p:txBody>
      </p:sp>
      <p:pic>
        <p:nvPicPr>
          <p:cNvPr id="2" name="图片 1"/>
          <p:cNvPicPr>
            <a:picLocks noChangeAspect="1"/>
          </p:cNvPicPr>
          <p:nvPr>
            <p:custDataLst>
              <p:tags r:id="rId2"/>
            </p:custDataLst>
          </p:nvPr>
        </p:nvPicPr>
        <p:blipFill>
          <a:blip r:embed="rId3"/>
          <a:stretch>
            <a:fillRect/>
          </a:stretch>
        </p:blipFill>
        <p:spPr>
          <a:xfrm>
            <a:off x="2210435" y="860425"/>
            <a:ext cx="1344930" cy="508635"/>
          </a:xfrm>
          <a:prstGeom prst="rect">
            <a:avLst/>
          </a:prstGeom>
        </p:spPr>
      </p:pic>
    </p:spTree>
  </p:cSld>
  <p:clrMapOvr>
    <a:masterClrMapping/>
  </p:clrMapOvr>
  <p:transition>
    <p:cut/>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PP_MARK_KEY" val="a03f6178-5886-4650-9e62-20cc15c2c0fa"/>
  <p:tag name="COMMONDATA" val="eyJoZGlkIjoiMDJlMWZkMjA0MTY3YTU3MzY5NTZhOTllMWU4ZWNiZDkifQ=="/>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仿宋"/>
        <a:ea typeface=""/>
        <a:cs typeface=""/>
        <a:font script="Jpan" typeface="ＭＳ Ｐゴシック"/>
        <a:font script="Hang" typeface="맑은 고딕"/>
        <a:font script="Hans" typeface="仿宋"/>
        <a:font script="Hant" typeface="新細明體"/>
        <a:font script="Arab" typeface="仿宋"/>
        <a:font script="Hebr" typeface="仿宋"/>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仿宋"/>
        <a:font script="Uigh" typeface="Microsoft Uighur"/>
      </a:majorFont>
      <a:minorFont>
        <a:latin typeface="仿宋"/>
        <a:ea typeface=""/>
        <a:cs typeface=""/>
        <a:font script="Jpan" typeface="ＭＳ Ｐゴシック"/>
        <a:font script="Hang" typeface="맑은 고딕"/>
        <a:font script="Hans" typeface="仿宋"/>
        <a:font script="Hant" typeface="新細明體"/>
        <a:font script="Arab" typeface="仿宋"/>
        <a:font script="Hebr" typeface="仿宋"/>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仿宋"/>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仿宋"/>
        <a:font script="Hant" typeface="新細明體"/>
        <a:font script="Arab" typeface="仿宋"/>
        <a:font script="Hebr" typeface="仿宋"/>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仿宋"/>
        <a:font script="Uigh" typeface="Microsoft Uighur"/>
        <a:font script="Geor" typeface="Sylfaen"/>
      </a:majorFont>
      <a:minorFont>
        <a:latin typeface="仿宋"/>
        <a:ea typeface=""/>
        <a:cs typeface=""/>
        <a:font script="Jpan" typeface="ＭＳ Ｐゴシック"/>
        <a:font script="Hang" typeface="맑은 고딕"/>
        <a:font script="Hans" typeface="仿宋"/>
        <a:font script="Hant" typeface="新細明體"/>
        <a:font script="Arab" typeface="仿宋"/>
        <a:font script="Hebr" typeface="仿宋"/>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仿宋"/>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仿宋"/>
        <a:font script="Hant" typeface="新細明體"/>
        <a:font script="Arab" typeface="仿宋"/>
        <a:font script="Hebr" typeface="仿宋"/>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仿宋"/>
        <a:font script="Uigh" typeface="Microsoft Uighur"/>
        <a:font script="Geor" typeface="Sylfaen"/>
      </a:majorFont>
      <a:minorFont>
        <a:latin typeface="仿宋"/>
        <a:ea typeface=""/>
        <a:cs typeface=""/>
        <a:font script="Jpan" typeface="ＭＳ Ｐゴシック"/>
        <a:font script="Hang" typeface="맑은 고딕"/>
        <a:font script="Hans" typeface="仿宋"/>
        <a:font script="Hant" typeface="新細明體"/>
        <a:font script="Arab" typeface="仿宋"/>
        <a:font script="Hebr" typeface="仿宋"/>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仿宋"/>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18146</Words>
  <Application>WPS 演示</Application>
  <PresentationFormat>On-screen Show (4:3)</PresentationFormat>
  <Paragraphs>1010</Paragraphs>
  <Slides>63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Arial</vt:lpstr>
      <vt:lpstr>宋体</vt:lpstr>
      <vt:lpstr>Wingdings</vt:lpstr>
      <vt:lpstr>仿宋</vt:lpstr>
      <vt:lpstr>LM Roman 17</vt:lpstr>
      <vt:lpstr>Segoe Print</vt:lpstr>
      <vt:lpstr>微软雅黑</vt:lpstr>
      <vt:lpstr>Arial Unicode MS</vt:lpstr>
      <vt:lpstr>BatangChe</vt:lpstr>
      <vt:lpstr>Office Theme</vt:lpstr>
      <vt:lpstr>Learning and predictability via technical analysis: Evidence from bitcoin and stocks with hard-to-value fundamentals</vt:lpstr>
      <vt:lpstr>Motivation &amp; Literature</vt:lpstr>
      <vt:lpstr>Motivation</vt:lpstr>
      <vt:lpstr>Motivation</vt:lpstr>
      <vt:lpstr>Motivation &amp; Literature</vt:lpstr>
      <vt:lpstr>PowerPoint 演示文稿</vt:lpstr>
      <vt:lpstr>Contribution</vt:lpstr>
      <vt:lpstr>The model</vt:lpstr>
      <vt:lpstr>The model</vt:lpstr>
      <vt:lpstr>The model</vt:lpstr>
      <vt:lpstr>The model</vt:lpstr>
      <vt:lpstr>The model</vt:lpstr>
      <vt:lpstr>The model</vt:lpstr>
      <vt:lpstr>The model</vt:lpstr>
      <vt:lpstr>The model</vt:lpstr>
      <vt:lpstr>The model</vt:lpstr>
      <vt:lpstr>The model</vt:lpstr>
      <vt:lpstr>The model</vt:lpstr>
      <vt:lpstr>The model</vt:lpstr>
      <vt:lpstr>The model</vt:lpstr>
      <vt:lpstr>The model</vt:lpstr>
      <vt:lpstr>The model</vt:lpstr>
      <vt:lpstr>The model</vt:lpstr>
      <vt:lpstr>The model</vt:lpstr>
      <vt:lpstr>The model</vt:lpstr>
      <vt:lpstr>Data</vt:lpstr>
      <vt:lpstr>Data</vt:lpstr>
      <vt:lpstr>Data</vt:lpstr>
      <vt:lpstr>Data</vt:lpstr>
      <vt:lpstr>Empirical Results</vt:lpstr>
      <vt:lpstr>Empirical Results</vt:lpstr>
      <vt:lpstr>Empirical Results</vt:lpstr>
      <vt:lpstr>Empirical Results</vt:lpstr>
      <vt:lpstr>MAs对BTC价格的样本内预测能力</vt:lpstr>
      <vt:lpstr>MAs对BTC价格的样本内预测能力</vt:lpstr>
      <vt:lpstr>宏观因子对BTC价格的样本内预测能力</vt:lpstr>
      <vt:lpstr>样本外预测能力（BTC）</vt:lpstr>
      <vt:lpstr>样本外预测能力（BTC）</vt:lpstr>
      <vt:lpstr>PowerPoint 演示文稿</vt:lpstr>
      <vt:lpstr>样本外预测能力（BTC）</vt:lpstr>
      <vt:lpstr>Performance of Bitcoin technicalanalysis strategies</vt:lpstr>
      <vt:lpstr>Performance of Bitcoin technicalanalysis strategies</vt:lpstr>
      <vt:lpstr>Performance of Bitcoin technicalanalysis strategies</vt:lpstr>
      <vt:lpstr>Performance of Bitcoin technicalanalysis strategies</vt:lpstr>
      <vt:lpstr>PowerPoint 演示文稿</vt:lpstr>
      <vt:lpstr>PowerPoint 演示文稿</vt:lpstr>
      <vt:lpstr>Alphas of MA Bitcoin strategies</vt:lpstr>
      <vt:lpstr>Alphas of MA Bitcoin strategies</vt:lpstr>
      <vt:lpstr>Alphas of MA Bitcoin strategies</vt:lpstr>
      <vt:lpstr>Alphas of MA Bitcoin strategies</vt:lpstr>
      <vt:lpstr>PowerPoint 演示文稿</vt:lpstr>
      <vt:lpstr>Performance of strategies in Dotcom-era NASDAQ portfolio</vt:lpstr>
      <vt:lpstr>Performance of strategies in Dotcom-era NASDAQ portfolio</vt:lpstr>
      <vt:lpstr>Performance of strategies in Dotcom-era NASDAQ portfolio</vt:lpstr>
      <vt:lpstr>Performance of strategies in Dotcom-era NASDAQ portfolio</vt:lpstr>
      <vt:lpstr>Performance of strategies in Dotcom-era NASDAQ portfolio</vt:lpstr>
      <vt:lpstr>Small-cap, young, and low-analyst-coverage stocks</vt:lpstr>
      <vt:lpstr>Small-cap, young, and low-analyst-coverage stocks</vt:lpstr>
      <vt:lpstr>Small-cap, young, and low-analyst-coverage stocks</vt:lpstr>
      <vt:lpstr>Small-cap, young, and low-analyst-coverage stocks</vt:lpstr>
      <vt:lpstr>Small-cap, young, and low-analyst-coverage stocks</vt:lpstr>
      <vt:lpstr>Small-cap, young, and low-analyst-coverage stocks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(Re-)Imag(in)ing Price Trends</dc:title>
  <dc:creator>解读：雷印如</dc:creator>
  <cp:lastModifiedBy>Danny.L</cp:lastModifiedBy>
  <cp:revision>16</cp:revision>
  <dcterms:created xsi:type="dcterms:W3CDTF">2023-03-21T04:29:00Z</dcterms:created>
  <dcterms:modified xsi:type="dcterms:W3CDTF">2023-05-07T17:15:49Z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2023-03-15T08:00:00Z</vt:filetime>
  </property>
  <property fmtid="{D5CDD505-2E9C-101B-9397-08002B2CF9AE}" pid="3" name="Creator">
    <vt:lpwstr>LaTeX with Beamer class</vt:lpwstr>
  </property>
  <property fmtid="{D5CDD505-2E9C-101B-9397-08002B2CF9AE}" pid="4" name="LastSaved">
    <vt:filetime>2023-03-22T08:00:00Z</vt:filetime>
  </property>
  <property fmtid="{D5CDD505-2E9C-101B-9397-08002B2CF9AE}" pid="5" name="ICV">
    <vt:lpwstr>A8EB8672B2E0484A88296DD852013210</vt:lpwstr>
  </property>
  <property fmtid="{D5CDD505-2E9C-101B-9397-08002B2CF9AE}" pid="6" name="KSOProductBuildVer">
    <vt:lpwstr>2052-11.1.0.14036</vt:lpwstr>
  </property>
</Properties>
</file>