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300" r:id="rId8"/>
    <p:sldId id="278" r:id="rId9"/>
    <p:sldId id="279" r:id="rId10"/>
    <p:sldId id="263" r:id="rId11"/>
    <p:sldId id="280" r:id="rId12"/>
    <p:sldId id="264" r:id="rId13"/>
    <p:sldId id="281" r:id="rId14"/>
    <p:sldId id="265" r:id="rId15"/>
    <p:sldId id="282" r:id="rId16"/>
    <p:sldId id="266" r:id="rId17"/>
    <p:sldId id="267" r:id="rId18"/>
    <p:sldId id="268" r:id="rId19"/>
    <p:sldId id="283" r:id="rId20"/>
    <p:sldId id="299" r:id="rId21"/>
  </p:sldIdLst>
  <p:sldSz cx="9144000" cy="6858000"/>
  <p:notesSz cx="9144000" cy="6858000"/>
  <p:custDataLst>
    <p:tags r:id="rId2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2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255" y="1954783"/>
            <a:ext cx="8873489" cy="951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854" y="1073860"/>
            <a:ext cx="8940291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52853"/>
            <a:ext cx="8873489" cy="5105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21180" marR="5080" indent="-1809115" algn="l">
              <a:lnSpc>
                <a:spcPts val="3460"/>
              </a:lnSpc>
              <a:spcBef>
                <a:spcPts val="530"/>
              </a:spcBef>
            </a:pPr>
            <a:r>
              <a:rPr lang="en-US" sz="2800" spc="-5" dirty="0"/>
              <a:t>Do Equity Markets Care About Income Inequality?</a:t>
            </a:r>
            <a:endParaRPr lang="en-US" sz="28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3352800"/>
            <a:ext cx="7055485" cy="105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10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YIHUI PAN, ELENA S. PIKULINA, STEPHAN SIEGEL, and TRACY YUE WANG* 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Journal of Corporate Finance, 2020.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85090" algn="ctr">
              <a:lnSpc>
                <a:spcPct val="100000"/>
              </a:lnSpc>
              <a:spcBef>
                <a:spcPts val="740"/>
              </a:spcBef>
              <a:tabLst>
                <a:tab pos="948055" algn="l"/>
              </a:tabLst>
            </a:pPr>
            <a:r>
              <a:rPr lang="zh-CN" sz="1400" dirty="0">
                <a:latin typeface="Arial" panose="020B0604020202020204"/>
                <a:cs typeface="Arial" panose="020B0604020202020204"/>
              </a:rPr>
              <a:t>李祎明</a:t>
            </a:r>
            <a:r>
              <a:rPr sz="1400" dirty="0">
                <a:latin typeface="Arial" panose="020B0604020202020204"/>
                <a:cs typeface="Arial" panose="020B0604020202020204"/>
              </a:rPr>
              <a:t>	2022/</a:t>
            </a:r>
            <a:r>
              <a:rPr lang="en-US" sz="1400" dirty="0">
                <a:latin typeface="Arial" panose="020B0604020202020204"/>
                <a:cs typeface="Arial" panose="020B0604020202020204"/>
              </a:rPr>
              <a:t>11</a:t>
            </a:r>
            <a:r>
              <a:rPr sz="1400" dirty="0">
                <a:latin typeface="Arial" panose="020B0604020202020204"/>
                <a:cs typeface="Arial" panose="020B0604020202020204"/>
              </a:rPr>
              <a:t>/</a:t>
            </a:r>
            <a:r>
              <a:rPr lang="en-US" sz="1400" dirty="0">
                <a:latin typeface="Arial" panose="020B0604020202020204"/>
                <a:cs typeface="Arial" panose="020B0604020202020204"/>
              </a:rPr>
              <a:t>10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485" y="642543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3600" y="2362200"/>
            <a:ext cx="62541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spc="-5" dirty="0">
                <a:sym typeface="+mn-ea"/>
              </a:rPr>
              <a:t>Evidencefrom Pay Ratio Disclosure</a:t>
            </a:r>
            <a:endParaRPr lang="en-US" altLang="en-US" sz="2800" b="1" spc="-5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0084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10" dirty="0">
                <a:latin typeface="Arial" panose="020B0604020202020204"/>
                <a:cs typeface="Arial" panose="020B0604020202020204"/>
              </a:rPr>
              <a:t>Data of CEO-worker Pay Ratio</a:t>
            </a:r>
            <a:endParaRPr lang="en-US" sz="2800" b="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6016" y="641502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8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800" y="671830"/>
            <a:ext cx="7733030" cy="2962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05200"/>
            <a:ext cx="803910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" y="358140"/>
            <a:ext cx="663765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6665" algn="l"/>
                <a:tab pos="3009265" algn="l"/>
              </a:tabLst>
            </a:pPr>
            <a:r>
              <a:rPr lang="en-US" b="0" spc="-10" dirty="0">
                <a:sym typeface="+mn-ea"/>
              </a:rPr>
              <a:t>Regressions:  CAR to Pay Ratio</a:t>
            </a:r>
            <a:endParaRPr lang="en-US" b="0" spc="-10" dirty="0"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6016" y="641502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9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706" y="1048257"/>
            <a:ext cx="8248015" cy="605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1. Identify </a:t>
            </a:r>
            <a:r>
              <a:rPr sz="2000" dirty="0">
                <a:latin typeface="Arial" panose="020B0604020202020204"/>
                <a:cs typeface="Arial" panose="020B0604020202020204"/>
              </a:rPr>
              <a:t>2,135 firms in our sample with non-missing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daily returns over 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 indent="0">
              <a:lnSpc>
                <a:spcPct val="100000"/>
              </a:lnSpc>
              <a:spcBef>
                <a:spcPts val="95"/>
              </a:spcBef>
              <a:buNone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               [ 1 day before,   </a:t>
            </a:r>
            <a:r>
              <a:rPr sz="2000" dirty="0">
                <a:latin typeface="Arial" panose="020B0604020202020204"/>
                <a:cs typeface="Arial" panose="020B0604020202020204"/>
              </a:rPr>
              <a:t>pay ratio announcement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day,   5 days after ]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2. Calculate abnormal returns for [-1,+5] , excluding dividends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12700" marR="5080" indent="0">
              <a:lnSpc>
                <a:spcPct val="100000"/>
              </a:lnSpc>
              <a:spcBef>
                <a:spcPts val="95"/>
              </a:spcBef>
              <a:buNone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                 (daily return - value-weighted CRSP market return)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3. Delete 128 firms with abnormal returns deviate by more than 3σ from  the mean of all days of 2018.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4. Calculate cumulative abnormal returns, CAR[-1,+5]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5. Regression: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12700" marR="5080" indent="0">
              <a:lnSpc>
                <a:spcPct val="100000"/>
              </a:lnSpc>
              <a:spcBef>
                <a:spcPts val="95"/>
              </a:spcBef>
              <a:buNone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 			</a:t>
            </a:r>
            <a:r>
              <a:rPr lang="en-US" sz="1600" dirty="0">
                <a:latin typeface="Arial" panose="020B0604020202020204"/>
                <a:cs typeface="Arial" panose="020B0604020202020204"/>
              </a:rPr>
              <a:t>controlling for equity market capitalization, ln(MktCap) and Book-to-Market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12700" marR="5080" indent="0">
              <a:lnSpc>
                <a:spcPct val="100000"/>
              </a:lnSpc>
              <a:spcBef>
                <a:spcPts val="95"/>
              </a:spcBef>
              <a:buNone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      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12700" marR="5080" indent="0">
              <a:lnSpc>
                <a:spcPct val="100000"/>
              </a:lnSpc>
              <a:spcBef>
                <a:spcPts val="95"/>
              </a:spcBef>
              <a:buNone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  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12700" marR="5080" indent="0">
              <a:lnSpc>
                <a:spcPct val="100000"/>
              </a:lnSpc>
              <a:spcBef>
                <a:spcPts val="95"/>
              </a:spcBef>
              <a:buNone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12700" marR="5080" indent="0">
              <a:lnSpc>
                <a:spcPct val="100000"/>
              </a:lnSpc>
              <a:spcBef>
                <a:spcPts val="95"/>
              </a:spcBef>
              <a:buNone/>
              <a:tabLst>
                <a:tab pos="354965" algn="l"/>
                <a:tab pos="355600" algn="l"/>
                <a:tab pos="859155" algn="l"/>
                <a:tab pos="905510" algn="l"/>
                <a:tab pos="1627505" algn="l"/>
                <a:tab pos="2146300" algn="l"/>
                <a:tab pos="2727325" algn="l"/>
                <a:tab pos="2776220" algn="l"/>
                <a:tab pos="2908300" algn="l"/>
                <a:tab pos="3255645" algn="l"/>
                <a:tab pos="3277870" algn="l"/>
                <a:tab pos="3898900" algn="l"/>
                <a:tab pos="4371975" algn="l"/>
                <a:tab pos="4405630" algn="l"/>
                <a:tab pos="4634230" algn="l"/>
                <a:tab pos="5261610" algn="l"/>
                <a:tab pos="5293995" algn="l"/>
                <a:tab pos="5834380" algn="l"/>
                <a:tab pos="6214110" algn="l"/>
                <a:tab pos="7038975" algn="l"/>
                <a:tab pos="7204075" algn="l"/>
                <a:tab pos="7385050" algn="l"/>
              </a:tabLst>
            </a:pPr>
            <a:endParaRPr lang="en-US"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5638800"/>
            <a:ext cx="7688580" cy="594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" y="358140"/>
            <a:ext cx="663765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6665" algn="l"/>
                <a:tab pos="3009265" algn="l"/>
              </a:tabLst>
            </a:pPr>
            <a:r>
              <a:rPr lang="en-US" b="0" spc="-10" dirty="0">
                <a:sym typeface="+mn-ea"/>
              </a:rPr>
              <a:t>Regressions:  CAR to Pay Ratio</a:t>
            </a:r>
            <a:endParaRPr lang="en-US" b="0" spc="-10" dirty="0"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6016" y="641502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9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143000"/>
            <a:ext cx="6532245" cy="510476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493770" y="1752600"/>
            <a:ext cx="4083050" cy="352425"/>
          </a:xfrm>
          <a:custGeom>
            <a:avLst/>
            <a:gdLst/>
            <a:ahLst/>
            <a:cxnLst/>
            <a:rect l="l" t="t" r="r" b="b"/>
            <a:pathLst>
              <a:path w="5453380" h="231775">
                <a:moveTo>
                  <a:pt x="0" y="231648"/>
                </a:moveTo>
                <a:lnTo>
                  <a:pt x="5452872" y="231648"/>
                </a:lnTo>
                <a:lnTo>
                  <a:pt x="5452872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" y="358140"/>
            <a:ext cx="758126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10" dirty="0">
                <a:latin typeface="Arial" panose="020B0604020202020204"/>
                <a:cs typeface="Arial" panose="020B0604020202020204"/>
              </a:rPr>
              <a:t>Pay Dispersion vs. Pay Levels</a:t>
            </a:r>
            <a:endParaRPr lang="en-US" b="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6016" y="6415023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1066800"/>
            <a:ext cx="6238875" cy="5627370"/>
          </a:xfrm>
          <a:prstGeom prst="rect">
            <a:avLst/>
          </a:prstGeom>
        </p:spPr>
      </p:pic>
      <p:sp>
        <p:nvSpPr>
          <p:cNvPr id="12" name="object 9"/>
          <p:cNvSpPr/>
          <p:nvPr/>
        </p:nvSpPr>
        <p:spPr>
          <a:xfrm>
            <a:off x="1600200" y="1676400"/>
            <a:ext cx="3426460" cy="374015"/>
          </a:xfrm>
          <a:custGeom>
            <a:avLst/>
            <a:gdLst/>
            <a:ahLst/>
            <a:cxnLst/>
            <a:rect l="l" t="t" r="r" b="b"/>
            <a:pathLst>
              <a:path w="5453380" h="231775">
                <a:moveTo>
                  <a:pt x="0" y="231648"/>
                </a:moveTo>
                <a:lnTo>
                  <a:pt x="5452872" y="231648"/>
                </a:lnTo>
                <a:lnTo>
                  <a:pt x="5452872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9"/>
          <p:cNvSpPr/>
          <p:nvPr/>
        </p:nvSpPr>
        <p:spPr>
          <a:xfrm>
            <a:off x="4953000" y="2286000"/>
            <a:ext cx="508635" cy="1155065"/>
          </a:xfrm>
          <a:custGeom>
            <a:avLst/>
            <a:gdLst/>
            <a:ahLst/>
            <a:cxnLst/>
            <a:rect l="l" t="t" r="r" b="b"/>
            <a:pathLst>
              <a:path w="5453380" h="231775">
                <a:moveTo>
                  <a:pt x="0" y="231648"/>
                </a:moveTo>
                <a:lnTo>
                  <a:pt x="5452872" y="231648"/>
                </a:lnTo>
                <a:lnTo>
                  <a:pt x="5452872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" y="358140"/>
            <a:ext cx="75812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10" dirty="0">
                <a:latin typeface="Arial" panose="020B0604020202020204"/>
                <a:cs typeface="Arial" panose="020B0604020202020204"/>
              </a:rPr>
              <a:t>Equity market reaction to pay ratio</a:t>
            </a:r>
            <a:endParaRPr lang="en-US" sz="2800" b="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6016" y="6415023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" y="1371600"/>
            <a:ext cx="77254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To measure firm &amp; Investor inequality aversion: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Political views:</a:t>
            </a:r>
            <a:endParaRPr lang="en-US" altLang="zh-CN"/>
          </a:p>
          <a:p>
            <a:pPr indent="457200"/>
            <a:r>
              <a:rPr lang="en-US" altLang="zh-CN"/>
              <a:t>The support for Democratic candidate in the 2016 U.S. Presidential Elections in a state as a proxy for the revealed inequality aversion in the state. 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2. State income taxes:</a:t>
            </a:r>
            <a:endParaRPr lang="en-US" altLang="zh-CN"/>
          </a:p>
          <a:p>
            <a:pPr indent="457200"/>
            <a:r>
              <a:rPr lang="zh-CN" altLang="en-US"/>
              <a:t> max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individial </a:t>
            </a:r>
            <a:r>
              <a:rPr lang="en-US" altLang="zh-CN"/>
              <a:t>income tax  - </a:t>
            </a:r>
            <a:r>
              <a:rPr lang="zh-CN" altLang="en-US"/>
              <a:t> min</a:t>
            </a:r>
            <a:r>
              <a:rPr lang="en-US" altLang="zh-CN"/>
              <a:t> </a:t>
            </a:r>
            <a:r>
              <a:rPr lang="zh-CN" altLang="en-US"/>
              <a:t>individual income tax</a:t>
            </a:r>
            <a:endParaRPr lang="zh-CN" altLang="en-US"/>
          </a:p>
          <a:p>
            <a:r>
              <a:rPr lang="en-US" altLang="zh-CN"/>
              <a:t>          </a:t>
            </a:r>
            <a:r>
              <a:rPr lang="zh-CN" altLang="en-US"/>
              <a:t>min wage </a:t>
            </a:r>
            <a:r>
              <a:rPr lang="en-US" altLang="zh-CN"/>
              <a:t> = </a:t>
            </a:r>
            <a:r>
              <a:rPr lang="zh-CN" altLang="en-US"/>
              <a:t> inequality aversion of local residents.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Firm investors’ :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weighted avg inequality aversion across the states of the investors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Individual investors:</a:t>
            </a:r>
            <a:endParaRPr lang="en-US" altLang="zh-CN"/>
          </a:p>
          <a:p>
            <a:pPr indent="457200"/>
            <a:r>
              <a:rPr lang="en-US" altLang="zh-CN"/>
              <a:t>Inequality aversion in the firm’s headquarters state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" y="361315"/>
            <a:ext cx="95992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10" dirty="0">
                <a:sym typeface="+mn-ea"/>
              </a:rPr>
              <a:t>Equity market reaction to pay ratio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636" y="962609"/>
            <a:ext cx="8667115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20000"/>
              </a:lnSpc>
              <a:spcBef>
                <a:spcPts val="100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We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estimate the following regression model to test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Effect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of entrepreneurs'  facial trustworthiness on crowdfunding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success: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•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57400" y="1905000"/>
            <a:ext cx="5377180" cy="4820920"/>
            <a:chOff x="3240" y="3000"/>
            <a:chExt cx="8468" cy="759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40" y="3000"/>
              <a:ext cx="8468" cy="706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5" y="9840"/>
              <a:ext cx="8015" cy="752"/>
            </a:xfrm>
            <a:prstGeom prst="rect">
              <a:avLst/>
            </a:prstGeom>
          </p:spPr>
        </p:pic>
      </p:grpSp>
      <p:sp>
        <p:nvSpPr>
          <p:cNvPr id="10" name="object 4"/>
          <p:cNvSpPr/>
          <p:nvPr/>
        </p:nvSpPr>
        <p:spPr>
          <a:xfrm>
            <a:off x="3962400" y="3156585"/>
            <a:ext cx="463550" cy="349885"/>
          </a:xfrm>
          <a:custGeom>
            <a:avLst/>
            <a:gdLst/>
            <a:ahLst/>
            <a:cxnLst/>
            <a:rect l="l" t="t" r="r" b="b"/>
            <a:pathLst>
              <a:path w="685800" h="382270">
                <a:moveTo>
                  <a:pt x="0" y="381762"/>
                </a:moveTo>
                <a:lnTo>
                  <a:pt x="685800" y="381762"/>
                </a:lnTo>
                <a:lnTo>
                  <a:pt x="685800" y="0"/>
                </a:lnTo>
                <a:lnTo>
                  <a:pt x="0" y="0"/>
                </a:lnTo>
                <a:lnTo>
                  <a:pt x="0" y="38176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4"/>
          <p:cNvSpPr/>
          <p:nvPr/>
        </p:nvSpPr>
        <p:spPr>
          <a:xfrm>
            <a:off x="4514215" y="3429000"/>
            <a:ext cx="463550" cy="349885"/>
          </a:xfrm>
          <a:custGeom>
            <a:avLst/>
            <a:gdLst/>
            <a:ahLst/>
            <a:cxnLst/>
            <a:rect l="l" t="t" r="r" b="b"/>
            <a:pathLst>
              <a:path w="685800" h="382270">
                <a:moveTo>
                  <a:pt x="0" y="381762"/>
                </a:moveTo>
                <a:lnTo>
                  <a:pt x="685800" y="381762"/>
                </a:lnTo>
                <a:lnTo>
                  <a:pt x="685800" y="0"/>
                </a:lnTo>
                <a:lnTo>
                  <a:pt x="0" y="0"/>
                </a:lnTo>
                <a:lnTo>
                  <a:pt x="0" y="38176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" y="361315"/>
            <a:ext cx="71805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Arial" panose="020B0604020202020204"/>
                <a:cs typeface="Arial" panose="020B0604020202020204"/>
              </a:rPr>
              <a:t>Institutional Investors’ Portfolio Rebalancing</a:t>
            </a:r>
            <a:endParaRPr sz="2400" b="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1371600"/>
            <a:ext cx="8599170" cy="2239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Target:     </a:t>
            </a:r>
            <a:r>
              <a:rPr sz="2000" dirty="0">
                <a:latin typeface="Arial" panose="020B0604020202020204"/>
                <a:cs typeface="Arial" panose="020B0604020202020204"/>
              </a:rPr>
              <a:t>U.S. institutional investors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(&gt;100M USD)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</a:tabLst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Data:  </a:t>
            </a:r>
            <a:r>
              <a:rPr sz="2000" dirty="0">
                <a:latin typeface="Arial" panose="020B0604020202020204"/>
                <a:cs typeface="Arial" panose="020B0604020202020204"/>
                <a:sym typeface="+mn-ea"/>
              </a:rPr>
              <a:t>1,862 institutional investors</a:t>
            </a: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’</a:t>
            </a:r>
            <a:r>
              <a:rPr sz="200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holding database(end of 2017,2018)</a:t>
            </a:r>
            <a:endParaRPr lang="en-US" sz="2000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298450" marR="5080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</a:tabLst>
            </a:pPr>
            <a:endParaRPr lang="en-US" sz="2000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298450" marR="5080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Inequality aversion:  HQ states’s income inequality </a:t>
            </a:r>
            <a:endParaRPr lang="en-US" sz="2000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1841500" marR="5080" lvl="4" indent="457200">
              <a:lnSpc>
                <a:spcPct val="100000"/>
              </a:lnSpc>
              <a:spcBef>
                <a:spcPts val="95"/>
              </a:spcBef>
              <a:buNone/>
              <a:tabLst>
                <a:tab pos="297815" algn="l"/>
                <a:tab pos="2984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     KLD Social net score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</a:tabLst>
            </a:pP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886200"/>
            <a:ext cx="5595620" cy="5810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3581400"/>
            <a:ext cx="91078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dirty="0">
                <a:latin typeface="Arial" panose="020B0604020202020204"/>
                <a:cs typeface="Arial" panose="020B0604020202020204"/>
              </a:rPr>
              <a:t>Investor’s portfolio rebalancing activity between 2017.12.31 -2018.12.31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19600"/>
            <a:ext cx="1724025" cy="6191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638800"/>
            <a:ext cx="323850" cy="457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09800" y="5715000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dirty="0">
                <a:latin typeface="Arial" panose="020B0604020202020204"/>
                <a:cs typeface="Arial" panose="020B0604020202020204"/>
                <a:sym typeface="+mn-ea"/>
              </a:rPr>
              <a:t>is the stock prices of stock j by the end of 2017</a:t>
            </a:r>
            <a:endParaRPr lang="en-US" sz="1600" dirty="0">
              <a:latin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177790"/>
            <a:ext cx="7893685" cy="3975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26390"/>
            <a:ext cx="80987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ym typeface="+mn-ea"/>
              </a:rPr>
              <a:t>Institutional Investors’ Portfolio Rebalancing</a:t>
            </a:r>
            <a:endParaRPr sz="2400" b="0" dirty="0"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470" y="961389"/>
            <a:ext cx="860615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914400"/>
            <a:ext cx="7705725" cy="504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71600"/>
            <a:ext cx="3486150" cy="371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43075"/>
            <a:ext cx="3362325" cy="2762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605280" y="2209800"/>
            <a:ext cx="5918200" cy="4532630"/>
            <a:chOff x="2528" y="3480"/>
            <a:chExt cx="9320" cy="713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8" y="3480"/>
              <a:ext cx="9321" cy="694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8" y="10200"/>
              <a:ext cx="8842" cy="419"/>
            </a:xfrm>
            <a:prstGeom prst="rect">
              <a:avLst/>
            </a:prstGeom>
          </p:spPr>
        </p:pic>
      </p:grpSp>
      <p:sp>
        <p:nvSpPr>
          <p:cNvPr id="2" name="object 9"/>
          <p:cNvSpPr/>
          <p:nvPr/>
        </p:nvSpPr>
        <p:spPr>
          <a:xfrm>
            <a:off x="3505200" y="3352800"/>
            <a:ext cx="508635" cy="383540"/>
          </a:xfrm>
          <a:custGeom>
            <a:avLst/>
            <a:gdLst/>
            <a:ahLst/>
            <a:cxnLst/>
            <a:rect l="l" t="t" r="r" b="b"/>
            <a:pathLst>
              <a:path w="5453380" h="231775">
                <a:moveTo>
                  <a:pt x="0" y="231648"/>
                </a:moveTo>
                <a:lnTo>
                  <a:pt x="5452872" y="231648"/>
                </a:lnTo>
                <a:lnTo>
                  <a:pt x="5452872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26390"/>
            <a:ext cx="80987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ym typeface="+mn-ea"/>
              </a:rPr>
              <a:t>Institutional Investors’ Portfolio Rebalancing</a:t>
            </a:r>
            <a:r>
              <a:rPr lang="zh-CN" sz="2400" b="0" dirty="0">
                <a:sym typeface="+mn-ea"/>
              </a:rPr>
              <a:t>（</a:t>
            </a:r>
            <a:r>
              <a:rPr lang="en-US" altLang="zh-CN" sz="2400" b="0" dirty="0">
                <a:sym typeface="+mn-ea"/>
              </a:rPr>
              <a:t>ESG</a:t>
            </a:r>
            <a:r>
              <a:rPr lang="zh-CN" altLang="en-US" sz="2400" b="0" dirty="0">
                <a:sym typeface="+mn-ea"/>
              </a:rPr>
              <a:t>）</a:t>
            </a:r>
            <a:r>
              <a:rPr lang="en-US" sz="2400" b="0" dirty="0">
                <a:sym typeface="+mn-ea"/>
              </a:rPr>
              <a:t> </a:t>
            </a:r>
            <a:endParaRPr lang="zh-CN" altLang="en-US" sz="2400" b="0" dirty="0"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470" y="961389"/>
            <a:ext cx="860615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914400"/>
            <a:ext cx="7705725" cy="5048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" y="1676400"/>
            <a:ext cx="8534400" cy="3657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961390"/>
            <a:ext cx="2505075" cy="295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800" y="5452745"/>
            <a:ext cx="6652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KLD </a:t>
            </a:r>
            <a:r>
              <a:rPr lang="en-US" altLang="zh-CN"/>
              <a:t>means</a:t>
            </a:r>
            <a:r>
              <a:rPr lang="zh-CN" altLang="en-US"/>
              <a:t> positive environmental, social and corporate governance (ESG) characteristics</a:t>
            </a:r>
            <a:endParaRPr lang="zh-CN" altLang="en-US"/>
          </a:p>
        </p:txBody>
      </p:sp>
      <p:sp>
        <p:nvSpPr>
          <p:cNvPr id="7" name="object 9"/>
          <p:cNvSpPr/>
          <p:nvPr/>
        </p:nvSpPr>
        <p:spPr>
          <a:xfrm>
            <a:off x="3490595" y="3571875"/>
            <a:ext cx="950595" cy="621665"/>
          </a:xfrm>
          <a:custGeom>
            <a:avLst/>
            <a:gdLst/>
            <a:ahLst/>
            <a:cxnLst/>
            <a:rect l="l" t="t" r="r" b="b"/>
            <a:pathLst>
              <a:path w="5453380" h="231775">
                <a:moveTo>
                  <a:pt x="0" y="231648"/>
                </a:moveTo>
                <a:lnTo>
                  <a:pt x="5452872" y="231648"/>
                </a:lnTo>
                <a:lnTo>
                  <a:pt x="5452872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835" y="838200"/>
            <a:ext cx="80987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dirty="0">
                <a:sym typeface="+mn-ea"/>
              </a:rPr>
              <a:t>Conclusion</a:t>
            </a:r>
            <a:endParaRPr lang="en-US" sz="2400" b="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600" y="1905000"/>
            <a:ext cx="75780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E</a:t>
            </a:r>
            <a:r>
              <a:rPr lang="zh-CN" altLang="en-US"/>
              <a:t>quity markets react negatively to high pay ratios.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en-US"/>
              <a:t>F</a:t>
            </a:r>
            <a:r>
              <a:rPr lang="zh-CN" altLang="en-US"/>
              <a:t>inancial markets react to </a:t>
            </a:r>
            <a:r>
              <a:rPr lang="en-US" altLang="zh-CN"/>
              <a:t>pay ratios</a:t>
            </a:r>
            <a:r>
              <a:rPr lang="zh-CN" altLang="en-US"/>
              <a:t> independently of pay levels.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The shareholders’ inequality aversion is an important driver of the negative reaction to high pay ratios.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Firms with </a:t>
            </a:r>
            <a:r>
              <a:rPr lang="en-US" altLang="zh-CN">
                <a:sym typeface="+mn-ea"/>
              </a:rPr>
              <a:t>inequality-averse </a:t>
            </a:r>
            <a:r>
              <a:rPr lang="en-US" altLang="zh-CN"/>
              <a:t>shareholders have significantly more negative market reactions to high pay ratio.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More inequality-averse institutional investors reduce their allocations to stocks with higher pay ratios.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63" y="291338"/>
            <a:ext cx="246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3600" b="0" spc="-5" dirty="0">
                <a:latin typeface="Arial" panose="020B0604020202020204"/>
                <a:cs typeface="Arial" panose="020B0604020202020204"/>
              </a:rPr>
              <a:t>ackgrou</a:t>
            </a:r>
            <a:r>
              <a:rPr sz="3600" b="0" spc="5" dirty="0">
                <a:latin typeface="Arial" panose="020B0604020202020204"/>
                <a:cs typeface="Arial" panose="020B0604020202020204"/>
              </a:rPr>
              <a:t>n</a:t>
            </a:r>
            <a:r>
              <a:rPr sz="3600" b="0" spc="-5" dirty="0"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0730" y="63505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54" y="1378015"/>
            <a:ext cx="8131809" cy="411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9055" indent="-285750">
              <a:lnSpc>
                <a:spcPct val="120000"/>
              </a:lnSpc>
              <a:spcBef>
                <a:spcPts val="105"/>
              </a:spcBef>
              <a:buChar char="•"/>
              <a:tabLst>
                <a:tab pos="297815" algn="l"/>
                <a:tab pos="298450" algn="l"/>
                <a:tab pos="693420" algn="l"/>
                <a:tab pos="1287145" algn="l"/>
                <a:tab pos="1555115" algn="l"/>
                <a:tab pos="1603375" algn="l"/>
                <a:tab pos="2132965" algn="l"/>
                <a:tab pos="2276475" algn="l"/>
                <a:tab pos="2684145" algn="l"/>
                <a:tab pos="3263900" algn="l"/>
                <a:tab pos="3946525" algn="l"/>
                <a:tab pos="4109720" algn="l"/>
                <a:tab pos="4702175" algn="l"/>
                <a:tab pos="5146675" algn="l"/>
                <a:tab pos="5240020" algn="l"/>
                <a:tab pos="5745480" algn="l"/>
                <a:tab pos="5810885" algn="l"/>
                <a:tab pos="6045835" algn="l"/>
                <a:tab pos="6581775" algn="l"/>
                <a:tab pos="6875145" algn="l"/>
                <a:tab pos="69913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H</a:t>
            </a:r>
            <a:r>
              <a:rPr sz="2000" dirty="0">
                <a:latin typeface="Arial" panose="020B0604020202020204"/>
                <a:cs typeface="Arial" panose="020B0604020202020204"/>
              </a:rPr>
              <a:t>ow U.S. financial markets and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shareholders assess the dispersion in pay between a firm’s top executives and rank-and-file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employees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?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298450" marR="59055" indent="-285750">
              <a:lnSpc>
                <a:spcPct val="120000"/>
              </a:lnSpc>
              <a:spcBef>
                <a:spcPts val="105"/>
              </a:spcBef>
              <a:buChar char="•"/>
              <a:tabLst>
                <a:tab pos="297815" algn="l"/>
                <a:tab pos="298450" algn="l"/>
                <a:tab pos="693420" algn="l"/>
                <a:tab pos="1287145" algn="l"/>
                <a:tab pos="1555115" algn="l"/>
                <a:tab pos="1603375" algn="l"/>
                <a:tab pos="2132965" algn="l"/>
                <a:tab pos="2276475" algn="l"/>
                <a:tab pos="2684145" algn="l"/>
                <a:tab pos="3263900" algn="l"/>
                <a:tab pos="3946525" algn="l"/>
                <a:tab pos="4109720" algn="l"/>
                <a:tab pos="4702175" algn="l"/>
                <a:tab pos="5146675" algn="l"/>
                <a:tab pos="5240020" algn="l"/>
                <a:tab pos="5745480" algn="l"/>
                <a:tab pos="5810885" algn="l"/>
                <a:tab pos="6045835" algn="l"/>
                <a:tab pos="6581775" algn="l"/>
                <a:tab pos="6875145" algn="l"/>
                <a:tab pos="6991350" algn="l"/>
              </a:tabLst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298450" marR="59055" indent="-285750">
              <a:lnSpc>
                <a:spcPct val="120000"/>
              </a:lnSpc>
              <a:spcBef>
                <a:spcPts val="105"/>
              </a:spcBef>
              <a:buChar char="•"/>
              <a:tabLst>
                <a:tab pos="297815" algn="l"/>
                <a:tab pos="298450" algn="l"/>
                <a:tab pos="693420" algn="l"/>
                <a:tab pos="1287145" algn="l"/>
                <a:tab pos="1555115" algn="l"/>
                <a:tab pos="1603375" algn="l"/>
                <a:tab pos="2132965" algn="l"/>
                <a:tab pos="2276475" algn="l"/>
                <a:tab pos="2684145" algn="l"/>
                <a:tab pos="3263900" algn="l"/>
                <a:tab pos="3946525" algn="l"/>
                <a:tab pos="4109720" algn="l"/>
                <a:tab pos="4702175" algn="l"/>
                <a:tab pos="5146675" algn="l"/>
                <a:tab pos="5240020" algn="l"/>
                <a:tab pos="5745480" algn="l"/>
                <a:tab pos="5810885" algn="l"/>
                <a:tab pos="6045835" algn="l"/>
                <a:tab pos="6581775" algn="l"/>
                <a:tab pos="6875145" algn="l"/>
                <a:tab pos="699135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U.S. publicly traded companies to report the ratio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between CEO pay and median worker pay for the first time in 2018.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98450" marR="59055" indent="-285750">
              <a:lnSpc>
                <a:spcPct val="120000"/>
              </a:lnSpc>
              <a:spcBef>
                <a:spcPts val="105"/>
              </a:spcBef>
              <a:buChar char="•"/>
              <a:tabLst>
                <a:tab pos="297815" algn="l"/>
                <a:tab pos="298450" algn="l"/>
                <a:tab pos="693420" algn="l"/>
                <a:tab pos="1287145" algn="l"/>
                <a:tab pos="1555115" algn="l"/>
                <a:tab pos="1603375" algn="l"/>
                <a:tab pos="2132965" algn="l"/>
                <a:tab pos="2276475" algn="l"/>
                <a:tab pos="2684145" algn="l"/>
                <a:tab pos="3263900" algn="l"/>
                <a:tab pos="3946525" algn="l"/>
                <a:tab pos="4109720" algn="l"/>
                <a:tab pos="4702175" algn="l"/>
                <a:tab pos="5146675" algn="l"/>
                <a:tab pos="5240020" algn="l"/>
                <a:tab pos="5745480" algn="l"/>
                <a:tab pos="5810885" algn="l"/>
                <a:tab pos="6045835" algn="l"/>
                <a:tab pos="6581775" algn="l"/>
                <a:tab pos="6875145" algn="l"/>
                <a:tab pos="6991350" algn="l"/>
              </a:tabLst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ct val="120000"/>
              </a:lnSpc>
              <a:buChar char="•"/>
              <a:tabLst>
                <a:tab pos="297815" algn="l"/>
                <a:tab pos="298450" algn="l"/>
                <a:tab pos="708025" algn="l"/>
                <a:tab pos="1257935" algn="l"/>
                <a:tab pos="2006600" algn="l"/>
                <a:tab pos="2106295" algn="l"/>
                <a:tab pos="2654300" algn="l"/>
                <a:tab pos="2938780" algn="l"/>
                <a:tab pos="3038475" algn="l"/>
                <a:tab pos="3274695" algn="l"/>
                <a:tab pos="3756025" algn="l"/>
                <a:tab pos="5213350" algn="l"/>
                <a:tab pos="5997575" algn="l"/>
                <a:tab pos="6055995" algn="l"/>
                <a:tab pos="6918325" algn="l"/>
                <a:tab pos="7313295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F</a:t>
            </a:r>
            <a:r>
              <a:rPr sz="2000" dirty="0">
                <a:latin typeface="Arial" panose="020B0604020202020204"/>
                <a:cs typeface="Arial" panose="020B0604020202020204"/>
              </a:rPr>
              <a:t>inancial markets may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respond negatively to high pay ratios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throught </a:t>
            </a:r>
            <a:r>
              <a:rPr sz="2000" dirty="0">
                <a:latin typeface="Arial" panose="020B0604020202020204"/>
                <a:cs typeface="Arial" panose="020B0604020202020204"/>
              </a:rPr>
              <a:t> a cash flow channel(</a:t>
            </a:r>
            <a:r>
              <a:rPr sz="1400" dirty="0">
                <a:latin typeface="Arial" panose="020B0604020202020204"/>
                <a:cs typeface="Arial" panose="020B0604020202020204"/>
              </a:rPr>
              <a:t>Edmans (2011), Mohan et al. (2018)</a:t>
            </a:r>
            <a:r>
              <a:rPr lang="en-US" sz="1400" dirty="0">
                <a:latin typeface="Arial" panose="020B0604020202020204"/>
                <a:cs typeface="Arial" panose="020B0604020202020204"/>
              </a:rPr>
              <a:t>, Green and Zhou (2019)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).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ct val="120000"/>
              </a:lnSpc>
              <a:buChar char="•"/>
              <a:tabLst>
                <a:tab pos="297815" algn="l"/>
                <a:tab pos="298450" algn="l"/>
                <a:tab pos="708025" algn="l"/>
                <a:tab pos="1257935" algn="l"/>
                <a:tab pos="2006600" algn="l"/>
                <a:tab pos="2106295" algn="l"/>
                <a:tab pos="2654300" algn="l"/>
                <a:tab pos="2938780" algn="l"/>
                <a:tab pos="3038475" algn="l"/>
                <a:tab pos="3274695" algn="l"/>
                <a:tab pos="3756025" algn="l"/>
                <a:tab pos="5213350" algn="l"/>
                <a:tab pos="5997575" algn="l"/>
                <a:tab pos="6055995" algn="l"/>
                <a:tab pos="6918325" algn="l"/>
                <a:tab pos="7313295" algn="l"/>
              </a:tabLst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298450" marR="377190" indent="-285750" algn="just">
              <a:lnSpc>
                <a:spcPct val="120000"/>
              </a:lnSpc>
              <a:buChar char="•"/>
              <a:tabLst>
                <a:tab pos="2984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Inquality-averse shareholders’ reluctance to invest firms with high pay ratios(</a:t>
            </a:r>
            <a:r>
              <a:rPr lang="en-US" sz="1400" dirty="0">
                <a:latin typeface="Arial" panose="020B0604020202020204"/>
                <a:cs typeface="Arial" panose="020B0604020202020204"/>
              </a:rPr>
              <a:t>Merton (1987)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). 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443865"/>
            <a:ext cx="66757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" panose="020B0604020202020204"/>
                <a:cs typeface="Arial" panose="020B0604020202020204"/>
              </a:rPr>
              <a:t>Motiv</a:t>
            </a:r>
            <a:r>
              <a:rPr sz="3600" b="0" spc="5" dirty="0">
                <a:latin typeface="Arial" panose="020B0604020202020204"/>
                <a:cs typeface="Arial" panose="020B0604020202020204"/>
              </a:rPr>
              <a:t>a</a:t>
            </a:r>
            <a:r>
              <a:rPr sz="3600" b="0" spc="-5" dirty="0">
                <a:latin typeface="Arial" panose="020B0604020202020204"/>
                <a:cs typeface="Arial" panose="020B0604020202020204"/>
              </a:rPr>
              <a:t>tion</a:t>
            </a:r>
            <a:r>
              <a:rPr lang="en-US" sz="3600" b="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3600" b="0" spc="-5" dirty="0">
                <a:sym typeface="+mn-ea"/>
              </a:rPr>
              <a:t>&amp; </a:t>
            </a:r>
            <a:r>
              <a:rPr sz="3600" b="0" dirty="0">
                <a:sym typeface="+mn-ea"/>
              </a:rPr>
              <a:t>Related</a:t>
            </a:r>
            <a:r>
              <a:rPr sz="3600" b="0" spc="-95" dirty="0">
                <a:sym typeface="+mn-ea"/>
              </a:rPr>
              <a:t> </a:t>
            </a:r>
            <a:r>
              <a:rPr sz="3600" b="0" dirty="0">
                <a:sym typeface="+mn-ea"/>
              </a:rPr>
              <a:t>Literature</a:t>
            </a:r>
            <a:endParaRPr lang="en-US" sz="3600" b="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073" y="1448003"/>
            <a:ext cx="8399145" cy="406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84480" indent="-286385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>
                <a:latin typeface="Arial" panose="020B0604020202020204"/>
                <a:cs typeface="Arial" panose="020B0604020202020204"/>
              </a:rPr>
              <a:t>The average pay ratio across 2,300 U.S. firms in 2018 is 145</a:t>
            </a:r>
            <a:r>
              <a:rPr lang="en-US" dirty="0">
                <a:latin typeface="Arial" panose="020B0604020202020204"/>
                <a:cs typeface="Arial" panose="020B0604020202020204"/>
              </a:rPr>
              <a:t>, median 65.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L="298450" marR="284480" indent="-286385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endParaRPr dirty="0">
              <a:latin typeface="Arial" panose="020B0604020202020204"/>
              <a:cs typeface="Arial" panose="020B0604020202020204"/>
            </a:endParaRPr>
          </a:p>
          <a:p>
            <a:pPr marL="298450" marR="284480" indent="-286385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lang="en-US" dirty="0">
                <a:latin typeface="Arial" panose="020B0604020202020204"/>
                <a:cs typeface="Arial" panose="020B0604020202020204"/>
              </a:rPr>
              <a:t>one σ</a:t>
            </a:r>
            <a:r>
              <a:rPr dirty="0">
                <a:latin typeface="Arial" panose="020B0604020202020204"/>
                <a:cs typeface="Arial" panose="020B0604020202020204"/>
              </a:rPr>
              <a:t> </a:t>
            </a:r>
            <a:r>
              <a:rPr lang="en-US" dirty="0">
                <a:latin typeface="Arial" panose="020B0604020202020204"/>
                <a:cs typeface="Arial" panose="020B0604020202020204"/>
              </a:rPr>
              <a:t>increase </a:t>
            </a:r>
            <a:r>
              <a:rPr dirty="0">
                <a:latin typeface="Arial" panose="020B0604020202020204"/>
                <a:cs typeface="Arial" panose="020B0604020202020204"/>
              </a:rPr>
              <a:t>in pay</a:t>
            </a:r>
            <a:r>
              <a:rPr lang="en-US" dirty="0"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Arial" panose="020B0604020202020204"/>
                <a:cs typeface="Arial" panose="020B0604020202020204"/>
              </a:rPr>
              <a:t>ratio decreases </a:t>
            </a:r>
            <a:r>
              <a:rPr lang="en-US" dirty="0">
                <a:latin typeface="Arial" panose="020B0604020202020204"/>
                <a:cs typeface="Arial" panose="020B0604020202020204"/>
              </a:rPr>
              <a:t>7-</a:t>
            </a:r>
            <a:r>
              <a:rPr dirty="0">
                <a:latin typeface="Arial" panose="020B0604020202020204"/>
                <a:cs typeface="Arial" panose="020B0604020202020204"/>
              </a:rPr>
              <a:t>day </a:t>
            </a:r>
            <a:r>
              <a:rPr lang="en-US" dirty="0">
                <a:latin typeface="Arial" panose="020B0604020202020204"/>
                <a:cs typeface="Arial" panose="020B0604020202020204"/>
              </a:rPr>
              <a:t>CAR</a:t>
            </a:r>
            <a:r>
              <a:rPr dirty="0">
                <a:latin typeface="Arial" panose="020B0604020202020204"/>
                <a:cs typeface="Arial" panose="020B0604020202020204"/>
              </a:rPr>
              <a:t> by about 42 basis points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L="298450" marR="284480" indent="-286385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298450" marR="284480" indent="-286385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lang="en-US" dirty="0">
                <a:latin typeface="Arial" panose="020B0604020202020204"/>
                <a:cs typeface="Arial" panose="020B0604020202020204"/>
              </a:rPr>
              <a:t>H</a:t>
            </a:r>
            <a:r>
              <a:rPr dirty="0">
                <a:latin typeface="Arial" panose="020B0604020202020204"/>
                <a:cs typeface="Arial" panose="020B0604020202020204"/>
              </a:rPr>
              <a:t>igh CEO pay relative to median worker pay leads to a downward revision of firm value.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L="298450" marR="284480" indent="-286385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endParaRPr dirty="0">
              <a:latin typeface="Arial" panose="020B0604020202020204"/>
              <a:cs typeface="Arial" panose="020B0604020202020204"/>
            </a:endParaRPr>
          </a:p>
          <a:p>
            <a:pPr marL="298450" marR="344805" indent="-286385" algn="just">
              <a:lnSpc>
                <a:spcPct val="120000"/>
              </a:lnSpc>
              <a:buChar char="•"/>
              <a:tabLst>
                <a:tab pos="299085" algn="l"/>
              </a:tabLst>
            </a:pPr>
            <a:r>
              <a:rPr lang="en-US" dirty="0">
                <a:latin typeface="Arial" panose="020B0604020202020204"/>
                <a:cs typeface="Arial" panose="020B0604020202020204"/>
              </a:rPr>
              <a:t>W</a:t>
            </a:r>
            <a:r>
              <a:rPr dirty="0">
                <a:latin typeface="Arial" panose="020B0604020202020204"/>
                <a:cs typeface="Arial" panose="020B0604020202020204"/>
              </a:rPr>
              <a:t>hen controlling for disclosed CEO or worker pay</a:t>
            </a:r>
            <a:r>
              <a:rPr lang="en-US" dirty="0">
                <a:latin typeface="Arial" panose="020B0604020202020204"/>
                <a:cs typeface="Arial" panose="020B0604020202020204"/>
              </a:rPr>
              <a:t> in the same time: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298450" marR="344805" indent="-286385" algn="just">
              <a:lnSpc>
                <a:spcPct val="120000"/>
              </a:lnSpc>
              <a:buChar char="•"/>
              <a:tabLst>
                <a:tab pos="299085" algn="l"/>
              </a:tabLst>
            </a:pPr>
            <a:r>
              <a:rPr dirty="0">
                <a:latin typeface="Arial" panose="020B0604020202020204"/>
                <a:cs typeface="Arial" panose="020B0604020202020204"/>
                <a:sym typeface="+mn-ea"/>
              </a:rPr>
              <a:t>significantly negative </a:t>
            </a:r>
            <a:r>
              <a:rPr dirty="0">
                <a:latin typeface="Arial" panose="020B0604020202020204"/>
                <a:cs typeface="Arial" panose="020B0604020202020204"/>
                <a:sym typeface="+mn-ea"/>
              </a:rPr>
              <a:t>reaction</a:t>
            </a:r>
            <a:endParaRPr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298450" marR="344805" indent="-286385" algn="just">
              <a:lnSpc>
                <a:spcPct val="120000"/>
              </a:lnSpc>
              <a:buChar char="•"/>
              <a:tabLst>
                <a:tab pos="299085" algn="l"/>
              </a:tabLst>
            </a:pPr>
            <a:r>
              <a:rPr dirty="0">
                <a:latin typeface="Arial" panose="020B0604020202020204"/>
                <a:cs typeface="Arial" panose="020B0604020202020204"/>
                <a:sym typeface="+mn-ea"/>
              </a:rPr>
              <a:t>largely unchanged reaction </a:t>
            </a:r>
            <a:endParaRPr lang="en-US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298450" marR="344805" indent="-286385" algn="just">
              <a:lnSpc>
                <a:spcPct val="120000"/>
              </a:lnSpc>
              <a:buChar char="•"/>
              <a:tabLst>
                <a:tab pos="299085" algn="l"/>
              </a:tabLst>
            </a:pPr>
            <a:endParaRPr lang="en-US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298450" marR="344805" indent="-286385" algn="just">
              <a:lnSpc>
                <a:spcPct val="120000"/>
              </a:lnSpc>
              <a:buChar char="•"/>
              <a:tabLst>
                <a:tab pos="299085" algn="l"/>
              </a:tabLst>
            </a:pPr>
            <a:r>
              <a:rPr lang="en-US" dirty="0">
                <a:latin typeface="Arial" panose="020B0604020202020204"/>
                <a:cs typeface="Arial" panose="020B0604020202020204"/>
                <a:sym typeface="+mn-ea"/>
              </a:rPr>
              <a:t>Financial markets react to pay ratio independently of pay levels.</a:t>
            </a:r>
            <a:endParaRPr lang="en-US" dirty="0"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443865"/>
            <a:ext cx="638175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" panose="020B0604020202020204"/>
                <a:cs typeface="Arial" panose="020B0604020202020204"/>
              </a:rPr>
              <a:t>Motiv</a:t>
            </a:r>
            <a:r>
              <a:rPr sz="3600" b="0" spc="5" dirty="0">
                <a:latin typeface="Arial" panose="020B0604020202020204"/>
                <a:cs typeface="Arial" panose="020B0604020202020204"/>
              </a:rPr>
              <a:t>a</a:t>
            </a:r>
            <a:r>
              <a:rPr sz="3600" b="0" spc="-5" dirty="0">
                <a:latin typeface="Arial" panose="020B0604020202020204"/>
                <a:cs typeface="Arial" panose="020B0604020202020204"/>
              </a:rPr>
              <a:t>tion</a:t>
            </a:r>
            <a:r>
              <a:rPr lang="en-US" sz="3600" b="0" spc="-5" dirty="0">
                <a:latin typeface="Arial" panose="020B0604020202020204"/>
                <a:cs typeface="Arial" panose="020B0604020202020204"/>
              </a:rPr>
              <a:t> &amp; </a:t>
            </a:r>
            <a:r>
              <a:rPr sz="3600" b="0" dirty="0">
                <a:sym typeface="+mn-ea"/>
              </a:rPr>
              <a:t>Related</a:t>
            </a:r>
            <a:r>
              <a:rPr sz="3600" b="0" spc="-95" dirty="0">
                <a:sym typeface="+mn-ea"/>
              </a:rPr>
              <a:t> </a:t>
            </a:r>
            <a:r>
              <a:rPr sz="3600" b="0" dirty="0">
                <a:sym typeface="+mn-ea"/>
              </a:rPr>
              <a:t>Literature</a:t>
            </a:r>
            <a:br>
              <a:rPr sz="3600">
                <a:latin typeface="Arial" panose="020B0604020202020204"/>
                <a:cs typeface="Arial" panose="020B0604020202020204"/>
              </a:rPr>
            </a:br>
            <a:endParaRPr lang="en-US" sz="3600" b="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0730" y="63505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838" y="1100023"/>
            <a:ext cx="8348980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8420" indent="-286385">
              <a:lnSpc>
                <a:spcPct val="120000"/>
              </a:lnSpc>
              <a:spcBef>
                <a:spcPts val="100"/>
              </a:spcBef>
              <a:buChar char="•"/>
              <a:tabLst>
                <a:tab pos="298450" algn="l"/>
                <a:tab pos="299085" algn="l"/>
                <a:tab pos="2020570" algn="l"/>
                <a:tab pos="3037205" algn="l"/>
                <a:tab pos="4373880" algn="l"/>
                <a:tab pos="5223510" algn="l"/>
                <a:tab pos="5629275" algn="l"/>
                <a:tab pos="6861175" algn="l"/>
                <a:tab pos="7915275" algn="l"/>
              </a:tabLst>
            </a:pPr>
            <a:r>
              <a:rPr lang="en-US" dirty="0">
                <a:latin typeface="Arial" panose="020B0604020202020204"/>
                <a:cs typeface="Arial" panose="020B0604020202020204"/>
              </a:rPr>
              <a:t>T</a:t>
            </a:r>
            <a:r>
              <a:rPr dirty="0">
                <a:latin typeface="Arial" panose="020B0604020202020204"/>
                <a:cs typeface="Arial" panose="020B0604020202020204"/>
              </a:rPr>
              <a:t>wo potential mechanisms of the negative market reaction: 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L="469265" marR="58420" lvl="1" indent="457200">
              <a:lnSpc>
                <a:spcPct val="120000"/>
              </a:lnSpc>
              <a:spcBef>
                <a:spcPts val="100"/>
              </a:spcBef>
              <a:buNone/>
              <a:tabLst>
                <a:tab pos="298450" algn="l"/>
                <a:tab pos="299085" algn="l"/>
                <a:tab pos="2020570" algn="l"/>
                <a:tab pos="3037205" algn="l"/>
                <a:tab pos="4373880" algn="l"/>
                <a:tab pos="5223510" algn="l"/>
                <a:tab pos="5629275" algn="l"/>
                <a:tab pos="6861175" algn="l"/>
                <a:tab pos="7915275" algn="l"/>
              </a:tabLst>
            </a:pPr>
            <a:r>
              <a:rPr lang="en-US" dirty="0">
                <a:latin typeface="Arial" panose="020B0604020202020204"/>
                <a:cs typeface="Arial" panose="020B0604020202020204"/>
              </a:rPr>
              <a:t>1. S</a:t>
            </a:r>
            <a:r>
              <a:rPr dirty="0">
                <a:latin typeface="Arial" panose="020B0604020202020204"/>
                <a:cs typeface="Arial" panose="020B0604020202020204"/>
              </a:rPr>
              <a:t>hareholders’ inequality</a:t>
            </a:r>
            <a:r>
              <a:rPr lang="en-US" dirty="0"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Arial" panose="020B0604020202020204"/>
                <a:cs typeface="Arial" panose="020B0604020202020204"/>
              </a:rPr>
              <a:t>aversion 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L="469265" marR="58420" lvl="1" indent="457200">
              <a:lnSpc>
                <a:spcPct val="120000"/>
              </a:lnSpc>
              <a:spcBef>
                <a:spcPts val="100"/>
              </a:spcBef>
              <a:buNone/>
              <a:tabLst>
                <a:tab pos="298450" algn="l"/>
                <a:tab pos="299085" algn="l"/>
                <a:tab pos="2020570" algn="l"/>
                <a:tab pos="3037205" algn="l"/>
                <a:tab pos="4373880" algn="l"/>
                <a:tab pos="5223510" algn="l"/>
                <a:tab pos="5629275" algn="l"/>
                <a:tab pos="6861175" algn="l"/>
                <a:tab pos="7915275" algn="l"/>
              </a:tabLst>
            </a:pPr>
            <a:r>
              <a:rPr lang="en-US" dirty="0">
                <a:latin typeface="Arial" panose="020B0604020202020204"/>
                <a:cs typeface="Arial" panose="020B0604020202020204"/>
              </a:rPr>
              <a:t>2. </a:t>
            </a:r>
            <a:r>
              <a:rPr lang="en-US" dirty="0">
                <a:latin typeface="Arial" panose="020B0604020202020204"/>
                <a:cs typeface="Arial" panose="020B0604020202020204"/>
                <a:sym typeface="+mn-ea"/>
              </a:rPr>
              <a:t>S</a:t>
            </a:r>
            <a:r>
              <a:rPr dirty="0">
                <a:latin typeface="Arial" panose="020B0604020202020204"/>
                <a:cs typeface="Arial" panose="020B0604020202020204"/>
                <a:sym typeface="+mn-ea"/>
              </a:rPr>
              <a:t>hareholders’</a:t>
            </a:r>
            <a:r>
              <a:rPr lang="en-US" dirty="0">
                <a:latin typeface="Arial" panose="020B0604020202020204"/>
                <a:cs typeface="Arial" panose="020B0604020202020204"/>
                <a:sym typeface="+mn-ea"/>
              </a:rPr>
              <a:t> c</a:t>
            </a:r>
            <a:r>
              <a:rPr dirty="0">
                <a:latin typeface="Arial" panose="020B0604020202020204"/>
                <a:cs typeface="Arial" panose="020B0604020202020204"/>
              </a:rPr>
              <a:t>oncerns about potential negative cash flow 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L="469265" marR="58420" lvl="1" indent="457200">
              <a:lnSpc>
                <a:spcPct val="120000"/>
              </a:lnSpc>
              <a:spcBef>
                <a:spcPts val="100"/>
              </a:spcBef>
              <a:buNone/>
              <a:tabLst>
                <a:tab pos="298450" algn="l"/>
                <a:tab pos="299085" algn="l"/>
                <a:tab pos="2020570" algn="l"/>
                <a:tab pos="3037205" algn="l"/>
                <a:tab pos="4373880" algn="l"/>
                <a:tab pos="5223510" algn="l"/>
                <a:tab pos="5629275" algn="l"/>
                <a:tab pos="6861175" algn="l"/>
                <a:tab pos="7915275" algn="l"/>
              </a:tabLst>
            </a:pPr>
            <a:endParaRPr dirty="0">
              <a:latin typeface="Arial" panose="020B0604020202020204"/>
              <a:cs typeface="Arial" panose="020B0604020202020204"/>
            </a:endParaRPr>
          </a:p>
          <a:p>
            <a:pPr marL="469265" marR="58420" lvl="1" indent="457200">
              <a:lnSpc>
                <a:spcPct val="120000"/>
              </a:lnSpc>
              <a:spcBef>
                <a:spcPts val="100"/>
              </a:spcBef>
              <a:buNone/>
              <a:tabLst>
                <a:tab pos="298450" algn="l"/>
                <a:tab pos="299085" algn="l"/>
                <a:tab pos="2020570" algn="l"/>
                <a:tab pos="3037205" algn="l"/>
                <a:tab pos="4373880" algn="l"/>
                <a:tab pos="5223510" algn="l"/>
                <a:tab pos="5629275" algn="l"/>
                <a:tab pos="6861175" algn="l"/>
                <a:tab pos="7915275" algn="l"/>
              </a:tabLst>
            </a:pPr>
            <a:endParaRPr dirty="0">
              <a:latin typeface="Arial" panose="020B0604020202020204"/>
              <a:cs typeface="Arial" panose="020B0604020202020204"/>
            </a:endParaRPr>
          </a:p>
          <a:p>
            <a:pPr marL="298450" marR="289560" indent="-286385">
              <a:lnSpc>
                <a:spcPct val="120000"/>
              </a:lnSpc>
              <a:buChar char="•"/>
              <a:tabLst>
                <a:tab pos="298450" algn="l"/>
                <a:tab pos="299085" algn="l"/>
                <a:tab pos="1033780" algn="l"/>
                <a:tab pos="1428115" algn="l"/>
                <a:tab pos="1979295" algn="l"/>
                <a:tab pos="2178050" algn="l"/>
                <a:tab pos="2714625" algn="l"/>
                <a:tab pos="3261995" algn="l"/>
                <a:tab pos="3560445" algn="l"/>
                <a:tab pos="3970020" algn="l"/>
                <a:tab pos="4111625" algn="l"/>
                <a:tab pos="4731385" algn="l"/>
                <a:tab pos="5977255" algn="l"/>
                <a:tab pos="6085205" algn="l"/>
                <a:tab pos="6104255" algn="l"/>
                <a:tab pos="6597650" algn="l"/>
                <a:tab pos="7473315" algn="l"/>
              </a:tabLst>
            </a:pPr>
            <a:r>
              <a:rPr lang="en-US" spc="-5" dirty="0">
                <a:latin typeface="Arial" panose="020B0604020202020204"/>
                <a:cs typeface="Arial" panose="020B0604020202020204"/>
              </a:rPr>
              <a:t>How to determine inequality aversion?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065" marR="5080" indent="0">
              <a:lnSpc>
                <a:spcPct val="120000"/>
              </a:lnSpc>
              <a:spcBef>
                <a:spcPts val="5"/>
              </a:spcBef>
              <a:buNone/>
              <a:tabLst>
                <a:tab pos="298450" algn="l"/>
                <a:tab pos="299085" algn="l"/>
                <a:tab pos="919480" algn="l"/>
                <a:tab pos="976630" algn="l"/>
                <a:tab pos="1400175" algn="l"/>
                <a:tab pos="1793875" algn="l"/>
                <a:tab pos="3079750" algn="l"/>
                <a:tab pos="3233420" algn="l"/>
                <a:tab pos="3331845" algn="l"/>
                <a:tab pos="4150995" algn="l"/>
                <a:tab pos="4356100" algn="l"/>
                <a:tab pos="4561205" algn="l"/>
                <a:tab pos="4675505" algn="l"/>
                <a:tab pos="4829175" algn="l"/>
                <a:tab pos="5824855" algn="l"/>
                <a:tab pos="6325870" algn="l"/>
                <a:tab pos="7320915" algn="l"/>
              </a:tabLst>
            </a:pPr>
            <a:r>
              <a:rPr lang="en-US" dirty="0">
                <a:latin typeface="Arial" panose="020B0604020202020204"/>
                <a:cs typeface="Arial" panose="020B0604020202020204"/>
              </a:rPr>
              <a:t>     1. L</a:t>
            </a:r>
            <a:r>
              <a:rPr dirty="0">
                <a:latin typeface="Arial" panose="020B0604020202020204"/>
                <a:cs typeface="Arial" panose="020B0604020202020204"/>
              </a:rPr>
              <a:t>ocal social norms and preferences with respect to</a:t>
            </a:r>
            <a:r>
              <a:rPr lang="en-US" dirty="0"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Arial" panose="020B0604020202020204"/>
                <a:cs typeface="Arial" panose="020B0604020202020204"/>
              </a:rPr>
              <a:t>income inequality</a:t>
            </a:r>
            <a:r>
              <a:rPr lang="en-US" dirty="0">
                <a:latin typeface="Arial" panose="020B0604020202020204"/>
                <a:cs typeface="Arial" panose="020B0604020202020204"/>
              </a:rPr>
              <a:t>.</a:t>
            </a:r>
            <a:r>
              <a:rPr dirty="0">
                <a:latin typeface="Arial" panose="020B0604020202020204"/>
                <a:cs typeface="Arial" panose="020B0604020202020204"/>
              </a:rPr>
              <a:t> 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L="12065" marR="5080" indent="0">
              <a:lnSpc>
                <a:spcPct val="120000"/>
              </a:lnSpc>
              <a:spcBef>
                <a:spcPts val="5"/>
              </a:spcBef>
              <a:buNone/>
              <a:tabLst>
                <a:tab pos="298450" algn="l"/>
                <a:tab pos="299085" algn="l"/>
                <a:tab pos="919480" algn="l"/>
                <a:tab pos="976630" algn="l"/>
                <a:tab pos="1400175" algn="l"/>
                <a:tab pos="1793875" algn="l"/>
                <a:tab pos="3079750" algn="l"/>
                <a:tab pos="3233420" algn="l"/>
                <a:tab pos="3331845" algn="l"/>
                <a:tab pos="4150995" algn="l"/>
                <a:tab pos="4356100" algn="l"/>
                <a:tab pos="4561205" algn="l"/>
                <a:tab pos="4675505" algn="l"/>
                <a:tab pos="4829175" algn="l"/>
                <a:tab pos="5824855" algn="l"/>
                <a:tab pos="6325870" algn="l"/>
                <a:tab pos="7320915" algn="l"/>
              </a:tabLst>
            </a:pPr>
            <a:r>
              <a:rPr dirty="0">
                <a:latin typeface="Arial" panose="020B0604020202020204"/>
                <a:cs typeface="Arial" panose="020B0604020202020204"/>
              </a:rPr>
              <a:t>(</a:t>
            </a:r>
            <a:r>
              <a:rPr sz="1400" dirty="0">
                <a:latin typeface="Arial" panose="020B0604020202020204"/>
                <a:cs typeface="Arial" panose="020B0604020202020204"/>
              </a:rPr>
              <a:t>for a similar location-based approach, see Hilary and Hui (2009), Kumar, Page,and Spalt (2011), and Di Giuli and Kostovetsky (2014)</a:t>
            </a:r>
            <a:r>
              <a:rPr dirty="0">
                <a:latin typeface="Arial" panose="020B0604020202020204"/>
                <a:cs typeface="Arial" panose="020B0604020202020204"/>
              </a:rPr>
              <a:t>).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L="12065" marR="5080" indent="0">
              <a:lnSpc>
                <a:spcPct val="120000"/>
              </a:lnSpc>
              <a:spcBef>
                <a:spcPts val="5"/>
              </a:spcBef>
              <a:buNone/>
              <a:tabLst>
                <a:tab pos="298450" algn="l"/>
                <a:tab pos="299085" algn="l"/>
                <a:tab pos="919480" algn="l"/>
                <a:tab pos="976630" algn="l"/>
                <a:tab pos="1400175" algn="l"/>
                <a:tab pos="1793875" algn="l"/>
                <a:tab pos="3079750" algn="l"/>
                <a:tab pos="3233420" algn="l"/>
                <a:tab pos="3331845" algn="l"/>
                <a:tab pos="4150995" algn="l"/>
                <a:tab pos="4356100" algn="l"/>
                <a:tab pos="4561205" algn="l"/>
                <a:tab pos="4675505" algn="l"/>
                <a:tab pos="4829175" algn="l"/>
                <a:tab pos="5824855" algn="l"/>
                <a:tab pos="6325870" algn="l"/>
                <a:tab pos="7320915" algn="l"/>
              </a:tabLst>
            </a:pPr>
            <a:endParaRPr dirty="0">
              <a:latin typeface="Arial" panose="020B0604020202020204"/>
              <a:cs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30"/>
              </a:spcBef>
              <a:buFont typeface="Arial" panose="020B0604020202020204"/>
              <a:buNone/>
            </a:pPr>
            <a:r>
              <a:rPr lang="en-US" dirty="0">
                <a:latin typeface="Arial" panose="020B0604020202020204"/>
                <a:cs typeface="Arial" panose="020B0604020202020204"/>
              </a:rPr>
              <a:t>      2. I</a:t>
            </a:r>
            <a:r>
              <a:rPr dirty="0">
                <a:latin typeface="Arial" panose="020B0604020202020204"/>
                <a:cs typeface="Arial" panose="020B0604020202020204"/>
              </a:rPr>
              <a:t>ndividuals’ attitudes towards income inequality </a:t>
            </a:r>
            <a:r>
              <a:rPr lang="en-US" dirty="0">
                <a:latin typeface="Arial" panose="020B0604020202020204"/>
                <a:cs typeface="Arial" panose="020B0604020202020204"/>
              </a:rPr>
              <a:t>and </a:t>
            </a:r>
            <a:r>
              <a:rPr dirty="0">
                <a:latin typeface="Arial" panose="020B0604020202020204"/>
                <a:cs typeface="Arial" panose="020B0604020202020204"/>
              </a:rPr>
              <a:t>redistribution, which are correlated with voting behavior and policy choices</a:t>
            </a:r>
            <a:r>
              <a:rPr lang="en-US" dirty="0">
                <a:latin typeface="Arial" panose="020B0604020202020204"/>
                <a:cs typeface="Arial" panose="020B0604020202020204"/>
              </a:rPr>
              <a:t>.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L="12065" marR="405765" indent="0">
              <a:lnSpc>
                <a:spcPct val="120000"/>
              </a:lnSpc>
              <a:buNone/>
              <a:tabLst>
                <a:tab pos="298450" algn="l"/>
                <a:tab pos="299085" algn="l"/>
                <a:tab pos="2682875" algn="l"/>
                <a:tab pos="4321175" algn="l"/>
                <a:tab pos="4499610" algn="l"/>
                <a:tab pos="5365750" algn="l"/>
                <a:tab pos="5586730" algn="l"/>
                <a:tab pos="5676900" algn="l"/>
                <a:tab pos="734250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(for example, Alesina and Giuliano (2011), Luttmer and Singhal (2011), Bavetta et al. (2019)).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284" y="410971"/>
            <a:ext cx="353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" panose="020B0604020202020204"/>
                <a:cs typeface="Arial" panose="020B0604020202020204"/>
              </a:rPr>
              <a:t>Research</a:t>
            </a:r>
            <a:r>
              <a:rPr sz="3600" b="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0" spc="-5" dirty="0">
                <a:latin typeface="Arial" panose="020B0604020202020204"/>
                <a:cs typeface="Arial" panose="020B0604020202020204"/>
              </a:rPr>
              <a:t>Design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774" y="1169415"/>
            <a:ext cx="7940040" cy="959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1048385" algn="l"/>
                <a:tab pos="2341880" algn="l"/>
                <a:tab pos="2390775" algn="l"/>
                <a:tab pos="4029075" algn="l"/>
                <a:tab pos="5148580" algn="l"/>
                <a:tab pos="7348855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1. To m</a:t>
            </a:r>
            <a:r>
              <a:rPr sz="2000" dirty="0">
                <a:latin typeface="Arial" panose="020B0604020202020204"/>
                <a:cs typeface="Arial" panose="020B0604020202020204"/>
                <a:sym typeface="+mn-ea"/>
              </a:rPr>
              <a:t>easure a firm’s exposure to </a:t>
            </a: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potential negative cashflow:</a:t>
            </a:r>
            <a:r>
              <a:rPr sz="200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endParaRPr sz="2000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859155" algn="l"/>
                <a:tab pos="1048385" algn="l"/>
                <a:tab pos="2341880" algn="l"/>
                <a:tab pos="2390775" algn="l"/>
                <a:tab pos="4029075" algn="l"/>
                <a:tab pos="5148580" algn="l"/>
                <a:tab pos="7348855" algn="l"/>
              </a:tabLst>
            </a:pPr>
            <a:endParaRPr lang="en-US" sz="2000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12065" marR="5080" indent="0">
              <a:lnSpc>
                <a:spcPct val="100000"/>
              </a:lnSpc>
              <a:spcBef>
                <a:spcPts val="95"/>
              </a:spcBef>
              <a:buNone/>
              <a:tabLst>
                <a:tab pos="354965" algn="l"/>
                <a:tab pos="355600" algn="l"/>
                <a:tab pos="859155" algn="l"/>
                <a:tab pos="1048385" algn="l"/>
                <a:tab pos="2341880" algn="l"/>
                <a:tab pos="2390775" algn="l"/>
                <a:tab pos="4029075" algn="l"/>
                <a:tab pos="5148580" algn="l"/>
                <a:tab pos="7348855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                 P</a:t>
            </a:r>
            <a:r>
              <a:rPr sz="2000" dirty="0">
                <a:latin typeface="Arial" panose="020B0604020202020204"/>
                <a:cs typeface="Arial" panose="020B0604020202020204"/>
              </a:rPr>
              <a:t>olitical leaning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&amp;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R</a:t>
            </a:r>
            <a:r>
              <a:rPr sz="2000" dirty="0">
                <a:latin typeface="Arial" panose="020B0604020202020204"/>
                <a:cs typeface="Arial" panose="020B0604020202020204"/>
              </a:rPr>
              <a:t>edistributive policies of the states</a:t>
            </a:r>
            <a:r>
              <a:rPr sz="200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520" y="2998470"/>
            <a:ext cx="8840470" cy="959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  <a:tab pos="802005" algn="l"/>
                <a:tab pos="2054225" algn="l"/>
                <a:tab pos="2258695" algn="l"/>
                <a:tab pos="2774950" algn="l"/>
                <a:tab pos="3143885" algn="l"/>
                <a:tab pos="3569970" algn="l"/>
                <a:tab pos="4172585" algn="l"/>
                <a:tab pos="5159375" algn="l"/>
                <a:tab pos="6559550" algn="l"/>
                <a:tab pos="6797675" algn="l"/>
                <a:tab pos="78422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2. To</a:t>
            </a:r>
            <a:r>
              <a:rPr sz="2000" dirty="0">
                <a:latin typeface="Arial" panose="020B0604020202020204"/>
                <a:cs typeface="Arial" panose="020B0604020202020204"/>
              </a:rPr>
              <a:t> measure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the firm shareholders’ </a:t>
            </a:r>
            <a:r>
              <a:rPr sz="2000" dirty="0">
                <a:latin typeface="Arial" panose="020B0604020202020204"/>
                <a:cs typeface="Arial" panose="020B0604020202020204"/>
                <a:sym typeface="+mn-ea"/>
              </a:rPr>
              <a:t>inequality aversion</a:t>
            </a: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:</a:t>
            </a:r>
            <a:endParaRPr lang="en-US" sz="2000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12065" indent="0">
              <a:lnSpc>
                <a:spcPct val="100000"/>
              </a:lnSpc>
              <a:spcBef>
                <a:spcPts val="95"/>
              </a:spcBef>
              <a:buNone/>
              <a:tabLst>
                <a:tab pos="297815" algn="l"/>
                <a:tab pos="298450" algn="l"/>
                <a:tab pos="802005" algn="l"/>
                <a:tab pos="2054225" algn="l"/>
                <a:tab pos="2258695" algn="l"/>
                <a:tab pos="2774950" algn="l"/>
                <a:tab pos="3143885" algn="l"/>
                <a:tab pos="3569970" algn="l"/>
                <a:tab pos="4172585" algn="l"/>
                <a:tab pos="5159375" algn="l"/>
                <a:tab pos="6559550" algn="l"/>
                <a:tab pos="6797675" algn="l"/>
                <a:tab pos="78422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       </a:t>
            </a:r>
            <a:endParaRPr lang="en-US" sz="2000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12065" indent="0">
              <a:lnSpc>
                <a:spcPct val="100000"/>
              </a:lnSpc>
              <a:spcBef>
                <a:spcPts val="95"/>
              </a:spcBef>
              <a:buNone/>
              <a:tabLst>
                <a:tab pos="297815" algn="l"/>
                <a:tab pos="298450" algn="l"/>
                <a:tab pos="802005" algn="l"/>
                <a:tab pos="2054225" algn="l"/>
                <a:tab pos="2258695" algn="l"/>
                <a:tab pos="2774950" algn="l"/>
                <a:tab pos="3143885" algn="l"/>
                <a:tab pos="3569970" algn="l"/>
                <a:tab pos="4172585" algn="l"/>
                <a:tab pos="5159375" algn="l"/>
                <a:tab pos="6559550" algn="l"/>
                <a:tab pos="6797675" algn="l"/>
                <a:tab pos="78422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     </a:t>
            </a:r>
            <a:r>
              <a:rPr lang="en-US" dirty="0"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dirty="0">
                <a:latin typeface="Arial" panose="020B0604020202020204"/>
                <a:cs typeface="Arial" panose="020B0604020202020204"/>
              </a:rPr>
              <a:t>olitical leaning </a:t>
            </a:r>
            <a:r>
              <a:rPr lang="en-US" dirty="0">
                <a:latin typeface="Arial" panose="020B0604020202020204"/>
                <a:cs typeface="Arial" panose="020B0604020202020204"/>
              </a:rPr>
              <a:t> &amp;</a:t>
            </a:r>
            <a:r>
              <a:rPr dirty="0">
                <a:latin typeface="Arial" panose="020B0604020202020204"/>
                <a:cs typeface="Arial" panose="020B0604020202020204"/>
              </a:rPr>
              <a:t> </a:t>
            </a:r>
            <a:r>
              <a:rPr lang="en-US" dirty="0">
                <a:latin typeface="Arial" panose="020B0604020202020204"/>
                <a:cs typeface="Arial" panose="020B0604020202020204"/>
              </a:rPr>
              <a:t>R</a:t>
            </a:r>
            <a:r>
              <a:rPr dirty="0">
                <a:latin typeface="Arial" panose="020B0604020202020204"/>
                <a:cs typeface="Arial" panose="020B0604020202020204"/>
              </a:rPr>
              <a:t>edistributive policies of the </a:t>
            </a:r>
            <a:r>
              <a:rPr dirty="0">
                <a:latin typeface="Arial" panose="020B0604020202020204"/>
                <a:cs typeface="Arial" panose="020B0604020202020204"/>
                <a:sym typeface="+mn-ea"/>
              </a:rPr>
              <a:t>the shareholders</a:t>
            </a:r>
            <a:r>
              <a:rPr lang="en-US" dirty="0">
                <a:latin typeface="Arial" panose="020B0604020202020204"/>
                <a:cs typeface="Arial" panose="020B0604020202020204"/>
                <a:sym typeface="+mn-ea"/>
              </a:rPr>
              <a:t>’ </a:t>
            </a:r>
            <a:r>
              <a:rPr dirty="0">
                <a:latin typeface="Arial" panose="020B0604020202020204"/>
                <a:cs typeface="Arial" panose="020B0604020202020204"/>
              </a:rPr>
              <a:t>home states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57200" y="4572000"/>
            <a:ext cx="8354060" cy="175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297815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  <a:tab pos="802005" algn="l"/>
                <a:tab pos="2054225" algn="l"/>
                <a:tab pos="2258695" algn="l"/>
                <a:tab pos="2774950" algn="l"/>
                <a:tab pos="3143885" algn="l"/>
                <a:tab pos="3569970" algn="l"/>
                <a:tab pos="4172585" algn="l"/>
                <a:tab pos="5159375" algn="l"/>
                <a:tab pos="6559550" algn="l"/>
                <a:tab pos="6797675" algn="l"/>
                <a:tab pos="784225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3.</a:t>
            </a:r>
            <a:r>
              <a:rPr lang="en-US" spc="-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To measure i</a:t>
            </a:r>
            <a:r>
              <a:rPr sz="2000" dirty="0">
                <a:latin typeface="Arial" panose="020B0604020202020204"/>
                <a:cs typeface="Arial" panose="020B0604020202020204"/>
                <a:sym typeface="+mn-ea"/>
              </a:rPr>
              <a:t>nstitutional investors’ social</a:t>
            </a:r>
            <a:r>
              <a:rPr lang="en-US" sz="200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>
                <a:latin typeface="Arial" panose="020B0604020202020204"/>
                <a:cs typeface="Arial" panose="020B0604020202020204"/>
                <a:sym typeface="+mn-ea"/>
              </a:rPr>
              <a:t>preferences</a:t>
            </a:r>
            <a:r>
              <a:rPr lang="en-US" sz="2000">
                <a:latin typeface="Arial" panose="020B0604020202020204"/>
                <a:cs typeface="Arial" panose="020B0604020202020204"/>
                <a:sym typeface="+mn-ea"/>
              </a:rPr>
              <a:t>:</a:t>
            </a:r>
            <a:endParaRPr lang="en-US" sz="2000">
              <a:latin typeface="Arial" panose="020B0604020202020204"/>
              <a:cs typeface="Arial" panose="020B0604020202020204"/>
              <a:sym typeface="+mn-ea"/>
            </a:endParaRPr>
          </a:p>
          <a:p>
            <a:pPr marL="297815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  <a:tab pos="802005" algn="l"/>
                <a:tab pos="2054225" algn="l"/>
                <a:tab pos="2258695" algn="l"/>
                <a:tab pos="2774950" algn="l"/>
                <a:tab pos="3143885" algn="l"/>
                <a:tab pos="3569970" algn="l"/>
                <a:tab pos="4172585" algn="l"/>
                <a:tab pos="5159375" algn="l"/>
                <a:tab pos="6559550" algn="l"/>
                <a:tab pos="6797675" algn="l"/>
                <a:tab pos="7842250" algn="l"/>
              </a:tabLst>
            </a:pPr>
            <a:endParaRPr lang="en-US">
              <a:latin typeface="Arial" panose="020B0604020202020204"/>
              <a:cs typeface="Arial" panose="020B0604020202020204"/>
              <a:sym typeface="+mn-ea"/>
            </a:endParaRPr>
          </a:p>
          <a:p>
            <a:pPr marL="12065" indent="0">
              <a:lnSpc>
                <a:spcPct val="100000"/>
              </a:lnSpc>
              <a:spcBef>
                <a:spcPts val="95"/>
              </a:spcBef>
              <a:buNone/>
              <a:tabLst>
                <a:tab pos="297815" algn="l"/>
                <a:tab pos="298450" algn="l"/>
                <a:tab pos="802005" algn="l"/>
                <a:tab pos="2054225" algn="l"/>
                <a:tab pos="2258695" algn="l"/>
                <a:tab pos="2774950" algn="l"/>
                <a:tab pos="3143885" algn="l"/>
                <a:tab pos="3569970" algn="l"/>
                <a:tab pos="4172585" algn="l"/>
                <a:tab pos="5159375" algn="l"/>
                <a:tab pos="6559550" algn="l"/>
                <a:tab pos="6797675" algn="l"/>
                <a:tab pos="7842250" algn="l"/>
              </a:tabLst>
            </a:pPr>
            <a:r>
              <a:rPr lang="en-US">
                <a:latin typeface="Arial" panose="020B0604020202020204"/>
                <a:cs typeface="Arial" panose="020B0604020202020204"/>
                <a:sym typeface="+mn-ea"/>
              </a:rPr>
              <a:t>      </a:t>
            </a:r>
            <a:r>
              <a:rPr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>
                <a:latin typeface="Arial" panose="020B0604020202020204"/>
                <a:cs typeface="Arial" panose="020B0604020202020204"/>
                <a:sym typeface="+mn-ea"/>
              </a:rPr>
              <a:t>(1) </a:t>
            </a:r>
            <a:r>
              <a:rPr lang="en-US" dirty="0">
                <a:latin typeface="Arial" panose="020B0604020202020204"/>
                <a:cs typeface="Arial" panose="020B0604020202020204"/>
                <a:sym typeface="+mn-ea"/>
              </a:rPr>
              <a:t>HQ states’s income inequality </a:t>
            </a:r>
            <a:endParaRPr>
              <a:latin typeface="Arial" panose="020B0604020202020204"/>
              <a:cs typeface="Arial" panose="020B0604020202020204"/>
              <a:sym typeface="+mn-ea"/>
            </a:endParaRPr>
          </a:p>
          <a:p>
            <a:pPr marL="12065" indent="457200">
              <a:lnSpc>
                <a:spcPct val="100000"/>
              </a:lnSpc>
              <a:spcBef>
                <a:spcPts val="95"/>
              </a:spcBef>
              <a:buNone/>
              <a:tabLst>
                <a:tab pos="297815" algn="l"/>
                <a:tab pos="298450" algn="l"/>
                <a:tab pos="802005" algn="l"/>
                <a:tab pos="2054225" algn="l"/>
                <a:tab pos="2258695" algn="l"/>
                <a:tab pos="2774950" algn="l"/>
                <a:tab pos="3143885" algn="l"/>
                <a:tab pos="3569970" algn="l"/>
                <a:tab pos="4172585" algn="l"/>
                <a:tab pos="5159375" algn="l"/>
                <a:tab pos="6559550" algn="l"/>
                <a:tab pos="6797675" algn="l"/>
                <a:tab pos="7842250" algn="l"/>
              </a:tabLst>
            </a:pPr>
            <a:r>
              <a:rPr lang="en-US">
                <a:latin typeface="Arial" panose="020B0604020202020204"/>
                <a:cs typeface="Arial" panose="020B0604020202020204"/>
                <a:sym typeface="+mn-ea"/>
              </a:rPr>
              <a:t>(2) T</a:t>
            </a:r>
            <a:r>
              <a:rPr>
                <a:latin typeface="Arial" panose="020B0604020202020204"/>
                <a:cs typeface="Arial" panose="020B0604020202020204"/>
                <a:sym typeface="+mn-ea"/>
              </a:rPr>
              <a:t>he value-weighted average KLD Social Score of their 2017 portfolio stock</a:t>
            </a:r>
            <a:r>
              <a:rPr lang="en-US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>
                <a:latin typeface="Arial" panose="020B0604020202020204"/>
                <a:cs typeface="Arial" panose="020B0604020202020204"/>
                <a:sym typeface="+mn-ea"/>
              </a:rPr>
              <a:t>holdings.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12065" indent="0">
              <a:lnSpc>
                <a:spcPct val="100000"/>
              </a:lnSpc>
              <a:spcBef>
                <a:spcPts val="95"/>
              </a:spcBef>
              <a:buNone/>
              <a:tabLst>
                <a:tab pos="297815" algn="l"/>
                <a:tab pos="298450" algn="l"/>
                <a:tab pos="802005" algn="l"/>
                <a:tab pos="2054225" algn="l"/>
                <a:tab pos="2258695" algn="l"/>
                <a:tab pos="2774950" algn="l"/>
                <a:tab pos="3143885" algn="l"/>
                <a:tab pos="3569970" algn="l"/>
                <a:tab pos="4172585" algn="l"/>
                <a:tab pos="5159375" algn="l"/>
                <a:tab pos="6559550" algn="l"/>
                <a:tab pos="6797675" algn="l"/>
                <a:tab pos="7842250" algn="l"/>
              </a:tabLst>
            </a:pPr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90600" y="1905000"/>
            <a:ext cx="75780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E</a:t>
            </a:r>
            <a:r>
              <a:rPr lang="zh-CN" altLang="en-US"/>
              <a:t>quity markets react negatively to high pay ratios.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en-US"/>
              <a:t>F</a:t>
            </a:r>
            <a:r>
              <a:rPr lang="zh-CN" altLang="en-US"/>
              <a:t>inancial markets react to </a:t>
            </a:r>
            <a:r>
              <a:rPr lang="en-US" altLang="zh-CN"/>
              <a:t>pay ratios</a:t>
            </a:r>
            <a:r>
              <a:rPr lang="zh-CN" altLang="en-US"/>
              <a:t> independently of pay levels.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The shareholders’ inequality aversion is an important driver of the negative reaction to high pay ratios.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Firms with </a:t>
            </a:r>
            <a:r>
              <a:rPr lang="en-US" altLang="zh-CN">
                <a:sym typeface="+mn-ea"/>
              </a:rPr>
              <a:t>inequality-averse </a:t>
            </a:r>
            <a:r>
              <a:rPr lang="en-US" altLang="zh-CN"/>
              <a:t>shareholders have significantly more negative market reactions to high pay ratio.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More inequality-averse institutional investors reduce their allocations to stocks with higher pay ratios.</a:t>
            </a:r>
            <a:endParaRPr lang="en-US" altLang="zh-CN"/>
          </a:p>
        </p:txBody>
      </p:sp>
      <p:sp>
        <p:nvSpPr>
          <p:cNvPr id="2" name="object 2"/>
          <p:cNvSpPr txBox="1">
            <a:spLocks noGrp="1"/>
          </p:cNvSpPr>
          <p:nvPr/>
        </p:nvSpPr>
        <p:spPr>
          <a:xfrm>
            <a:off x="367029" y="847344"/>
            <a:ext cx="437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" panose="020B0604020202020204"/>
                <a:cs typeface="Arial" panose="020B0604020202020204"/>
              </a:rPr>
              <a:t>Research</a:t>
            </a:r>
            <a:r>
              <a:rPr sz="3600" b="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0" spc="-5" dirty="0">
                <a:latin typeface="Arial" panose="020B0604020202020204"/>
                <a:cs typeface="Arial" panose="020B0604020202020204"/>
              </a:rPr>
              <a:t>Conclusion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99" y="914654"/>
            <a:ext cx="43707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-5" dirty="0">
                <a:latin typeface="Arial" panose="020B0604020202020204"/>
                <a:cs typeface="Arial" panose="020B0604020202020204"/>
              </a:rPr>
              <a:t>Contribution</a:t>
            </a:r>
            <a:endParaRPr lang="en-US"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0730" y="63505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7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981200"/>
            <a:ext cx="8068945" cy="307594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r>
              <a:rPr lang="en-US" spc="-25" dirty="0">
                <a:latin typeface="Arial" panose="020B0604020202020204"/>
                <a:cs typeface="Arial" panose="020B0604020202020204"/>
              </a:rPr>
              <a:t> 1. Proved the </a:t>
            </a:r>
            <a:r>
              <a:rPr lang="en-US" spc="-25" dirty="0">
                <a:latin typeface="Arial" panose="020B0604020202020204"/>
                <a:cs typeface="Arial" panose="020B0604020202020204"/>
                <a:sym typeface="+mn-ea"/>
              </a:rPr>
              <a:t>firms’ practices with respect to social responsibility affect firms’ equity valuation via investors’ preferences.</a:t>
            </a:r>
            <a:endParaRPr lang="en-US" sz="2000" spc="-25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lang="en-US" sz="2000" spc="-25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r>
              <a:rPr lang="en-US" spc="-25" dirty="0">
                <a:latin typeface="Arial" panose="020B0604020202020204"/>
                <a:cs typeface="Arial" panose="020B0604020202020204"/>
              </a:rPr>
              <a:t> 2.  Different from other social responsibility studies that highlight profitability aspect.</a:t>
            </a:r>
            <a:endParaRPr lang="en-US" spc="-25" dirty="0">
              <a:latin typeface="Arial" panose="020B0604020202020204"/>
              <a:cs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45"/>
              </a:spcBef>
              <a:buFont typeface="Arial" panose="020B0604020202020204"/>
              <a:buNone/>
            </a:pPr>
            <a:r>
              <a:rPr lang="en-US" sz="1400" spc="-25" dirty="0">
                <a:latin typeface="Arial" panose="020B0604020202020204"/>
                <a:cs typeface="Arial" panose="020B0604020202020204"/>
              </a:rPr>
              <a:t>       (</a:t>
            </a:r>
            <a:r>
              <a:rPr lang="en-US" sz="1200" spc="-25" dirty="0">
                <a:latin typeface="Arial" panose="020B0604020202020204"/>
                <a:cs typeface="Arial" panose="020B0604020202020204"/>
              </a:rPr>
              <a:t>for example, Fernando, Sharfman, and Uysal (2017), Lins, Servaes, and Tamayo (2017),Albuquerque, Koskinen, and Zhang (2018))</a:t>
            </a:r>
            <a:endParaRPr lang="en-US" sz="1200" spc="-25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lang="en-US" spc="-25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lang="en-US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r>
              <a:rPr lang="en-US">
                <a:latin typeface="Arial" panose="020B0604020202020204"/>
                <a:cs typeface="Arial" panose="020B0604020202020204"/>
              </a:rPr>
              <a:t> 3.  The firm-specific change in investors’ portfolios in response to the newly available firms’ pay ratios.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lang="en-US"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lang="en-US"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29" y="237744"/>
            <a:ext cx="43707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-5" dirty="0">
                <a:latin typeface="Arial" panose="020B0604020202020204"/>
                <a:cs typeface="Arial" panose="020B0604020202020204"/>
              </a:rPr>
              <a:t>Contribution</a:t>
            </a:r>
            <a:endParaRPr lang="en-US"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0730" y="63505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7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845" y="457200"/>
            <a:ext cx="8068945" cy="307594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lang="en-US"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lang="en-US"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r>
              <a:rPr lang="en-US" sz="1600">
                <a:latin typeface="Arial" panose="020B0604020202020204"/>
                <a:cs typeface="Arial" panose="020B0604020202020204"/>
              </a:rPr>
              <a:t> 4. Previous researches:</a:t>
            </a:r>
            <a:endParaRPr lang="en-US"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lang="en-US" sz="1600">
              <a:latin typeface="Arial" panose="020B0604020202020204"/>
              <a:cs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45"/>
              </a:spcBef>
              <a:buFont typeface="Arial" panose="020B0604020202020204"/>
              <a:buNone/>
            </a:pPr>
            <a:r>
              <a:rPr lang="en-US" sz="1600">
                <a:latin typeface="Arial" panose="020B0604020202020204"/>
                <a:cs typeface="Arial" panose="020B0604020202020204"/>
              </a:rPr>
              <a:t>    (1)  Inequality aversion is shared by many individuals and they are willing to make sacrifices to lower inequality</a:t>
            </a:r>
            <a:r>
              <a:rPr lang="en-US" sz="1200">
                <a:latin typeface="Arial" panose="020B0604020202020204"/>
                <a:cs typeface="Arial" panose="020B0604020202020204"/>
              </a:rPr>
              <a:t> (Fehr and Schmidt (1999), Dawes et al. (2007),Tricomi et al. (2010)).</a:t>
            </a:r>
            <a:endParaRPr lang="en-US" sz="1200">
              <a:latin typeface="Arial" panose="020B0604020202020204"/>
              <a:cs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45"/>
              </a:spcBef>
              <a:buFont typeface="Arial" panose="020B0604020202020204"/>
              <a:buNone/>
            </a:pPr>
            <a:endParaRPr lang="en-US" sz="1200">
              <a:latin typeface="Arial" panose="020B0604020202020204"/>
              <a:cs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45"/>
              </a:spcBef>
              <a:buFont typeface="Arial" panose="020B0604020202020204"/>
              <a:buNone/>
            </a:pPr>
            <a:r>
              <a:rPr lang="en-US" sz="1200">
                <a:latin typeface="Arial" panose="020B0604020202020204"/>
                <a:cs typeface="Arial" panose="020B0604020202020204"/>
              </a:rPr>
              <a:t>    </a:t>
            </a:r>
            <a:r>
              <a:rPr lang="en-US" sz="1600">
                <a:latin typeface="Arial" panose="020B0604020202020204"/>
                <a:cs typeface="Arial" panose="020B0604020202020204"/>
              </a:rPr>
              <a:t> (2)While survey-based evidence suggests that many Americans prefer  less inequality in comparison to the existing levels in the U.S. society</a:t>
            </a:r>
            <a:r>
              <a:rPr lang="en-US" sz="1200">
                <a:latin typeface="Arial" panose="020B0604020202020204"/>
                <a:cs typeface="Arial" panose="020B0604020202020204"/>
              </a:rPr>
              <a:t> (Norton and Ariely (2011)).</a:t>
            </a:r>
            <a:endParaRPr lang="en-US" sz="1200">
              <a:latin typeface="Arial" panose="020B0604020202020204"/>
              <a:cs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45"/>
              </a:spcBef>
              <a:buFont typeface="Arial" panose="020B0604020202020204"/>
              <a:buNone/>
            </a:pPr>
            <a:r>
              <a:rPr lang="en-US" sz="1200">
                <a:latin typeface="Arial" panose="020B0604020202020204"/>
                <a:cs typeface="Arial" panose="020B0604020202020204"/>
              </a:rPr>
              <a:t>       </a:t>
            </a:r>
            <a:endParaRPr lang="en-US"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lang="en-US" sz="1200">
              <a:latin typeface="Arial" panose="020B0604020202020204"/>
              <a:cs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45"/>
              </a:spcBef>
              <a:buFont typeface="Arial" panose="020B0604020202020204"/>
              <a:buNone/>
            </a:pPr>
            <a:r>
              <a:rPr lang="en-US" sz="1200">
                <a:latin typeface="Arial" panose="020B0604020202020204"/>
                <a:cs typeface="Arial" panose="020B0604020202020204"/>
              </a:rPr>
              <a:t>     </a:t>
            </a:r>
            <a:r>
              <a:rPr lang="en-US" sz="1600">
                <a:latin typeface="Arial" panose="020B0604020202020204"/>
                <a:cs typeface="Arial" panose="020B0604020202020204"/>
              </a:rPr>
              <a:t>(3)</a:t>
            </a:r>
            <a:r>
              <a:rPr lang="en-US" sz="1200">
                <a:latin typeface="Arial" panose="020B0604020202020204"/>
                <a:cs typeface="Arial" panose="020B0604020202020204"/>
              </a:rPr>
              <a:t>  </a:t>
            </a:r>
            <a:r>
              <a:rPr lang="en-US" sz="1600">
                <a:latin typeface="Arial" panose="020B0604020202020204"/>
                <a:cs typeface="Arial" panose="020B0604020202020204"/>
                <a:sym typeface="+mn-ea"/>
              </a:rPr>
              <a:t>Wealthy Americans, who are more likely equity investors, have been found to be more accepting of inequality than the rest of the population </a:t>
            </a:r>
            <a:r>
              <a:rPr lang="en-US" sz="1200">
                <a:latin typeface="Arial" panose="020B0604020202020204"/>
                <a:cs typeface="Arial" panose="020B0604020202020204"/>
                <a:sym typeface="+mn-ea"/>
              </a:rPr>
              <a:t>(Cohn et al. (2019))</a:t>
            </a:r>
            <a:r>
              <a:rPr lang="en-US" sz="1000">
                <a:latin typeface="Arial" panose="020B0604020202020204"/>
                <a:cs typeface="Arial" panose="020B0604020202020204"/>
                <a:sym typeface="+mn-ea"/>
              </a:rPr>
              <a:t>.</a:t>
            </a:r>
            <a:endParaRPr lang="en-US" sz="1000">
              <a:latin typeface="Arial" panose="020B0604020202020204"/>
              <a:cs typeface="Arial" panose="020B0604020202020204"/>
              <a:sym typeface="+mn-ea"/>
            </a:endParaRPr>
          </a:p>
          <a:p>
            <a:pPr indent="0">
              <a:lnSpc>
                <a:spcPct val="100000"/>
              </a:lnSpc>
              <a:spcBef>
                <a:spcPts val="45"/>
              </a:spcBef>
              <a:buFont typeface="Arial" panose="020B0604020202020204"/>
              <a:buNone/>
            </a:pPr>
            <a:endParaRPr lang="en-US" sz="1000">
              <a:latin typeface="Arial" panose="020B0604020202020204"/>
              <a:cs typeface="Arial" panose="020B0604020202020204"/>
              <a:sym typeface="+mn-ea"/>
            </a:endParaRPr>
          </a:p>
          <a:p>
            <a:pPr indent="0">
              <a:lnSpc>
                <a:spcPct val="100000"/>
              </a:lnSpc>
              <a:spcBef>
                <a:spcPts val="45"/>
              </a:spcBef>
              <a:buFont typeface="Arial" panose="020B0604020202020204"/>
              <a:buNone/>
            </a:pPr>
            <a:r>
              <a:rPr lang="en-US" sz="1600" b="1">
                <a:latin typeface="Arial" panose="020B0604020202020204"/>
                <a:cs typeface="Arial" panose="020B0604020202020204"/>
                <a:sym typeface="+mn-ea"/>
              </a:rPr>
              <a:t>Debate:   </a:t>
            </a:r>
            <a:endParaRPr lang="en-US" sz="1600" b="1">
              <a:latin typeface="Arial" panose="020B0604020202020204"/>
              <a:cs typeface="Arial" panose="020B0604020202020204"/>
              <a:sym typeface="+mn-ea"/>
            </a:endParaRPr>
          </a:p>
          <a:p>
            <a:pPr indent="0">
              <a:lnSpc>
                <a:spcPct val="100000"/>
              </a:lnSpc>
              <a:spcBef>
                <a:spcPts val="45"/>
              </a:spcBef>
              <a:buFont typeface="Arial" panose="020B0604020202020204"/>
              <a:buNone/>
            </a:pPr>
            <a:r>
              <a:rPr lang="en-US" sz="1600" b="1">
                <a:latin typeface="Arial" panose="020B0604020202020204"/>
                <a:cs typeface="Arial" panose="020B0604020202020204"/>
              </a:rPr>
              <a:t>Does the financial market participants have negative attitude of ineqality?</a:t>
            </a:r>
            <a:endParaRPr lang="en-US" sz="1600" b="1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</a:pPr>
            <a:endParaRPr lang="en-US" sz="16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845" y="4343400"/>
            <a:ext cx="77908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This study </a:t>
            </a:r>
            <a:r>
              <a:rPr lang="en-US" altLang="zh-CN" b="1"/>
              <a:t>is consistent with the </a:t>
            </a:r>
            <a:r>
              <a:rPr lang="zh-CN" altLang="en-US" b="1"/>
              <a:t>hypothes</a:t>
            </a:r>
            <a:r>
              <a:rPr lang="en-US" altLang="zh-CN" b="1"/>
              <a:t>es: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S</a:t>
            </a:r>
            <a:r>
              <a:rPr lang="zh-CN" altLang="en-US"/>
              <a:t>ufficiently many U.S. investors </a:t>
            </a:r>
            <a:r>
              <a:rPr lang="en-US" altLang="zh-CN"/>
              <a:t>are concerned about</a:t>
            </a:r>
            <a:r>
              <a:rPr lang="zh-CN" altLang="en-US"/>
              <a:t> income inequality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Their </a:t>
            </a:r>
            <a:r>
              <a:rPr lang="zh-CN" altLang="en-US"/>
              <a:t>concerns affect equity prices. </a:t>
            </a:r>
            <a:endParaRPr lang="zh-CN" altLang="en-US"/>
          </a:p>
          <a:p>
            <a:r>
              <a:rPr lang="en-US" altLang="zh-CN"/>
              <a:t>V</a:t>
            </a:r>
            <a:r>
              <a:rPr lang="zh-CN" altLang="en-US"/>
              <a:t>iolations of social norms</a:t>
            </a:r>
            <a:r>
              <a:rPr lang="en-US" altLang="zh-CN"/>
              <a:t> bring costly punishment.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0084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10" dirty="0">
                <a:latin typeface="Arial" panose="020B0604020202020204"/>
                <a:cs typeface="Arial" panose="020B0604020202020204"/>
              </a:rPr>
              <a:t>Data of CEO-worker Pay Ratio</a:t>
            </a:r>
            <a:endParaRPr lang="en-US" sz="2800" b="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6016" y="641502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8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253" y="1599983"/>
            <a:ext cx="8719820" cy="15093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lang="en-US" sz="2000" spc="-25" dirty="0">
                <a:latin typeface="Arial" panose="020B0604020202020204"/>
                <a:cs typeface="Arial" panose="020B0604020202020204"/>
              </a:rPr>
              <a:t>The pay ratio disclosure rule from 2017:</a:t>
            </a:r>
            <a:endParaRPr lang="en-US" sz="2000" spc="-25" dirty="0">
              <a:latin typeface="Arial" panose="020B0604020202020204"/>
              <a:cs typeface="Arial" panose="020B0604020202020204"/>
            </a:endParaRPr>
          </a:p>
          <a:p>
            <a:pPr marL="12700" indent="457200" algn="just">
              <a:lnSpc>
                <a:spcPct val="100000"/>
              </a:lnSpc>
              <a:spcBef>
                <a:spcPts val="725"/>
              </a:spcBef>
              <a:buNone/>
              <a:tabLst>
                <a:tab pos="355600" algn="l"/>
              </a:tabLst>
            </a:pPr>
            <a:r>
              <a:rPr lang="en-US" sz="1800">
                <a:latin typeface="Arial" panose="020B0604020202020204"/>
                <a:cs typeface="Arial" panose="020B0604020202020204"/>
              </a:rPr>
              <a:t>1. The median of the annual total compensation of all employees (exp CEO)</a:t>
            </a:r>
            <a:endParaRPr lang="en-US" sz="1800">
              <a:latin typeface="Arial" panose="020B0604020202020204"/>
              <a:cs typeface="Arial" panose="020B0604020202020204"/>
            </a:endParaRPr>
          </a:p>
          <a:p>
            <a:pPr marL="12700" indent="457200" algn="just">
              <a:lnSpc>
                <a:spcPct val="100000"/>
              </a:lnSpc>
              <a:spcBef>
                <a:spcPts val="725"/>
              </a:spcBef>
              <a:buNone/>
              <a:tabLst>
                <a:tab pos="355600" algn="l"/>
              </a:tabLst>
            </a:pPr>
            <a:r>
              <a:rPr lang="en-US" sz="1800">
                <a:latin typeface="Arial" panose="020B0604020202020204"/>
                <a:cs typeface="Arial" panose="020B0604020202020204"/>
              </a:rPr>
              <a:t>2. The annual total compensation of the CEO</a:t>
            </a:r>
            <a:endParaRPr lang="en-US" sz="1800">
              <a:latin typeface="Arial" panose="020B0604020202020204"/>
              <a:cs typeface="Arial" panose="020B0604020202020204"/>
            </a:endParaRPr>
          </a:p>
          <a:p>
            <a:pPr marL="12700" indent="457200" algn="just">
              <a:lnSpc>
                <a:spcPct val="100000"/>
              </a:lnSpc>
              <a:spcBef>
                <a:spcPts val="725"/>
              </a:spcBef>
              <a:buNone/>
              <a:tabLst>
                <a:tab pos="355600" algn="l"/>
              </a:tabLst>
            </a:pPr>
            <a:r>
              <a:rPr lang="en-US" sz="1800">
                <a:latin typeface="Arial" panose="020B0604020202020204"/>
                <a:cs typeface="Arial" panose="020B0604020202020204"/>
              </a:rPr>
              <a:t>3. The ratio between those two numbers.</a:t>
            </a:r>
            <a:endParaRPr lang="en-US"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" y="3810000"/>
            <a:ext cx="82340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To identify the median worker pay</a:t>
            </a:r>
            <a:r>
              <a:rPr lang="en-US" altLang="zh-CN" b="1"/>
              <a:t>:</a:t>
            </a:r>
            <a:endParaRPr lang="en-US" altLang="zh-CN" b="1"/>
          </a:p>
          <a:p>
            <a:r>
              <a:rPr lang="en-US" altLang="zh-CN"/>
              <a:t>          1. </a:t>
            </a:r>
            <a:r>
              <a:rPr lang="en-US"/>
              <a:t>Include</a:t>
            </a:r>
            <a:r>
              <a:rPr lang="en-US" altLang="zh-CN"/>
              <a:t> p</a:t>
            </a:r>
            <a:r>
              <a:rPr lang="zh-CN" altLang="en-US"/>
              <a:t>art-time, seasonal, and temporary employees</a:t>
            </a:r>
            <a:r>
              <a:rPr lang="en-US" altLang="zh-CN"/>
              <a:t>(not </a:t>
            </a:r>
            <a:r>
              <a:rPr lang="zh-CN" altLang="en-US"/>
              <a:t>annualizing</a:t>
            </a:r>
            <a:r>
              <a:rPr lang="en-US" altLang="zh-CN"/>
              <a:t> wages)</a:t>
            </a:r>
            <a:r>
              <a:rPr lang="zh-CN" altLang="en-US"/>
              <a:t>. 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      </a:t>
            </a:r>
            <a:endParaRPr lang="en-US" altLang="zh-CN"/>
          </a:p>
          <a:p>
            <a:pPr indent="457200"/>
            <a:r>
              <a:rPr lang="en-US" altLang="zh-CN"/>
              <a:t> 2. I</a:t>
            </a:r>
            <a:r>
              <a:rPr lang="zh-CN" altLang="en-US"/>
              <a:t>nclude non-U.S. employees </a:t>
            </a:r>
            <a:r>
              <a:rPr lang="en-US" altLang="zh-CN"/>
              <a:t>(un</a:t>
            </a:r>
            <a:r>
              <a:rPr lang="zh-CN" altLang="en-US"/>
              <a:t>less</a:t>
            </a:r>
            <a:r>
              <a:rPr lang="en-US" altLang="zh-CN"/>
              <a:t> it’s less than</a:t>
            </a:r>
            <a:r>
              <a:rPr lang="zh-CN" altLang="en-US"/>
              <a:t> 5%mployees in countries other than the country of the CEO’s residence.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</a:t>
            </a:r>
            <a:endParaRPr lang="en-US" altLang="zh-CN"/>
          </a:p>
          <a:p>
            <a:pPr indent="457200"/>
            <a:r>
              <a:rPr lang="en-US" altLang="zh-CN"/>
              <a:t> 3. Exclude workers get paid by third party.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65,&quot;width&quot;:11040}"/>
</p:tagLst>
</file>

<file path=ppt/tags/tag2.xml><?xml version="1.0" encoding="utf-8"?>
<p:tagLst xmlns:p="http://schemas.openxmlformats.org/presentationml/2006/main">
  <p:tag name="KSO_WPP_MARK_KEY" val="a03462a7-83e1-41cc-bbdf-9c919ca16e3d"/>
  <p:tag name="COMMONDATA" val="eyJoZGlkIjoiMDJlMWZkMjA0MTY3YTU3MzY5NTZhOTllMWU4ZWNiZD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7049</Words>
  <Application>WPS 演示</Application>
  <PresentationFormat>On-screen Show (4:3)</PresentationFormat>
  <Paragraphs>228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56" baseType="lpstr">
      <vt:lpstr>Arial</vt:lpstr>
      <vt:lpstr>宋体</vt:lpstr>
      <vt:lpstr>Wingdings</vt:lpstr>
      <vt:lpstr>Arial</vt:lpstr>
      <vt:lpstr>Calibri</vt:lpstr>
      <vt:lpstr>Times New Roman</vt:lpstr>
      <vt:lpstr>微软雅黑</vt:lpstr>
      <vt:lpstr>Arial Unicode MS</vt:lpstr>
      <vt:lpstr>Wingdings</vt:lpstr>
      <vt:lpstr>Calibri</vt:lpstr>
      <vt:lpstr>Microsoft JhengHei</vt:lpstr>
      <vt:lpstr>SimSun-ExtB</vt:lpstr>
      <vt:lpstr>Yu Gothic</vt:lpstr>
      <vt:lpstr>Yu Gothic Light</vt:lpstr>
      <vt:lpstr>Yu Gothic UI</vt:lpstr>
      <vt:lpstr>Yu Gothic UI Light</vt:lpstr>
      <vt:lpstr>Bahnschrift</vt:lpstr>
      <vt:lpstr>Bahnschrift Condensed</vt:lpstr>
      <vt:lpstr>Bahnschrift SemiBold</vt:lpstr>
      <vt:lpstr>Bahnschrift SemiLight</vt:lpstr>
      <vt:lpstr>Calibri Light</vt:lpstr>
      <vt:lpstr>Century Gothic</vt:lpstr>
      <vt:lpstr>Candara Light</vt:lpstr>
      <vt:lpstr>Comic Sans MS</vt:lpstr>
      <vt:lpstr>Consolas</vt:lpstr>
      <vt:lpstr>Constantia</vt:lpstr>
      <vt:lpstr>Courier New</vt:lpstr>
      <vt:lpstr>DejaVu Math TeX Gyre</vt:lpstr>
      <vt:lpstr>Dubai Medium</vt:lpstr>
      <vt:lpstr>Gabriola</vt:lpstr>
      <vt:lpstr>Impact</vt:lpstr>
      <vt:lpstr>Javanese Text</vt:lpstr>
      <vt:lpstr>Ink Free</vt:lpstr>
      <vt:lpstr>Leelawadee</vt:lpstr>
      <vt:lpstr>Leelawadee UI Semilight</vt:lpstr>
      <vt:lpstr>Leelawadee UI</vt:lpstr>
      <vt:lpstr>Office Theme</vt:lpstr>
      <vt:lpstr>Do Equity Markets Care About Income Inequality?</vt:lpstr>
      <vt:lpstr>Background</vt:lpstr>
      <vt:lpstr>Motivation &amp; Related Literature</vt:lpstr>
      <vt:lpstr>Motivation &amp; Related Literature </vt:lpstr>
      <vt:lpstr>Research Design</vt:lpstr>
      <vt:lpstr>Research Conclusion</vt:lpstr>
      <vt:lpstr>Contribution</vt:lpstr>
      <vt:lpstr>Contribution</vt:lpstr>
      <vt:lpstr>Data of CEO-worker Pay Ratio</vt:lpstr>
      <vt:lpstr>Data of CEO-worker Pay Ratio</vt:lpstr>
      <vt:lpstr>Regressions:  CAR to Pay Ratio</vt:lpstr>
      <vt:lpstr>Regressions:  CAR to Pay Ratio</vt:lpstr>
      <vt:lpstr>Pay Dispersion vs. Pay Levels</vt:lpstr>
      <vt:lpstr>Equity market reaction to pay ratio</vt:lpstr>
      <vt:lpstr>Equity market reaction to pay ratio</vt:lpstr>
      <vt:lpstr>Institutional Investors’ Portfolio Rebalancing</vt:lpstr>
      <vt:lpstr>Institutional Investors’ Portfolio Rebalancing</vt:lpstr>
      <vt:lpstr>Institutional Investors’ Portfolio Rebalancing （ESG）</vt:lpstr>
      <vt:lpstr>Institutional Investors’ Portfolio Rebalancing（ESG）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Equity Markets Care About Income Inequality?</dc:title>
  <dc:creator>wang shuo</dc:creator>
  <cp:lastModifiedBy>Danny.L</cp:lastModifiedBy>
  <cp:revision>2</cp:revision>
  <dcterms:created xsi:type="dcterms:W3CDTF">2022-11-10T01:07:26Z</dcterms:created>
  <dcterms:modified xsi:type="dcterms:W3CDTF">2022-11-10T02:18:47Z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2022-09-29T16:00:00Z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2022-11-09T16:00:00Z</vt:filetime>
  </property>
  <property fmtid="{D5CDD505-2E9C-101B-9397-08002B2CF9AE}" pid="5" name="ICV">
    <vt:lpwstr>F8FF5FB68C40400B9A970E2D8E95EF91</vt:lpwstr>
  </property>
  <property fmtid="{D5CDD505-2E9C-101B-9397-08002B2CF9AE}" pid="6" name="KSOProductBuildVer">
    <vt:lpwstr>2052-11.1.0.12763</vt:lpwstr>
  </property>
</Properties>
</file>