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80" r:id="rId5"/>
    <p:sldId id="259" r:id="rId6"/>
    <p:sldId id="281" r:id="rId7"/>
    <p:sldId id="266" r:id="rId8"/>
    <p:sldId id="270" r:id="rId9"/>
    <p:sldId id="271" r:id="rId10"/>
    <p:sldId id="261" r:id="rId11"/>
    <p:sldId id="282" r:id="rId12"/>
    <p:sldId id="263" r:id="rId13"/>
    <p:sldId id="267" r:id="rId14"/>
    <p:sldId id="268" r:id="rId15"/>
    <p:sldId id="269" r:id="rId16"/>
    <p:sldId id="283" r:id="rId17"/>
    <p:sldId id="264" r:id="rId18"/>
    <p:sldId id="265" r:id="rId19"/>
    <p:sldId id="275" r:id="rId20"/>
    <p:sldId id="284" r:id="rId21"/>
    <p:sldId id="272" r:id="rId22"/>
    <p:sldId id="273" r:id="rId23"/>
    <p:sldId id="285" r:id="rId24"/>
    <p:sldId id="276" r:id="rId25"/>
    <p:sldId id="277" r:id="rId26"/>
    <p:sldId id="278" r:id="rId27"/>
    <p:sldId id="279" r:id="rId28"/>
    <p:sldId id="260"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02" autoAdjust="0"/>
  </p:normalViewPr>
  <p:slideViewPr>
    <p:cSldViewPr snapToGrid="0">
      <p:cViewPr varScale="1">
        <p:scale>
          <a:sx n="59" d="100"/>
          <a:sy n="59" d="100"/>
        </p:scale>
        <p:origin x="76"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E43B3B-CC13-4994-AB95-52E32F2DAF0E}"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C8B1FA2A-16C5-4AD6-9AF6-CF04C3D0DACA}">
      <dgm:prSet phldrT="[文本]"/>
      <dgm:spPr/>
      <dgm:t>
        <a:bodyPr/>
        <a:lstStyle/>
        <a:p>
          <a:r>
            <a:rPr lang="en-US" altLang="zh-CN" dirty="0">
              <a:latin typeface="Times New Roman" panose="02020603050405020304" pitchFamily="18" charset="0"/>
              <a:cs typeface="Times New Roman" panose="02020603050405020304" pitchFamily="18" charset="0"/>
            </a:rPr>
            <a:t>3 predictions</a:t>
          </a:r>
          <a:endParaRPr lang="zh-CN" altLang="en-US" dirty="0">
            <a:latin typeface="Times New Roman" panose="02020603050405020304" pitchFamily="18" charset="0"/>
            <a:cs typeface="Times New Roman" panose="02020603050405020304" pitchFamily="18" charset="0"/>
          </a:endParaRPr>
        </a:p>
      </dgm:t>
    </dgm:pt>
    <dgm:pt modelId="{2FA3A631-82CB-460A-A755-D2FB70888A3F}" type="parTrans" cxnId="{D0E45097-B047-4A9B-9028-E4790960C9B4}">
      <dgm:prSet/>
      <dgm:spPr/>
      <dgm:t>
        <a:bodyPr/>
        <a:lstStyle/>
        <a:p>
          <a:endParaRPr lang="zh-CN" altLang="en-US"/>
        </a:p>
      </dgm:t>
    </dgm:pt>
    <dgm:pt modelId="{E5B3650F-D830-4CE6-8D37-23D9F2B450B3}" type="sibTrans" cxnId="{D0E45097-B047-4A9B-9028-E4790960C9B4}">
      <dgm:prSet/>
      <dgm:spPr/>
      <dgm:t>
        <a:bodyPr/>
        <a:lstStyle/>
        <a:p>
          <a:endParaRPr lang="zh-CN" altLang="en-US"/>
        </a:p>
      </dgm:t>
    </dgm:pt>
    <dgm:pt modelId="{806E874D-B495-41A7-A9A6-2F80B5F1AA6C}">
      <dgm:prSet phldrT="[文本]"/>
      <dgm:spPr/>
      <dgm:t>
        <a:bodyPr/>
        <a:lstStyle/>
        <a:p>
          <a:r>
            <a:rPr lang="en-US" altLang="en-US" dirty="0">
              <a:latin typeface="Times New Roman" panose="02020603050405020304" pitchFamily="18" charset="0"/>
              <a:cs typeface="Times New Roman" panose="02020603050405020304" pitchFamily="18" charset="0"/>
            </a:rPr>
            <a:t>Past profits predict future forecast errors</a:t>
          </a:r>
          <a:endParaRPr lang="zh-CN" altLang="en-US" dirty="0">
            <a:latin typeface="Times New Roman" panose="02020603050405020304" pitchFamily="18" charset="0"/>
            <a:cs typeface="Times New Roman" panose="02020603050405020304" pitchFamily="18" charset="0"/>
          </a:endParaRPr>
        </a:p>
      </dgm:t>
    </dgm:pt>
    <dgm:pt modelId="{1E13E5E8-39C7-4DC2-8793-775FFE758E08}" type="parTrans" cxnId="{C534A1CC-71F1-4EF5-8359-6F98173C4A42}">
      <dgm:prSet/>
      <dgm:spPr/>
      <dgm:t>
        <a:bodyPr/>
        <a:lstStyle/>
        <a:p>
          <a:endParaRPr lang="zh-CN" altLang="en-US"/>
        </a:p>
      </dgm:t>
    </dgm:pt>
    <dgm:pt modelId="{347EDA73-8350-490D-B55F-DE468A01C2E8}" type="sibTrans" cxnId="{C534A1CC-71F1-4EF5-8359-6F98173C4A42}">
      <dgm:prSet/>
      <dgm:spPr/>
      <dgm:t>
        <a:bodyPr/>
        <a:lstStyle/>
        <a:p>
          <a:endParaRPr lang="zh-CN" altLang="en-US"/>
        </a:p>
      </dgm:t>
    </dgm:pt>
    <dgm:pt modelId="{4E99786D-5A69-4007-AA5C-073E55F5BA1C}">
      <dgm:prSet/>
      <dgm:spPr/>
      <dgm:t>
        <a:bodyPr/>
        <a:lstStyle/>
        <a:p>
          <a:r>
            <a:rPr lang="en-US" altLang="en-US" dirty="0">
              <a:latin typeface="Times New Roman" panose="02020603050405020304" pitchFamily="18" charset="0"/>
              <a:cs typeface="Times New Roman" panose="02020603050405020304" pitchFamily="18" charset="0"/>
            </a:rPr>
            <a:t>Inferring stickiness from forecast dynamics </a:t>
          </a:r>
          <a:endParaRPr lang="zh-CN" altLang="en-US" dirty="0">
            <a:latin typeface="Times New Roman" panose="02020603050405020304" pitchFamily="18" charset="0"/>
            <a:cs typeface="Times New Roman" panose="02020603050405020304" pitchFamily="18" charset="0"/>
          </a:endParaRPr>
        </a:p>
      </dgm:t>
    </dgm:pt>
    <dgm:pt modelId="{B8F65D54-454D-40D4-9EA0-B25D0E9D13F7}" type="parTrans" cxnId="{3CAA21DD-06CB-42AC-902D-8E1DBF0D21D6}">
      <dgm:prSet/>
      <dgm:spPr/>
      <dgm:t>
        <a:bodyPr/>
        <a:lstStyle/>
        <a:p>
          <a:endParaRPr lang="zh-CN" altLang="en-US"/>
        </a:p>
      </dgm:t>
    </dgm:pt>
    <dgm:pt modelId="{BF2BD0D3-C422-4B50-B54E-A161DBA4A303}" type="sibTrans" cxnId="{3CAA21DD-06CB-42AC-902D-8E1DBF0D21D6}">
      <dgm:prSet/>
      <dgm:spPr/>
      <dgm:t>
        <a:bodyPr/>
        <a:lstStyle/>
        <a:p>
          <a:endParaRPr lang="zh-CN" altLang="en-US"/>
        </a:p>
      </dgm:t>
    </dgm:pt>
    <dgm:pt modelId="{6C593EC3-B330-44C9-B610-90D3EB6E94CE}">
      <dgm:prSet/>
      <dgm:spPr/>
      <dgm:t>
        <a:bodyPr/>
        <a:lstStyle/>
        <a:p>
          <a:r>
            <a:rPr lang="en-US" altLang="en-US" dirty="0">
              <a:latin typeface="Times New Roman" panose="02020603050405020304" pitchFamily="18" charset="0"/>
              <a:cs typeface="Times New Roman" panose="02020603050405020304" pitchFamily="18" charset="0"/>
            </a:rPr>
            <a:t>Belief stickiness and stock-market anomalies</a:t>
          </a:r>
          <a:endParaRPr lang="zh-CN" altLang="en-US" dirty="0">
            <a:latin typeface="Times New Roman" panose="02020603050405020304" pitchFamily="18" charset="0"/>
            <a:cs typeface="Times New Roman" panose="02020603050405020304" pitchFamily="18" charset="0"/>
          </a:endParaRPr>
        </a:p>
      </dgm:t>
    </dgm:pt>
    <dgm:pt modelId="{F238FCE0-AA51-42C4-AD44-9407FD2A6E73}" type="parTrans" cxnId="{BA9B42D9-8C35-41C9-B632-3213D45BC8DA}">
      <dgm:prSet/>
      <dgm:spPr/>
      <dgm:t>
        <a:bodyPr/>
        <a:lstStyle/>
        <a:p>
          <a:endParaRPr lang="zh-CN" altLang="en-US"/>
        </a:p>
      </dgm:t>
    </dgm:pt>
    <dgm:pt modelId="{70414C32-B3C0-488D-921A-2877EF8B130C}" type="sibTrans" cxnId="{BA9B42D9-8C35-41C9-B632-3213D45BC8DA}">
      <dgm:prSet/>
      <dgm:spPr/>
      <dgm:t>
        <a:bodyPr/>
        <a:lstStyle/>
        <a:p>
          <a:endParaRPr lang="zh-CN" altLang="en-US"/>
        </a:p>
      </dgm:t>
    </dgm:pt>
    <dgm:pt modelId="{7448283E-DD9A-4C4F-A959-2476338E1F43}">
      <dgm:prSet/>
      <dgm:spPr/>
      <dgm:t>
        <a:bodyPr/>
        <a:lstStyle/>
        <a:p>
          <a:r>
            <a:rPr lang="en-US" altLang="zh-CN" dirty="0">
              <a:latin typeface="Times New Roman" panose="02020603050405020304" pitchFamily="18" charset="0"/>
              <a:cs typeface="Times New Roman" panose="02020603050405020304" pitchFamily="18" charset="0"/>
            </a:rPr>
            <a:t>Does the stickiness exist</a:t>
          </a:r>
          <a:r>
            <a:rPr lang="en-US" altLang="zh-CN" dirty="0"/>
            <a:t>?</a:t>
          </a:r>
          <a:endParaRPr lang="zh-CN" altLang="en-US" dirty="0"/>
        </a:p>
      </dgm:t>
    </dgm:pt>
    <dgm:pt modelId="{B6D7155E-08F0-49ED-AE4C-FE60F152E27A}" type="parTrans" cxnId="{BB583A86-EAD5-45D0-BB73-D2A2AF526DE8}">
      <dgm:prSet/>
      <dgm:spPr/>
      <dgm:t>
        <a:bodyPr/>
        <a:lstStyle/>
        <a:p>
          <a:endParaRPr lang="zh-CN" altLang="en-US"/>
        </a:p>
      </dgm:t>
    </dgm:pt>
    <dgm:pt modelId="{CFC27ABE-5156-4436-A6BB-0A60FAC27540}" type="sibTrans" cxnId="{BB583A86-EAD5-45D0-BB73-D2A2AF526DE8}">
      <dgm:prSet/>
      <dgm:spPr/>
      <dgm:t>
        <a:bodyPr/>
        <a:lstStyle/>
        <a:p>
          <a:endParaRPr lang="zh-CN" altLang="en-US"/>
        </a:p>
      </dgm:t>
    </dgm:pt>
    <dgm:pt modelId="{79F4BCE5-AEFC-4DEA-8367-C927934BDAC1}">
      <dgm:prSet/>
      <dgm:spPr/>
      <dgm:t>
        <a:bodyPr/>
        <a:lstStyle/>
        <a:p>
          <a:r>
            <a:rPr lang="en-US" altLang="zh-CN" dirty="0">
              <a:latin typeface="Times New Roman" panose="02020603050405020304" pitchFamily="18" charset="0"/>
              <a:cs typeface="Times New Roman" panose="02020603050405020304" pitchFamily="18" charset="0"/>
            </a:rPr>
            <a:t>How much are the analyst- and firm-level stickiness </a:t>
          </a:r>
          <a:endParaRPr lang="zh-CN" altLang="en-US" dirty="0">
            <a:latin typeface="Times New Roman" panose="02020603050405020304" pitchFamily="18" charset="0"/>
            <a:cs typeface="Times New Roman" panose="02020603050405020304" pitchFamily="18" charset="0"/>
          </a:endParaRPr>
        </a:p>
      </dgm:t>
    </dgm:pt>
    <dgm:pt modelId="{0451EF62-1043-4F56-A84A-04FE694ABA3E}" type="parTrans" cxnId="{8A342120-2172-41E0-BCDD-8623FCD3471E}">
      <dgm:prSet/>
      <dgm:spPr/>
      <dgm:t>
        <a:bodyPr/>
        <a:lstStyle/>
        <a:p>
          <a:endParaRPr lang="zh-CN" altLang="en-US"/>
        </a:p>
      </dgm:t>
    </dgm:pt>
    <dgm:pt modelId="{B1B6A145-8AA8-4080-93D3-DD1E57622C9A}" type="sibTrans" cxnId="{8A342120-2172-41E0-BCDD-8623FCD3471E}">
      <dgm:prSet/>
      <dgm:spPr/>
      <dgm:t>
        <a:bodyPr/>
        <a:lstStyle/>
        <a:p>
          <a:endParaRPr lang="zh-CN" altLang="en-US"/>
        </a:p>
      </dgm:t>
    </dgm:pt>
    <dgm:pt modelId="{46990C90-577C-4829-9726-ACF2EF7B1F44}">
      <dgm:prSet/>
      <dgm:spPr/>
      <dgm:t>
        <a:bodyPr/>
        <a:lstStyle/>
        <a:p>
          <a:r>
            <a:rPr lang="en-US" altLang="en-US" dirty="0">
              <a:latin typeface="Times New Roman" panose="02020603050405020304" pitchFamily="18" charset="0"/>
              <a:cs typeface="Times New Roman" panose="02020603050405020304" pitchFamily="18" charset="0"/>
            </a:rPr>
            <a:t>Anomalies are stronger for firms followed by sticky analysts</a:t>
          </a:r>
          <a:endParaRPr lang="zh-CN" altLang="en-US" dirty="0">
            <a:latin typeface="Times New Roman" panose="02020603050405020304" pitchFamily="18" charset="0"/>
            <a:cs typeface="Times New Roman" panose="02020603050405020304" pitchFamily="18" charset="0"/>
          </a:endParaRPr>
        </a:p>
      </dgm:t>
    </dgm:pt>
    <dgm:pt modelId="{C8341191-DEAA-49C6-A972-0C6659D2981D}" type="parTrans" cxnId="{CDF0024B-894E-4B53-8DD9-1F11D0CCF8EC}">
      <dgm:prSet/>
      <dgm:spPr/>
      <dgm:t>
        <a:bodyPr/>
        <a:lstStyle/>
        <a:p>
          <a:endParaRPr lang="zh-CN" altLang="en-US"/>
        </a:p>
      </dgm:t>
    </dgm:pt>
    <dgm:pt modelId="{A75CBF5F-84D0-4A5D-A94E-8B8DACDEC08D}" type="sibTrans" cxnId="{CDF0024B-894E-4B53-8DD9-1F11D0CCF8EC}">
      <dgm:prSet/>
      <dgm:spPr/>
      <dgm:t>
        <a:bodyPr/>
        <a:lstStyle/>
        <a:p>
          <a:endParaRPr lang="zh-CN" altLang="en-US"/>
        </a:p>
      </dgm:t>
    </dgm:pt>
    <dgm:pt modelId="{F07D7A33-EFE5-4168-A144-E2C55EBC9F7E}">
      <dgm:prSet/>
      <dgm:spPr/>
      <dgm:t>
        <a:bodyPr/>
        <a:lstStyle/>
        <a:p>
          <a:r>
            <a:rPr lang="en-US" altLang="en-US" dirty="0">
              <a:latin typeface="Times New Roman" panose="02020603050405020304" pitchFamily="18" charset="0"/>
              <a:cs typeface="Times New Roman" panose="02020603050405020304" pitchFamily="18" charset="0"/>
            </a:rPr>
            <a:t>Anomalies are stronger for firms with highly persistent cash flows</a:t>
          </a:r>
          <a:endParaRPr lang="zh-CN" altLang="en-US" dirty="0">
            <a:latin typeface="Times New Roman" panose="02020603050405020304" pitchFamily="18" charset="0"/>
            <a:cs typeface="Times New Roman" panose="02020603050405020304" pitchFamily="18" charset="0"/>
          </a:endParaRPr>
        </a:p>
      </dgm:t>
    </dgm:pt>
    <dgm:pt modelId="{13E19854-FCB3-4393-BB6E-71D3DA959F5C}" type="parTrans" cxnId="{B310C025-E09F-4DDC-B019-FC9153E9FEBE}">
      <dgm:prSet/>
      <dgm:spPr/>
      <dgm:t>
        <a:bodyPr/>
        <a:lstStyle/>
        <a:p>
          <a:endParaRPr lang="zh-CN" altLang="en-US"/>
        </a:p>
      </dgm:t>
    </dgm:pt>
    <dgm:pt modelId="{134C98DE-B52F-40E5-B432-E9BF1888A0B6}" type="sibTrans" cxnId="{B310C025-E09F-4DDC-B019-FC9153E9FEBE}">
      <dgm:prSet/>
      <dgm:spPr/>
      <dgm:t>
        <a:bodyPr/>
        <a:lstStyle/>
        <a:p>
          <a:endParaRPr lang="zh-CN" altLang="en-US"/>
        </a:p>
      </dgm:t>
    </dgm:pt>
    <dgm:pt modelId="{199BA78B-7845-4528-A45A-28B50E8C9EED}" type="pres">
      <dgm:prSet presAssocID="{E4E43B3B-CC13-4994-AB95-52E32F2DAF0E}" presName="hierChild1" presStyleCnt="0">
        <dgm:presLayoutVars>
          <dgm:orgChart val="1"/>
          <dgm:chPref val="1"/>
          <dgm:dir/>
          <dgm:animOne val="branch"/>
          <dgm:animLvl val="lvl"/>
          <dgm:resizeHandles/>
        </dgm:presLayoutVars>
      </dgm:prSet>
      <dgm:spPr/>
    </dgm:pt>
    <dgm:pt modelId="{14A6CEEA-191C-444F-AE68-75E010D03951}" type="pres">
      <dgm:prSet presAssocID="{C8B1FA2A-16C5-4AD6-9AF6-CF04C3D0DACA}" presName="hierRoot1" presStyleCnt="0">
        <dgm:presLayoutVars>
          <dgm:hierBranch val="init"/>
        </dgm:presLayoutVars>
      </dgm:prSet>
      <dgm:spPr/>
    </dgm:pt>
    <dgm:pt modelId="{B6AF851D-D7A1-41E0-AFDE-85C3B21FAE0C}" type="pres">
      <dgm:prSet presAssocID="{C8B1FA2A-16C5-4AD6-9AF6-CF04C3D0DACA}" presName="rootComposite1" presStyleCnt="0"/>
      <dgm:spPr/>
    </dgm:pt>
    <dgm:pt modelId="{12C8FEFD-B7A5-4D7E-832B-B4DD2B80A5B0}" type="pres">
      <dgm:prSet presAssocID="{C8B1FA2A-16C5-4AD6-9AF6-CF04C3D0DACA}" presName="rootText1" presStyleLbl="node0" presStyleIdx="0" presStyleCnt="1">
        <dgm:presLayoutVars>
          <dgm:chPref val="3"/>
        </dgm:presLayoutVars>
      </dgm:prSet>
      <dgm:spPr/>
    </dgm:pt>
    <dgm:pt modelId="{E7D45DAC-C0BB-4036-ACFD-C45AC4D992CE}" type="pres">
      <dgm:prSet presAssocID="{C8B1FA2A-16C5-4AD6-9AF6-CF04C3D0DACA}" presName="rootConnector1" presStyleLbl="node1" presStyleIdx="0" presStyleCnt="0"/>
      <dgm:spPr/>
    </dgm:pt>
    <dgm:pt modelId="{CA8B51CF-4A3D-4F15-9CFC-CA1D48524411}" type="pres">
      <dgm:prSet presAssocID="{C8B1FA2A-16C5-4AD6-9AF6-CF04C3D0DACA}" presName="hierChild2" presStyleCnt="0"/>
      <dgm:spPr/>
    </dgm:pt>
    <dgm:pt modelId="{DA76C293-A47A-465C-AA47-0378EA8B3FF2}" type="pres">
      <dgm:prSet presAssocID="{B8F65D54-454D-40D4-9EA0-B25D0E9D13F7}" presName="Name64" presStyleLbl="parChTrans1D2" presStyleIdx="0" presStyleCnt="3"/>
      <dgm:spPr/>
    </dgm:pt>
    <dgm:pt modelId="{BE76C2E5-374A-4401-B7BC-AF0622BF0B80}" type="pres">
      <dgm:prSet presAssocID="{4E99786D-5A69-4007-AA5C-073E55F5BA1C}" presName="hierRoot2" presStyleCnt="0">
        <dgm:presLayoutVars>
          <dgm:hierBranch val="init"/>
        </dgm:presLayoutVars>
      </dgm:prSet>
      <dgm:spPr/>
    </dgm:pt>
    <dgm:pt modelId="{3F8D348B-5EC0-4DAE-85FD-C313F2D4EF70}" type="pres">
      <dgm:prSet presAssocID="{4E99786D-5A69-4007-AA5C-073E55F5BA1C}" presName="rootComposite" presStyleCnt="0"/>
      <dgm:spPr/>
    </dgm:pt>
    <dgm:pt modelId="{538AC966-C099-4F09-92F9-D8BFE996EC48}" type="pres">
      <dgm:prSet presAssocID="{4E99786D-5A69-4007-AA5C-073E55F5BA1C}" presName="rootText" presStyleLbl="node2" presStyleIdx="0" presStyleCnt="3">
        <dgm:presLayoutVars>
          <dgm:chPref val="3"/>
        </dgm:presLayoutVars>
      </dgm:prSet>
      <dgm:spPr/>
    </dgm:pt>
    <dgm:pt modelId="{4AF620D2-366C-4C00-B1F9-A420EE7344D7}" type="pres">
      <dgm:prSet presAssocID="{4E99786D-5A69-4007-AA5C-073E55F5BA1C}" presName="rootConnector" presStyleLbl="node2" presStyleIdx="0" presStyleCnt="3"/>
      <dgm:spPr/>
    </dgm:pt>
    <dgm:pt modelId="{781E3BC7-E42D-4DFE-B3D5-EC95D9CCB5EA}" type="pres">
      <dgm:prSet presAssocID="{4E99786D-5A69-4007-AA5C-073E55F5BA1C}" presName="hierChild4" presStyleCnt="0"/>
      <dgm:spPr/>
    </dgm:pt>
    <dgm:pt modelId="{9431D302-8519-4DBA-AE46-7E5A3B3F18EF}" type="pres">
      <dgm:prSet presAssocID="{B6D7155E-08F0-49ED-AE4C-FE60F152E27A}" presName="Name64" presStyleLbl="parChTrans1D3" presStyleIdx="0" presStyleCnt="4"/>
      <dgm:spPr/>
    </dgm:pt>
    <dgm:pt modelId="{FAA3FB07-4FB4-444F-A489-072A218A5933}" type="pres">
      <dgm:prSet presAssocID="{7448283E-DD9A-4C4F-A959-2476338E1F43}" presName="hierRoot2" presStyleCnt="0">
        <dgm:presLayoutVars>
          <dgm:hierBranch val="init"/>
        </dgm:presLayoutVars>
      </dgm:prSet>
      <dgm:spPr/>
    </dgm:pt>
    <dgm:pt modelId="{0738C0AD-28ED-40AE-9E38-C420C760BA76}" type="pres">
      <dgm:prSet presAssocID="{7448283E-DD9A-4C4F-A959-2476338E1F43}" presName="rootComposite" presStyleCnt="0"/>
      <dgm:spPr/>
    </dgm:pt>
    <dgm:pt modelId="{14E9CE98-F42F-4779-8388-44AE18B51CDB}" type="pres">
      <dgm:prSet presAssocID="{7448283E-DD9A-4C4F-A959-2476338E1F43}" presName="rootText" presStyleLbl="node3" presStyleIdx="0" presStyleCnt="4">
        <dgm:presLayoutVars>
          <dgm:chPref val="3"/>
        </dgm:presLayoutVars>
      </dgm:prSet>
      <dgm:spPr/>
    </dgm:pt>
    <dgm:pt modelId="{32309D1D-4146-405B-89DA-DE16573C0048}" type="pres">
      <dgm:prSet presAssocID="{7448283E-DD9A-4C4F-A959-2476338E1F43}" presName="rootConnector" presStyleLbl="node3" presStyleIdx="0" presStyleCnt="4"/>
      <dgm:spPr/>
    </dgm:pt>
    <dgm:pt modelId="{FDD79ADB-2436-4CC0-9BFF-16A4872F615B}" type="pres">
      <dgm:prSet presAssocID="{7448283E-DD9A-4C4F-A959-2476338E1F43}" presName="hierChild4" presStyleCnt="0"/>
      <dgm:spPr/>
    </dgm:pt>
    <dgm:pt modelId="{D0FFF75A-D0E9-40C5-A68A-BB16CE9DF883}" type="pres">
      <dgm:prSet presAssocID="{7448283E-DD9A-4C4F-A959-2476338E1F43}" presName="hierChild5" presStyleCnt="0"/>
      <dgm:spPr/>
    </dgm:pt>
    <dgm:pt modelId="{B0717985-6D8A-4E88-BA03-9EB677087B98}" type="pres">
      <dgm:prSet presAssocID="{0451EF62-1043-4F56-A84A-04FE694ABA3E}" presName="Name64" presStyleLbl="parChTrans1D3" presStyleIdx="1" presStyleCnt="4"/>
      <dgm:spPr/>
    </dgm:pt>
    <dgm:pt modelId="{A8E46DD8-471F-442C-9701-499F4484AC25}" type="pres">
      <dgm:prSet presAssocID="{79F4BCE5-AEFC-4DEA-8367-C927934BDAC1}" presName="hierRoot2" presStyleCnt="0">
        <dgm:presLayoutVars>
          <dgm:hierBranch val="init"/>
        </dgm:presLayoutVars>
      </dgm:prSet>
      <dgm:spPr/>
    </dgm:pt>
    <dgm:pt modelId="{14057369-B60F-4C47-9804-D289AD2A8419}" type="pres">
      <dgm:prSet presAssocID="{79F4BCE5-AEFC-4DEA-8367-C927934BDAC1}" presName="rootComposite" presStyleCnt="0"/>
      <dgm:spPr/>
    </dgm:pt>
    <dgm:pt modelId="{3021EAEB-977B-461B-A85A-EB4ACF1AD749}" type="pres">
      <dgm:prSet presAssocID="{79F4BCE5-AEFC-4DEA-8367-C927934BDAC1}" presName="rootText" presStyleLbl="node3" presStyleIdx="1" presStyleCnt="4">
        <dgm:presLayoutVars>
          <dgm:chPref val="3"/>
        </dgm:presLayoutVars>
      </dgm:prSet>
      <dgm:spPr/>
    </dgm:pt>
    <dgm:pt modelId="{67D0D0CA-6512-48C0-A846-AF8845190B18}" type="pres">
      <dgm:prSet presAssocID="{79F4BCE5-AEFC-4DEA-8367-C927934BDAC1}" presName="rootConnector" presStyleLbl="node3" presStyleIdx="1" presStyleCnt="4"/>
      <dgm:spPr/>
    </dgm:pt>
    <dgm:pt modelId="{16195D78-721A-445D-8F2C-35B00BFD18BD}" type="pres">
      <dgm:prSet presAssocID="{79F4BCE5-AEFC-4DEA-8367-C927934BDAC1}" presName="hierChild4" presStyleCnt="0"/>
      <dgm:spPr/>
    </dgm:pt>
    <dgm:pt modelId="{A4661F0A-C002-4128-8D2B-DF284E0CAFA7}" type="pres">
      <dgm:prSet presAssocID="{79F4BCE5-AEFC-4DEA-8367-C927934BDAC1}" presName="hierChild5" presStyleCnt="0"/>
      <dgm:spPr/>
    </dgm:pt>
    <dgm:pt modelId="{31476763-516B-42B8-B33A-B63FB710456E}" type="pres">
      <dgm:prSet presAssocID="{4E99786D-5A69-4007-AA5C-073E55F5BA1C}" presName="hierChild5" presStyleCnt="0"/>
      <dgm:spPr/>
    </dgm:pt>
    <dgm:pt modelId="{00AE62A5-1E50-4B98-ABBC-95560EE74BA7}" type="pres">
      <dgm:prSet presAssocID="{1E13E5E8-39C7-4DC2-8793-775FFE758E08}" presName="Name64" presStyleLbl="parChTrans1D2" presStyleIdx="1" presStyleCnt="3"/>
      <dgm:spPr/>
    </dgm:pt>
    <dgm:pt modelId="{9164C738-E39A-4E6E-9FE3-33626F96D623}" type="pres">
      <dgm:prSet presAssocID="{806E874D-B495-41A7-A9A6-2F80B5F1AA6C}" presName="hierRoot2" presStyleCnt="0">
        <dgm:presLayoutVars>
          <dgm:hierBranch val="init"/>
        </dgm:presLayoutVars>
      </dgm:prSet>
      <dgm:spPr/>
    </dgm:pt>
    <dgm:pt modelId="{C8700713-0E3A-4981-A109-445E4C76A993}" type="pres">
      <dgm:prSet presAssocID="{806E874D-B495-41A7-A9A6-2F80B5F1AA6C}" presName="rootComposite" presStyleCnt="0"/>
      <dgm:spPr/>
    </dgm:pt>
    <dgm:pt modelId="{0428CF42-12E1-41E9-A383-5A56E08AC732}" type="pres">
      <dgm:prSet presAssocID="{806E874D-B495-41A7-A9A6-2F80B5F1AA6C}" presName="rootText" presStyleLbl="node2" presStyleIdx="1" presStyleCnt="3">
        <dgm:presLayoutVars>
          <dgm:chPref val="3"/>
        </dgm:presLayoutVars>
      </dgm:prSet>
      <dgm:spPr/>
    </dgm:pt>
    <dgm:pt modelId="{826DF5F6-6BBF-4054-A522-3CCD2F4417DA}" type="pres">
      <dgm:prSet presAssocID="{806E874D-B495-41A7-A9A6-2F80B5F1AA6C}" presName="rootConnector" presStyleLbl="node2" presStyleIdx="1" presStyleCnt="3"/>
      <dgm:spPr/>
    </dgm:pt>
    <dgm:pt modelId="{EEE4F4C1-9895-4BB4-B7B8-B5E4E27714DF}" type="pres">
      <dgm:prSet presAssocID="{806E874D-B495-41A7-A9A6-2F80B5F1AA6C}" presName="hierChild4" presStyleCnt="0"/>
      <dgm:spPr/>
    </dgm:pt>
    <dgm:pt modelId="{2BC8A479-5878-4FBD-B149-097B7DE50F99}" type="pres">
      <dgm:prSet presAssocID="{806E874D-B495-41A7-A9A6-2F80B5F1AA6C}" presName="hierChild5" presStyleCnt="0"/>
      <dgm:spPr/>
    </dgm:pt>
    <dgm:pt modelId="{9A306834-15DA-4ACB-85B1-0DCFADE6C2E3}" type="pres">
      <dgm:prSet presAssocID="{F238FCE0-AA51-42C4-AD44-9407FD2A6E73}" presName="Name64" presStyleLbl="parChTrans1D2" presStyleIdx="2" presStyleCnt="3"/>
      <dgm:spPr/>
    </dgm:pt>
    <dgm:pt modelId="{5F76126B-5CEA-49C3-AB82-B23B000395EF}" type="pres">
      <dgm:prSet presAssocID="{6C593EC3-B330-44C9-B610-90D3EB6E94CE}" presName="hierRoot2" presStyleCnt="0">
        <dgm:presLayoutVars>
          <dgm:hierBranch val="init"/>
        </dgm:presLayoutVars>
      </dgm:prSet>
      <dgm:spPr/>
    </dgm:pt>
    <dgm:pt modelId="{C6B55DF7-B0E3-4FFF-BAD0-79A069CC9CD8}" type="pres">
      <dgm:prSet presAssocID="{6C593EC3-B330-44C9-B610-90D3EB6E94CE}" presName="rootComposite" presStyleCnt="0"/>
      <dgm:spPr/>
    </dgm:pt>
    <dgm:pt modelId="{68A48550-76C3-4521-87AC-5D717161BED8}" type="pres">
      <dgm:prSet presAssocID="{6C593EC3-B330-44C9-B610-90D3EB6E94CE}" presName="rootText" presStyleLbl="node2" presStyleIdx="2" presStyleCnt="3">
        <dgm:presLayoutVars>
          <dgm:chPref val="3"/>
        </dgm:presLayoutVars>
      </dgm:prSet>
      <dgm:spPr/>
    </dgm:pt>
    <dgm:pt modelId="{78CD2EBB-AF1E-4434-8AEA-68024BBC9075}" type="pres">
      <dgm:prSet presAssocID="{6C593EC3-B330-44C9-B610-90D3EB6E94CE}" presName="rootConnector" presStyleLbl="node2" presStyleIdx="2" presStyleCnt="3"/>
      <dgm:spPr/>
    </dgm:pt>
    <dgm:pt modelId="{7886036E-CDDA-4ADC-AA0B-8F0D82AB91F0}" type="pres">
      <dgm:prSet presAssocID="{6C593EC3-B330-44C9-B610-90D3EB6E94CE}" presName="hierChild4" presStyleCnt="0"/>
      <dgm:spPr/>
    </dgm:pt>
    <dgm:pt modelId="{37C58859-8B17-4974-BE7B-539485026F40}" type="pres">
      <dgm:prSet presAssocID="{C8341191-DEAA-49C6-A972-0C6659D2981D}" presName="Name64" presStyleLbl="parChTrans1D3" presStyleIdx="2" presStyleCnt="4"/>
      <dgm:spPr/>
    </dgm:pt>
    <dgm:pt modelId="{AF32A464-95DB-43C7-A441-DFC74C59F0A0}" type="pres">
      <dgm:prSet presAssocID="{46990C90-577C-4829-9726-ACF2EF7B1F44}" presName="hierRoot2" presStyleCnt="0">
        <dgm:presLayoutVars>
          <dgm:hierBranch val="init"/>
        </dgm:presLayoutVars>
      </dgm:prSet>
      <dgm:spPr/>
    </dgm:pt>
    <dgm:pt modelId="{139913A4-53D9-4D82-A1F0-D45406AF6551}" type="pres">
      <dgm:prSet presAssocID="{46990C90-577C-4829-9726-ACF2EF7B1F44}" presName="rootComposite" presStyleCnt="0"/>
      <dgm:spPr/>
    </dgm:pt>
    <dgm:pt modelId="{0FF118FB-7421-4EC7-8163-20D8E10A6E9A}" type="pres">
      <dgm:prSet presAssocID="{46990C90-577C-4829-9726-ACF2EF7B1F44}" presName="rootText" presStyleLbl="node3" presStyleIdx="2" presStyleCnt="4">
        <dgm:presLayoutVars>
          <dgm:chPref val="3"/>
        </dgm:presLayoutVars>
      </dgm:prSet>
      <dgm:spPr/>
    </dgm:pt>
    <dgm:pt modelId="{FD6F1B07-C41D-4A77-AC54-06D618EF6981}" type="pres">
      <dgm:prSet presAssocID="{46990C90-577C-4829-9726-ACF2EF7B1F44}" presName="rootConnector" presStyleLbl="node3" presStyleIdx="2" presStyleCnt="4"/>
      <dgm:spPr/>
    </dgm:pt>
    <dgm:pt modelId="{99D4154E-1747-413C-867C-05D2E64DF801}" type="pres">
      <dgm:prSet presAssocID="{46990C90-577C-4829-9726-ACF2EF7B1F44}" presName="hierChild4" presStyleCnt="0"/>
      <dgm:spPr/>
    </dgm:pt>
    <dgm:pt modelId="{D5D629BC-5A0D-4F13-9CB2-2C9F2CE0F974}" type="pres">
      <dgm:prSet presAssocID="{46990C90-577C-4829-9726-ACF2EF7B1F44}" presName="hierChild5" presStyleCnt="0"/>
      <dgm:spPr/>
    </dgm:pt>
    <dgm:pt modelId="{E62D8550-66ED-4FB4-9C4F-C4D461D57D02}" type="pres">
      <dgm:prSet presAssocID="{13E19854-FCB3-4393-BB6E-71D3DA959F5C}" presName="Name64" presStyleLbl="parChTrans1D3" presStyleIdx="3" presStyleCnt="4"/>
      <dgm:spPr/>
    </dgm:pt>
    <dgm:pt modelId="{39A1771B-71D5-4BF1-BEB1-E5E90BF9390F}" type="pres">
      <dgm:prSet presAssocID="{F07D7A33-EFE5-4168-A144-E2C55EBC9F7E}" presName="hierRoot2" presStyleCnt="0">
        <dgm:presLayoutVars>
          <dgm:hierBranch val="init"/>
        </dgm:presLayoutVars>
      </dgm:prSet>
      <dgm:spPr/>
    </dgm:pt>
    <dgm:pt modelId="{3FEF35CA-5BBD-46C7-835E-835C859968D9}" type="pres">
      <dgm:prSet presAssocID="{F07D7A33-EFE5-4168-A144-E2C55EBC9F7E}" presName="rootComposite" presStyleCnt="0"/>
      <dgm:spPr/>
    </dgm:pt>
    <dgm:pt modelId="{9F73C53A-33B3-4ACE-A3FF-79C7DC43D94C}" type="pres">
      <dgm:prSet presAssocID="{F07D7A33-EFE5-4168-A144-E2C55EBC9F7E}" presName="rootText" presStyleLbl="node3" presStyleIdx="3" presStyleCnt="4">
        <dgm:presLayoutVars>
          <dgm:chPref val="3"/>
        </dgm:presLayoutVars>
      </dgm:prSet>
      <dgm:spPr/>
    </dgm:pt>
    <dgm:pt modelId="{D1BE1ACD-9393-4B75-B94A-5EA59850FEB9}" type="pres">
      <dgm:prSet presAssocID="{F07D7A33-EFE5-4168-A144-E2C55EBC9F7E}" presName="rootConnector" presStyleLbl="node3" presStyleIdx="3" presStyleCnt="4"/>
      <dgm:spPr/>
    </dgm:pt>
    <dgm:pt modelId="{CFBBBA6B-9606-4CFE-9E4D-BA58638DD023}" type="pres">
      <dgm:prSet presAssocID="{F07D7A33-EFE5-4168-A144-E2C55EBC9F7E}" presName="hierChild4" presStyleCnt="0"/>
      <dgm:spPr/>
    </dgm:pt>
    <dgm:pt modelId="{F7805499-0AFF-419D-9295-2674A460A7E7}" type="pres">
      <dgm:prSet presAssocID="{F07D7A33-EFE5-4168-A144-E2C55EBC9F7E}" presName="hierChild5" presStyleCnt="0"/>
      <dgm:spPr/>
    </dgm:pt>
    <dgm:pt modelId="{3482A967-71E0-437E-8F47-0D8FFF8B166D}" type="pres">
      <dgm:prSet presAssocID="{6C593EC3-B330-44C9-B610-90D3EB6E94CE}" presName="hierChild5" presStyleCnt="0"/>
      <dgm:spPr/>
    </dgm:pt>
    <dgm:pt modelId="{1C62FD81-A8F0-4077-AB41-6C24F84AD253}" type="pres">
      <dgm:prSet presAssocID="{C8B1FA2A-16C5-4AD6-9AF6-CF04C3D0DACA}" presName="hierChild3" presStyleCnt="0"/>
      <dgm:spPr/>
    </dgm:pt>
  </dgm:ptLst>
  <dgm:cxnLst>
    <dgm:cxn modelId="{E9298101-3579-4C6A-B4C2-EE66ADBC4FD4}" type="presOf" srcId="{F07D7A33-EFE5-4168-A144-E2C55EBC9F7E}" destId="{9F73C53A-33B3-4ACE-A3FF-79C7DC43D94C}" srcOrd="0" destOrd="0" presId="urn:microsoft.com/office/officeart/2009/3/layout/HorizontalOrganizationChart"/>
    <dgm:cxn modelId="{6C607707-7042-48B8-B63E-1C95B7C59868}" type="presOf" srcId="{46990C90-577C-4829-9726-ACF2EF7B1F44}" destId="{0FF118FB-7421-4EC7-8163-20D8E10A6E9A}" srcOrd="0" destOrd="0" presId="urn:microsoft.com/office/officeart/2009/3/layout/HorizontalOrganizationChart"/>
    <dgm:cxn modelId="{F095E115-2374-42B6-9301-98F21A63C587}" type="presOf" srcId="{C8B1FA2A-16C5-4AD6-9AF6-CF04C3D0DACA}" destId="{12C8FEFD-B7A5-4D7E-832B-B4DD2B80A5B0}" srcOrd="0" destOrd="0" presId="urn:microsoft.com/office/officeart/2009/3/layout/HorizontalOrganizationChart"/>
    <dgm:cxn modelId="{8A342120-2172-41E0-BCDD-8623FCD3471E}" srcId="{4E99786D-5A69-4007-AA5C-073E55F5BA1C}" destId="{79F4BCE5-AEFC-4DEA-8367-C927934BDAC1}" srcOrd="1" destOrd="0" parTransId="{0451EF62-1043-4F56-A84A-04FE694ABA3E}" sibTransId="{B1B6A145-8AA8-4080-93D3-DD1E57622C9A}"/>
    <dgm:cxn modelId="{4246BA24-6EC6-4418-A910-08FB24EAB705}" type="presOf" srcId="{E4E43B3B-CC13-4994-AB95-52E32F2DAF0E}" destId="{199BA78B-7845-4528-A45A-28B50E8C9EED}" srcOrd="0" destOrd="0" presId="urn:microsoft.com/office/officeart/2009/3/layout/HorizontalOrganizationChart"/>
    <dgm:cxn modelId="{B310C025-E09F-4DDC-B019-FC9153E9FEBE}" srcId="{6C593EC3-B330-44C9-B610-90D3EB6E94CE}" destId="{F07D7A33-EFE5-4168-A144-E2C55EBC9F7E}" srcOrd="1" destOrd="0" parTransId="{13E19854-FCB3-4393-BB6E-71D3DA959F5C}" sibTransId="{134C98DE-B52F-40E5-B432-E9BF1888A0B6}"/>
    <dgm:cxn modelId="{D6E02F2F-A81D-44F9-8D03-52484B8C3640}" type="presOf" srcId="{1E13E5E8-39C7-4DC2-8793-775FFE758E08}" destId="{00AE62A5-1E50-4B98-ABBC-95560EE74BA7}" srcOrd="0" destOrd="0" presId="urn:microsoft.com/office/officeart/2009/3/layout/HorizontalOrganizationChart"/>
    <dgm:cxn modelId="{27C3645F-160E-47D1-920E-6805E91DEB85}" type="presOf" srcId="{46990C90-577C-4829-9726-ACF2EF7B1F44}" destId="{FD6F1B07-C41D-4A77-AC54-06D618EF6981}" srcOrd="1" destOrd="0" presId="urn:microsoft.com/office/officeart/2009/3/layout/HorizontalOrganizationChart"/>
    <dgm:cxn modelId="{387EFC68-6C38-4E95-B963-322CD74B81B0}" type="presOf" srcId="{806E874D-B495-41A7-A9A6-2F80B5F1AA6C}" destId="{0428CF42-12E1-41E9-A383-5A56E08AC732}" srcOrd="0" destOrd="0" presId="urn:microsoft.com/office/officeart/2009/3/layout/HorizontalOrganizationChart"/>
    <dgm:cxn modelId="{CDF0024B-894E-4B53-8DD9-1F11D0CCF8EC}" srcId="{6C593EC3-B330-44C9-B610-90D3EB6E94CE}" destId="{46990C90-577C-4829-9726-ACF2EF7B1F44}" srcOrd="0" destOrd="0" parTransId="{C8341191-DEAA-49C6-A972-0C6659D2981D}" sibTransId="{A75CBF5F-84D0-4A5D-A94E-8B8DACDEC08D}"/>
    <dgm:cxn modelId="{93349B71-A1E9-47E2-9E8C-A693C1A238C0}" type="presOf" srcId="{4E99786D-5A69-4007-AA5C-073E55F5BA1C}" destId="{538AC966-C099-4F09-92F9-D8BFE996EC48}" srcOrd="0" destOrd="0" presId="urn:microsoft.com/office/officeart/2009/3/layout/HorizontalOrganizationChart"/>
    <dgm:cxn modelId="{89F7D07E-09F1-454F-99A2-FAA2EB06ED1D}" type="presOf" srcId="{806E874D-B495-41A7-A9A6-2F80B5F1AA6C}" destId="{826DF5F6-6BBF-4054-A522-3CCD2F4417DA}" srcOrd="1" destOrd="0" presId="urn:microsoft.com/office/officeart/2009/3/layout/HorizontalOrganizationChart"/>
    <dgm:cxn modelId="{4B9CF57E-D283-4B3A-9C0C-8DDB0997CD65}" type="presOf" srcId="{13E19854-FCB3-4393-BB6E-71D3DA959F5C}" destId="{E62D8550-66ED-4FB4-9C4F-C4D461D57D02}" srcOrd="0" destOrd="0" presId="urn:microsoft.com/office/officeart/2009/3/layout/HorizontalOrganizationChart"/>
    <dgm:cxn modelId="{CE527482-21AB-428B-BF01-31D9EBCB8F18}" type="presOf" srcId="{B8F65D54-454D-40D4-9EA0-B25D0E9D13F7}" destId="{DA76C293-A47A-465C-AA47-0378EA8B3FF2}" srcOrd="0" destOrd="0" presId="urn:microsoft.com/office/officeart/2009/3/layout/HorizontalOrganizationChart"/>
    <dgm:cxn modelId="{D9AA1F83-7937-4A49-9BBE-0ADD40678027}" type="presOf" srcId="{6C593EC3-B330-44C9-B610-90D3EB6E94CE}" destId="{78CD2EBB-AF1E-4434-8AEA-68024BBC9075}" srcOrd="1" destOrd="0" presId="urn:microsoft.com/office/officeart/2009/3/layout/HorizontalOrganizationChart"/>
    <dgm:cxn modelId="{555BCC85-CB93-4287-A31B-7F6C6E803AE3}" type="presOf" srcId="{79F4BCE5-AEFC-4DEA-8367-C927934BDAC1}" destId="{67D0D0CA-6512-48C0-A846-AF8845190B18}" srcOrd="1" destOrd="0" presId="urn:microsoft.com/office/officeart/2009/3/layout/HorizontalOrganizationChart"/>
    <dgm:cxn modelId="{BB583A86-EAD5-45D0-BB73-D2A2AF526DE8}" srcId="{4E99786D-5A69-4007-AA5C-073E55F5BA1C}" destId="{7448283E-DD9A-4C4F-A959-2476338E1F43}" srcOrd="0" destOrd="0" parTransId="{B6D7155E-08F0-49ED-AE4C-FE60F152E27A}" sibTransId="{CFC27ABE-5156-4436-A6BB-0A60FAC27540}"/>
    <dgm:cxn modelId="{19015C92-1A01-457B-A355-E8FE0E0072B1}" type="presOf" srcId="{F07D7A33-EFE5-4168-A144-E2C55EBC9F7E}" destId="{D1BE1ACD-9393-4B75-B94A-5EA59850FEB9}" srcOrd="1" destOrd="0" presId="urn:microsoft.com/office/officeart/2009/3/layout/HorizontalOrganizationChart"/>
    <dgm:cxn modelId="{D0E45097-B047-4A9B-9028-E4790960C9B4}" srcId="{E4E43B3B-CC13-4994-AB95-52E32F2DAF0E}" destId="{C8B1FA2A-16C5-4AD6-9AF6-CF04C3D0DACA}" srcOrd="0" destOrd="0" parTransId="{2FA3A631-82CB-460A-A755-D2FB70888A3F}" sibTransId="{E5B3650F-D830-4CE6-8D37-23D9F2B450B3}"/>
    <dgm:cxn modelId="{E105EDA6-D222-440D-AF86-196A09B1D580}" type="presOf" srcId="{B6D7155E-08F0-49ED-AE4C-FE60F152E27A}" destId="{9431D302-8519-4DBA-AE46-7E5A3B3F18EF}" srcOrd="0" destOrd="0" presId="urn:microsoft.com/office/officeart/2009/3/layout/HorizontalOrganizationChart"/>
    <dgm:cxn modelId="{781695A7-5F22-4CDA-AEB3-5EFBC2A71606}" type="presOf" srcId="{C8B1FA2A-16C5-4AD6-9AF6-CF04C3D0DACA}" destId="{E7D45DAC-C0BB-4036-ACFD-C45AC4D992CE}" srcOrd="1" destOrd="0" presId="urn:microsoft.com/office/officeart/2009/3/layout/HorizontalOrganizationChart"/>
    <dgm:cxn modelId="{E08931BD-C6BC-438D-AA72-E8704EE4852E}" type="presOf" srcId="{0451EF62-1043-4F56-A84A-04FE694ABA3E}" destId="{B0717985-6D8A-4E88-BA03-9EB677087B98}" srcOrd="0" destOrd="0" presId="urn:microsoft.com/office/officeart/2009/3/layout/HorizontalOrganizationChart"/>
    <dgm:cxn modelId="{B6FD97C4-8833-4349-AF4B-1F5F13B4D389}" type="presOf" srcId="{7448283E-DD9A-4C4F-A959-2476338E1F43}" destId="{32309D1D-4146-405B-89DA-DE16573C0048}" srcOrd="1" destOrd="0" presId="urn:microsoft.com/office/officeart/2009/3/layout/HorizontalOrganizationChart"/>
    <dgm:cxn modelId="{C55500CA-02CD-4B44-8885-B332A1B853C5}" type="presOf" srcId="{7448283E-DD9A-4C4F-A959-2476338E1F43}" destId="{14E9CE98-F42F-4779-8388-44AE18B51CDB}" srcOrd="0" destOrd="0" presId="urn:microsoft.com/office/officeart/2009/3/layout/HorizontalOrganizationChart"/>
    <dgm:cxn modelId="{C534A1CC-71F1-4EF5-8359-6F98173C4A42}" srcId="{C8B1FA2A-16C5-4AD6-9AF6-CF04C3D0DACA}" destId="{806E874D-B495-41A7-A9A6-2F80B5F1AA6C}" srcOrd="1" destOrd="0" parTransId="{1E13E5E8-39C7-4DC2-8793-775FFE758E08}" sibTransId="{347EDA73-8350-490D-B55F-DE468A01C2E8}"/>
    <dgm:cxn modelId="{0265DBCD-6B96-4DDC-9083-2A79F39386AC}" type="presOf" srcId="{4E99786D-5A69-4007-AA5C-073E55F5BA1C}" destId="{4AF620D2-366C-4C00-B1F9-A420EE7344D7}" srcOrd="1" destOrd="0" presId="urn:microsoft.com/office/officeart/2009/3/layout/HorizontalOrganizationChart"/>
    <dgm:cxn modelId="{C26981D6-E5CA-467A-8700-E096E521FBFD}" type="presOf" srcId="{F238FCE0-AA51-42C4-AD44-9407FD2A6E73}" destId="{9A306834-15DA-4ACB-85B1-0DCFADE6C2E3}" srcOrd="0" destOrd="0" presId="urn:microsoft.com/office/officeart/2009/3/layout/HorizontalOrganizationChart"/>
    <dgm:cxn modelId="{2F92D3D8-6B8E-4E7C-9763-E214244D93C0}" type="presOf" srcId="{6C593EC3-B330-44C9-B610-90D3EB6E94CE}" destId="{68A48550-76C3-4521-87AC-5D717161BED8}" srcOrd="0" destOrd="0" presId="urn:microsoft.com/office/officeart/2009/3/layout/HorizontalOrganizationChart"/>
    <dgm:cxn modelId="{BA9B42D9-8C35-41C9-B632-3213D45BC8DA}" srcId="{C8B1FA2A-16C5-4AD6-9AF6-CF04C3D0DACA}" destId="{6C593EC3-B330-44C9-B610-90D3EB6E94CE}" srcOrd="2" destOrd="0" parTransId="{F238FCE0-AA51-42C4-AD44-9407FD2A6E73}" sibTransId="{70414C32-B3C0-488D-921A-2877EF8B130C}"/>
    <dgm:cxn modelId="{3CAA21DD-06CB-42AC-902D-8E1DBF0D21D6}" srcId="{C8B1FA2A-16C5-4AD6-9AF6-CF04C3D0DACA}" destId="{4E99786D-5A69-4007-AA5C-073E55F5BA1C}" srcOrd="0" destOrd="0" parTransId="{B8F65D54-454D-40D4-9EA0-B25D0E9D13F7}" sibTransId="{BF2BD0D3-C422-4B50-B54E-A161DBA4A303}"/>
    <dgm:cxn modelId="{5D783EEA-C2FA-4152-A2C1-65896155A6CE}" type="presOf" srcId="{79F4BCE5-AEFC-4DEA-8367-C927934BDAC1}" destId="{3021EAEB-977B-461B-A85A-EB4ACF1AD749}" srcOrd="0" destOrd="0" presId="urn:microsoft.com/office/officeart/2009/3/layout/HorizontalOrganizationChart"/>
    <dgm:cxn modelId="{93741EFB-C4AE-4C7E-9EF7-CF729ED5FF31}" type="presOf" srcId="{C8341191-DEAA-49C6-A972-0C6659D2981D}" destId="{37C58859-8B17-4974-BE7B-539485026F40}" srcOrd="0" destOrd="0" presId="urn:microsoft.com/office/officeart/2009/3/layout/HorizontalOrganizationChart"/>
    <dgm:cxn modelId="{2317A8BF-0B41-43C2-B9E5-EB1BD9A1D335}" type="presParOf" srcId="{199BA78B-7845-4528-A45A-28B50E8C9EED}" destId="{14A6CEEA-191C-444F-AE68-75E010D03951}" srcOrd="0" destOrd="0" presId="urn:microsoft.com/office/officeart/2009/3/layout/HorizontalOrganizationChart"/>
    <dgm:cxn modelId="{AE890F53-2F30-43A0-9343-DB7D7F051223}" type="presParOf" srcId="{14A6CEEA-191C-444F-AE68-75E010D03951}" destId="{B6AF851D-D7A1-41E0-AFDE-85C3B21FAE0C}" srcOrd="0" destOrd="0" presId="urn:microsoft.com/office/officeart/2009/3/layout/HorizontalOrganizationChart"/>
    <dgm:cxn modelId="{9D9D06B7-7B1A-4859-A780-6F4FD8D06A10}" type="presParOf" srcId="{B6AF851D-D7A1-41E0-AFDE-85C3B21FAE0C}" destId="{12C8FEFD-B7A5-4D7E-832B-B4DD2B80A5B0}" srcOrd="0" destOrd="0" presId="urn:microsoft.com/office/officeart/2009/3/layout/HorizontalOrganizationChart"/>
    <dgm:cxn modelId="{C8184247-3725-45B3-AAA8-D85B258CE5C3}" type="presParOf" srcId="{B6AF851D-D7A1-41E0-AFDE-85C3B21FAE0C}" destId="{E7D45DAC-C0BB-4036-ACFD-C45AC4D992CE}" srcOrd="1" destOrd="0" presId="urn:microsoft.com/office/officeart/2009/3/layout/HorizontalOrganizationChart"/>
    <dgm:cxn modelId="{15C7041B-E4DD-420A-9DFF-A4CA745CAC58}" type="presParOf" srcId="{14A6CEEA-191C-444F-AE68-75E010D03951}" destId="{CA8B51CF-4A3D-4F15-9CFC-CA1D48524411}" srcOrd="1" destOrd="0" presId="urn:microsoft.com/office/officeart/2009/3/layout/HorizontalOrganizationChart"/>
    <dgm:cxn modelId="{ECC31E55-3E8A-4030-918C-DD347960B565}" type="presParOf" srcId="{CA8B51CF-4A3D-4F15-9CFC-CA1D48524411}" destId="{DA76C293-A47A-465C-AA47-0378EA8B3FF2}" srcOrd="0" destOrd="0" presId="urn:microsoft.com/office/officeart/2009/3/layout/HorizontalOrganizationChart"/>
    <dgm:cxn modelId="{36F8C59E-0C24-43A4-BD73-44732164766B}" type="presParOf" srcId="{CA8B51CF-4A3D-4F15-9CFC-CA1D48524411}" destId="{BE76C2E5-374A-4401-B7BC-AF0622BF0B80}" srcOrd="1" destOrd="0" presId="urn:microsoft.com/office/officeart/2009/3/layout/HorizontalOrganizationChart"/>
    <dgm:cxn modelId="{996D6C94-9D65-4284-96AD-061CC5FB9A0E}" type="presParOf" srcId="{BE76C2E5-374A-4401-B7BC-AF0622BF0B80}" destId="{3F8D348B-5EC0-4DAE-85FD-C313F2D4EF70}" srcOrd="0" destOrd="0" presId="urn:microsoft.com/office/officeart/2009/3/layout/HorizontalOrganizationChart"/>
    <dgm:cxn modelId="{66BBC400-7576-40A9-BE83-339640B43BE0}" type="presParOf" srcId="{3F8D348B-5EC0-4DAE-85FD-C313F2D4EF70}" destId="{538AC966-C099-4F09-92F9-D8BFE996EC48}" srcOrd="0" destOrd="0" presId="urn:microsoft.com/office/officeart/2009/3/layout/HorizontalOrganizationChart"/>
    <dgm:cxn modelId="{0FE8DA0B-A931-4A5C-B4A9-A0E2EF526C87}" type="presParOf" srcId="{3F8D348B-5EC0-4DAE-85FD-C313F2D4EF70}" destId="{4AF620D2-366C-4C00-B1F9-A420EE7344D7}" srcOrd="1" destOrd="0" presId="urn:microsoft.com/office/officeart/2009/3/layout/HorizontalOrganizationChart"/>
    <dgm:cxn modelId="{5E02C7DA-B8FB-4210-9E49-A750F90B6291}" type="presParOf" srcId="{BE76C2E5-374A-4401-B7BC-AF0622BF0B80}" destId="{781E3BC7-E42D-4DFE-B3D5-EC95D9CCB5EA}" srcOrd="1" destOrd="0" presId="urn:microsoft.com/office/officeart/2009/3/layout/HorizontalOrganizationChart"/>
    <dgm:cxn modelId="{75AE76F0-ACB7-4AB2-B715-BD6AB3C207A1}" type="presParOf" srcId="{781E3BC7-E42D-4DFE-B3D5-EC95D9CCB5EA}" destId="{9431D302-8519-4DBA-AE46-7E5A3B3F18EF}" srcOrd="0" destOrd="0" presId="urn:microsoft.com/office/officeart/2009/3/layout/HorizontalOrganizationChart"/>
    <dgm:cxn modelId="{31CA9A8A-6D3B-4296-8D4E-D7D679BE0235}" type="presParOf" srcId="{781E3BC7-E42D-4DFE-B3D5-EC95D9CCB5EA}" destId="{FAA3FB07-4FB4-444F-A489-072A218A5933}" srcOrd="1" destOrd="0" presId="urn:microsoft.com/office/officeart/2009/3/layout/HorizontalOrganizationChart"/>
    <dgm:cxn modelId="{957ACE67-3A7E-48BD-854D-754FB33D61C7}" type="presParOf" srcId="{FAA3FB07-4FB4-444F-A489-072A218A5933}" destId="{0738C0AD-28ED-40AE-9E38-C420C760BA76}" srcOrd="0" destOrd="0" presId="urn:microsoft.com/office/officeart/2009/3/layout/HorizontalOrganizationChart"/>
    <dgm:cxn modelId="{919CD22D-F654-4BB6-8328-BBE1AE1B0118}" type="presParOf" srcId="{0738C0AD-28ED-40AE-9E38-C420C760BA76}" destId="{14E9CE98-F42F-4779-8388-44AE18B51CDB}" srcOrd="0" destOrd="0" presId="urn:microsoft.com/office/officeart/2009/3/layout/HorizontalOrganizationChart"/>
    <dgm:cxn modelId="{33C7E419-F83D-46D2-879B-B48FF44CBEBD}" type="presParOf" srcId="{0738C0AD-28ED-40AE-9E38-C420C760BA76}" destId="{32309D1D-4146-405B-89DA-DE16573C0048}" srcOrd="1" destOrd="0" presId="urn:microsoft.com/office/officeart/2009/3/layout/HorizontalOrganizationChart"/>
    <dgm:cxn modelId="{CA107DEB-BDD8-4AA9-AD71-4D9A11DDF37E}" type="presParOf" srcId="{FAA3FB07-4FB4-444F-A489-072A218A5933}" destId="{FDD79ADB-2436-4CC0-9BFF-16A4872F615B}" srcOrd="1" destOrd="0" presId="urn:microsoft.com/office/officeart/2009/3/layout/HorizontalOrganizationChart"/>
    <dgm:cxn modelId="{C1FB598E-AFE2-4E2D-BCDA-A5509F3D131B}" type="presParOf" srcId="{FAA3FB07-4FB4-444F-A489-072A218A5933}" destId="{D0FFF75A-D0E9-40C5-A68A-BB16CE9DF883}" srcOrd="2" destOrd="0" presId="urn:microsoft.com/office/officeart/2009/3/layout/HorizontalOrganizationChart"/>
    <dgm:cxn modelId="{5939ED66-B58A-4513-80BC-0F1A3BC771F1}" type="presParOf" srcId="{781E3BC7-E42D-4DFE-B3D5-EC95D9CCB5EA}" destId="{B0717985-6D8A-4E88-BA03-9EB677087B98}" srcOrd="2" destOrd="0" presId="urn:microsoft.com/office/officeart/2009/3/layout/HorizontalOrganizationChart"/>
    <dgm:cxn modelId="{C1006FA8-A815-4B52-A999-6D3BF6E9276E}" type="presParOf" srcId="{781E3BC7-E42D-4DFE-B3D5-EC95D9CCB5EA}" destId="{A8E46DD8-471F-442C-9701-499F4484AC25}" srcOrd="3" destOrd="0" presId="urn:microsoft.com/office/officeart/2009/3/layout/HorizontalOrganizationChart"/>
    <dgm:cxn modelId="{8F10C679-C703-4778-8F40-894294B5A9D9}" type="presParOf" srcId="{A8E46DD8-471F-442C-9701-499F4484AC25}" destId="{14057369-B60F-4C47-9804-D289AD2A8419}" srcOrd="0" destOrd="0" presId="urn:microsoft.com/office/officeart/2009/3/layout/HorizontalOrganizationChart"/>
    <dgm:cxn modelId="{981BE4C7-3429-4C9B-B10D-8E7263C964D8}" type="presParOf" srcId="{14057369-B60F-4C47-9804-D289AD2A8419}" destId="{3021EAEB-977B-461B-A85A-EB4ACF1AD749}" srcOrd="0" destOrd="0" presId="urn:microsoft.com/office/officeart/2009/3/layout/HorizontalOrganizationChart"/>
    <dgm:cxn modelId="{29A1B337-952D-493A-A435-9D774D88F6BF}" type="presParOf" srcId="{14057369-B60F-4C47-9804-D289AD2A8419}" destId="{67D0D0CA-6512-48C0-A846-AF8845190B18}" srcOrd="1" destOrd="0" presId="urn:microsoft.com/office/officeart/2009/3/layout/HorizontalOrganizationChart"/>
    <dgm:cxn modelId="{350BB7FD-E334-4EBC-971F-D1969FBA40C0}" type="presParOf" srcId="{A8E46DD8-471F-442C-9701-499F4484AC25}" destId="{16195D78-721A-445D-8F2C-35B00BFD18BD}" srcOrd="1" destOrd="0" presId="urn:microsoft.com/office/officeart/2009/3/layout/HorizontalOrganizationChart"/>
    <dgm:cxn modelId="{C7C7D646-042D-4BDB-ACCF-43AA47366675}" type="presParOf" srcId="{A8E46DD8-471F-442C-9701-499F4484AC25}" destId="{A4661F0A-C002-4128-8D2B-DF284E0CAFA7}" srcOrd="2" destOrd="0" presId="urn:microsoft.com/office/officeart/2009/3/layout/HorizontalOrganizationChart"/>
    <dgm:cxn modelId="{C422540E-1817-4F8F-B7FB-ADD91173FFC7}" type="presParOf" srcId="{BE76C2E5-374A-4401-B7BC-AF0622BF0B80}" destId="{31476763-516B-42B8-B33A-B63FB710456E}" srcOrd="2" destOrd="0" presId="urn:microsoft.com/office/officeart/2009/3/layout/HorizontalOrganizationChart"/>
    <dgm:cxn modelId="{44D7B2ED-1171-47C7-A4EF-52CDA39D8918}" type="presParOf" srcId="{CA8B51CF-4A3D-4F15-9CFC-CA1D48524411}" destId="{00AE62A5-1E50-4B98-ABBC-95560EE74BA7}" srcOrd="2" destOrd="0" presId="urn:microsoft.com/office/officeart/2009/3/layout/HorizontalOrganizationChart"/>
    <dgm:cxn modelId="{83AEDB41-C175-4993-9F76-311FDACFD3CB}" type="presParOf" srcId="{CA8B51CF-4A3D-4F15-9CFC-CA1D48524411}" destId="{9164C738-E39A-4E6E-9FE3-33626F96D623}" srcOrd="3" destOrd="0" presId="urn:microsoft.com/office/officeart/2009/3/layout/HorizontalOrganizationChart"/>
    <dgm:cxn modelId="{AF1E5468-1BA5-4A08-96E1-11238E03F832}" type="presParOf" srcId="{9164C738-E39A-4E6E-9FE3-33626F96D623}" destId="{C8700713-0E3A-4981-A109-445E4C76A993}" srcOrd="0" destOrd="0" presId="urn:microsoft.com/office/officeart/2009/3/layout/HorizontalOrganizationChart"/>
    <dgm:cxn modelId="{E3D553D3-6FB9-43B0-A8E9-BE54E131ADBA}" type="presParOf" srcId="{C8700713-0E3A-4981-A109-445E4C76A993}" destId="{0428CF42-12E1-41E9-A383-5A56E08AC732}" srcOrd="0" destOrd="0" presId="urn:microsoft.com/office/officeart/2009/3/layout/HorizontalOrganizationChart"/>
    <dgm:cxn modelId="{2FA65168-7510-4BFB-8B6E-E46D789333E0}" type="presParOf" srcId="{C8700713-0E3A-4981-A109-445E4C76A993}" destId="{826DF5F6-6BBF-4054-A522-3CCD2F4417DA}" srcOrd="1" destOrd="0" presId="urn:microsoft.com/office/officeart/2009/3/layout/HorizontalOrganizationChart"/>
    <dgm:cxn modelId="{698D37C8-8078-4EAB-99D6-7132608EECAA}" type="presParOf" srcId="{9164C738-E39A-4E6E-9FE3-33626F96D623}" destId="{EEE4F4C1-9895-4BB4-B7B8-B5E4E27714DF}" srcOrd="1" destOrd="0" presId="urn:microsoft.com/office/officeart/2009/3/layout/HorizontalOrganizationChart"/>
    <dgm:cxn modelId="{6D3F094E-94D7-4E40-A68C-E8A8CEAA5ABC}" type="presParOf" srcId="{9164C738-E39A-4E6E-9FE3-33626F96D623}" destId="{2BC8A479-5878-4FBD-B149-097B7DE50F99}" srcOrd="2" destOrd="0" presId="urn:microsoft.com/office/officeart/2009/3/layout/HorizontalOrganizationChart"/>
    <dgm:cxn modelId="{F63AE211-F7D1-4427-9F4D-196DA871F489}" type="presParOf" srcId="{CA8B51CF-4A3D-4F15-9CFC-CA1D48524411}" destId="{9A306834-15DA-4ACB-85B1-0DCFADE6C2E3}" srcOrd="4" destOrd="0" presId="urn:microsoft.com/office/officeart/2009/3/layout/HorizontalOrganizationChart"/>
    <dgm:cxn modelId="{13A38540-870D-47CB-9EFB-DD7B6DE697A4}" type="presParOf" srcId="{CA8B51CF-4A3D-4F15-9CFC-CA1D48524411}" destId="{5F76126B-5CEA-49C3-AB82-B23B000395EF}" srcOrd="5" destOrd="0" presId="urn:microsoft.com/office/officeart/2009/3/layout/HorizontalOrganizationChart"/>
    <dgm:cxn modelId="{E5CAAB06-0B3D-4C7F-BEB4-28D8EF54ADE7}" type="presParOf" srcId="{5F76126B-5CEA-49C3-AB82-B23B000395EF}" destId="{C6B55DF7-B0E3-4FFF-BAD0-79A069CC9CD8}" srcOrd="0" destOrd="0" presId="urn:microsoft.com/office/officeart/2009/3/layout/HorizontalOrganizationChart"/>
    <dgm:cxn modelId="{EFEBED01-6C37-4033-9615-54C23E1BA7E6}" type="presParOf" srcId="{C6B55DF7-B0E3-4FFF-BAD0-79A069CC9CD8}" destId="{68A48550-76C3-4521-87AC-5D717161BED8}" srcOrd="0" destOrd="0" presId="urn:microsoft.com/office/officeart/2009/3/layout/HorizontalOrganizationChart"/>
    <dgm:cxn modelId="{3F0C0C10-5BCB-4DD9-9497-AD30B6680E3A}" type="presParOf" srcId="{C6B55DF7-B0E3-4FFF-BAD0-79A069CC9CD8}" destId="{78CD2EBB-AF1E-4434-8AEA-68024BBC9075}" srcOrd="1" destOrd="0" presId="urn:microsoft.com/office/officeart/2009/3/layout/HorizontalOrganizationChart"/>
    <dgm:cxn modelId="{226C4CCF-8B73-4369-B439-73DE879AF5DB}" type="presParOf" srcId="{5F76126B-5CEA-49C3-AB82-B23B000395EF}" destId="{7886036E-CDDA-4ADC-AA0B-8F0D82AB91F0}" srcOrd="1" destOrd="0" presId="urn:microsoft.com/office/officeart/2009/3/layout/HorizontalOrganizationChart"/>
    <dgm:cxn modelId="{AC9F5327-522C-4132-8F52-6DDB74AC147D}" type="presParOf" srcId="{7886036E-CDDA-4ADC-AA0B-8F0D82AB91F0}" destId="{37C58859-8B17-4974-BE7B-539485026F40}" srcOrd="0" destOrd="0" presId="urn:microsoft.com/office/officeart/2009/3/layout/HorizontalOrganizationChart"/>
    <dgm:cxn modelId="{C3BAD3CE-FAA1-4F91-8258-58DCD7678503}" type="presParOf" srcId="{7886036E-CDDA-4ADC-AA0B-8F0D82AB91F0}" destId="{AF32A464-95DB-43C7-A441-DFC74C59F0A0}" srcOrd="1" destOrd="0" presId="urn:microsoft.com/office/officeart/2009/3/layout/HorizontalOrganizationChart"/>
    <dgm:cxn modelId="{1883A383-F3FF-42B7-B095-A83F4CD4DADF}" type="presParOf" srcId="{AF32A464-95DB-43C7-A441-DFC74C59F0A0}" destId="{139913A4-53D9-4D82-A1F0-D45406AF6551}" srcOrd="0" destOrd="0" presId="urn:microsoft.com/office/officeart/2009/3/layout/HorizontalOrganizationChart"/>
    <dgm:cxn modelId="{8E74D13E-55CA-44ED-B0FB-D35B114B2926}" type="presParOf" srcId="{139913A4-53D9-4D82-A1F0-D45406AF6551}" destId="{0FF118FB-7421-4EC7-8163-20D8E10A6E9A}" srcOrd="0" destOrd="0" presId="urn:microsoft.com/office/officeart/2009/3/layout/HorizontalOrganizationChart"/>
    <dgm:cxn modelId="{61572D29-BF3B-41D1-9F50-E4B3CECCD5C0}" type="presParOf" srcId="{139913A4-53D9-4D82-A1F0-D45406AF6551}" destId="{FD6F1B07-C41D-4A77-AC54-06D618EF6981}" srcOrd="1" destOrd="0" presId="urn:microsoft.com/office/officeart/2009/3/layout/HorizontalOrganizationChart"/>
    <dgm:cxn modelId="{87213412-93AE-42F4-B477-9AFD7DC55497}" type="presParOf" srcId="{AF32A464-95DB-43C7-A441-DFC74C59F0A0}" destId="{99D4154E-1747-413C-867C-05D2E64DF801}" srcOrd="1" destOrd="0" presId="urn:microsoft.com/office/officeart/2009/3/layout/HorizontalOrganizationChart"/>
    <dgm:cxn modelId="{54541B79-9095-48AA-BDBD-ECBBA44E1226}" type="presParOf" srcId="{AF32A464-95DB-43C7-A441-DFC74C59F0A0}" destId="{D5D629BC-5A0D-4F13-9CB2-2C9F2CE0F974}" srcOrd="2" destOrd="0" presId="urn:microsoft.com/office/officeart/2009/3/layout/HorizontalOrganizationChart"/>
    <dgm:cxn modelId="{12AC8C75-A0B7-4F61-8AD3-63887B9D5D3D}" type="presParOf" srcId="{7886036E-CDDA-4ADC-AA0B-8F0D82AB91F0}" destId="{E62D8550-66ED-4FB4-9C4F-C4D461D57D02}" srcOrd="2" destOrd="0" presId="urn:microsoft.com/office/officeart/2009/3/layout/HorizontalOrganizationChart"/>
    <dgm:cxn modelId="{9B86A1CC-9A22-4E0A-BC79-30AFA36AAB34}" type="presParOf" srcId="{7886036E-CDDA-4ADC-AA0B-8F0D82AB91F0}" destId="{39A1771B-71D5-4BF1-BEB1-E5E90BF9390F}" srcOrd="3" destOrd="0" presId="urn:microsoft.com/office/officeart/2009/3/layout/HorizontalOrganizationChart"/>
    <dgm:cxn modelId="{9E79803A-9BA2-4728-BD14-3E7F99C3067D}" type="presParOf" srcId="{39A1771B-71D5-4BF1-BEB1-E5E90BF9390F}" destId="{3FEF35CA-5BBD-46C7-835E-835C859968D9}" srcOrd="0" destOrd="0" presId="urn:microsoft.com/office/officeart/2009/3/layout/HorizontalOrganizationChart"/>
    <dgm:cxn modelId="{DC967572-52C3-47A6-B276-81F35277364A}" type="presParOf" srcId="{3FEF35CA-5BBD-46C7-835E-835C859968D9}" destId="{9F73C53A-33B3-4ACE-A3FF-79C7DC43D94C}" srcOrd="0" destOrd="0" presId="urn:microsoft.com/office/officeart/2009/3/layout/HorizontalOrganizationChart"/>
    <dgm:cxn modelId="{EF19597A-2FAC-44A1-B598-CC5BB5CF5C03}" type="presParOf" srcId="{3FEF35CA-5BBD-46C7-835E-835C859968D9}" destId="{D1BE1ACD-9393-4B75-B94A-5EA59850FEB9}" srcOrd="1" destOrd="0" presId="urn:microsoft.com/office/officeart/2009/3/layout/HorizontalOrganizationChart"/>
    <dgm:cxn modelId="{1198B89A-AC45-4E7D-B6A6-A59CAF095AA9}" type="presParOf" srcId="{39A1771B-71D5-4BF1-BEB1-E5E90BF9390F}" destId="{CFBBBA6B-9606-4CFE-9E4D-BA58638DD023}" srcOrd="1" destOrd="0" presId="urn:microsoft.com/office/officeart/2009/3/layout/HorizontalOrganizationChart"/>
    <dgm:cxn modelId="{80289913-D1CE-4EBD-BEB2-E0821D7364DB}" type="presParOf" srcId="{39A1771B-71D5-4BF1-BEB1-E5E90BF9390F}" destId="{F7805499-0AFF-419D-9295-2674A460A7E7}" srcOrd="2" destOrd="0" presId="urn:microsoft.com/office/officeart/2009/3/layout/HorizontalOrganizationChart"/>
    <dgm:cxn modelId="{A82FA352-4AE4-4A48-A9EF-A48ABCC38BC7}" type="presParOf" srcId="{5F76126B-5CEA-49C3-AB82-B23B000395EF}" destId="{3482A967-71E0-437E-8F47-0D8FFF8B166D}" srcOrd="2" destOrd="0" presId="urn:microsoft.com/office/officeart/2009/3/layout/HorizontalOrganizationChart"/>
    <dgm:cxn modelId="{28BEB97F-A60C-475D-B8DA-699D84467416}" type="presParOf" srcId="{14A6CEEA-191C-444F-AE68-75E010D03951}" destId="{1C62FD81-A8F0-4077-AB41-6C24F84AD253}"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D8550-66ED-4FB4-9C4F-C4D461D57D02}">
      <dsp:nvSpPr>
        <dsp:cNvPr id="0" name=""/>
        <dsp:cNvSpPr/>
      </dsp:nvSpPr>
      <dsp:spPr>
        <a:xfrm>
          <a:off x="5508938" y="3592274"/>
          <a:ext cx="500505" cy="538043"/>
        </a:xfrm>
        <a:custGeom>
          <a:avLst/>
          <a:gdLst/>
          <a:ahLst/>
          <a:cxnLst/>
          <a:rect l="0" t="0" r="0" b="0"/>
          <a:pathLst>
            <a:path>
              <a:moveTo>
                <a:pt x="0" y="0"/>
              </a:moveTo>
              <a:lnTo>
                <a:pt x="250252" y="0"/>
              </a:lnTo>
              <a:lnTo>
                <a:pt x="250252" y="538043"/>
              </a:lnTo>
              <a:lnTo>
                <a:pt x="500505" y="5380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58859-8B17-4974-BE7B-539485026F40}">
      <dsp:nvSpPr>
        <dsp:cNvPr id="0" name=""/>
        <dsp:cNvSpPr/>
      </dsp:nvSpPr>
      <dsp:spPr>
        <a:xfrm>
          <a:off x="5508938" y="3054230"/>
          <a:ext cx="500505" cy="538043"/>
        </a:xfrm>
        <a:custGeom>
          <a:avLst/>
          <a:gdLst/>
          <a:ahLst/>
          <a:cxnLst/>
          <a:rect l="0" t="0" r="0" b="0"/>
          <a:pathLst>
            <a:path>
              <a:moveTo>
                <a:pt x="0" y="538043"/>
              </a:moveTo>
              <a:lnTo>
                <a:pt x="250252" y="538043"/>
              </a:lnTo>
              <a:lnTo>
                <a:pt x="250252" y="0"/>
              </a:lnTo>
              <a:lnTo>
                <a:pt x="50050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306834-15DA-4ACB-85B1-0DCFADE6C2E3}">
      <dsp:nvSpPr>
        <dsp:cNvPr id="0" name=""/>
        <dsp:cNvSpPr/>
      </dsp:nvSpPr>
      <dsp:spPr>
        <a:xfrm>
          <a:off x="2505905" y="2516187"/>
          <a:ext cx="500505" cy="1076086"/>
        </a:xfrm>
        <a:custGeom>
          <a:avLst/>
          <a:gdLst/>
          <a:ahLst/>
          <a:cxnLst/>
          <a:rect l="0" t="0" r="0" b="0"/>
          <a:pathLst>
            <a:path>
              <a:moveTo>
                <a:pt x="0" y="0"/>
              </a:moveTo>
              <a:lnTo>
                <a:pt x="250252" y="0"/>
              </a:lnTo>
              <a:lnTo>
                <a:pt x="250252" y="1076086"/>
              </a:lnTo>
              <a:lnTo>
                <a:pt x="500505" y="10760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AE62A5-1E50-4B98-ABBC-95560EE74BA7}">
      <dsp:nvSpPr>
        <dsp:cNvPr id="0" name=""/>
        <dsp:cNvSpPr/>
      </dsp:nvSpPr>
      <dsp:spPr>
        <a:xfrm>
          <a:off x="2505905" y="2470467"/>
          <a:ext cx="500505" cy="91440"/>
        </a:xfrm>
        <a:custGeom>
          <a:avLst/>
          <a:gdLst/>
          <a:ahLst/>
          <a:cxnLst/>
          <a:rect l="0" t="0" r="0" b="0"/>
          <a:pathLst>
            <a:path>
              <a:moveTo>
                <a:pt x="0" y="45720"/>
              </a:moveTo>
              <a:lnTo>
                <a:pt x="500505"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717985-6D8A-4E88-BA03-9EB677087B98}">
      <dsp:nvSpPr>
        <dsp:cNvPr id="0" name=""/>
        <dsp:cNvSpPr/>
      </dsp:nvSpPr>
      <dsp:spPr>
        <a:xfrm>
          <a:off x="5508938" y="1440100"/>
          <a:ext cx="500505" cy="538043"/>
        </a:xfrm>
        <a:custGeom>
          <a:avLst/>
          <a:gdLst/>
          <a:ahLst/>
          <a:cxnLst/>
          <a:rect l="0" t="0" r="0" b="0"/>
          <a:pathLst>
            <a:path>
              <a:moveTo>
                <a:pt x="0" y="0"/>
              </a:moveTo>
              <a:lnTo>
                <a:pt x="250252" y="0"/>
              </a:lnTo>
              <a:lnTo>
                <a:pt x="250252" y="538043"/>
              </a:lnTo>
              <a:lnTo>
                <a:pt x="500505" y="5380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31D302-8519-4DBA-AE46-7E5A3B3F18EF}">
      <dsp:nvSpPr>
        <dsp:cNvPr id="0" name=""/>
        <dsp:cNvSpPr/>
      </dsp:nvSpPr>
      <dsp:spPr>
        <a:xfrm>
          <a:off x="5508938" y="902057"/>
          <a:ext cx="500505" cy="538043"/>
        </a:xfrm>
        <a:custGeom>
          <a:avLst/>
          <a:gdLst/>
          <a:ahLst/>
          <a:cxnLst/>
          <a:rect l="0" t="0" r="0" b="0"/>
          <a:pathLst>
            <a:path>
              <a:moveTo>
                <a:pt x="0" y="538043"/>
              </a:moveTo>
              <a:lnTo>
                <a:pt x="250252" y="538043"/>
              </a:lnTo>
              <a:lnTo>
                <a:pt x="250252" y="0"/>
              </a:lnTo>
              <a:lnTo>
                <a:pt x="50050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76C293-A47A-465C-AA47-0378EA8B3FF2}">
      <dsp:nvSpPr>
        <dsp:cNvPr id="0" name=""/>
        <dsp:cNvSpPr/>
      </dsp:nvSpPr>
      <dsp:spPr>
        <a:xfrm>
          <a:off x="2505905" y="1440100"/>
          <a:ext cx="500505" cy="1076086"/>
        </a:xfrm>
        <a:custGeom>
          <a:avLst/>
          <a:gdLst/>
          <a:ahLst/>
          <a:cxnLst/>
          <a:rect l="0" t="0" r="0" b="0"/>
          <a:pathLst>
            <a:path>
              <a:moveTo>
                <a:pt x="0" y="1076086"/>
              </a:moveTo>
              <a:lnTo>
                <a:pt x="250252" y="1076086"/>
              </a:lnTo>
              <a:lnTo>
                <a:pt x="250252" y="0"/>
              </a:lnTo>
              <a:lnTo>
                <a:pt x="50050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C8FEFD-B7A5-4D7E-832B-B4DD2B80A5B0}">
      <dsp:nvSpPr>
        <dsp:cNvPr id="0" name=""/>
        <dsp:cNvSpPr/>
      </dsp:nvSpPr>
      <dsp:spPr>
        <a:xfrm>
          <a:off x="3378" y="2134552"/>
          <a:ext cx="2502527" cy="7632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3 predictions</a:t>
          </a:r>
          <a:endParaRPr lang="zh-CN" altLang="en-US" sz="1800" kern="1200" dirty="0">
            <a:latin typeface="Times New Roman" panose="02020603050405020304" pitchFamily="18" charset="0"/>
            <a:cs typeface="Times New Roman" panose="02020603050405020304" pitchFamily="18" charset="0"/>
          </a:endParaRPr>
        </a:p>
      </dsp:txBody>
      <dsp:txXfrm>
        <a:off x="3378" y="2134552"/>
        <a:ext cx="2502527" cy="763270"/>
      </dsp:txXfrm>
    </dsp:sp>
    <dsp:sp modelId="{538AC966-C099-4F09-92F9-D8BFE996EC48}">
      <dsp:nvSpPr>
        <dsp:cNvPr id="0" name=""/>
        <dsp:cNvSpPr/>
      </dsp:nvSpPr>
      <dsp:spPr>
        <a:xfrm>
          <a:off x="3006411" y="1058465"/>
          <a:ext cx="2502527" cy="7632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Inferring stickiness from forecast dynamics </a:t>
          </a:r>
          <a:endParaRPr lang="zh-CN" altLang="en-US" sz="1800" kern="1200" dirty="0">
            <a:latin typeface="Times New Roman" panose="02020603050405020304" pitchFamily="18" charset="0"/>
            <a:cs typeface="Times New Roman" panose="02020603050405020304" pitchFamily="18" charset="0"/>
          </a:endParaRPr>
        </a:p>
      </dsp:txBody>
      <dsp:txXfrm>
        <a:off x="3006411" y="1058465"/>
        <a:ext cx="2502527" cy="763270"/>
      </dsp:txXfrm>
    </dsp:sp>
    <dsp:sp modelId="{14E9CE98-F42F-4779-8388-44AE18B51CDB}">
      <dsp:nvSpPr>
        <dsp:cNvPr id="0" name=""/>
        <dsp:cNvSpPr/>
      </dsp:nvSpPr>
      <dsp:spPr>
        <a:xfrm>
          <a:off x="6009444" y="520421"/>
          <a:ext cx="2502527" cy="7632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Does the stickiness exist</a:t>
          </a:r>
          <a:r>
            <a:rPr lang="en-US" altLang="zh-CN" sz="1800" kern="1200" dirty="0"/>
            <a:t>?</a:t>
          </a:r>
          <a:endParaRPr lang="zh-CN" altLang="en-US" sz="1800" kern="1200" dirty="0"/>
        </a:p>
      </dsp:txBody>
      <dsp:txXfrm>
        <a:off x="6009444" y="520421"/>
        <a:ext cx="2502527" cy="763270"/>
      </dsp:txXfrm>
    </dsp:sp>
    <dsp:sp modelId="{3021EAEB-977B-461B-A85A-EB4ACF1AD749}">
      <dsp:nvSpPr>
        <dsp:cNvPr id="0" name=""/>
        <dsp:cNvSpPr/>
      </dsp:nvSpPr>
      <dsp:spPr>
        <a:xfrm>
          <a:off x="6009444" y="1596508"/>
          <a:ext cx="2502527" cy="7632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How much are the analyst- and firm-level stickiness </a:t>
          </a:r>
          <a:endParaRPr lang="zh-CN" altLang="en-US" sz="1800" kern="1200" dirty="0">
            <a:latin typeface="Times New Roman" panose="02020603050405020304" pitchFamily="18" charset="0"/>
            <a:cs typeface="Times New Roman" panose="02020603050405020304" pitchFamily="18" charset="0"/>
          </a:endParaRPr>
        </a:p>
      </dsp:txBody>
      <dsp:txXfrm>
        <a:off x="6009444" y="1596508"/>
        <a:ext cx="2502527" cy="763270"/>
      </dsp:txXfrm>
    </dsp:sp>
    <dsp:sp modelId="{0428CF42-12E1-41E9-A383-5A56E08AC732}">
      <dsp:nvSpPr>
        <dsp:cNvPr id="0" name=""/>
        <dsp:cNvSpPr/>
      </dsp:nvSpPr>
      <dsp:spPr>
        <a:xfrm>
          <a:off x="3006411" y="2134552"/>
          <a:ext cx="2502527" cy="7632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Past profits predict future forecast errors</a:t>
          </a:r>
          <a:endParaRPr lang="zh-CN" altLang="en-US" sz="1800" kern="1200" dirty="0">
            <a:latin typeface="Times New Roman" panose="02020603050405020304" pitchFamily="18" charset="0"/>
            <a:cs typeface="Times New Roman" panose="02020603050405020304" pitchFamily="18" charset="0"/>
          </a:endParaRPr>
        </a:p>
      </dsp:txBody>
      <dsp:txXfrm>
        <a:off x="3006411" y="2134552"/>
        <a:ext cx="2502527" cy="763270"/>
      </dsp:txXfrm>
    </dsp:sp>
    <dsp:sp modelId="{68A48550-76C3-4521-87AC-5D717161BED8}">
      <dsp:nvSpPr>
        <dsp:cNvPr id="0" name=""/>
        <dsp:cNvSpPr/>
      </dsp:nvSpPr>
      <dsp:spPr>
        <a:xfrm>
          <a:off x="3006411" y="3210638"/>
          <a:ext cx="2502527" cy="7632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Belief stickiness and stock-market anomalies</a:t>
          </a:r>
          <a:endParaRPr lang="zh-CN" altLang="en-US" sz="1800" kern="1200" dirty="0">
            <a:latin typeface="Times New Roman" panose="02020603050405020304" pitchFamily="18" charset="0"/>
            <a:cs typeface="Times New Roman" panose="02020603050405020304" pitchFamily="18" charset="0"/>
          </a:endParaRPr>
        </a:p>
      </dsp:txBody>
      <dsp:txXfrm>
        <a:off x="3006411" y="3210638"/>
        <a:ext cx="2502527" cy="763270"/>
      </dsp:txXfrm>
    </dsp:sp>
    <dsp:sp modelId="{0FF118FB-7421-4EC7-8163-20D8E10A6E9A}">
      <dsp:nvSpPr>
        <dsp:cNvPr id="0" name=""/>
        <dsp:cNvSpPr/>
      </dsp:nvSpPr>
      <dsp:spPr>
        <a:xfrm>
          <a:off x="6009444" y="2672595"/>
          <a:ext cx="2502527" cy="7632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Anomalies are stronger for firms followed by sticky analysts</a:t>
          </a:r>
          <a:endParaRPr lang="zh-CN" altLang="en-US" sz="1800" kern="1200" dirty="0">
            <a:latin typeface="Times New Roman" panose="02020603050405020304" pitchFamily="18" charset="0"/>
            <a:cs typeface="Times New Roman" panose="02020603050405020304" pitchFamily="18" charset="0"/>
          </a:endParaRPr>
        </a:p>
      </dsp:txBody>
      <dsp:txXfrm>
        <a:off x="6009444" y="2672595"/>
        <a:ext cx="2502527" cy="763270"/>
      </dsp:txXfrm>
    </dsp:sp>
    <dsp:sp modelId="{9F73C53A-33B3-4ACE-A3FF-79C7DC43D94C}">
      <dsp:nvSpPr>
        <dsp:cNvPr id="0" name=""/>
        <dsp:cNvSpPr/>
      </dsp:nvSpPr>
      <dsp:spPr>
        <a:xfrm>
          <a:off x="6009444" y="3748682"/>
          <a:ext cx="2502527" cy="7632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Anomalies are stronger for firms with highly persistent cash flows</a:t>
          </a:r>
          <a:endParaRPr lang="zh-CN" altLang="en-US" sz="1800" kern="1200" dirty="0">
            <a:latin typeface="Times New Roman" panose="02020603050405020304" pitchFamily="18" charset="0"/>
            <a:cs typeface="Times New Roman" panose="02020603050405020304" pitchFamily="18" charset="0"/>
          </a:endParaRPr>
        </a:p>
      </dsp:txBody>
      <dsp:txXfrm>
        <a:off x="6009444" y="3748682"/>
        <a:ext cx="2502527" cy="76327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99031-2A63-4B11-BC2A-5141CDD88607}" type="datetimeFigureOut">
              <a:rPr lang="zh-CN" altLang="en-US" smtClean="0"/>
              <a:t>2020/10/24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03B9BE-74F0-46C6-A39B-75C54B232636}" type="slidenum">
              <a:rPr lang="zh-CN" altLang="en-US" smtClean="0"/>
              <a:t>‹#›</a:t>
            </a:fld>
            <a:endParaRPr lang="zh-CN" altLang="en-US"/>
          </a:p>
        </p:txBody>
      </p:sp>
    </p:spTree>
    <p:extLst>
      <p:ext uri="{BB962C8B-B14F-4D97-AF65-F5344CB8AC3E}">
        <p14:creationId xmlns:p14="http://schemas.microsoft.com/office/powerpoint/2010/main" val="2817748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1</a:t>
            </a:fld>
            <a:endParaRPr lang="zh-CN" altLang="en-US"/>
          </a:p>
        </p:txBody>
      </p:sp>
    </p:spTree>
    <p:extLst>
      <p:ext uri="{BB962C8B-B14F-4D97-AF65-F5344CB8AC3E}">
        <p14:creationId xmlns:p14="http://schemas.microsoft.com/office/powerpoint/2010/main" val="119948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假定①：粘性确实存在</a:t>
            </a:r>
            <a:endParaRPr lang="en-US" altLang="zh-CN" dirty="0">
              <a:effectLst/>
              <a:latin typeface="Arial" panose="020B0604020202020204" pitchFamily="34" charset="0"/>
            </a:endParaRPr>
          </a:p>
          <a:p>
            <a:r>
              <a:rPr lang="zh-CN" altLang="en-US" dirty="0">
                <a:effectLst/>
                <a:latin typeface="Arial" panose="020B0604020202020204" pitchFamily="34" charset="0"/>
              </a:rPr>
              <a:t>若以上成立，通过对上上页</a:t>
            </a:r>
            <a:r>
              <a:rPr lang="en-US" altLang="zh-CN" dirty="0">
                <a:effectLst/>
                <a:latin typeface="Arial" panose="020B0604020202020204" pitchFamily="34" charset="0"/>
              </a:rPr>
              <a:t>PPT</a:t>
            </a:r>
            <a:r>
              <a:rPr lang="zh-CN" altLang="en-US" dirty="0">
                <a:effectLst/>
                <a:latin typeface="Arial" panose="020B0604020202020204" pitchFamily="34" charset="0"/>
              </a:rPr>
              <a:t>中“预期的形成”进行变形，可以得到以下两个结论。</a:t>
            </a:r>
            <a:endParaRPr lang="en-US" altLang="zh-CN" dirty="0">
              <a:effectLst/>
              <a:latin typeface="Arial" panose="020B0604020202020204" pitchFamily="34" charset="0"/>
            </a:endParaRPr>
          </a:p>
          <a:p>
            <a:r>
              <a:rPr lang="zh-CN" altLang="en-US" dirty="0">
                <a:effectLst/>
                <a:latin typeface="Arial" panose="020B0604020202020204" pitchFamily="34" charset="0"/>
              </a:rPr>
              <a:t>预期的修订可以预测预测误差；</a:t>
            </a:r>
            <a:endParaRPr lang="en-US" altLang="zh-CN" dirty="0">
              <a:effectLst/>
              <a:latin typeface="Arial" panose="020B0604020202020204" pitchFamily="34" charset="0"/>
            </a:endParaRPr>
          </a:p>
          <a:p>
            <a:r>
              <a:rPr lang="zh-CN" altLang="en-US" dirty="0">
                <a:effectLst/>
                <a:latin typeface="Arial" panose="020B0604020202020204" pitchFamily="34" charset="0"/>
              </a:rPr>
              <a:t>预期的修订存在自相关。</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第一种关系背后的直觉是，预测修订包含一些新信息的元素，仅部分包含在预期中。因此，修订预测了预测误差。</a:t>
            </a:r>
            <a:endParaRPr lang="en-US" altLang="zh-CN" dirty="0">
              <a:effectLst/>
              <a:latin typeface="Arial" panose="020B0604020202020204" pitchFamily="34" charset="0"/>
            </a:endParaRPr>
          </a:p>
          <a:p>
            <a:r>
              <a:rPr lang="zh-CN" altLang="en-US" dirty="0">
                <a:effectLst/>
                <a:latin typeface="Arial" panose="020B0604020202020204" pitchFamily="34" charset="0"/>
              </a:rPr>
              <a:t>第二个预测与预测修订的动态有关。当预期有粘性时，信息会慢慢地融入到预测中，这样积极的消息会在几个时期内产生积极的预测修订。（结果就是对预期的修订是存在自相关的，因为一个消息对后续几期的修订都产生影响）</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以上两个方程有两个系数，所以后面实证的时候我们可以通过回归得到</a:t>
            </a:r>
            <a:r>
              <a:rPr lang="en-US" altLang="zh-CN" dirty="0">
                <a:effectLst/>
                <a:latin typeface="Arial" panose="020B0604020202020204" pitchFamily="34" charset="0"/>
              </a:rPr>
              <a:t>λ</a:t>
            </a:r>
            <a:r>
              <a:rPr lang="zh-CN" altLang="en-US" dirty="0">
                <a:effectLst/>
                <a:latin typeface="Arial" panose="020B0604020202020204" pitchFamily="34" charset="0"/>
              </a:rPr>
              <a:t>的两种估计。</a:t>
            </a:r>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12</a:t>
            </a:fld>
            <a:endParaRPr lang="zh-CN" altLang="en-US"/>
          </a:p>
        </p:txBody>
      </p:sp>
    </p:spTree>
    <p:extLst>
      <p:ext uri="{BB962C8B-B14F-4D97-AF65-F5344CB8AC3E}">
        <p14:creationId xmlns:p14="http://schemas.microsoft.com/office/powerpoint/2010/main" val="3144302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上一页</a:t>
            </a:r>
            <a:r>
              <a:rPr lang="en-US" altLang="zh-CN" dirty="0"/>
              <a:t>PPT</a:t>
            </a:r>
            <a:r>
              <a:rPr lang="zh-CN" altLang="en-US" dirty="0"/>
              <a:t>只是对预期形成的方程式进行了变形，这里我们进一步细化。一个分析师进行预测时一定是基于一些潜在信号</a:t>
            </a:r>
            <a:r>
              <a:rPr lang="en-US" altLang="zh-CN" dirty="0" err="1"/>
              <a:t>st</a:t>
            </a:r>
            <a:r>
              <a:rPr lang="zh-CN" altLang="en-US" dirty="0"/>
              <a:t>的。我们认为这些信号都具有一定的自相关。</a:t>
            </a:r>
            <a:endParaRPr lang="en-US" altLang="zh-CN" dirty="0"/>
          </a:p>
          <a:p>
            <a:r>
              <a:rPr lang="zh-CN" altLang="en-US" dirty="0"/>
              <a:t>信号多种多样，经济学家并不能直接观察能完全代表对未来收益预测最有效的信号</a:t>
            </a:r>
            <a:r>
              <a:rPr lang="en-US" altLang="zh-CN" dirty="0" err="1"/>
              <a:t>st</a:t>
            </a:r>
            <a:r>
              <a:rPr lang="zh-CN" altLang="en-US" dirty="0"/>
              <a:t>，但它们可以观察其其中之一的代理变量“收益</a:t>
            </a:r>
            <a:r>
              <a:rPr lang="el-GR" altLang="zh-CN" dirty="0"/>
              <a:t>π</a:t>
            </a:r>
            <a:r>
              <a:rPr lang="en-US" altLang="zh-CN" sz="1050" dirty="0"/>
              <a:t>t</a:t>
            </a:r>
            <a:r>
              <a:rPr lang="zh-CN" altLang="en-US" sz="1050" dirty="0"/>
              <a:t>”或其他。所以接下来要证明过去收益可以预测未来的预测误差，进而间接实现了对未来收益的预测。</a:t>
            </a:r>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13</a:t>
            </a:fld>
            <a:endParaRPr lang="zh-CN" altLang="en-US"/>
          </a:p>
        </p:txBody>
      </p:sp>
    </p:spTree>
    <p:extLst>
      <p:ext uri="{BB962C8B-B14F-4D97-AF65-F5344CB8AC3E}">
        <p14:creationId xmlns:p14="http://schemas.microsoft.com/office/powerpoint/2010/main" val="2071249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如果假设①成立，那么说明过去的信息确实会被分析师进行预测的时候加以使用。那么我们继续假定过去的收益能够预测未来的预测误差</a:t>
            </a:r>
            <a:r>
              <a:rPr lang="en-US" altLang="zh-CN" dirty="0"/>
              <a:t>——</a:t>
            </a:r>
            <a:r>
              <a:rPr lang="zh-CN" altLang="en-US" dirty="0"/>
              <a:t>换言之，盈利异象是存在的。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作者基于粘性在等式①中确实存在这一前提，对等式①进行变形得到以上式子。</a:t>
            </a:r>
            <a:endParaRPr lang="en-US" altLang="zh-CN" dirty="0"/>
          </a:p>
          <a:p>
            <a:endParaRPr lang="en-US" altLang="zh-CN" dirty="0"/>
          </a:p>
          <a:p>
            <a:r>
              <a:rPr lang="zh-CN" altLang="en-US" dirty="0"/>
              <a:t>等式左侧：基于可得信息</a:t>
            </a:r>
            <a:r>
              <a:rPr lang="el-GR" altLang="zh-CN" dirty="0"/>
              <a:t>π</a:t>
            </a:r>
            <a:r>
              <a:rPr lang="en-US" altLang="zh-CN" sz="1050" dirty="0"/>
              <a:t>t</a:t>
            </a:r>
            <a:r>
              <a:rPr lang="zh-CN" altLang="en-US" sz="1050" dirty="0"/>
              <a:t>，对未来收益的预测误差。</a:t>
            </a:r>
            <a:endParaRPr lang="en-US" altLang="zh-CN" sz="1050" dirty="0"/>
          </a:p>
          <a:p>
            <a:r>
              <a:rPr lang="zh-CN" altLang="en-US" dirty="0">
                <a:effectLst/>
                <a:latin typeface="Arial" panose="020B0604020202020204" pitchFamily="34" charset="0"/>
              </a:rPr>
              <a:t>如果预期是理性的</a:t>
            </a:r>
            <a:r>
              <a:rPr lang="en-US" altLang="zh-CN" dirty="0">
                <a:effectLst/>
                <a:latin typeface="Arial" panose="020B0604020202020204" pitchFamily="34" charset="0"/>
              </a:rPr>
              <a:t>(λ = 0)</a:t>
            </a:r>
            <a:r>
              <a:rPr lang="zh-CN" altLang="en-US" dirty="0">
                <a:effectLst/>
                <a:latin typeface="Arial" panose="020B0604020202020204" pitchFamily="34" charset="0"/>
              </a:rPr>
              <a:t>，预测误差应该与过去的利润实现无关。（左侧</a:t>
            </a:r>
            <a:r>
              <a:rPr lang="en-US" altLang="zh-CN" dirty="0">
                <a:effectLst/>
                <a:latin typeface="Arial" panose="020B0604020202020204" pitchFamily="34" charset="0"/>
              </a:rPr>
              <a:t>=0</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dirty="0">
                <a:effectLst/>
                <a:latin typeface="Arial" panose="020B0604020202020204" pitchFamily="34" charset="0"/>
              </a:rPr>
              <a:t>一旦</a:t>
            </a:r>
            <a:r>
              <a:rPr lang="en-US" altLang="zh-CN" dirty="0">
                <a:effectLst/>
                <a:latin typeface="Arial" panose="020B0604020202020204" pitchFamily="34" charset="0"/>
              </a:rPr>
              <a:t>λ &gt; 0</a:t>
            </a:r>
            <a:r>
              <a:rPr lang="zh-CN" altLang="en-US" dirty="0">
                <a:effectLst/>
                <a:latin typeface="Arial" panose="020B0604020202020204" pitchFamily="34" charset="0"/>
              </a:rPr>
              <a:t>，利润将积极预测未来的惊喜，但前提是信号持续的程度</a:t>
            </a:r>
            <a:r>
              <a:rPr lang="en-US" altLang="zh-CN" dirty="0">
                <a:effectLst/>
                <a:latin typeface="Arial" panose="020B0604020202020204" pitchFamily="34" charset="0"/>
              </a:rPr>
              <a:t>ρ &gt; 0</a:t>
            </a:r>
            <a:r>
              <a:rPr lang="zh-CN" altLang="en-US" dirty="0">
                <a:effectLst/>
                <a:latin typeface="Arial" panose="020B0604020202020204" pitchFamily="34" charset="0"/>
              </a:rPr>
              <a:t>，如果信号根本不持续，</a:t>
            </a:r>
            <a:r>
              <a:rPr lang="en-US" altLang="zh-CN" dirty="0">
                <a:effectLst/>
                <a:latin typeface="Arial" panose="020B0604020202020204" pitchFamily="34" charset="0"/>
              </a:rPr>
              <a:t>ρ = 0</a:t>
            </a:r>
            <a:r>
              <a:rPr lang="zh-CN" altLang="en-US" dirty="0">
                <a:effectLst/>
                <a:latin typeface="Arial" panose="020B0604020202020204" pitchFamily="34" charset="0"/>
              </a:rPr>
              <a:t>，那么也根本谈不上靠过去的信号做预测了。</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等式右侧的第二个分式：当</a:t>
            </a:r>
            <a:r>
              <a:rPr lang="en-US" altLang="zh-CN" dirty="0" err="1">
                <a:effectLst/>
                <a:latin typeface="Arial" panose="020B0604020202020204" pitchFamily="34" charset="0"/>
              </a:rPr>
              <a:t>σ</a:t>
            </a:r>
            <a:r>
              <a:rPr lang="en-US" altLang="zh-CN" dirty="0" err="1"/>
              <a:t>u</a:t>
            </a:r>
            <a:r>
              <a:rPr lang="zh-CN" altLang="en-US" dirty="0"/>
              <a:t>很大的时候，意味着未来信号有可能剧烈波动</a:t>
            </a:r>
            <a:r>
              <a:rPr lang="zh-CN" altLang="en-US" sz="1050" dirty="0"/>
              <a:t>，但分析师做预测的时候是基于本期的“预测信号</a:t>
            </a:r>
            <a:r>
              <a:rPr lang="en-US" altLang="zh-CN" sz="1050" dirty="0" err="1"/>
              <a:t>st</a:t>
            </a:r>
            <a:r>
              <a:rPr lang="zh-CN" altLang="en-US" sz="1050" dirty="0"/>
              <a:t>” ，所以这种扰动会增大预测误差；</a:t>
            </a:r>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14</a:t>
            </a:fld>
            <a:endParaRPr lang="zh-CN" altLang="en-US"/>
          </a:p>
        </p:txBody>
      </p:sp>
    </p:spTree>
    <p:extLst>
      <p:ext uri="{BB962C8B-B14F-4D97-AF65-F5344CB8AC3E}">
        <p14:creationId xmlns:p14="http://schemas.microsoft.com/office/powerpoint/2010/main" val="1829141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之前我们给出了过去的信号“收益”可以预测未来预测误差，也就是说间接预测了未来的</a:t>
            </a:r>
            <a:r>
              <a:rPr lang="en-US" altLang="zh-CN" dirty="0"/>
              <a:t>π</a:t>
            </a:r>
            <a:r>
              <a:rPr lang="en-US" altLang="zh-CN" sz="1050" dirty="0"/>
              <a:t>t</a:t>
            </a:r>
            <a:r>
              <a:rPr lang="zh-CN" altLang="en-US" sz="1050" dirty="0"/>
              <a:t>。现在我们希望将对</a:t>
            </a:r>
            <a:r>
              <a:rPr lang="en-US" altLang="zh-CN" dirty="0"/>
              <a:t>π</a:t>
            </a:r>
            <a:r>
              <a:rPr lang="en-US" altLang="zh-CN" sz="1050" dirty="0"/>
              <a:t>t</a:t>
            </a:r>
            <a:r>
              <a:rPr lang="zh-CN" altLang="en-US" sz="1050" dirty="0"/>
              <a:t>的预测进一步转化为股价，这样就可以和股票收益联系在一起。进而为之后对“异象”的讨论做铺垫。</a:t>
            </a:r>
            <a:endParaRPr lang="en-US" altLang="zh-CN" sz="1050" dirty="0"/>
          </a:p>
          <a:p>
            <a:r>
              <a:rPr lang="zh-CN" altLang="en-US" dirty="0"/>
              <a:t>我们假设投资者都是风险中性的，且具有相同的</a:t>
            </a:r>
            <a:r>
              <a:rPr lang="en-US" altLang="zh-CN" dirty="0"/>
              <a:t>λ——</a:t>
            </a:r>
            <a:r>
              <a:rPr lang="zh-CN" altLang="en-US" dirty="0"/>
              <a:t>即使用分析师对投资者的</a:t>
            </a:r>
            <a:r>
              <a:rPr lang="en-US" altLang="zh-CN" dirty="0"/>
              <a:t>λ</a:t>
            </a:r>
            <a:r>
              <a:rPr lang="zh-CN" altLang="en-US" dirty="0"/>
              <a:t>做代理。</a:t>
            </a:r>
            <a:endParaRPr lang="en-US" altLang="zh-CN" dirty="0"/>
          </a:p>
          <a:p>
            <a:r>
              <a:rPr lang="zh-CN" altLang="en-US" dirty="0"/>
              <a:t>这样股价就等于未来分配股利的折现。而收益也就等于第二个方程。</a:t>
            </a:r>
          </a:p>
        </p:txBody>
      </p:sp>
      <p:sp>
        <p:nvSpPr>
          <p:cNvPr id="4" name="灯片编号占位符 3"/>
          <p:cNvSpPr>
            <a:spLocks noGrp="1"/>
          </p:cNvSpPr>
          <p:nvPr>
            <p:ph type="sldNum" sz="quarter" idx="5"/>
          </p:nvPr>
        </p:nvSpPr>
        <p:spPr/>
        <p:txBody>
          <a:bodyPr/>
          <a:lstStyle/>
          <a:p>
            <a:fld id="{BE03B9BE-74F0-46C6-A39B-75C54B232636}" type="slidenum">
              <a:rPr lang="zh-CN" altLang="en-US" smtClean="0"/>
              <a:t>15</a:t>
            </a:fld>
            <a:endParaRPr lang="zh-CN" altLang="en-US"/>
          </a:p>
        </p:txBody>
      </p:sp>
    </p:spTree>
    <p:extLst>
      <p:ext uri="{BB962C8B-B14F-4D97-AF65-F5344CB8AC3E}">
        <p14:creationId xmlns:p14="http://schemas.microsoft.com/office/powerpoint/2010/main" val="1505987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如果前两个假设都是成立的，则作者进一步思考，盈利异象在什么样的股票中存在。</a:t>
            </a:r>
            <a:endParaRPr lang="en-US" altLang="zh-CN" dirty="0"/>
          </a:p>
          <a:p>
            <a:r>
              <a:rPr lang="zh-CN" altLang="en-US" dirty="0"/>
              <a:t>具体而言，就是拥有什么特质的股票更容易出现盈利异象。作者给出了三个判断，并用协方差表示能够预测的可能。</a:t>
            </a:r>
            <a:endParaRPr lang="en-US" altLang="zh-CN" dirty="0"/>
          </a:p>
          <a:p>
            <a:r>
              <a:rPr lang="zh-CN" altLang="en-US" dirty="0"/>
              <a:t>①过去的盈利能够预测未来的收益</a:t>
            </a:r>
            <a:r>
              <a:rPr lang="en-US" altLang="zh-CN" dirty="0"/>
              <a:t>——</a:t>
            </a:r>
            <a:r>
              <a:rPr lang="zh-CN" altLang="en-US" dirty="0"/>
              <a:t>也即盈利异象。</a:t>
            </a:r>
            <a:endParaRPr lang="en-US" altLang="zh-CN" dirty="0"/>
          </a:p>
          <a:p>
            <a:r>
              <a:rPr lang="zh-CN" altLang="en-US" dirty="0"/>
              <a:t>②过去盈利的变化也可以预测未来的盈利</a:t>
            </a:r>
            <a:endParaRPr lang="en-US" altLang="zh-CN" dirty="0"/>
          </a:p>
          <a:p>
            <a:r>
              <a:rPr lang="zh-CN" altLang="en-US" dirty="0"/>
              <a:t>③过去收益本身也能预测未来收益</a:t>
            </a:r>
            <a:r>
              <a:rPr lang="en-US" altLang="zh-CN" dirty="0"/>
              <a:t>——</a:t>
            </a:r>
            <a:r>
              <a:rPr lang="zh-CN" altLang="en-US" dirty="0"/>
              <a:t>也即动量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以上三个结论的成立已经被此前许多文章证明过。</a:t>
            </a:r>
            <a:r>
              <a:rPr lang="zh-CN" altLang="en-US" dirty="0">
                <a:effectLst/>
                <a:latin typeface="Arial" panose="020B0604020202020204" pitchFamily="34" charset="0"/>
              </a:rPr>
              <a:t>而以上三条结论之所以成立，是因为过去的利润、利润变化和过去的股票收益包含了尚未完全纳入当前价格的未来利润信息。</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以上三个式子都有这样的特性：如果期望是理性的</a:t>
            </a:r>
            <a:r>
              <a:rPr lang="en-US" altLang="zh-CN" dirty="0">
                <a:effectLst/>
                <a:latin typeface="Arial" panose="020B0604020202020204" pitchFamily="34" charset="0"/>
              </a:rPr>
              <a:t>(λ = 0)</a:t>
            </a:r>
            <a:r>
              <a:rPr lang="zh-CN" altLang="en-US" dirty="0">
                <a:effectLst/>
                <a:latin typeface="Arial" panose="020B0604020202020204" pitchFamily="34" charset="0"/>
              </a:rPr>
              <a:t>，过去的利润</a:t>
            </a:r>
            <a:r>
              <a:rPr lang="en-US" altLang="zh-CN" dirty="0">
                <a:effectLst/>
                <a:latin typeface="Arial" panose="020B0604020202020204" pitchFamily="34" charset="0"/>
              </a:rPr>
              <a:t>(</a:t>
            </a:r>
            <a:r>
              <a:rPr lang="zh-CN" altLang="en-US" dirty="0">
                <a:effectLst/>
                <a:latin typeface="Arial" panose="020B0604020202020204" pitchFamily="34" charset="0"/>
              </a:rPr>
              <a:t>水平或变化</a:t>
            </a:r>
            <a:r>
              <a:rPr lang="en-US" altLang="zh-CN" dirty="0">
                <a:effectLst/>
                <a:latin typeface="Arial" panose="020B0604020202020204" pitchFamily="34" charset="0"/>
              </a:rPr>
              <a:t>)</a:t>
            </a:r>
            <a:r>
              <a:rPr lang="zh-CN" altLang="en-US" dirty="0">
                <a:effectLst/>
                <a:latin typeface="Arial" panose="020B0604020202020204" pitchFamily="34" charset="0"/>
              </a:rPr>
              <a:t>和过去的回报都不能预测未来的回报。</a:t>
            </a:r>
          </a:p>
          <a:p>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16</a:t>
            </a:fld>
            <a:endParaRPr lang="zh-CN" altLang="en-US"/>
          </a:p>
        </p:txBody>
      </p:sp>
    </p:spTree>
    <p:extLst>
      <p:ext uri="{BB962C8B-B14F-4D97-AF65-F5344CB8AC3E}">
        <p14:creationId xmlns:p14="http://schemas.microsoft.com/office/powerpoint/2010/main" val="2881956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实证部分：</a:t>
            </a:r>
            <a:endParaRPr lang="en-US" altLang="zh-CN" dirty="0"/>
          </a:p>
          <a:p>
            <a:r>
              <a:rPr lang="zh-CN" altLang="en-US" dirty="0"/>
              <a:t>一、求解预期粘性</a:t>
            </a:r>
            <a:r>
              <a:rPr lang="en-US" altLang="zh-CN" dirty="0"/>
              <a:t>λ</a:t>
            </a:r>
          </a:p>
          <a:p>
            <a:r>
              <a:rPr lang="zh-CN" altLang="en-US" dirty="0"/>
              <a:t>基于预测①：</a:t>
            </a:r>
            <a:endParaRPr lang="en-US" altLang="zh-CN" dirty="0"/>
          </a:p>
          <a:p>
            <a:r>
              <a:rPr lang="zh-CN" altLang="en-US" dirty="0"/>
              <a:t>过去的预测修正与未来预测偏误有关</a:t>
            </a:r>
            <a:r>
              <a:rPr lang="en-US" altLang="zh-CN" dirty="0"/>
              <a:t>(</a:t>
            </a:r>
            <a:r>
              <a:rPr lang="zh-CN" altLang="en-US" dirty="0"/>
              <a:t>修正越多，偏误越大</a:t>
            </a:r>
            <a:r>
              <a:rPr lang="en-US" altLang="zh-CN" dirty="0"/>
              <a:t>)</a:t>
            </a:r>
          </a:p>
          <a:p>
            <a:r>
              <a:rPr lang="zh-CN" altLang="en-US" dirty="0"/>
              <a:t>关于回归方程式的理解：</a:t>
            </a:r>
            <a:r>
              <a:rPr lang="en-US" altLang="zh-CN" dirty="0"/>
              <a:t>y</a:t>
            </a:r>
            <a:r>
              <a:rPr lang="zh-CN" altLang="en-US" dirty="0"/>
              <a:t>是对公司未来收益的预测偏误；</a:t>
            </a:r>
            <a:r>
              <a:rPr lang="en-US" altLang="zh-CN" dirty="0"/>
              <a:t>x1</a:t>
            </a:r>
            <a:r>
              <a:rPr lang="zh-CN" altLang="en-US" dirty="0"/>
              <a:t>是预测修订，</a:t>
            </a:r>
            <a:r>
              <a:rPr lang="en-US" altLang="zh-CN" dirty="0"/>
              <a:t>x2</a:t>
            </a:r>
            <a:r>
              <a:rPr lang="zh-CN" altLang="en-US" dirty="0"/>
              <a:t>是收益自己的变化。</a:t>
            </a:r>
            <a:endParaRPr lang="en-US" altLang="zh-CN" dirty="0"/>
          </a:p>
          <a:p>
            <a:r>
              <a:rPr lang="zh-CN" altLang="en-US" dirty="0"/>
              <a:t>本来没有</a:t>
            </a:r>
            <a:r>
              <a:rPr lang="en-US" altLang="zh-CN" dirty="0"/>
              <a:t>x2</a:t>
            </a:r>
            <a:r>
              <a:rPr lang="zh-CN" altLang="en-US" dirty="0"/>
              <a:t>的，但之前有文献指出投资者进行预测时可能存在“预期外推”的现象，就是根据过去值本身的变化来推测他未来的走势。</a:t>
            </a:r>
            <a:endParaRPr lang="en-US" altLang="zh-CN" dirty="0"/>
          </a:p>
          <a:p>
            <a:r>
              <a:rPr lang="zh-CN" altLang="en-US" dirty="0"/>
              <a:t>所以这里默认</a:t>
            </a:r>
            <a:r>
              <a:rPr lang="en-US" altLang="zh-CN" dirty="0"/>
              <a:t>c=0</a:t>
            </a:r>
            <a:r>
              <a:rPr lang="zh-CN" altLang="en-US" dirty="0"/>
              <a:t>。但若</a:t>
            </a:r>
            <a:r>
              <a:rPr lang="en-US" altLang="zh-CN" dirty="0"/>
              <a:t>c&lt;0</a:t>
            </a:r>
            <a:r>
              <a:rPr lang="zh-CN" altLang="en-US" dirty="0"/>
              <a:t>，则意味着当收益在时间序列上上升时，人们估计未来产生更高的收益，即</a:t>
            </a:r>
            <a:r>
              <a:rPr lang="en-US" altLang="zh-CN" dirty="0"/>
              <a:t>y</a:t>
            </a:r>
            <a:r>
              <a:rPr lang="zh-CN" altLang="en-US" dirty="0"/>
              <a:t>中的减项增大，进而</a:t>
            </a:r>
            <a:r>
              <a:rPr lang="en-US" altLang="zh-CN" dirty="0"/>
              <a:t>y&lt;0</a:t>
            </a:r>
            <a:r>
              <a:rPr lang="zh-CN" altLang="en-US" dirty="0"/>
              <a:t>。</a:t>
            </a:r>
            <a:endParaRPr lang="en-US" altLang="zh-CN" dirty="0"/>
          </a:p>
          <a:p>
            <a:r>
              <a:rPr lang="zh-CN" altLang="en-US" dirty="0"/>
              <a:t>预测修正具有自相关性。关于这一点用第二个方程进行回归，通过系数是否显著来判断预期粘性是否存在。</a:t>
            </a:r>
            <a:endParaRPr lang="en-US" altLang="zh-CN"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17</a:t>
            </a:fld>
            <a:endParaRPr lang="zh-CN" altLang="en-US"/>
          </a:p>
        </p:txBody>
      </p:sp>
    </p:spTree>
    <p:extLst>
      <p:ext uri="{BB962C8B-B14F-4D97-AF65-F5344CB8AC3E}">
        <p14:creationId xmlns:p14="http://schemas.microsoft.com/office/powerpoint/2010/main" val="260345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面板</a:t>
            </a:r>
            <a:r>
              <a:rPr lang="en-US" altLang="zh-CN" dirty="0"/>
              <a:t>A</a:t>
            </a:r>
            <a:r>
              <a:rPr lang="zh-CN" altLang="en-US" dirty="0"/>
              <a:t>：预测修正和未来预测误差是否有关？</a:t>
            </a:r>
            <a:endParaRPr lang="en-US" altLang="zh-CN" dirty="0"/>
          </a:p>
          <a:p>
            <a:r>
              <a:rPr lang="zh-CN" altLang="en-US" dirty="0"/>
              <a:t>面板</a:t>
            </a:r>
            <a:r>
              <a:rPr lang="en-US" altLang="zh-CN" dirty="0"/>
              <a:t>B</a:t>
            </a:r>
            <a:r>
              <a:rPr lang="zh-CN" altLang="en-US" dirty="0"/>
              <a:t>：预测修正有自相关性吗？</a:t>
            </a:r>
            <a:endParaRPr lang="en-US" altLang="zh-CN" dirty="0"/>
          </a:p>
          <a:p>
            <a:r>
              <a:rPr lang="en-US" altLang="zh-CN" dirty="0"/>
              <a:t>λ</a:t>
            </a:r>
            <a:r>
              <a:rPr lang="zh-CN" altLang="en-US" dirty="0"/>
              <a:t>和之前别人的研究所得结果很相似。</a:t>
            </a:r>
            <a:endParaRPr lang="en-US" altLang="zh-CN" dirty="0"/>
          </a:p>
          <a:p>
            <a:r>
              <a:rPr lang="en-US" altLang="zh-CN" dirty="0"/>
              <a:t>C&lt;0</a:t>
            </a:r>
            <a:r>
              <a:rPr lang="zh-CN" altLang="en-US" dirty="0"/>
              <a:t>：外推效应确实存在（过去收益的变化会导致预测误差降低），但不显著。</a:t>
            </a:r>
            <a:endParaRPr lang="en-US" altLang="zh-CN" dirty="0"/>
          </a:p>
          <a:p>
            <a:endParaRPr lang="en-US" altLang="zh-CN" dirty="0"/>
          </a:p>
          <a:p>
            <a:r>
              <a:rPr lang="zh-CN" altLang="en-US" dirty="0"/>
              <a:t>第二种回归中</a:t>
            </a:r>
            <a:r>
              <a:rPr lang="en-US" altLang="zh-CN" dirty="0"/>
              <a:t>b=λ=0.06.</a:t>
            </a:r>
            <a:r>
              <a:rPr lang="zh-CN" altLang="en-US" dirty="0"/>
              <a:t>作者认为虽然它和面板</a:t>
            </a:r>
            <a:r>
              <a:rPr lang="en-US" altLang="zh-CN" dirty="0"/>
              <a:t>A</a:t>
            </a:r>
            <a:r>
              <a:rPr lang="zh-CN" altLang="en-US" dirty="0"/>
              <a:t>的估计结果不同，但是相似：都显著，说明确实存在预期粘性。</a:t>
            </a:r>
            <a:endParaRPr lang="en-US" altLang="zh-CN" dirty="0"/>
          </a:p>
          <a:p>
            <a:endParaRPr lang="en-US" altLang="zh-CN" dirty="0"/>
          </a:p>
          <a:p>
            <a:r>
              <a:rPr lang="zh-CN" altLang="en-US" dirty="0"/>
              <a:t>且由于第二组回归使用预测窗口更长的分析师数据使得样本量骤减，所以面板</a:t>
            </a:r>
            <a:r>
              <a:rPr lang="en-US" altLang="zh-CN" dirty="0"/>
              <a:t>B</a:t>
            </a:r>
            <a:r>
              <a:rPr lang="zh-CN" altLang="en-US" dirty="0"/>
              <a:t>的估计结果更不精确。</a:t>
            </a:r>
          </a:p>
        </p:txBody>
      </p:sp>
      <p:sp>
        <p:nvSpPr>
          <p:cNvPr id="4" name="灯片编号占位符 3"/>
          <p:cNvSpPr>
            <a:spLocks noGrp="1"/>
          </p:cNvSpPr>
          <p:nvPr>
            <p:ph type="sldNum" sz="quarter" idx="5"/>
          </p:nvPr>
        </p:nvSpPr>
        <p:spPr/>
        <p:txBody>
          <a:bodyPr/>
          <a:lstStyle/>
          <a:p>
            <a:fld id="{BE03B9BE-74F0-46C6-A39B-75C54B232636}" type="slidenum">
              <a:rPr lang="zh-CN" altLang="en-US" smtClean="0"/>
              <a:t>18</a:t>
            </a:fld>
            <a:endParaRPr lang="zh-CN" altLang="en-US"/>
          </a:p>
        </p:txBody>
      </p:sp>
    </p:spTree>
    <p:extLst>
      <p:ext uri="{BB962C8B-B14F-4D97-AF65-F5344CB8AC3E}">
        <p14:creationId xmlns:p14="http://schemas.microsoft.com/office/powerpoint/2010/main" val="2272199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在估计出粘性确实存在后，作者思考对于单独的分析师而言预期粘性有多大；对于单独的公司而言，分析师分析它的时候粘性有多大。</a:t>
            </a:r>
            <a:endParaRPr lang="en-US" altLang="zh-CN" dirty="0"/>
          </a:p>
          <a:p>
            <a:r>
              <a:rPr lang="zh-CN" altLang="en-US" dirty="0"/>
              <a:t>以及以上两种粘性是否和分析师本身的特质，或公司本身的特质有关系。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19</a:t>
            </a:fld>
            <a:endParaRPr lang="zh-CN" altLang="en-US"/>
          </a:p>
        </p:txBody>
      </p:sp>
    </p:spTree>
    <p:extLst>
      <p:ext uri="{BB962C8B-B14F-4D97-AF65-F5344CB8AC3E}">
        <p14:creationId xmlns:p14="http://schemas.microsoft.com/office/powerpoint/2010/main" val="3341135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第一行是估计出来的</a:t>
            </a:r>
            <a:r>
              <a:rPr lang="el-GR" altLang="zh-CN" dirty="0"/>
              <a:t>λ</a:t>
            </a:r>
            <a:r>
              <a:rPr lang="en-US" altLang="zh-CN" sz="1050" dirty="0"/>
              <a:t>a</a:t>
            </a:r>
            <a:r>
              <a:rPr lang="zh-CN" altLang="en-US" sz="1050" dirty="0"/>
              <a:t>和</a:t>
            </a:r>
            <a:r>
              <a:rPr lang="el-GR" altLang="zh-CN" dirty="0"/>
              <a:t>λ</a:t>
            </a:r>
            <a:r>
              <a:rPr lang="en-US" altLang="zh-CN" sz="1050" dirty="0"/>
              <a:t>f</a:t>
            </a:r>
            <a:r>
              <a:rPr lang="zh-CN" altLang="en-US" sz="1050" dirty="0"/>
              <a:t>。</a:t>
            </a:r>
            <a:endParaRPr lang="en-US" altLang="zh-CN" dirty="0"/>
          </a:p>
          <a:p>
            <a:r>
              <a:rPr lang="zh-CN" altLang="en-US" dirty="0"/>
              <a:t>而后作者选取了一系列的分析师自身的特征和公司的特征。后面进行回归来观察这两种粘性是否和特定的因素有关。</a:t>
            </a:r>
          </a:p>
        </p:txBody>
      </p:sp>
      <p:sp>
        <p:nvSpPr>
          <p:cNvPr id="4" name="灯片编号占位符 3"/>
          <p:cNvSpPr>
            <a:spLocks noGrp="1"/>
          </p:cNvSpPr>
          <p:nvPr>
            <p:ph type="sldNum" sz="quarter" idx="5"/>
          </p:nvPr>
        </p:nvSpPr>
        <p:spPr/>
        <p:txBody>
          <a:bodyPr/>
          <a:lstStyle/>
          <a:p>
            <a:fld id="{BE03B9BE-74F0-46C6-A39B-75C54B232636}" type="slidenum">
              <a:rPr lang="zh-CN" altLang="en-US" smtClean="0"/>
              <a:t>20</a:t>
            </a:fld>
            <a:endParaRPr lang="zh-CN" altLang="en-US"/>
          </a:p>
        </p:txBody>
      </p:sp>
    </p:spTree>
    <p:extLst>
      <p:ext uri="{BB962C8B-B14F-4D97-AF65-F5344CB8AC3E}">
        <p14:creationId xmlns:p14="http://schemas.microsoft.com/office/powerpoint/2010/main" val="1584311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a:t>
            </a:r>
            <a:r>
              <a:rPr lang="en-US" altLang="zh-CN" dirty="0"/>
              <a:t>5A</a:t>
            </a:r>
          </a:p>
          <a:p>
            <a:r>
              <a:rPr lang="zh-CN" altLang="en-US" dirty="0"/>
              <a:t>结果解读：（</a:t>
            </a:r>
            <a:r>
              <a:rPr lang="en-US" altLang="zh-CN" dirty="0"/>
              <a:t>1</a:t>
            </a:r>
            <a:r>
              <a:rPr lang="zh-CN" altLang="en-US" dirty="0"/>
              <a:t>）</a:t>
            </a:r>
            <a:r>
              <a:rPr lang="en-US" altLang="zh-CN" dirty="0"/>
              <a:t>-</a:t>
            </a:r>
            <a:r>
              <a:rPr lang="zh-CN" altLang="en-US" dirty="0"/>
              <a:t>（</a:t>
            </a:r>
            <a:r>
              <a:rPr lang="en-US" altLang="zh-CN" dirty="0"/>
              <a:t>3</a:t>
            </a:r>
            <a:r>
              <a:rPr lang="zh-CN" altLang="en-US" dirty="0"/>
              <a:t>）：分析师分析数据的时间经验越长，则预期粘性越低</a:t>
            </a:r>
            <a:r>
              <a:rPr lang="en-US" altLang="zh-CN" dirty="0"/>
              <a:t>——</a:t>
            </a:r>
            <a:r>
              <a:rPr lang="zh-CN" altLang="en-US" dirty="0"/>
              <a:t>能更快的进行调整。</a:t>
            </a:r>
            <a:endParaRPr lang="en-US" altLang="zh-CN" dirty="0"/>
          </a:p>
          <a:p>
            <a:r>
              <a:rPr lang="zh-CN" altLang="en-US" dirty="0"/>
              <a:t>（</a:t>
            </a:r>
            <a:r>
              <a:rPr lang="en-US" altLang="zh-CN" dirty="0"/>
              <a:t>4</a:t>
            </a:r>
            <a:r>
              <a:rPr lang="zh-CN" altLang="en-US" dirty="0"/>
              <a:t>）：“有限理性”。当分析师分析很多行业时，精力被分散化。各个行业适用的预测信号可能不同，进而导致分析师利用信息能力下降，预期粘性更高（依赖于过去的判断）</a:t>
            </a:r>
            <a:endParaRPr lang="en-US" altLang="zh-CN" dirty="0"/>
          </a:p>
          <a:p>
            <a:r>
              <a:rPr lang="zh-CN" altLang="en-US" dirty="0"/>
              <a:t>（</a:t>
            </a:r>
            <a:r>
              <a:rPr lang="en-US" altLang="zh-CN" dirty="0"/>
              <a:t>5</a:t>
            </a:r>
            <a:r>
              <a:rPr lang="zh-CN" altLang="en-US" dirty="0"/>
              <a:t>）：“有限理性”。当分析师能在一个行业内追踪更多公司时，他对新的预测信号的捕捉和利用就越强，预期粘性就越低；</a:t>
            </a:r>
            <a:endParaRPr lang="en-US" altLang="zh-CN"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21</a:t>
            </a:fld>
            <a:endParaRPr lang="zh-CN" altLang="en-US"/>
          </a:p>
        </p:txBody>
      </p:sp>
    </p:spTree>
    <p:extLst>
      <p:ext uri="{BB962C8B-B14F-4D97-AF65-F5344CB8AC3E}">
        <p14:creationId xmlns:p14="http://schemas.microsoft.com/office/powerpoint/2010/main" val="339022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股票回报可预测性的存在是资产定价文献中的一个中心主题</a:t>
            </a:r>
            <a:endParaRPr lang="en-US" altLang="zh-CN" dirty="0">
              <a:effectLst/>
              <a:latin typeface="Arial" panose="020B0604020202020204" pitchFamily="34" charset="0"/>
            </a:endParaRPr>
          </a:p>
          <a:p>
            <a:r>
              <a:rPr lang="zh-CN" altLang="en-US" dirty="0">
                <a:effectLst/>
                <a:latin typeface="Arial" panose="020B0604020202020204" pitchFamily="34" charset="0"/>
              </a:rPr>
              <a:t>关于这种异常回报的来源，以及它们如何不被套利活动而冲蚀掉，这是一场旷日持久的辩论。</a:t>
            </a:r>
            <a:endParaRPr lang="en-US" altLang="zh-CN" dirty="0">
              <a:effectLst/>
              <a:latin typeface="Arial" panose="020B0604020202020204" pitchFamily="34" charset="0"/>
            </a:endParaRPr>
          </a:p>
          <a:p>
            <a:r>
              <a:rPr lang="zh-CN" altLang="en-US" dirty="0">
                <a:effectLst/>
                <a:latin typeface="Arial" panose="020B0604020202020204" pitchFamily="34" charset="0"/>
              </a:rPr>
              <a:t>其中一种观点来自于错误定价：错误定价依赖于投资者做出系统的预期错误，而理性套利者无法完全将错误定价对冲，因为套利不是无风险的。</a:t>
            </a:r>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3</a:t>
            </a:fld>
            <a:endParaRPr lang="zh-CN" altLang="en-US"/>
          </a:p>
        </p:txBody>
      </p:sp>
    </p:spTree>
    <p:extLst>
      <p:ext uri="{BB962C8B-B14F-4D97-AF65-F5344CB8AC3E}">
        <p14:creationId xmlns:p14="http://schemas.microsoft.com/office/powerpoint/2010/main" val="816376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表</a:t>
            </a:r>
            <a:r>
              <a:rPr lang="en-US" altLang="zh-CN" dirty="0"/>
              <a:t>5B</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结果解读</a:t>
            </a:r>
            <a:r>
              <a:rPr lang="zh-CN" altLang="en-US" dirty="0">
                <a:sym typeface="Wingdings" panose="05000000000000000000" pitchFamily="2" charset="2"/>
              </a:rPr>
              <a:t>：</a:t>
            </a:r>
            <a:endParaRPr lang="en-US" altLang="zh-C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）只有</a:t>
            </a:r>
            <a:r>
              <a:rPr lang="en-US" altLang="zh-CN" dirty="0">
                <a:sym typeface="Wingdings" panose="05000000000000000000" pitchFamily="2" charset="2"/>
              </a:rPr>
              <a:t>EPS</a:t>
            </a:r>
            <a:r>
              <a:rPr lang="zh-CN" altLang="en-US" dirty="0">
                <a:sym typeface="Wingdings" panose="05000000000000000000" pitchFamily="2" charset="2"/>
              </a:rPr>
              <a:t>波动这一项，增大的时候会加剧分析师的预期粘性。可以理解为：</a:t>
            </a:r>
            <a:r>
              <a:rPr lang="zh-CN" altLang="en-US" dirty="0">
                <a:effectLst/>
                <a:latin typeface="Arial" panose="020B0604020202020204" pitchFamily="34" charset="0"/>
              </a:rPr>
              <a:t>分析师“放弃”试图对此类企业做出准确预测。从信号有效性角度来说：如果每股收益从根本上来说是有噪声的，那么信号的信息量就会减少，分析师更新预测的频率也会降低。</a:t>
            </a:r>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22</a:t>
            </a:fld>
            <a:endParaRPr lang="zh-CN" altLang="en-US"/>
          </a:p>
        </p:txBody>
      </p:sp>
    </p:spTree>
    <p:extLst>
      <p:ext uri="{BB962C8B-B14F-4D97-AF65-F5344CB8AC3E}">
        <p14:creationId xmlns:p14="http://schemas.microsoft.com/office/powerpoint/2010/main" val="4120329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23</a:t>
            </a:fld>
            <a:endParaRPr lang="zh-CN" altLang="en-US"/>
          </a:p>
        </p:txBody>
      </p:sp>
    </p:spTree>
    <p:extLst>
      <p:ext uri="{BB962C8B-B14F-4D97-AF65-F5344CB8AC3E}">
        <p14:creationId xmlns:p14="http://schemas.microsoft.com/office/powerpoint/2010/main" val="2958481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结果：都是正显著。即预测误差总是和过去的“信号”（</a:t>
            </a:r>
            <a:r>
              <a:rPr lang="en-US" altLang="zh-CN" dirty="0" err="1"/>
              <a:t>cf,Δcf</a:t>
            </a:r>
            <a:r>
              <a:rPr lang="zh-CN" altLang="en-US" dirty="0"/>
              <a:t>，</a:t>
            </a:r>
            <a:r>
              <a:rPr lang="en-US" altLang="zh-CN" dirty="0"/>
              <a:t>mom)</a:t>
            </a:r>
            <a:r>
              <a:rPr lang="zh-CN" altLang="en-US" dirty="0"/>
              <a:t>正相关。</a:t>
            </a:r>
            <a:endParaRPr lang="en-US" altLang="zh-CN" dirty="0"/>
          </a:p>
          <a:p>
            <a:r>
              <a:rPr lang="zh-CN" altLang="en-US" dirty="0"/>
              <a:t>说明过去的信号确实能够预测未来的预测误差，也就是说分析师做预测时没能充分利用已有的信息。他们</a:t>
            </a:r>
            <a:r>
              <a:rPr lang="zh-CN" altLang="en-US" dirty="0">
                <a:effectLst/>
                <a:latin typeface="Arial" panose="020B0604020202020204" pitchFamily="34" charset="0"/>
              </a:rPr>
              <a:t>倾向于对一些预测未来利润的持续信号反应不足，是“非理性的”。</a:t>
            </a:r>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24</a:t>
            </a:fld>
            <a:endParaRPr lang="zh-CN" altLang="en-US"/>
          </a:p>
        </p:txBody>
      </p:sp>
    </p:spTree>
    <p:extLst>
      <p:ext uri="{BB962C8B-B14F-4D97-AF65-F5344CB8AC3E}">
        <p14:creationId xmlns:p14="http://schemas.microsoft.com/office/powerpoint/2010/main" val="1022731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①当一家公司被更固执的分析师跟踪时，三个异常</a:t>
            </a:r>
            <a:r>
              <a:rPr lang="en-US" altLang="zh-CN" dirty="0">
                <a:effectLst/>
                <a:latin typeface="Arial" panose="020B0604020202020204" pitchFamily="34" charset="0"/>
              </a:rPr>
              <a:t>(</a:t>
            </a:r>
            <a:r>
              <a:rPr lang="zh-CN" altLang="en-US" dirty="0">
                <a:effectLst/>
                <a:latin typeface="Arial" panose="020B0604020202020204" pitchFamily="34" charset="0"/>
              </a:rPr>
              <a:t>盈利能力、盈利能力的变化和价格趋势</a:t>
            </a:r>
            <a:r>
              <a:rPr lang="en-US" altLang="zh-CN" dirty="0">
                <a:effectLst/>
                <a:latin typeface="Arial" panose="020B0604020202020204" pitchFamily="34" charset="0"/>
              </a:rPr>
              <a:t>)</a:t>
            </a:r>
            <a:r>
              <a:rPr lang="zh-CN" altLang="en-US" dirty="0">
                <a:effectLst/>
                <a:latin typeface="Arial" panose="020B0604020202020204" pitchFamily="34" charset="0"/>
              </a:rPr>
              <a:t>会更加明显。原因是分析师预期粘性较大，意味着没有充分利用可用的信息。进而使得异象的存在。</a:t>
            </a:r>
          </a:p>
          <a:p>
            <a:r>
              <a:rPr lang="zh-CN" altLang="en-US" dirty="0"/>
              <a:t>（前提是分析师代表了投资者的预期，否则以上的讨论都无从谈起）</a:t>
            </a:r>
            <a:endParaRPr lang="en-US" altLang="zh-CN" dirty="0"/>
          </a:p>
          <a:p>
            <a:endParaRPr lang="en-US" altLang="zh-CN" dirty="0"/>
          </a:p>
          <a:p>
            <a:r>
              <a:rPr lang="zh-CN" altLang="en-US" dirty="0">
                <a:effectLst/>
                <a:latin typeface="Arial" panose="020B0604020202020204" pitchFamily="34" charset="0"/>
              </a:rPr>
              <a:t>②对于拥有更持久现金流的公司来说，这三种异常现象也应该更加明显。主要原因是，当现金流高度持久时，更新速度较慢会导致更大的错误</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两个变量的非独立分组：先按照公司预期粘性</a:t>
            </a:r>
            <a:r>
              <a:rPr lang="en-US" altLang="zh-CN" dirty="0"/>
              <a:t>λ</a:t>
            </a:r>
            <a:r>
              <a:rPr lang="zh-CN" altLang="en-US" dirty="0"/>
              <a:t>或者公司现金流的持续性</a:t>
            </a:r>
            <a:r>
              <a:rPr lang="en-US" altLang="zh-CN" dirty="0"/>
              <a:t>ρ</a:t>
            </a:r>
            <a:r>
              <a:rPr lang="zh-CN" altLang="en-US" dirty="0"/>
              <a:t>（根据现金流自回归得到此系数），再按照信号。</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25</a:t>
            </a:fld>
            <a:endParaRPr lang="zh-CN" altLang="en-US"/>
          </a:p>
        </p:txBody>
      </p:sp>
    </p:spTree>
    <p:extLst>
      <p:ext uri="{BB962C8B-B14F-4D97-AF65-F5344CB8AC3E}">
        <p14:creationId xmlns:p14="http://schemas.microsoft.com/office/powerpoint/2010/main" val="2918763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与粘性最小的股票相比，粘性最大的股票的多头</a:t>
            </a:r>
            <a:r>
              <a:rPr lang="en-US" altLang="zh-CN" dirty="0">
                <a:effectLst/>
                <a:latin typeface="Arial" panose="020B0604020202020204" pitchFamily="34" charset="0"/>
              </a:rPr>
              <a:t>-</a:t>
            </a:r>
            <a:r>
              <a:rPr lang="zh-CN" altLang="en-US" dirty="0">
                <a:effectLst/>
                <a:latin typeface="Arial" panose="020B0604020202020204" pitchFamily="34" charset="0"/>
              </a:rPr>
              <a:t>空头盈利策略明显更强。</a:t>
            </a:r>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26</a:t>
            </a:fld>
            <a:endParaRPr lang="zh-CN" altLang="en-US"/>
          </a:p>
        </p:txBody>
      </p:sp>
    </p:spTree>
    <p:extLst>
      <p:ext uri="{BB962C8B-B14F-4D97-AF65-F5344CB8AC3E}">
        <p14:creationId xmlns:p14="http://schemas.microsoft.com/office/powerpoint/2010/main" val="560395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我们模型的另一个预测是，对于拥有更持久现金流的公司来说，这三个异常也应该更明显。主要原因是，当现金流高度持久时，更新速度较慢会导致更大的错误。</a:t>
            </a:r>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27</a:t>
            </a:fld>
            <a:endParaRPr lang="zh-CN" altLang="en-US"/>
          </a:p>
        </p:txBody>
      </p:sp>
    </p:spTree>
    <p:extLst>
      <p:ext uri="{BB962C8B-B14F-4D97-AF65-F5344CB8AC3E}">
        <p14:creationId xmlns:p14="http://schemas.microsoft.com/office/powerpoint/2010/main" val="334433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(1)</a:t>
            </a:r>
            <a:r>
              <a:rPr lang="zh-CN" altLang="en-US" dirty="0">
                <a:effectLst/>
                <a:latin typeface="Arial" panose="020B0604020202020204" pitchFamily="34" charset="0"/>
              </a:rPr>
              <a:t>分析师对高利润公司的未来利润平均过于悲观，</a:t>
            </a:r>
            <a:r>
              <a:rPr lang="en-US" altLang="zh-CN" dirty="0">
                <a:effectLst/>
                <a:latin typeface="Arial" panose="020B0604020202020204" pitchFamily="34" charset="0"/>
              </a:rPr>
              <a:t>(2)</a:t>
            </a:r>
            <a:r>
              <a:rPr lang="zh-CN" altLang="en-US" dirty="0">
                <a:effectLst/>
                <a:latin typeface="Arial" panose="020B0604020202020204" pitchFamily="34" charset="0"/>
              </a:rPr>
              <a:t>股票的盈利能力异常对具有更强粘性预期的分析师来说更强，</a:t>
            </a:r>
            <a:r>
              <a:rPr lang="en-US" altLang="zh-CN" dirty="0">
                <a:effectLst/>
                <a:latin typeface="Arial" panose="020B0604020202020204" pitchFamily="34" charset="0"/>
              </a:rPr>
              <a:t>(3)</a:t>
            </a:r>
            <a:r>
              <a:rPr lang="zh-CN" altLang="en-US" dirty="0">
                <a:effectLst/>
                <a:latin typeface="Arial" panose="020B0604020202020204" pitchFamily="34" charset="0"/>
              </a:rPr>
              <a:t>对利润更持久的股票来说也更强。</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a:t>
            </a:r>
            <a:r>
              <a:rPr lang="en-US" altLang="zh-CN" dirty="0">
                <a:effectLst/>
                <a:latin typeface="Arial" panose="020B0604020202020204" pitchFamily="34" charset="0"/>
              </a:rPr>
              <a:t>4</a:t>
            </a:r>
            <a:r>
              <a:rPr lang="zh-CN" altLang="en-US" dirty="0">
                <a:effectLst/>
                <a:latin typeface="Arial" panose="020B0604020202020204" pitchFamily="34" charset="0"/>
              </a:rPr>
              <a:t>）经验较少的分析师和更忙碌的分析师</a:t>
            </a:r>
            <a:r>
              <a:rPr lang="en-US" altLang="zh-CN" dirty="0">
                <a:effectLst/>
                <a:latin typeface="Arial" panose="020B0604020202020204" pitchFamily="34" charset="0"/>
              </a:rPr>
              <a:t>(</a:t>
            </a:r>
            <a:r>
              <a:rPr lang="zh-CN" altLang="en-US" dirty="0">
                <a:effectLst/>
                <a:latin typeface="Arial" panose="020B0604020202020204" pitchFamily="34" charset="0"/>
              </a:rPr>
              <a:t>即那些关注更多行业的分析师</a:t>
            </a:r>
            <a:r>
              <a:rPr lang="en-US" altLang="zh-CN" dirty="0">
                <a:effectLst/>
                <a:latin typeface="Arial" panose="020B0604020202020204" pitchFamily="34" charset="0"/>
              </a:rPr>
              <a:t>)</a:t>
            </a:r>
            <a:r>
              <a:rPr lang="zh-CN" altLang="en-US" dirty="0">
                <a:effectLst/>
                <a:latin typeface="Arial" panose="020B0604020202020204" pitchFamily="34" charset="0"/>
              </a:rPr>
              <a:t>往往有更坚定的信念（有限关注）</a:t>
            </a:r>
          </a:p>
        </p:txBody>
      </p:sp>
      <p:sp>
        <p:nvSpPr>
          <p:cNvPr id="4" name="灯片编号占位符 3"/>
          <p:cNvSpPr>
            <a:spLocks noGrp="1"/>
          </p:cNvSpPr>
          <p:nvPr>
            <p:ph type="sldNum" sz="quarter" idx="5"/>
          </p:nvPr>
        </p:nvSpPr>
        <p:spPr/>
        <p:txBody>
          <a:bodyPr/>
          <a:lstStyle/>
          <a:p>
            <a:fld id="{BE03B9BE-74F0-46C6-A39B-75C54B232636}" type="slidenum">
              <a:rPr lang="zh-CN" altLang="en-US" smtClean="0"/>
              <a:t>28</a:t>
            </a:fld>
            <a:endParaRPr lang="zh-CN" altLang="en-US"/>
          </a:p>
        </p:txBody>
      </p:sp>
    </p:spTree>
    <p:extLst>
      <p:ext uri="{BB962C8B-B14F-4D97-AF65-F5344CB8AC3E}">
        <p14:creationId xmlns:p14="http://schemas.microsoft.com/office/powerpoint/2010/main" val="1566750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除了理性投资者的力量是有限的，更为普遍的是投资者理性的不足：他们不能很快的对股票信息作出反应，所以做出来的预测是有偏差的。</a:t>
            </a:r>
            <a:endParaRPr lang="en-US" altLang="zh-CN" dirty="0">
              <a:effectLst/>
              <a:latin typeface="Arial" panose="020B0604020202020204" pitchFamily="34" charset="0"/>
            </a:endParaRPr>
          </a:p>
          <a:p>
            <a:r>
              <a:rPr lang="zh-CN" altLang="en-US" dirty="0">
                <a:effectLst/>
                <a:latin typeface="Arial" panose="020B0604020202020204" pitchFamily="34" charset="0"/>
              </a:rPr>
              <a:t>盈利能力最近出现在学术文献中，作为具有最大经济意义的股票回报异常之一。</a:t>
            </a:r>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4</a:t>
            </a:fld>
            <a:endParaRPr lang="zh-CN" altLang="en-US"/>
          </a:p>
        </p:txBody>
      </p:sp>
    </p:spTree>
    <p:extLst>
      <p:ext uri="{BB962C8B-B14F-4D97-AF65-F5344CB8AC3E}">
        <p14:creationId xmlns:p14="http://schemas.microsoft.com/office/powerpoint/2010/main" val="122277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对过去收益反应不足就意味着粘性预期。</a:t>
            </a:r>
            <a:r>
              <a:rPr lang="en-US" altLang="zh-CN" dirty="0"/>
              <a:t>(</a:t>
            </a:r>
            <a:r>
              <a:rPr lang="zh-CN" altLang="en-US" dirty="0"/>
              <a:t>代表了一类文献，说明一些基础信号可以预测未来收益）</a:t>
            </a:r>
            <a:endParaRPr lang="en-US" altLang="zh-CN" dirty="0"/>
          </a:p>
          <a:p>
            <a:r>
              <a:rPr lang="en-US" altLang="zh-CN" dirty="0"/>
              <a:t>AB:</a:t>
            </a:r>
            <a:r>
              <a:rPr lang="zh-CN" altLang="en-US" dirty="0"/>
              <a:t>分析师常常对过去的收益信号反应不足</a:t>
            </a:r>
            <a:r>
              <a:rPr lang="en-US" altLang="zh-CN" dirty="0"/>
              <a:t>——</a:t>
            </a:r>
            <a:r>
              <a:rPr lang="zh-CN" altLang="en-US" dirty="0"/>
              <a:t>说明预期确实存在粘性。</a:t>
            </a:r>
            <a:endParaRPr lang="en-US" altLang="zh-CN" dirty="0"/>
          </a:p>
          <a:p>
            <a:r>
              <a:rPr lang="zh-CN" altLang="en-US" dirty="0">
                <a:effectLst/>
                <a:latin typeface="Arial" panose="020B0604020202020204" pitchFamily="34" charset="0"/>
              </a:rPr>
              <a:t>在曼昆和赖斯</a:t>
            </a:r>
            <a:r>
              <a:rPr lang="en-US" altLang="zh-CN" dirty="0">
                <a:effectLst/>
                <a:latin typeface="Arial" panose="020B0604020202020204" pitchFamily="34" charset="0"/>
              </a:rPr>
              <a:t>(2001)</a:t>
            </a:r>
            <a:r>
              <a:rPr lang="zh-CN" altLang="en-US" dirty="0">
                <a:effectLst/>
                <a:latin typeface="Arial" panose="020B0604020202020204" pitchFamily="34" charset="0"/>
              </a:rPr>
              <a:t>中，由于固定成本，代理人也不经常更新预期，这反过来导致粘性价格。</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我们使用的预期动态模型在</a:t>
            </a:r>
            <a:r>
              <a:rPr lang="en-US" altLang="zh-CN" dirty="0" err="1">
                <a:effectLst/>
                <a:latin typeface="Arial" panose="020B0604020202020204" pitchFamily="34" charset="0"/>
              </a:rPr>
              <a:t>Coibion</a:t>
            </a:r>
            <a:r>
              <a:rPr lang="zh-CN" altLang="en-US" dirty="0">
                <a:effectLst/>
                <a:latin typeface="Arial" panose="020B0604020202020204" pitchFamily="34" charset="0"/>
              </a:rPr>
              <a:t>和</a:t>
            </a:r>
            <a:r>
              <a:rPr lang="en-US" altLang="zh-CN" dirty="0" err="1">
                <a:effectLst/>
                <a:latin typeface="Arial" panose="020B0604020202020204" pitchFamily="34" charset="0"/>
              </a:rPr>
              <a:t>Gorodnichenko</a:t>
            </a:r>
            <a:r>
              <a:rPr lang="en-US" altLang="zh-CN" dirty="0">
                <a:effectLst/>
                <a:latin typeface="Arial" panose="020B0604020202020204" pitchFamily="34" charset="0"/>
              </a:rPr>
              <a:t> (2012)</a:t>
            </a:r>
            <a:r>
              <a:rPr lang="zh-CN" altLang="en-US" dirty="0">
                <a:effectLst/>
                <a:latin typeface="Arial" panose="020B0604020202020204" pitchFamily="34" charset="0"/>
              </a:rPr>
              <a:t>中进行了分析，该模型最初应用于专业通胀预测。</a:t>
            </a:r>
            <a:endParaRPr lang="en-US" altLang="zh-CN"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5</a:t>
            </a:fld>
            <a:endParaRPr lang="zh-CN" altLang="en-US"/>
          </a:p>
        </p:txBody>
      </p:sp>
    </p:spTree>
    <p:extLst>
      <p:ext uri="{BB962C8B-B14F-4D97-AF65-F5344CB8AC3E}">
        <p14:creationId xmlns:p14="http://schemas.microsoft.com/office/powerpoint/2010/main" val="924995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盈利能力异常是否可以直接与投资者更新他们的信念太慢的粘性预期的简单模型相关。</a:t>
            </a:r>
          </a:p>
          <a:p>
            <a:r>
              <a:rPr lang="zh-CN" altLang="en-US" dirty="0"/>
              <a:t>我们希望建立一个这样的模型，并且加以验证。</a:t>
            </a:r>
          </a:p>
        </p:txBody>
      </p:sp>
      <p:sp>
        <p:nvSpPr>
          <p:cNvPr id="4" name="灯片编号占位符 3"/>
          <p:cNvSpPr>
            <a:spLocks noGrp="1"/>
          </p:cNvSpPr>
          <p:nvPr>
            <p:ph type="sldNum" sz="quarter" idx="5"/>
          </p:nvPr>
        </p:nvSpPr>
        <p:spPr/>
        <p:txBody>
          <a:bodyPr/>
          <a:lstStyle/>
          <a:p>
            <a:fld id="{BE03B9BE-74F0-46C6-A39B-75C54B232636}" type="slidenum">
              <a:rPr lang="zh-CN" altLang="en-US" smtClean="0"/>
              <a:t>6</a:t>
            </a:fld>
            <a:endParaRPr lang="zh-CN" altLang="en-US"/>
          </a:p>
        </p:txBody>
      </p:sp>
    </p:spTree>
    <p:extLst>
      <p:ext uri="{BB962C8B-B14F-4D97-AF65-F5344CB8AC3E}">
        <p14:creationId xmlns:p14="http://schemas.microsoft.com/office/powerpoint/2010/main" val="183719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对行为金融文献有贡献</a:t>
            </a:r>
            <a:endParaRPr lang="en-US" altLang="zh-CN" dirty="0"/>
          </a:p>
          <a:p>
            <a:r>
              <a:rPr lang="zh-CN" altLang="en-US" dirty="0"/>
              <a:t>文章从理论的角度验证了盈利异象存在的基础</a:t>
            </a:r>
          </a:p>
        </p:txBody>
      </p:sp>
      <p:sp>
        <p:nvSpPr>
          <p:cNvPr id="4" name="灯片编号占位符 3"/>
          <p:cNvSpPr>
            <a:spLocks noGrp="1"/>
          </p:cNvSpPr>
          <p:nvPr>
            <p:ph type="sldNum" sz="quarter" idx="5"/>
          </p:nvPr>
        </p:nvSpPr>
        <p:spPr/>
        <p:txBody>
          <a:bodyPr/>
          <a:lstStyle/>
          <a:p>
            <a:fld id="{BE03B9BE-74F0-46C6-A39B-75C54B232636}" type="slidenum">
              <a:rPr lang="zh-CN" altLang="en-US" smtClean="0"/>
              <a:t>7</a:t>
            </a:fld>
            <a:endParaRPr lang="zh-CN" altLang="en-US"/>
          </a:p>
        </p:txBody>
      </p:sp>
    </p:spTree>
    <p:extLst>
      <p:ext uri="{BB962C8B-B14F-4D97-AF65-F5344CB8AC3E}">
        <p14:creationId xmlns:p14="http://schemas.microsoft.com/office/powerpoint/2010/main" val="3430708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03B9BE-74F0-46C6-A39B-75C54B232636}" type="slidenum">
              <a:rPr lang="zh-CN" altLang="en-US" smtClean="0"/>
              <a:t>8</a:t>
            </a:fld>
            <a:endParaRPr lang="zh-CN" altLang="en-US"/>
          </a:p>
        </p:txBody>
      </p:sp>
    </p:spTree>
    <p:extLst>
      <p:ext uri="{BB962C8B-B14F-4D97-AF65-F5344CB8AC3E}">
        <p14:creationId xmlns:p14="http://schemas.microsoft.com/office/powerpoint/2010/main" val="2717647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预期是如何形成的：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系数</a:t>
            </a:r>
            <a:r>
              <a:rPr lang="en-US" altLang="zh-CN" dirty="0">
                <a:effectLst/>
                <a:latin typeface="Arial" panose="020B0604020202020204" pitchFamily="34" charset="0"/>
              </a:rPr>
              <a:t>λ</a:t>
            </a:r>
            <a:r>
              <a:rPr lang="zh-CN" altLang="en-US" dirty="0">
                <a:effectLst/>
                <a:latin typeface="Arial" panose="020B0604020202020204" pitchFamily="34" charset="0"/>
              </a:rPr>
              <a:t>表示预期粘性的程度。</a:t>
            </a:r>
          </a:p>
          <a:p>
            <a:endParaRPr lang="en-US" altLang="zh-CN" dirty="0"/>
          </a:p>
          <a:p>
            <a:r>
              <a:rPr lang="zh-CN" altLang="en-US" dirty="0"/>
              <a:t>所以接下来我们需要思考的问题就是粘性是否存在，他是如何影响分析师做出预测，最终出现盈利异象的。</a:t>
            </a:r>
          </a:p>
        </p:txBody>
      </p:sp>
      <p:sp>
        <p:nvSpPr>
          <p:cNvPr id="4" name="灯片编号占位符 3"/>
          <p:cNvSpPr>
            <a:spLocks noGrp="1"/>
          </p:cNvSpPr>
          <p:nvPr>
            <p:ph type="sldNum" sz="quarter" idx="5"/>
          </p:nvPr>
        </p:nvSpPr>
        <p:spPr/>
        <p:txBody>
          <a:bodyPr/>
          <a:lstStyle/>
          <a:p>
            <a:fld id="{BE03B9BE-74F0-46C6-A39B-75C54B232636}" type="slidenum">
              <a:rPr lang="zh-CN" altLang="en-US" smtClean="0"/>
              <a:t>10</a:t>
            </a:fld>
            <a:endParaRPr lang="zh-CN" altLang="en-US"/>
          </a:p>
        </p:txBody>
      </p:sp>
    </p:spTree>
    <p:extLst>
      <p:ext uri="{BB962C8B-B14F-4D97-AF65-F5344CB8AC3E}">
        <p14:creationId xmlns:p14="http://schemas.microsoft.com/office/powerpoint/2010/main" val="634228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本模型给出了</a:t>
            </a:r>
            <a:r>
              <a:rPr lang="en-US" altLang="zh-CN" dirty="0">
                <a:effectLst/>
                <a:latin typeface="Arial" panose="020B0604020202020204" pitchFamily="34" charset="0"/>
              </a:rPr>
              <a:t>3</a:t>
            </a:r>
            <a:r>
              <a:rPr lang="zh-CN" altLang="en-US" dirty="0">
                <a:effectLst/>
                <a:latin typeface="Arial" panose="020B0604020202020204" pitchFamily="34" charset="0"/>
              </a:rPr>
              <a:t>个假定：</a:t>
            </a:r>
            <a:endParaRPr lang="en-US" altLang="zh-CN" dirty="0">
              <a:effectLst/>
              <a:latin typeface="Arial" panose="020B0604020202020204" pitchFamily="34" charset="0"/>
            </a:endParaRPr>
          </a:p>
          <a:p>
            <a:r>
              <a:rPr lang="zh-CN" altLang="en-US" dirty="0">
                <a:effectLst/>
                <a:latin typeface="Arial" panose="020B0604020202020204" pitchFamily="34" charset="0"/>
              </a:rPr>
              <a:t>①粘性确实存在于分析师的预期中。</a:t>
            </a:r>
            <a:endParaRPr lang="en-US" altLang="zh-CN" dirty="0">
              <a:effectLst/>
              <a:latin typeface="Arial" panose="020B0604020202020204" pitchFamily="34" charset="0"/>
            </a:endParaRPr>
          </a:p>
          <a:p>
            <a:r>
              <a:rPr lang="zh-CN" altLang="en-US" dirty="0"/>
              <a:t>②如果假设①成立，那么说明过去的信息确实会被分析师进行预测的时候加以使用。那么我们继续假定过去的收益能够预测未来的预测误差</a:t>
            </a:r>
            <a:r>
              <a:rPr lang="en-US" altLang="zh-CN" dirty="0"/>
              <a:t>——</a:t>
            </a:r>
            <a:r>
              <a:rPr lang="zh-CN" altLang="en-US" dirty="0"/>
              <a:t>换言之，盈利异象是存在的。</a:t>
            </a:r>
            <a:endParaRPr lang="en-US" altLang="zh-CN" dirty="0"/>
          </a:p>
          <a:p>
            <a:r>
              <a:rPr lang="zh-CN" altLang="en-US" dirty="0"/>
              <a:t>③如果假设②也成立，那就说明盈利异象确实是存在的，作者进一步探讨，什么样的股票会有更明显的盈利异象</a:t>
            </a:r>
            <a:r>
              <a:rPr lang="en-US" altLang="zh-CN" dirty="0"/>
              <a:t>——</a:t>
            </a:r>
            <a:r>
              <a:rPr lang="zh-CN" altLang="en-US" dirty="0"/>
              <a:t>也就是说，什么样的股票的错误定价会受到“粘性预期”更多的影响。</a:t>
            </a:r>
          </a:p>
        </p:txBody>
      </p:sp>
      <p:sp>
        <p:nvSpPr>
          <p:cNvPr id="4" name="灯片编号占位符 3"/>
          <p:cNvSpPr>
            <a:spLocks noGrp="1"/>
          </p:cNvSpPr>
          <p:nvPr>
            <p:ph type="sldNum" sz="quarter" idx="5"/>
          </p:nvPr>
        </p:nvSpPr>
        <p:spPr/>
        <p:txBody>
          <a:bodyPr/>
          <a:lstStyle/>
          <a:p>
            <a:fld id="{BE03B9BE-74F0-46C6-A39B-75C54B232636}" type="slidenum">
              <a:rPr lang="zh-CN" altLang="en-US" smtClean="0"/>
              <a:t>11</a:t>
            </a:fld>
            <a:endParaRPr lang="zh-CN" altLang="en-US"/>
          </a:p>
        </p:txBody>
      </p:sp>
    </p:spTree>
    <p:extLst>
      <p:ext uri="{BB962C8B-B14F-4D97-AF65-F5344CB8AC3E}">
        <p14:creationId xmlns:p14="http://schemas.microsoft.com/office/powerpoint/2010/main" val="385207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2B1A657-BD44-40A2-B2E1-152729AFCCF7}"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246CD0-E9BE-42EE-AF70-B10F05ED0451}" type="slidenum">
              <a:rPr lang="zh-CN" altLang="en-US" smtClean="0"/>
              <a:t>‹#›</a:t>
            </a:fld>
            <a:endParaRPr lang="zh-CN" altLang="en-US"/>
          </a:p>
        </p:txBody>
      </p:sp>
    </p:spTree>
    <p:extLst>
      <p:ext uri="{BB962C8B-B14F-4D97-AF65-F5344CB8AC3E}">
        <p14:creationId xmlns:p14="http://schemas.microsoft.com/office/powerpoint/2010/main" val="199792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2B1A657-BD44-40A2-B2E1-152729AFCCF7}"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246CD0-E9BE-42EE-AF70-B10F05ED0451}" type="slidenum">
              <a:rPr lang="zh-CN" altLang="en-US" smtClean="0"/>
              <a:t>‹#›</a:t>
            </a:fld>
            <a:endParaRPr lang="zh-CN" altLang="en-US"/>
          </a:p>
        </p:txBody>
      </p:sp>
    </p:spTree>
    <p:extLst>
      <p:ext uri="{BB962C8B-B14F-4D97-AF65-F5344CB8AC3E}">
        <p14:creationId xmlns:p14="http://schemas.microsoft.com/office/powerpoint/2010/main" val="334330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2B1A657-BD44-40A2-B2E1-152729AFCCF7}"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246CD0-E9BE-42EE-AF70-B10F05ED0451}" type="slidenum">
              <a:rPr lang="zh-CN" altLang="en-US" smtClean="0"/>
              <a:t>‹#›</a:t>
            </a:fld>
            <a:endParaRPr lang="zh-CN" altLang="en-US"/>
          </a:p>
        </p:txBody>
      </p:sp>
    </p:spTree>
    <p:extLst>
      <p:ext uri="{BB962C8B-B14F-4D97-AF65-F5344CB8AC3E}">
        <p14:creationId xmlns:p14="http://schemas.microsoft.com/office/powerpoint/2010/main" val="382105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baseline="0">
                <a:latin typeface="Calibri" panose="020F0502020204030204" pitchFamily="34" charset="0"/>
                <a:cs typeface="Calibri" panose="020F0502020204030204" pitchFamily="34" charset="0"/>
              </a:defRPr>
            </a:lvl1pPr>
            <a:lvl2pPr>
              <a:defRPr baseline="0">
                <a:latin typeface="Calibri" panose="020F0502020204030204" pitchFamily="34" charset="0"/>
                <a:cs typeface="Calibri" panose="020F0502020204030204" pitchFamily="34" charset="0"/>
              </a:defRPr>
            </a:lvl2pPr>
            <a:lvl3pPr>
              <a:defRPr baseline="0">
                <a:latin typeface="Calibri" panose="020F0502020204030204" pitchFamily="34" charset="0"/>
                <a:cs typeface="Calibri" panose="020F0502020204030204" pitchFamily="34" charset="0"/>
              </a:defRPr>
            </a:lvl3pPr>
            <a:lvl4pPr>
              <a:defRPr baseline="0">
                <a:latin typeface="Calibri" panose="020F0502020204030204" pitchFamily="34" charset="0"/>
                <a:cs typeface="Calibri" panose="020F0502020204030204" pitchFamily="34" charset="0"/>
              </a:defRPr>
            </a:lvl4pPr>
            <a:lvl5pPr>
              <a:defRPr baseline="0">
                <a:latin typeface="Calibri" panose="020F0502020204030204" pitchFamily="34" charset="0"/>
                <a:cs typeface="Calibri" panose="020F050202020403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72B1A657-BD44-40A2-B2E1-152729AFCCF7}"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246CD0-E9BE-42EE-AF70-B10F05ED0451}" type="slidenum">
              <a:rPr lang="zh-CN" altLang="en-US" smtClean="0"/>
              <a:t>‹#›</a:t>
            </a:fld>
            <a:endParaRPr lang="zh-CN" altLang="en-US"/>
          </a:p>
        </p:txBody>
      </p:sp>
    </p:spTree>
    <p:extLst>
      <p:ext uri="{BB962C8B-B14F-4D97-AF65-F5344CB8AC3E}">
        <p14:creationId xmlns:p14="http://schemas.microsoft.com/office/powerpoint/2010/main" val="3419465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2B1A657-BD44-40A2-B2E1-152729AFCCF7}"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246CD0-E9BE-42EE-AF70-B10F05ED0451}" type="slidenum">
              <a:rPr lang="zh-CN" altLang="en-US" smtClean="0"/>
              <a:t>‹#›</a:t>
            </a:fld>
            <a:endParaRPr lang="zh-CN" altLang="en-US"/>
          </a:p>
        </p:txBody>
      </p:sp>
    </p:spTree>
    <p:extLst>
      <p:ext uri="{BB962C8B-B14F-4D97-AF65-F5344CB8AC3E}">
        <p14:creationId xmlns:p14="http://schemas.microsoft.com/office/powerpoint/2010/main" val="196174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2B1A657-BD44-40A2-B2E1-152729AFCCF7}" type="datetimeFigureOut">
              <a:rPr lang="zh-CN" altLang="en-US" smtClean="0"/>
              <a:t>2020/10/24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246CD0-E9BE-42EE-AF70-B10F05ED0451}" type="slidenum">
              <a:rPr lang="zh-CN" altLang="en-US" smtClean="0"/>
              <a:t>‹#›</a:t>
            </a:fld>
            <a:endParaRPr lang="zh-CN" altLang="en-US"/>
          </a:p>
        </p:txBody>
      </p:sp>
    </p:spTree>
    <p:extLst>
      <p:ext uri="{BB962C8B-B14F-4D97-AF65-F5344CB8AC3E}">
        <p14:creationId xmlns:p14="http://schemas.microsoft.com/office/powerpoint/2010/main" val="150104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2B1A657-BD44-40A2-B2E1-152729AFCCF7}" type="datetimeFigureOut">
              <a:rPr lang="zh-CN" altLang="en-US" smtClean="0"/>
              <a:t>2020/10/24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B246CD0-E9BE-42EE-AF70-B10F05ED0451}" type="slidenum">
              <a:rPr lang="zh-CN" altLang="en-US" smtClean="0"/>
              <a:t>‹#›</a:t>
            </a:fld>
            <a:endParaRPr lang="zh-CN" altLang="en-US"/>
          </a:p>
        </p:txBody>
      </p:sp>
    </p:spTree>
    <p:extLst>
      <p:ext uri="{BB962C8B-B14F-4D97-AF65-F5344CB8AC3E}">
        <p14:creationId xmlns:p14="http://schemas.microsoft.com/office/powerpoint/2010/main" val="261536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2B1A657-BD44-40A2-B2E1-152729AFCCF7}" type="datetimeFigureOut">
              <a:rPr lang="zh-CN" altLang="en-US" smtClean="0"/>
              <a:t>2020/10/24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B246CD0-E9BE-42EE-AF70-B10F05ED0451}" type="slidenum">
              <a:rPr lang="zh-CN" altLang="en-US" smtClean="0"/>
              <a:t>‹#›</a:t>
            </a:fld>
            <a:endParaRPr lang="zh-CN" altLang="en-US"/>
          </a:p>
        </p:txBody>
      </p:sp>
    </p:spTree>
    <p:extLst>
      <p:ext uri="{BB962C8B-B14F-4D97-AF65-F5344CB8AC3E}">
        <p14:creationId xmlns:p14="http://schemas.microsoft.com/office/powerpoint/2010/main" val="47210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1A657-BD44-40A2-B2E1-152729AFCCF7}" type="datetimeFigureOut">
              <a:rPr lang="zh-CN" altLang="en-US" smtClean="0"/>
              <a:t>2020/10/24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B246CD0-E9BE-42EE-AF70-B10F05ED0451}" type="slidenum">
              <a:rPr lang="zh-CN" altLang="en-US" smtClean="0"/>
              <a:t>‹#›</a:t>
            </a:fld>
            <a:endParaRPr lang="zh-CN" altLang="en-US"/>
          </a:p>
        </p:txBody>
      </p:sp>
    </p:spTree>
    <p:extLst>
      <p:ext uri="{BB962C8B-B14F-4D97-AF65-F5344CB8AC3E}">
        <p14:creationId xmlns:p14="http://schemas.microsoft.com/office/powerpoint/2010/main" val="3062344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2B1A657-BD44-40A2-B2E1-152729AFCCF7}" type="datetimeFigureOut">
              <a:rPr lang="zh-CN" altLang="en-US" smtClean="0"/>
              <a:t>2020/10/24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246CD0-E9BE-42EE-AF70-B10F05ED0451}" type="slidenum">
              <a:rPr lang="zh-CN" altLang="en-US" smtClean="0"/>
              <a:t>‹#›</a:t>
            </a:fld>
            <a:endParaRPr lang="zh-CN" altLang="en-US"/>
          </a:p>
        </p:txBody>
      </p:sp>
    </p:spTree>
    <p:extLst>
      <p:ext uri="{BB962C8B-B14F-4D97-AF65-F5344CB8AC3E}">
        <p14:creationId xmlns:p14="http://schemas.microsoft.com/office/powerpoint/2010/main" val="336481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2B1A657-BD44-40A2-B2E1-152729AFCCF7}" type="datetimeFigureOut">
              <a:rPr lang="zh-CN" altLang="en-US" smtClean="0"/>
              <a:t>2020/10/24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246CD0-E9BE-42EE-AF70-B10F05ED0451}" type="slidenum">
              <a:rPr lang="zh-CN" altLang="en-US" smtClean="0"/>
              <a:t>‹#›</a:t>
            </a:fld>
            <a:endParaRPr lang="zh-CN" altLang="en-US"/>
          </a:p>
        </p:txBody>
      </p:sp>
    </p:spTree>
    <p:extLst>
      <p:ext uri="{BB962C8B-B14F-4D97-AF65-F5344CB8AC3E}">
        <p14:creationId xmlns:p14="http://schemas.microsoft.com/office/powerpoint/2010/main" val="356760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1A657-BD44-40A2-B2E1-152729AFCCF7}" type="datetimeFigureOut">
              <a:rPr lang="zh-CN" altLang="en-US" smtClean="0"/>
              <a:t>2020/10/24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46CD0-E9BE-42EE-AF70-B10F05ED0451}" type="slidenum">
              <a:rPr lang="zh-CN" altLang="en-US" smtClean="0"/>
              <a:t>‹#›</a:t>
            </a:fld>
            <a:endParaRPr lang="zh-CN" altLang="en-US"/>
          </a:p>
        </p:txBody>
      </p:sp>
    </p:spTree>
    <p:extLst>
      <p:ext uri="{BB962C8B-B14F-4D97-AF65-F5344CB8AC3E}">
        <p14:creationId xmlns:p14="http://schemas.microsoft.com/office/powerpoint/2010/main" val="4031749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30BBF-8073-48E0-90E8-0105AE67347F}"/>
              </a:ext>
            </a:extLst>
          </p:cNvPr>
          <p:cNvSpPr>
            <a:spLocks noGrp="1"/>
          </p:cNvSpPr>
          <p:nvPr>
            <p:ph type="ctrTitle"/>
          </p:nvPr>
        </p:nvSpPr>
        <p:spPr/>
        <p:txBody>
          <a:bodyPr>
            <a:normAutofit fontScale="90000"/>
          </a:bodyPr>
          <a:lstStyle/>
          <a:p>
            <a:r>
              <a:rPr lang="en-US" altLang="zh-CN" dirty="0">
                <a:latin typeface="Times New Roman" panose="02020603050405020304" pitchFamily="18" charset="0"/>
                <a:cs typeface="Times New Roman" panose="02020603050405020304" pitchFamily="18" charset="0"/>
              </a:rPr>
              <a:t>Sticky Expectations and the Profitability Anomaly</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52C6DD03-9E6A-4BB0-A7A5-BA44F6EE5647}"/>
              </a:ext>
            </a:extLst>
          </p:cNvPr>
          <p:cNvSpPr>
            <a:spLocks noGrp="1"/>
          </p:cNvSpPr>
          <p:nvPr>
            <p:ph type="subTitle" idx="1"/>
          </p:nvPr>
        </p:nvSpPr>
        <p:spPr>
          <a:xfrm>
            <a:off x="1143000" y="3602038"/>
            <a:ext cx="6858000" cy="2483076"/>
          </a:xfrm>
        </p:spPr>
        <p:txBody>
          <a:bodyPr>
            <a:normAutofit/>
          </a:bodyPr>
          <a:lstStyle/>
          <a:p>
            <a:r>
              <a:rPr lang="en-US" altLang="zh-CN" dirty="0">
                <a:latin typeface="Times New Roman" panose="02020603050405020304" pitchFamily="18" charset="0"/>
                <a:cs typeface="Times New Roman" panose="02020603050405020304" pitchFamily="18" charset="0"/>
              </a:rPr>
              <a:t>FORTHCOMING JOURNAL OF FINANCE</a:t>
            </a:r>
          </a:p>
          <a:p>
            <a:r>
              <a:rPr lang="en-US" altLang="zh-CN" dirty="0">
                <a:latin typeface="Times New Roman" panose="02020603050405020304" pitchFamily="18" charset="0"/>
                <a:cs typeface="Times New Roman" panose="02020603050405020304" pitchFamily="18" charset="0"/>
              </a:rPr>
              <a:t>Jean-Philippe </a:t>
            </a:r>
            <a:r>
              <a:rPr lang="en-US" altLang="zh-CN" dirty="0" err="1">
                <a:latin typeface="Times New Roman" panose="02020603050405020304" pitchFamily="18" charset="0"/>
                <a:cs typeface="Times New Roman" panose="02020603050405020304" pitchFamily="18" charset="0"/>
              </a:rPr>
              <a:t>Bouchaud</a:t>
            </a:r>
            <a:r>
              <a:rPr lang="en-US" altLang="zh-CN" dirty="0">
                <a:latin typeface="Times New Roman" panose="02020603050405020304" pitchFamily="18" charset="0"/>
                <a:cs typeface="Times New Roman" panose="02020603050405020304" pitchFamily="18" charset="0"/>
              </a:rPr>
              <a:t>, Philipp </a:t>
            </a:r>
            <a:r>
              <a:rPr lang="en-US" altLang="zh-CN" dirty="0" err="1">
                <a:latin typeface="Times New Roman" panose="02020603050405020304" pitchFamily="18" charset="0"/>
                <a:cs typeface="Times New Roman" panose="02020603050405020304" pitchFamily="18" charset="0"/>
              </a:rPr>
              <a:t>Kruger,Augustin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Landier</a:t>
            </a:r>
            <a:r>
              <a:rPr lang="en-US" altLang="zh-CN" dirty="0">
                <a:latin typeface="Times New Roman" panose="02020603050405020304" pitchFamily="18" charset="0"/>
                <a:cs typeface="Times New Roman" panose="02020603050405020304" pitchFamily="18" charset="0"/>
              </a:rPr>
              <a:t>, David </a:t>
            </a:r>
            <a:r>
              <a:rPr lang="en-US" altLang="zh-CN" dirty="0" err="1">
                <a:latin typeface="Times New Roman" panose="02020603050405020304" pitchFamily="18" charset="0"/>
                <a:cs typeface="Times New Roman" panose="02020603050405020304" pitchFamily="18" charset="0"/>
              </a:rPr>
              <a:t>Thesmar</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Presenter: Yue Yang</a:t>
            </a:r>
          </a:p>
          <a:p>
            <a:r>
              <a:rPr lang="en-US" altLang="zh-CN" dirty="0"/>
              <a:t>2020.10.24</a:t>
            </a:r>
            <a:endParaRPr lang="zh-CN" altLang="en-US" dirty="0"/>
          </a:p>
        </p:txBody>
      </p:sp>
    </p:spTree>
    <p:extLst>
      <p:ext uri="{BB962C8B-B14F-4D97-AF65-F5344CB8AC3E}">
        <p14:creationId xmlns:p14="http://schemas.microsoft.com/office/powerpoint/2010/main" val="272648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DFCAE-02BF-4B70-8795-84C6DDD3C67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3.Method</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B7FFB33-328D-4361-9323-D44C0E96E6DA}"/>
                  </a:ext>
                </a:extLst>
              </p:cNvPr>
              <p:cNvSpPr>
                <a:spLocks noGrp="1"/>
              </p:cNvSpPr>
              <p:nvPr>
                <p:ph idx="1"/>
              </p:nvPr>
            </p:nvSpPr>
            <p:spPr>
              <a:xfrm>
                <a:off x="308473" y="1825625"/>
                <a:ext cx="8661356" cy="4351338"/>
              </a:xfrm>
            </p:spPr>
            <p:txBody>
              <a:bodyPr/>
              <a:lstStyle/>
              <a:p>
                <a:pPr marL="0" indent="0">
                  <a:buNone/>
                </a:pPr>
                <a:r>
                  <a:rPr lang="en-US" altLang="zh-CN" b="1" dirty="0">
                    <a:solidFill>
                      <a:srgbClr val="C00000"/>
                    </a:solidFill>
                    <a:latin typeface="Times New Roman" panose="02020603050405020304" pitchFamily="18" charset="0"/>
                    <a:cs typeface="Times New Roman" panose="02020603050405020304" pitchFamily="18" charset="0"/>
                  </a:rPr>
                  <a:t>Expectation stickiness</a:t>
                </a:r>
              </a:p>
              <a:p>
                <a:pPr marL="0" indent="0" algn="ctr">
                  <a:buNone/>
                </a:pPr>
                <a14:m>
                  <m:oMath xmlns:m="http://schemas.openxmlformats.org/officeDocument/2006/math">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𝐹</m:t>
                        </m:r>
                      </m:e>
                      <m:sub>
                        <m:r>
                          <m:rPr>
                            <m:sty m:val="p"/>
                          </m:rPr>
                          <a:rPr lang="en-US" altLang="zh-CN" i="1">
                            <a:latin typeface="Cambria Math" panose="02040503050406030204" pitchFamily="18" charset="0"/>
                          </a:rPr>
                          <m:t>t</m:t>
                        </m:r>
                      </m:sub>
                    </m:sSub>
                    <m:sSub>
                      <m:sSubPr>
                        <m:ctrlPr>
                          <a:rPr lang="pt-BR" altLang="zh-CN" i="1" smtClean="0">
                            <a:latin typeface="Cambria Math" panose="02040503050406030204" pitchFamily="18" charset="0"/>
                          </a:rPr>
                        </m:ctrlPr>
                      </m:sSubPr>
                      <m:e>
                        <m:r>
                          <a:rPr lang="zh-CN" altLang="pt-BR" i="1" smtClean="0">
                            <a:latin typeface="Cambria Math" panose="02040503050406030204" pitchFamily="18" charset="0"/>
                          </a:rPr>
                          <m:t>𝜋</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Sub>
                    <m:r>
                      <a:rPr lang="en-US" altLang="zh-CN" b="0" i="1" dirty="0" smtClean="0">
                        <a:latin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1−</m:t>
                        </m:r>
                        <m:r>
                          <a:rPr lang="zh-CN" altLang="en-US" b="0" i="1" dirty="0" smtClean="0">
                            <a:latin typeface="Cambria Math" panose="02040503050406030204" pitchFamily="18" charset="0"/>
                          </a:rPr>
                          <m:t>𝜆</m:t>
                        </m:r>
                      </m:e>
                    </m:d>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𝑡</m:t>
                        </m:r>
                      </m:sub>
                    </m:sSub>
                    <m:sSub>
                      <m:sSubPr>
                        <m:ctrlPr>
                          <a:rPr lang="en-US" altLang="zh-CN" b="0" i="1" dirty="0" smtClean="0">
                            <a:latin typeface="Cambria Math" panose="02040503050406030204" pitchFamily="18" charset="0"/>
                          </a:rPr>
                        </m:ctrlPr>
                      </m:sSubPr>
                      <m:e>
                        <m:r>
                          <a:rPr lang="zh-CN" altLang="en-US" b="0" i="1" dirty="0" smtClean="0">
                            <a:latin typeface="Cambria Math" panose="02040503050406030204" pitchFamily="18" charset="0"/>
                          </a:rPr>
                          <m:t>𝜋</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h</m:t>
                        </m:r>
                      </m:sub>
                    </m:sSub>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𝜆</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𝐹</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Sub>
                    <m:sSub>
                      <m:sSubPr>
                        <m:ctrlPr>
                          <a:rPr lang="en-US" altLang="zh-CN" b="0" i="1" dirty="0" smtClean="0">
                            <a:latin typeface="Cambria Math" panose="02040503050406030204" pitchFamily="18" charset="0"/>
                          </a:rPr>
                        </m:ctrlPr>
                      </m:sSubPr>
                      <m:e>
                        <m:r>
                          <a:rPr lang="zh-CN" altLang="en-US" b="0" i="1" dirty="0" smtClean="0">
                            <a:latin typeface="Cambria Math" panose="02040503050406030204" pitchFamily="18" charset="0"/>
                          </a:rPr>
                          <m:t>𝜋</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h</m:t>
                        </m:r>
                      </m:sub>
                    </m:sSub>
                  </m:oMath>
                </a14:m>
                <a:r>
                  <a:rPr lang="pt-BR" altLang="zh-CN" dirty="0">
                    <a:latin typeface="Times New Roman" panose="02020603050405020304" pitchFamily="18" charset="0"/>
                    <a:cs typeface="Times New Roman" panose="02020603050405020304" pitchFamily="18" charset="0"/>
                  </a:rPr>
                  <a:t>(1)</a:t>
                </a:r>
                <a:endParaRPr lang="pt-BR" altLang="zh-CN" sz="20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𝐹</m:t>
                        </m:r>
                      </m:e>
                      <m:sub>
                        <m:r>
                          <m:rPr>
                            <m:sty m:val="p"/>
                          </m:rPr>
                          <a:rPr lang="en-US" altLang="zh-CN" i="1">
                            <a:latin typeface="Cambria Math" panose="02040503050406030204" pitchFamily="18" charset="0"/>
                          </a:rPr>
                          <m:t>t</m:t>
                        </m:r>
                      </m:sub>
                    </m:sSub>
                    <m:sSub>
                      <m:sSubPr>
                        <m:ctrlPr>
                          <a:rPr lang="pt-BR" altLang="zh-CN" i="1">
                            <a:latin typeface="Cambria Math" panose="02040503050406030204" pitchFamily="18" charset="0"/>
                          </a:rPr>
                        </m:ctrlPr>
                      </m:sSubPr>
                      <m:e>
                        <m:r>
                          <a:rPr lang="zh-CN" altLang="pt-BR" i="1">
                            <a:latin typeface="Cambria Math" panose="02040503050406030204" pitchFamily="18" charset="0"/>
                          </a:rPr>
                          <m:t>𝜋</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h</m:t>
                        </m:r>
                      </m:sub>
                    </m:sSub>
                    <m:r>
                      <a:rPr lang="en-US" altLang="zh-CN" i="1">
                        <a:latin typeface="Cambria Math" panose="02040503050406030204" pitchFamily="18" charset="0"/>
                      </a:rPr>
                      <m:t> </m:t>
                    </m:r>
                  </m:oMath>
                </a14:m>
                <a:r>
                  <a:rPr lang="pt-BR" altLang="zh-CN" sz="28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expectation formed at t about profits at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h</m:t>
                    </m:r>
                  </m:oMath>
                </a14:m>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𝐸</m:t>
                        </m:r>
                      </m:e>
                      <m:sub>
                        <m:r>
                          <a:rPr lang="en-US" altLang="zh-CN" i="1" dirty="0">
                            <a:latin typeface="Cambria Math" panose="02040503050406030204" pitchFamily="18" charset="0"/>
                          </a:rPr>
                          <m:t>𝑡</m:t>
                        </m:r>
                      </m:sub>
                    </m:sSub>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𝜋</m:t>
                        </m:r>
                      </m:e>
                      <m:sub>
                        <m:r>
                          <a:rPr lang="en-US" altLang="zh-CN" i="1" dirty="0">
                            <a:latin typeface="Cambria Math" panose="02040503050406030204" pitchFamily="18" charset="0"/>
                          </a:rPr>
                          <m:t>𝑡</m:t>
                        </m:r>
                        <m:r>
                          <a:rPr lang="en-US" altLang="zh-CN" i="1" dirty="0">
                            <a:latin typeface="Cambria Math" panose="02040503050406030204" pitchFamily="18" charset="0"/>
                          </a:rPr>
                          <m:t>+</m:t>
                        </m:r>
                        <m:r>
                          <a:rPr lang="en-US" altLang="zh-CN" i="1" dirty="0">
                            <a:latin typeface="Cambria Math" panose="02040503050406030204" pitchFamily="18" charset="0"/>
                          </a:rPr>
                          <m:t>h</m:t>
                        </m:r>
                      </m:sub>
                    </m:sSub>
                    <m:r>
                      <a:rPr lang="en-US" altLang="zh-CN" i="1" dirty="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a:t>
                </a:r>
                <a:r>
                  <a:rPr lang="pt-BR" altLang="zh-CN" sz="28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rational expectation of </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𝜋</m:t>
                        </m:r>
                      </m:e>
                      <m:sub>
                        <m:r>
                          <a:rPr lang="en-US" altLang="zh-CN" i="1" dirty="0">
                            <a:latin typeface="Cambria Math" panose="02040503050406030204" pitchFamily="18" charset="0"/>
                          </a:rPr>
                          <m:t>𝑡</m:t>
                        </m:r>
                        <m:r>
                          <a:rPr lang="en-US" altLang="zh-CN" i="1" dirty="0">
                            <a:latin typeface="Cambria Math" panose="02040503050406030204" pitchFamily="18" charset="0"/>
                          </a:rPr>
                          <m:t>+</m:t>
                        </m:r>
                        <m:r>
                          <a:rPr lang="en-US" altLang="zh-CN" i="1" dirty="0">
                            <a:latin typeface="Cambria Math" panose="02040503050406030204" pitchFamily="18" charset="0"/>
                          </a:rPr>
                          <m:t>h</m:t>
                        </m:r>
                      </m:sub>
                    </m:sSub>
                  </m:oMath>
                </a14:m>
                <a:r>
                  <a:rPr lang="pt-BR" altLang="zh-CN" sz="2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conditional on information available at date </a:t>
                </a:r>
                <a14:m>
                  <m:oMath xmlns:m="http://schemas.openxmlformats.org/officeDocument/2006/math">
                    <m:r>
                      <a:rPr lang="en-US" altLang="zh-CN" i="1" dirty="0" smtClean="0">
                        <a:latin typeface="Cambria Math" panose="02040503050406030204" pitchFamily="18" charset="0"/>
                      </a:rPr>
                      <m:t>𝑡</m:t>
                    </m:r>
                  </m:oMath>
                </a14:m>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r>
                      <a:rPr lang="pt-BR" altLang="zh-CN" i="1" dirty="0" smtClean="0">
                        <a:latin typeface="Cambria Math" panose="02040503050406030204" pitchFamily="18" charset="0"/>
                      </a:rPr>
                      <m:t>𝜆</m:t>
                    </m:r>
                  </m:oMath>
                </a14:m>
                <a:r>
                  <a:rPr lang="en-US" altLang="zh-CN" dirty="0">
                    <a:latin typeface="Times New Roman" panose="02020603050405020304" pitchFamily="18" charset="0"/>
                    <a:cs typeface="Times New Roman" panose="02020603050405020304" pitchFamily="18" charset="0"/>
                  </a:rPr>
                  <a:t>: </a:t>
                </a:r>
                <a:r>
                  <a:rPr lang="en-US" altLang="zh-CN" dirty="0">
                    <a:effectLst/>
                    <a:latin typeface="Times New Roman" panose="02020603050405020304" pitchFamily="18" charset="0"/>
                    <a:cs typeface="Times New Roman" panose="02020603050405020304" pitchFamily="18" charset="0"/>
                  </a:rPr>
                  <a:t>the extent of expectation stickiness</a:t>
                </a:r>
              </a:p>
              <a:p>
                <a:r>
                  <a:rPr lang="en-US" altLang="zh-CN" dirty="0">
                    <a:latin typeface="Times New Roman" panose="02020603050405020304" pitchFamily="18" charset="0"/>
                    <a:cs typeface="Times New Roman" panose="02020603050405020304" pitchFamily="18" charset="0"/>
                  </a:rPr>
                  <a:t>underreaction </a:t>
                </a:r>
                <a14:m>
                  <m:oMath xmlns:m="http://schemas.openxmlformats.org/officeDocument/2006/math">
                    <m:r>
                      <a:rPr lang="en-US" altLang="zh-CN" i="1" dirty="0" smtClean="0">
                        <a:latin typeface="Cambria Math" panose="02040503050406030204" pitchFamily="18" charset="0"/>
                      </a:rPr>
                      <m:t>(0 &lt; </m:t>
                    </m:r>
                    <m:r>
                      <a:rPr lang="en-US" altLang="zh-CN" i="1" dirty="0" smtClean="0">
                        <a:latin typeface="Cambria Math" panose="02040503050406030204" pitchFamily="18" charset="0"/>
                      </a:rPr>
                      <m:t>𝜆</m:t>
                    </m:r>
                    <m:r>
                      <a:rPr lang="en-US" altLang="zh-CN" i="1" dirty="0" smtClean="0">
                        <a:latin typeface="Cambria Math" panose="02040503050406030204" pitchFamily="18" charset="0"/>
                      </a:rPr>
                      <m:t> &lt; 1) </m:t>
                    </m:r>
                  </m:oMath>
                </a14:m>
                <a:r>
                  <a:rPr lang="en-US" altLang="zh-CN" dirty="0">
                    <a:latin typeface="Times New Roman" panose="02020603050405020304" pitchFamily="18" charset="0"/>
                    <a:cs typeface="Times New Roman" panose="02020603050405020304" pitchFamily="18" charset="0"/>
                  </a:rPr>
                  <a:t>; overreaction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𝜆</m:t>
                    </m:r>
                    <m:r>
                      <a:rPr lang="en-US" altLang="zh-CN" i="1" dirty="0" smtClean="0">
                        <a:latin typeface="Cambria Math" panose="02040503050406030204" pitchFamily="18" charset="0"/>
                      </a:rPr>
                      <m:t> &lt; 0)</m:t>
                    </m:r>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DB7FFB33-328D-4361-9323-D44C0E96E6DA}"/>
                  </a:ext>
                </a:extLst>
              </p:cNvPr>
              <p:cNvSpPr>
                <a:spLocks noGrp="1" noRot="1" noChangeAspect="1" noMove="1" noResize="1" noEditPoints="1" noAdjustHandles="1" noChangeArrowheads="1" noChangeShapeType="1" noTextEdit="1"/>
              </p:cNvSpPr>
              <p:nvPr>
                <p:ph idx="1"/>
              </p:nvPr>
            </p:nvSpPr>
            <p:spPr>
              <a:xfrm>
                <a:off x="308473" y="1825625"/>
                <a:ext cx="8661356" cy="4351338"/>
              </a:xfrm>
              <a:blipFill>
                <a:blip r:embed="rId3"/>
                <a:stretch>
                  <a:fillRect l="-1479" t="-238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3CAB85A8-3868-43DA-B0B0-620D54DEEF82}"/>
              </a:ext>
            </a:extLst>
          </p:cNvPr>
          <p:cNvSpPr txBox="1"/>
          <p:nvPr/>
        </p:nvSpPr>
        <p:spPr>
          <a:xfrm>
            <a:off x="4114800" y="2974554"/>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252069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219F1-0EC5-4D24-9767-C0003A70A97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3.Method</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内容占位符 3">
            <a:extLst>
              <a:ext uri="{FF2B5EF4-FFF2-40B4-BE49-F238E27FC236}">
                <a16:creationId xmlns:a16="http://schemas.microsoft.com/office/drawing/2014/main" id="{25718F71-E0B3-41F6-ABFA-A0114EBACD76}"/>
              </a:ext>
            </a:extLst>
          </p:cNvPr>
          <p:cNvGraphicFramePr>
            <a:graphicFrameLocks noGrp="1"/>
          </p:cNvGraphicFramePr>
          <p:nvPr>
            <p:ph idx="1"/>
            <p:extLst>
              <p:ext uri="{D42A27DB-BD31-4B8C-83A1-F6EECF244321}">
                <p14:modId xmlns:p14="http://schemas.microsoft.com/office/powerpoint/2010/main" val="2528927623"/>
              </p:ext>
            </p:extLst>
          </p:nvPr>
        </p:nvGraphicFramePr>
        <p:xfrm>
          <a:off x="314325" y="931360"/>
          <a:ext cx="8515350" cy="503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628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6C953-72FF-4703-85E8-9AB777AED56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3.Method</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501B600-889C-4518-8237-5CD310F2C415}"/>
                  </a:ext>
                </a:extLst>
              </p:cNvPr>
              <p:cNvSpPr>
                <a:spLocks noGrp="1"/>
              </p:cNvSpPr>
              <p:nvPr>
                <p:ph idx="1"/>
              </p:nvPr>
            </p:nvSpPr>
            <p:spPr>
              <a:xfrm>
                <a:off x="628649" y="1825625"/>
                <a:ext cx="8297637" cy="4351338"/>
              </a:xfrm>
            </p:spPr>
            <p:txBody>
              <a:bodyPr/>
              <a:lstStyle/>
              <a:p>
                <a:pPr marL="0" indent="0">
                  <a:buNone/>
                </a:pPr>
                <a:r>
                  <a:rPr lang="en-US" altLang="zh-CN" b="1" dirty="0">
                    <a:latin typeface="Times New Roman" panose="02020603050405020304" pitchFamily="18" charset="0"/>
                    <a:cs typeface="Times New Roman" panose="02020603050405020304" pitchFamily="18" charset="0"/>
                  </a:rPr>
                  <a:t>Prediction 1:</a:t>
                </a:r>
                <a:r>
                  <a:rPr lang="en-US" altLang="zh-CN" dirty="0">
                    <a:latin typeface="Times New Roman" panose="02020603050405020304" pitchFamily="18" charset="0"/>
                    <a:cs typeface="Times New Roman" panose="02020603050405020304" pitchFamily="18" charset="0"/>
                  </a:rPr>
                  <a:t> expectations are sticky</a:t>
                </a:r>
              </a:p>
              <a:p>
                <a:r>
                  <a:rPr lang="en-US" altLang="zh-CN" dirty="0">
                    <a:latin typeface="Times New Roman" panose="02020603050405020304" pitchFamily="18" charset="0"/>
                    <a:cs typeface="Times New Roman" panose="02020603050405020304" pitchFamily="18" charset="0"/>
                  </a:rPr>
                  <a:t>Forecast errors should be predicted by past revisions:</a:t>
                </a:r>
              </a:p>
              <a:p>
                <a:pPr marL="0" indent="0" algn="ctr">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1</m:t>
                        </m:r>
                      </m:sub>
                    </m:sSub>
                    <m:r>
                      <a:rPr lang="en-US" altLang="zh-CN" sz="2400" i="1" dirty="0" smtClean="0">
                        <a:latin typeface="Cambria Math" panose="02040503050406030204" pitchFamily="18" charset="0"/>
                      </a:rPr>
                      <m:t>−</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sub>
                    </m:sSub>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1</m:t>
                        </m:r>
                      </m:sub>
                    </m:sSub>
                    <m:r>
                      <a:rPr lang="en-US" altLang="zh-CN" sz="2400" i="1" dirty="0" smtClean="0">
                        <a:latin typeface="Cambria Math" panose="02040503050406030204" pitchFamily="18" charset="0"/>
                      </a:rPr>
                      <m:t>)=</m:t>
                    </m:r>
                    <m:r>
                      <a:rPr lang="zh-CN" altLang="en-US" sz="2400" i="1" dirty="0" smtClean="0">
                        <a:solidFill>
                          <a:srgbClr val="FF0000"/>
                        </a:solidFill>
                        <a:latin typeface="Cambria Math" panose="02040503050406030204" pitchFamily="18" charset="0"/>
                      </a:rPr>
                      <m:t>𝜆</m:t>
                    </m:r>
                    <m:r>
                      <a:rPr lang="en-US" altLang="zh-CN" sz="2400" b="0" i="1" dirty="0" smtClean="0">
                        <a:solidFill>
                          <a:srgbClr val="FF0000"/>
                        </a:solidFill>
                        <a:latin typeface="Cambria Math" panose="02040503050406030204" pitchFamily="18" charset="0"/>
                      </a:rPr>
                      <m:t>/(1−</m:t>
                    </m:r>
                    <m:r>
                      <a:rPr lang="zh-CN" altLang="en-US" sz="2400" b="0" i="1" dirty="0" smtClean="0">
                        <a:solidFill>
                          <a:srgbClr val="FF0000"/>
                        </a:solidFill>
                        <a:latin typeface="Cambria Math" panose="02040503050406030204" pitchFamily="18" charset="0"/>
                      </a:rPr>
                      <m:t>𝜆</m:t>
                    </m:r>
                    <m:r>
                      <a:rPr lang="en-US" altLang="zh-CN" sz="2400" b="0" i="1" dirty="0" smtClean="0">
                        <a:solidFill>
                          <a:srgbClr val="FF0000"/>
                        </a:solidFill>
                        <a:latin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sub>
                    </m:sSub>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1</m:t>
                        </m:r>
                      </m:sub>
                    </m:sSub>
                    <m:r>
                      <a:rPr lang="en-US" altLang="zh-CN" sz="2400" i="1" dirty="0" smtClean="0">
                        <a:latin typeface="Cambria Math" panose="02040503050406030204" pitchFamily="18" charset="0"/>
                      </a:rPr>
                      <m:t>−</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r>
                          <a:rPr lang="en-US" altLang="zh-CN" sz="2400" b="0" i="1" dirty="0" smtClean="0">
                            <a:latin typeface="Cambria Math" panose="02040503050406030204" pitchFamily="18" charset="0"/>
                          </a:rPr>
                          <m:t>−1</m:t>
                        </m:r>
                      </m:sub>
                    </m:sSub>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1</m:t>
                        </m:r>
                      </m:sub>
                    </m:sSub>
                    <m:r>
                      <a:rPr lang="en-US" altLang="zh-CN" sz="2400" i="1" dirty="0" smtClean="0">
                        <a:latin typeface="Cambria Math" panose="02040503050406030204" pitchFamily="18" charset="0"/>
                      </a:rPr>
                      <m:t>)</m:t>
                    </m:r>
                  </m:oMath>
                </a14:m>
                <a:endParaRPr lang="en-US" altLang="zh-CN" sz="2400" dirty="0">
                  <a:latin typeface="Times New Roman" panose="02020603050405020304" pitchFamily="18" charset="0"/>
                  <a:cs typeface="Times New Roman" panose="02020603050405020304" pitchFamily="18" charset="0"/>
                </a:endParaRPr>
              </a:p>
              <a:p>
                <a:pPr marL="0" indent="0" algn="ctr">
                  <a:buNone/>
                </a:pPr>
                <a:endParaRPr lang="en-US" altLang="zh-CN" sz="24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Revisions are autocorrelated over time:</a:t>
                </a:r>
              </a:p>
              <a:p>
                <a:pPr marL="0" indent="0" algn="ctr">
                  <a:buNone/>
                </a:pP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sub>
                    </m:sSub>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1</m:t>
                        </m:r>
                      </m:sub>
                    </m:sSub>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r>
                      <a:rPr lang="zh-CN" altLang="en-US" sz="2400" i="1" dirty="0" smtClean="0">
                        <a:solidFill>
                          <a:srgbClr val="FF0000"/>
                        </a:solidFill>
                        <a:latin typeface="Cambria Math" panose="02040503050406030204" pitchFamily="18" charset="0"/>
                      </a:rPr>
                      <m:t>𝜆</m:t>
                    </m:r>
                    <m:r>
                      <a:rPr lang="en-US" altLang="zh-CN" sz="2400" i="1" dirty="0" smtClean="0">
                        <a:latin typeface="Cambria Math" panose="02040503050406030204" pitchFamily="18" charset="0"/>
                      </a:rPr>
                      <m:t> </m:t>
                    </m:r>
                    <m:r>
                      <a:rPr lang="en-US" altLang="zh-CN" sz="2400" i="1" dirty="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r>
                          <a:rPr lang="en-US" altLang="zh-CN" sz="2400" b="0" i="1" dirty="0" smtClean="0">
                            <a:latin typeface="Cambria Math" panose="02040503050406030204" pitchFamily="18" charset="0"/>
                          </a:rPr>
                          <m:t>−1</m:t>
                        </m:r>
                      </m:sub>
                    </m:sSub>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−2</m:t>
                        </m:r>
                      </m:sub>
                    </m:sSub>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smtClean="0">
                        <a:latin typeface="Cambria Math" panose="02040503050406030204" pitchFamily="18" charset="0"/>
                      </a:rPr>
                      <m:t>)</m:t>
                    </m:r>
                  </m:oMath>
                </a14:m>
                <a:endParaRPr lang="en-US" altLang="zh-CN"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4501B600-889C-4518-8237-5CD310F2C415}"/>
                  </a:ext>
                </a:extLst>
              </p:cNvPr>
              <p:cNvSpPr>
                <a:spLocks noGrp="1" noRot="1" noChangeAspect="1" noMove="1" noResize="1" noEditPoints="1" noAdjustHandles="1" noChangeArrowheads="1" noChangeShapeType="1" noTextEdit="1"/>
              </p:cNvSpPr>
              <p:nvPr>
                <p:ph idx="1"/>
              </p:nvPr>
            </p:nvSpPr>
            <p:spPr>
              <a:xfrm>
                <a:off x="628649" y="1825625"/>
                <a:ext cx="8297637" cy="4351338"/>
              </a:xfrm>
              <a:blipFill>
                <a:blip r:embed="rId3"/>
                <a:stretch>
                  <a:fillRect l="-1470"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911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BFC7A-F449-401C-95EF-7710B711764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3.Method</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15B9B88-4883-4F9D-BE0C-31CA293ED339}"/>
                  </a:ext>
                </a:extLst>
              </p:cNvPr>
              <p:cNvSpPr>
                <a:spLocks noGrp="1"/>
              </p:cNvSpPr>
              <p:nvPr>
                <p:ph idx="1"/>
              </p:nvPr>
            </p:nvSpPr>
            <p:spPr>
              <a:xfrm>
                <a:off x="385012" y="1825625"/>
                <a:ext cx="8431730" cy="4459672"/>
              </a:xfrm>
            </p:spPr>
            <p:txBody>
              <a:bodyPr>
                <a:normAutofit/>
              </a:bodyPr>
              <a:lstStyle/>
              <a:p>
                <a:r>
                  <a:rPr lang="en-US" altLang="zh-CN" b="1" dirty="0">
                    <a:latin typeface="Times New Roman" panose="02020603050405020304" pitchFamily="18" charset="0"/>
                    <a:cs typeface="Times New Roman" panose="02020603050405020304" pitchFamily="18" charset="0"/>
                  </a:rPr>
                  <a:t>Prediction 1: </a:t>
                </a:r>
                <a:r>
                  <a:rPr lang="en-US" altLang="zh-CN" dirty="0">
                    <a:latin typeface="Times New Roman" panose="02020603050405020304" pitchFamily="18" charset="0"/>
                    <a:cs typeface="Times New Roman" panose="02020603050405020304" pitchFamily="18" charset="0"/>
                  </a:rPr>
                  <a:t>firm profits </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𝜋</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can be predicted with a signal </a:t>
                </a:r>
                <a:r>
                  <a:rPr lang="en-US" altLang="zh-CN" dirty="0" err="1">
                    <a:solidFill>
                      <a:srgbClr val="C00000"/>
                    </a:solidFill>
                    <a:latin typeface="Times New Roman" panose="02020603050405020304" pitchFamily="18" charset="0"/>
                    <a:cs typeface="Times New Roman" panose="02020603050405020304" pitchFamily="18" charset="0"/>
                  </a:rPr>
                  <a:t>s</a:t>
                </a:r>
                <a:r>
                  <a:rPr lang="en-US" altLang="zh-CN" sz="2000" dirty="0" err="1">
                    <a:solidFill>
                      <a:srgbClr val="C00000"/>
                    </a:solidFill>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𝑠</m:t>
                          </m:r>
                        </m:e>
                        <m:sub>
                          <m:r>
                            <a:rPr lang="en-US" altLang="zh-CN" sz="2400" b="0" i="1" dirty="0" smtClean="0">
                              <a:latin typeface="Cambria Math" panose="02040503050406030204" pitchFamily="18" charset="0"/>
                            </a:rPr>
                            <m:t>𝑡</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zh-CN" altLang="en-US" sz="2400" b="0" i="1" dirty="0" smtClean="0">
                              <a:latin typeface="Cambria Math" panose="02040503050406030204" pitchFamily="18" charset="0"/>
                            </a:rPr>
                            <m:t>𝜀</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+1</m:t>
                          </m:r>
                        </m:sub>
                      </m:sSub>
                    </m:oMath>
                  </m:oMathPara>
                </a14:m>
                <a:endParaRPr lang="en-US" altLang="zh-CN"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i="1" dirty="0" smtClean="0">
                          <a:latin typeface="Cambria Math" panose="02040503050406030204" pitchFamily="18" charset="0"/>
                        </a:rPr>
                        <m:t>=</m:t>
                      </m:r>
                      <m:r>
                        <a:rPr lang="zh-CN" altLang="en-US" sz="2400" i="1" dirty="0" smtClean="0">
                          <a:latin typeface="Cambria Math" panose="02040503050406030204" pitchFamily="18" charset="0"/>
                        </a:rPr>
                        <m:t>𝜌</m:t>
                      </m:r>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𝑠</m:t>
                          </m:r>
                        </m:e>
                        <m:sub>
                          <m:r>
                            <a:rPr lang="en-US" altLang="zh-CN" sz="2400" b="0" i="1" dirty="0" smtClean="0">
                              <a:latin typeface="Cambria Math" panose="02040503050406030204" pitchFamily="18" charset="0"/>
                            </a:rPr>
                            <m:t>𝑡</m:t>
                          </m:r>
                        </m:sub>
                      </m:sSub>
                      <m:r>
                        <a:rPr lang="en-US" altLang="zh-CN" sz="2400" i="1" dirty="0" smtClean="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𝑢</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r>
                        <a:rPr lang="zh-CN" altLang="en-US" sz="2400" b="0" i="1" dirty="0" smtClean="0">
                          <a:latin typeface="Cambria Math" panose="02040503050406030204" pitchFamily="18" charset="0"/>
                        </a:rPr>
                        <m:t>𝜌</m:t>
                      </m:r>
                      <m:r>
                        <a:rPr lang="en-US" altLang="zh-CN" sz="2400" b="0" i="1" dirty="0" smtClean="0">
                          <a:latin typeface="Cambria Math" panose="02040503050406030204" pitchFamily="18" charset="0"/>
                          <a:ea typeface="Cambria Math" panose="02040503050406030204" pitchFamily="18" charset="0"/>
                        </a:rPr>
                        <m:t>&lt;1)</m:t>
                      </m:r>
                    </m:oMath>
                  </m:oMathPara>
                </a14:m>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St: a sufficient statistic capturing all public information useful to predict future profits</a:t>
                </a:r>
              </a:p>
              <a:p>
                <a:pPr marL="0" indent="0">
                  <a:buNone/>
                </a:pP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Rewrite Eq1: </a:t>
                </a:r>
                <a14:m>
                  <m:oMath xmlns:m="http://schemas.openxmlformats.org/officeDocument/2006/math">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𝐹</m:t>
                        </m:r>
                      </m:e>
                      <m:sub>
                        <m:r>
                          <m:rPr>
                            <m:sty m:val="p"/>
                          </m:rPr>
                          <a:rPr lang="en-US" altLang="zh-CN" i="1">
                            <a:latin typeface="Cambria Math" panose="02040503050406030204" pitchFamily="18" charset="0"/>
                          </a:rPr>
                          <m:t>t</m:t>
                        </m:r>
                      </m:sub>
                    </m:sSub>
                    <m:sSub>
                      <m:sSubPr>
                        <m:ctrlPr>
                          <a:rPr lang="pt-BR" altLang="zh-CN" i="1" smtClean="0">
                            <a:latin typeface="Cambria Math" panose="02040503050406030204" pitchFamily="18" charset="0"/>
                          </a:rPr>
                        </m:ctrlPr>
                      </m:sSubPr>
                      <m:e>
                        <m:r>
                          <a:rPr lang="zh-CN" altLang="pt-BR" i="1" smtClean="0">
                            <a:latin typeface="Cambria Math" panose="02040503050406030204" pitchFamily="18" charset="0"/>
                          </a:rPr>
                          <m:t>𝜋</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Sub>
                    <m:r>
                      <a:rPr lang="en-US" altLang="zh-CN" b="0" i="1" dirty="0" smtClean="0">
                        <a:latin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1−</m:t>
                        </m:r>
                        <m:r>
                          <a:rPr lang="zh-CN" altLang="en-US" b="0" i="1" dirty="0" smtClean="0">
                            <a:latin typeface="Cambria Math" panose="02040503050406030204" pitchFamily="18" charset="0"/>
                          </a:rPr>
                          <m:t>𝜆</m:t>
                        </m:r>
                      </m:e>
                    </m:d>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𝑡</m:t>
                        </m:r>
                      </m:sub>
                    </m:sSub>
                    <m:sSub>
                      <m:sSubPr>
                        <m:ctrlPr>
                          <a:rPr lang="en-US" altLang="zh-CN" b="0" i="1" dirty="0" smtClean="0">
                            <a:latin typeface="Cambria Math" panose="02040503050406030204" pitchFamily="18" charset="0"/>
                          </a:rPr>
                        </m:ctrlPr>
                      </m:sSubPr>
                      <m:e>
                        <m:r>
                          <a:rPr lang="zh-CN" altLang="en-US" b="0" i="1" dirty="0" smtClean="0">
                            <a:latin typeface="Cambria Math" panose="02040503050406030204" pitchFamily="18" charset="0"/>
                          </a:rPr>
                          <m:t>𝜋</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h</m:t>
                        </m:r>
                      </m:sub>
                    </m:sSub>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𝜆</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𝐹</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Sub>
                    <m:sSub>
                      <m:sSubPr>
                        <m:ctrlPr>
                          <a:rPr lang="en-US" altLang="zh-CN" b="0" i="1" dirty="0" smtClean="0">
                            <a:latin typeface="Cambria Math" panose="02040503050406030204" pitchFamily="18" charset="0"/>
                          </a:rPr>
                        </m:ctrlPr>
                      </m:sSubPr>
                      <m:e>
                        <m:r>
                          <a:rPr lang="zh-CN" altLang="en-US" b="0" i="1" dirty="0" smtClean="0">
                            <a:latin typeface="Cambria Math" panose="02040503050406030204" pitchFamily="18" charset="0"/>
                          </a:rPr>
                          <m:t>𝜋</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h</m:t>
                        </m:r>
                      </m:sub>
                    </m:sSub>
                  </m:oMath>
                </a14:m>
                <a:r>
                  <a:rPr lang="en-US" altLang="zh-CN" dirty="0">
                    <a:latin typeface="Times New Roman" panose="02020603050405020304" pitchFamily="18" charset="0"/>
                    <a:cs typeface="Times New Roman" panose="02020603050405020304" pitchFamily="18" charset="0"/>
                  </a:rPr>
                  <a:t>:</a:t>
                </a:r>
              </a:p>
              <a:p>
                <a:pPr marL="0" indent="0">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𝑡</m:t>
                        </m:r>
                      </m:sub>
                    </m:sSub>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b="0" i="1" dirty="0" smtClean="0">
                        <a:latin typeface="Cambria Math" panose="02040503050406030204" pitchFamily="18" charset="0"/>
                      </a:rPr>
                      <m:t>=(1−</m:t>
                    </m:r>
                    <m:r>
                      <a:rPr lang="zh-CN" altLang="en-US" sz="2400" b="0" i="1" dirty="0" smtClean="0">
                        <a:latin typeface="Cambria Math" panose="02040503050406030204" pitchFamily="18" charset="0"/>
                      </a:rPr>
                      <m:t>𝜆</m:t>
                    </m:r>
                    <m:r>
                      <a:rPr lang="en-US" altLang="zh-CN" sz="2400" b="0" i="1" dirty="0" smtClean="0">
                        <a:latin typeface="Cambria Math" panose="02040503050406030204" pitchFamily="18" charset="0"/>
                      </a:rPr>
                      <m:t>)</m:t>
                    </m:r>
                    <m:nary>
                      <m:naryPr>
                        <m:chr m:val="∑"/>
                        <m:limLoc m:val="subSup"/>
                        <m:supHide m:val="on"/>
                        <m:ctrlPr>
                          <a:rPr lang="en-US" altLang="zh-CN" sz="2400" b="0" i="1" dirty="0" smtClean="0">
                            <a:latin typeface="Cambria Math" panose="02040503050406030204" pitchFamily="18" charset="0"/>
                          </a:rPr>
                        </m:ctrlPr>
                      </m:naryPr>
                      <m:sub>
                        <m:r>
                          <m:rPr>
                            <m:brk m:alnAt="9"/>
                          </m:rPr>
                          <a:rPr lang="en-US" altLang="zh-CN" sz="2400" b="0" i="1" dirty="0" smtClean="0">
                            <a:latin typeface="Cambria Math" panose="02040503050406030204" pitchFamily="18" charset="0"/>
                          </a:rPr>
                          <m:t>𝑘</m:t>
                        </m:r>
                        <m:r>
                          <a:rPr lang="en-US" altLang="zh-CN" sz="2400" b="0" i="1" dirty="0" smtClean="0">
                            <a:latin typeface="Cambria Math" panose="02040503050406030204" pitchFamily="18" charset="0"/>
                            <a:ea typeface="Cambria Math" panose="02040503050406030204" pitchFamily="18" charset="0"/>
                          </a:rPr>
                          <m:t>≥0</m:t>
                        </m:r>
                      </m:sub>
                      <m:sup/>
                      <m:e>
                        <m:sSup>
                          <m:sSupPr>
                            <m:ctrlPr>
                              <a:rPr lang="en-US" altLang="zh-CN" sz="2400" b="0" i="1" dirty="0" smtClean="0">
                                <a:latin typeface="Cambria Math" panose="02040503050406030204" pitchFamily="18" charset="0"/>
                              </a:rPr>
                            </m:ctrlPr>
                          </m:sSupPr>
                          <m:e>
                            <m:r>
                              <a:rPr lang="zh-CN" altLang="en-US" sz="2400" b="0" i="1" dirty="0" smtClean="0">
                                <a:latin typeface="Cambria Math" panose="02040503050406030204" pitchFamily="18" charset="0"/>
                              </a:rPr>
                              <m:t>𝜆</m:t>
                            </m:r>
                          </m:e>
                          <m:sup>
                            <m:r>
                              <a:rPr lang="en-US" altLang="zh-CN" sz="2400" b="0" i="1" dirty="0" smtClean="0">
                                <a:latin typeface="Cambria Math" panose="02040503050406030204" pitchFamily="18" charset="0"/>
                              </a:rPr>
                              <m:t>𝑘</m:t>
                            </m:r>
                          </m:sup>
                        </m:sSup>
                      </m:e>
                    </m:nary>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𝐸</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𝑘</m:t>
                        </m:r>
                      </m:sub>
                    </m:sSub>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b="0" i="1" dirty="0" smtClean="0">
                        <a:latin typeface="Cambria Math" panose="02040503050406030204" pitchFamily="18" charset="0"/>
                      </a:rPr>
                      <m:t>=(1−</m:t>
                    </m:r>
                    <m:r>
                      <a:rPr lang="zh-CN" altLang="en-US" sz="2400" b="0" i="1" dirty="0" smtClean="0">
                        <a:latin typeface="Cambria Math" panose="02040503050406030204" pitchFamily="18" charset="0"/>
                      </a:rPr>
                      <m:t>𝜆</m:t>
                    </m:r>
                    <m:r>
                      <a:rPr lang="en-US" altLang="zh-CN" sz="2400" b="0" i="1" dirty="0" smtClean="0">
                        <a:latin typeface="Cambria Math" panose="02040503050406030204" pitchFamily="18" charset="0"/>
                      </a:rPr>
                      <m:t>)</m:t>
                    </m:r>
                    <m:nary>
                      <m:naryPr>
                        <m:chr m:val="∑"/>
                        <m:limLoc m:val="subSup"/>
                        <m:supHide m:val="on"/>
                        <m:ctrlPr>
                          <a:rPr lang="en-US" altLang="zh-CN" sz="2400" b="0" i="1" dirty="0" smtClean="0">
                            <a:latin typeface="Cambria Math" panose="02040503050406030204" pitchFamily="18" charset="0"/>
                          </a:rPr>
                        </m:ctrlPr>
                      </m:naryPr>
                      <m:sub>
                        <m:r>
                          <m:rPr>
                            <m:brk m:alnAt="9"/>
                          </m:rPr>
                          <a:rPr lang="en-US" altLang="zh-CN" sz="2400" b="0" i="1" dirty="0" smtClean="0">
                            <a:latin typeface="Cambria Math" panose="02040503050406030204" pitchFamily="18" charset="0"/>
                          </a:rPr>
                          <m:t>𝑘</m:t>
                        </m:r>
                        <m:r>
                          <a:rPr lang="en-US" altLang="zh-CN" sz="2400" b="0" i="1" dirty="0" smtClean="0">
                            <a:latin typeface="Cambria Math" panose="02040503050406030204" pitchFamily="18" charset="0"/>
                            <a:ea typeface="Cambria Math" panose="02040503050406030204" pitchFamily="18" charset="0"/>
                          </a:rPr>
                          <m:t>≥0</m:t>
                        </m:r>
                      </m:sub>
                      <m:sup/>
                      <m:e>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m:t>
                            </m:r>
                            <m:r>
                              <a:rPr lang="zh-CN" altLang="en-US" sz="2400" b="0" i="1" dirty="0" smtClean="0">
                                <a:latin typeface="Cambria Math" panose="02040503050406030204" pitchFamily="18" charset="0"/>
                              </a:rPr>
                              <m:t>𝜆𝜌</m:t>
                            </m:r>
                            <m:r>
                              <a:rPr lang="en-US" altLang="zh-CN" sz="2400" b="0" i="1" dirty="0" smtClean="0">
                                <a:latin typeface="Cambria Math" panose="02040503050406030204" pitchFamily="18" charset="0"/>
                              </a:rPr>
                              <m:t>)</m:t>
                            </m:r>
                          </m:e>
                          <m:sup>
                            <m:r>
                              <a:rPr lang="en-US" altLang="zh-CN" sz="2400" b="0" i="1" dirty="0" smtClean="0">
                                <a:latin typeface="Cambria Math" panose="02040503050406030204" pitchFamily="18" charset="0"/>
                              </a:rPr>
                              <m:t>𝑘</m:t>
                            </m:r>
                          </m:sup>
                        </m:sSup>
                      </m:e>
                    </m:nary>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𝑠</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𝑘</m:t>
                        </m:r>
                      </m:sub>
                    </m:sSub>
                  </m:oMath>
                </a14:m>
                <a:endParaRPr lang="en-US" altLang="zh-CN" sz="2400"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215B9B88-4883-4F9D-BE0C-31CA293ED339}"/>
                  </a:ext>
                </a:extLst>
              </p:cNvPr>
              <p:cNvSpPr>
                <a:spLocks noGrp="1" noRot="1" noChangeAspect="1" noMove="1" noResize="1" noEditPoints="1" noAdjustHandles="1" noChangeArrowheads="1" noChangeShapeType="1" noTextEdit="1"/>
              </p:cNvSpPr>
              <p:nvPr>
                <p:ph idx="1"/>
              </p:nvPr>
            </p:nvSpPr>
            <p:spPr>
              <a:xfrm>
                <a:off x="385012" y="1825625"/>
                <a:ext cx="8431730" cy="4459672"/>
              </a:xfrm>
              <a:blipFill>
                <a:blip r:embed="rId3"/>
                <a:stretch>
                  <a:fillRect l="-1302" t="-2322" r="-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7535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7EF5F-4CC4-4B8E-8B0C-D6777CE22CE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3.Method</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0A9E7F2-28BD-47F5-A53A-A5F3941C52A7}"/>
                  </a:ext>
                </a:extLst>
              </p:cNvPr>
              <p:cNvSpPr>
                <a:spLocks noGrp="1"/>
              </p:cNvSpPr>
              <p:nvPr>
                <p:ph idx="1"/>
              </p:nvPr>
            </p:nvSpPr>
            <p:spPr>
              <a:xfrm>
                <a:off x="269508" y="1825625"/>
                <a:ext cx="8576109" cy="4351338"/>
              </a:xfrm>
            </p:spPr>
            <p:txBody>
              <a:bodyPr>
                <a:noAutofit/>
              </a:bodyPr>
              <a:lstStyle/>
              <a:p>
                <a:r>
                  <a:rPr lang="en-US" altLang="zh-CN" b="1" dirty="0">
                    <a:latin typeface="Times New Roman" panose="02020603050405020304" pitchFamily="18" charset="0"/>
                    <a:cs typeface="Times New Roman" panose="02020603050405020304" pitchFamily="18" charset="0"/>
                  </a:rPr>
                  <a:t>Prediction 2: </a:t>
                </a:r>
                <a:r>
                  <a:rPr lang="en-US" altLang="zh-CN" dirty="0">
                    <a:latin typeface="Times New Roman" panose="02020603050405020304" pitchFamily="18" charset="0"/>
                    <a:cs typeface="Times New Roman" panose="02020603050405020304" pitchFamily="18" charset="0"/>
                  </a:rPr>
                  <a:t>Past profits predict future forecast errors</a:t>
                </a:r>
              </a:p>
              <a:p>
                <a:r>
                  <a:rPr lang="en-US" altLang="zh-CN" dirty="0">
                    <a:effectLst/>
                    <a:latin typeface="Times New Roman" panose="02020603050405020304" pitchFamily="18" charset="0"/>
                    <a:cs typeface="Times New Roman" panose="02020603050405020304" pitchFamily="18" charset="0"/>
                  </a:rPr>
                  <a:t>Assuming expectations are sticky in the sense of equation (1), and profits can be forecast using an autoregressive signal </a:t>
                </a:r>
                <a:r>
                  <a:rPr lang="en-US" altLang="zh-CN" dirty="0" err="1">
                    <a:effectLst/>
                    <a:latin typeface="Times New Roman" panose="02020603050405020304" pitchFamily="18" charset="0"/>
                    <a:cs typeface="Times New Roman" panose="02020603050405020304" pitchFamily="18" charset="0"/>
                  </a:rPr>
                  <a:t>s</a:t>
                </a:r>
                <a:r>
                  <a:rPr lang="en-US" altLang="zh-CN" sz="2000" dirty="0" err="1">
                    <a:effectLst/>
                    <a:latin typeface="Times New Roman" panose="02020603050405020304" pitchFamily="18" charset="0"/>
                    <a:cs typeface="Times New Roman" panose="02020603050405020304" pitchFamily="18" charset="0"/>
                  </a:rPr>
                  <a:t>t</a:t>
                </a:r>
                <a:r>
                  <a:rPr lang="en-US" altLang="zh-CN" dirty="0">
                    <a:effectLst/>
                    <a:latin typeface="Times New Roman" panose="02020603050405020304" pitchFamily="18" charset="0"/>
                    <a:cs typeface="Times New Roman" panose="02020603050405020304" pitchFamily="18" charset="0"/>
                  </a:rPr>
                  <a:t>, then earnings surprises should follow:</a:t>
                </a:r>
              </a:p>
              <a:p>
                <a:pPr marL="0" indent="0" algn="ctr">
                  <a:buNone/>
                </a:pPr>
                <a14:m>
                  <m:oMath xmlns:m="http://schemas.openxmlformats.org/officeDocument/2006/math">
                    <m:sSub>
                      <m:sSubPr>
                        <m:ctrlPr>
                          <a:rPr lang="en-US" altLang="zh-CN" sz="2400" i="1" smtClean="0">
                            <a:effectLst/>
                            <a:latin typeface="Cambria Math" panose="02040503050406030204" pitchFamily="18" charset="0"/>
                          </a:rPr>
                        </m:ctrlPr>
                      </m:sSubPr>
                      <m:e>
                        <m:r>
                          <a:rPr lang="en-US" altLang="zh-CN" sz="2400" b="0" i="1" smtClean="0">
                            <a:effectLst/>
                            <a:latin typeface="Cambria Math" panose="02040503050406030204" pitchFamily="18" charset="0"/>
                          </a:rPr>
                          <m:t>𝐸</m:t>
                        </m:r>
                      </m:e>
                      <m:sub>
                        <m:r>
                          <a:rPr lang="en-US" altLang="zh-CN" sz="2400" b="0" i="1" smtClean="0">
                            <a:effectLst/>
                            <a:latin typeface="Cambria Math" panose="02040503050406030204" pitchFamily="18" charset="0"/>
                          </a:rPr>
                          <m:t>𝑡</m:t>
                        </m:r>
                      </m:sub>
                    </m:sSub>
                    <m:r>
                      <a:rPr lang="en-US" altLang="zh-CN" sz="2400" b="0" i="1" smtClean="0">
                        <a:effectLst/>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smtClean="0">
                        <a:effectLst/>
                        <a:latin typeface="Cambria Math" panose="02040503050406030204" pitchFamily="18" charset="0"/>
                      </a:rPr>
                      <m:t>−</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sub>
                    </m:sSub>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1</m:t>
                        </m:r>
                      </m:sub>
                    </m:sSub>
                    <m:r>
                      <a:rPr lang="en-US" altLang="zh-CN" sz="2400" b="0" i="1" dirty="0" smtClean="0">
                        <a:latin typeface="Cambria Math" panose="02040503050406030204" pitchFamily="18" charset="0"/>
                      </a:rPr>
                      <m:t>|</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sub>
                    </m:sSub>
                    <m:r>
                      <a:rPr lang="en-US" altLang="zh-CN" sz="2400" i="1" dirty="0" smtClean="0">
                        <a:effectLst/>
                        <a:latin typeface="Cambria Math" panose="02040503050406030204" pitchFamily="18" charset="0"/>
                      </a:rPr>
                      <m:t>)=</m:t>
                    </m:r>
                    <m:f>
                      <m:fPr>
                        <m:ctrlPr>
                          <a:rPr lang="en-US" altLang="zh-CN" sz="2400" i="1" dirty="0" smtClean="0">
                            <a:effectLst/>
                            <a:latin typeface="Cambria Math" panose="02040503050406030204" pitchFamily="18" charset="0"/>
                          </a:rPr>
                        </m:ctrlPr>
                      </m:fPr>
                      <m:num>
                        <m:r>
                          <a:rPr lang="zh-CN" altLang="en-US" sz="2400" i="1" dirty="0" smtClean="0">
                            <a:effectLst/>
                            <a:latin typeface="Cambria Math" panose="02040503050406030204" pitchFamily="18" charset="0"/>
                          </a:rPr>
                          <m:t>𝜌</m:t>
                        </m:r>
                        <m:sSup>
                          <m:sSupPr>
                            <m:ctrlPr>
                              <a:rPr lang="en-US" altLang="zh-CN" sz="2400" i="1" dirty="0" smtClean="0">
                                <a:effectLst/>
                                <a:latin typeface="Cambria Math" panose="02040503050406030204" pitchFamily="18" charset="0"/>
                              </a:rPr>
                            </m:ctrlPr>
                          </m:sSupPr>
                          <m:e>
                            <m:r>
                              <a:rPr lang="zh-CN" altLang="en-US" sz="2400" i="1" dirty="0" smtClean="0">
                                <a:effectLst/>
                                <a:latin typeface="Cambria Math" panose="02040503050406030204" pitchFamily="18" charset="0"/>
                              </a:rPr>
                              <m:t>𝜆</m:t>
                            </m:r>
                          </m:e>
                          <m:sup>
                            <m:r>
                              <a:rPr lang="en-US" altLang="zh-CN" sz="2400" b="0" i="1" dirty="0" smtClean="0">
                                <a:effectLst/>
                                <a:latin typeface="Cambria Math" panose="02040503050406030204" pitchFamily="18" charset="0"/>
                              </a:rPr>
                              <m:t>2</m:t>
                            </m:r>
                          </m:sup>
                        </m:sSup>
                        <m:r>
                          <a:rPr lang="en-US" altLang="zh-CN" sz="2400" b="0" i="1" dirty="0" smtClean="0">
                            <a:effectLst/>
                            <a:latin typeface="Cambria Math" panose="02040503050406030204" pitchFamily="18" charset="0"/>
                          </a:rPr>
                          <m:t>(1−</m:t>
                        </m:r>
                        <m:sSup>
                          <m:sSupPr>
                            <m:ctrlPr>
                              <a:rPr lang="en-US" altLang="zh-CN" sz="2400" i="1" dirty="0">
                                <a:latin typeface="Cambria Math" panose="02040503050406030204" pitchFamily="18" charset="0"/>
                              </a:rPr>
                            </m:ctrlPr>
                          </m:sSupPr>
                          <m:e>
                            <m:r>
                              <a:rPr lang="zh-CN" altLang="en-US" sz="2400" i="1" dirty="0">
                                <a:latin typeface="Cambria Math" panose="02040503050406030204" pitchFamily="18" charset="0"/>
                              </a:rPr>
                              <m:t>𝜌</m:t>
                            </m:r>
                          </m:e>
                          <m:sup>
                            <m:r>
                              <a:rPr lang="en-US" altLang="zh-CN" sz="2400" i="1" dirty="0">
                                <a:latin typeface="Cambria Math" panose="02040503050406030204" pitchFamily="18" charset="0"/>
                              </a:rPr>
                              <m:t>2</m:t>
                            </m:r>
                          </m:sup>
                        </m:sSup>
                        <m:r>
                          <a:rPr lang="en-US" altLang="zh-CN" sz="2400" b="0" i="1" dirty="0" smtClean="0">
                            <a:effectLst/>
                            <a:latin typeface="Cambria Math" panose="02040503050406030204" pitchFamily="18" charset="0"/>
                          </a:rPr>
                          <m:t>)</m:t>
                        </m:r>
                      </m:num>
                      <m:den>
                        <m:r>
                          <a:rPr lang="en-US" altLang="zh-CN" sz="2400" b="0" i="1" dirty="0" smtClean="0">
                            <a:effectLst/>
                            <a:latin typeface="Cambria Math" panose="02040503050406030204" pitchFamily="18" charset="0"/>
                          </a:rPr>
                          <m:t>1−</m:t>
                        </m:r>
                        <m:r>
                          <a:rPr lang="zh-CN" altLang="en-US" sz="2400" b="0" i="1" dirty="0" smtClean="0">
                            <a:effectLst/>
                            <a:latin typeface="Cambria Math" panose="02040503050406030204" pitchFamily="18" charset="0"/>
                          </a:rPr>
                          <m:t>𝜆</m:t>
                        </m:r>
                        <m:sSup>
                          <m:sSupPr>
                            <m:ctrlPr>
                              <a:rPr lang="en-US" altLang="zh-CN" sz="2400" b="0" i="1" dirty="0" smtClean="0">
                                <a:effectLst/>
                                <a:latin typeface="Cambria Math" panose="02040503050406030204" pitchFamily="18" charset="0"/>
                              </a:rPr>
                            </m:ctrlPr>
                          </m:sSupPr>
                          <m:e>
                            <m:r>
                              <a:rPr lang="zh-CN" altLang="en-US" sz="2400" b="0" i="1" dirty="0" smtClean="0">
                                <a:effectLst/>
                                <a:latin typeface="Cambria Math" panose="02040503050406030204" pitchFamily="18" charset="0"/>
                              </a:rPr>
                              <m:t>𝜌</m:t>
                            </m:r>
                          </m:e>
                          <m:sup>
                            <m:r>
                              <a:rPr lang="en-US" altLang="zh-CN" sz="2400" b="0" i="1" dirty="0" smtClean="0">
                                <a:effectLst/>
                                <a:latin typeface="Cambria Math" panose="02040503050406030204" pitchFamily="18" charset="0"/>
                              </a:rPr>
                              <m:t>2</m:t>
                            </m:r>
                          </m:sup>
                        </m:sSup>
                      </m:den>
                    </m:f>
                    <m:f>
                      <m:fPr>
                        <m:ctrlPr>
                          <a:rPr lang="en-US" altLang="zh-CN" sz="2400" i="1" dirty="0" smtClean="0">
                            <a:effectLst/>
                            <a:latin typeface="Cambria Math" panose="02040503050406030204" pitchFamily="18" charset="0"/>
                          </a:rPr>
                        </m:ctrlPr>
                      </m:fPr>
                      <m:num>
                        <m:sSubSup>
                          <m:sSubSupPr>
                            <m:ctrlPr>
                              <a:rPr lang="en-US" altLang="zh-CN" sz="2400" i="1" dirty="0" smtClean="0">
                                <a:effectLst/>
                                <a:latin typeface="Cambria Math" panose="02040503050406030204" pitchFamily="18" charset="0"/>
                              </a:rPr>
                            </m:ctrlPr>
                          </m:sSubSupPr>
                          <m:e>
                            <m:r>
                              <a:rPr lang="zh-CN" altLang="en-US" sz="2400" i="1" dirty="0" smtClean="0">
                                <a:effectLst/>
                                <a:latin typeface="Cambria Math" panose="02040503050406030204" pitchFamily="18" charset="0"/>
                              </a:rPr>
                              <m:t>𝜎</m:t>
                            </m:r>
                          </m:e>
                          <m:sub>
                            <m:r>
                              <a:rPr lang="en-US" altLang="zh-CN" sz="2400" b="0" i="1" dirty="0" smtClean="0">
                                <a:effectLst/>
                                <a:latin typeface="Cambria Math" panose="02040503050406030204" pitchFamily="18" charset="0"/>
                              </a:rPr>
                              <m:t>𝑢</m:t>
                            </m:r>
                          </m:sub>
                          <m:sup>
                            <m:r>
                              <a:rPr lang="en-US" altLang="zh-CN" sz="2400" b="0" i="1" dirty="0" smtClean="0">
                                <a:effectLst/>
                                <a:latin typeface="Cambria Math" panose="02040503050406030204" pitchFamily="18" charset="0"/>
                              </a:rPr>
                              <m:t>2</m:t>
                            </m:r>
                          </m:sup>
                        </m:sSubSup>
                      </m:num>
                      <m:den>
                        <m:sSubSup>
                          <m:sSubSupPr>
                            <m:ctrlPr>
                              <a:rPr lang="en-US" altLang="zh-CN" sz="2400" i="1" dirty="0">
                                <a:latin typeface="Cambria Math" panose="02040503050406030204" pitchFamily="18" charset="0"/>
                              </a:rPr>
                            </m:ctrlPr>
                          </m:sSubSupPr>
                          <m:e>
                            <m:r>
                              <a:rPr lang="zh-CN" altLang="en-US" sz="2400" i="1" dirty="0">
                                <a:latin typeface="Cambria Math" panose="02040503050406030204" pitchFamily="18" charset="0"/>
                              </a:rPr>
                              <m:t>𝜎</m:t>
                            </m:r>
                          </m:e>
                          <m:sub>
                            <m:r>
                              <a:rPr lang="en-US" altLang="zh-CN" sz="2400" i="1" dirty="0">
                                <a:latin typeface="Cambria Math" panose="02040503050406030204" pitchFamily="18" charset="0"/>
                              </a:rPr>
                              <m:t>𝑢</m:t>
                            </m:r>
                          </m:sub>
                          <m:sup>
                            <m:r>
                              <a:rPr lang="en-US" altLang="zh-CN" sz="2400" i="1" dirty="0">
                                <a:latin typeface="Cambria Math" panose="02040503050406030204" pitchFamily="18" charset="0"/>
                              </a:rPr>
                              <m:t>2</m:t>
                            </m:r>
                          </m:sup>
                        </m:sSubSup>
                        <m:r>
                          <a:rPr lang="en-US" altLang="zh-CN" sz="2400" b="0" i="1" dirty="0" smtClean="0">
                            <a:latin typeface="Cambria Math" panose="02040503050406030204" pitchFamily="18" charset="0"/>
                          </a:rPr>
                          <m:t>+(1−</m:t>
                        </m:r>
                        <m:sSup>
                          <m:sSupPr>
                            <m:ctrlPr>
                              <a:rPr lang="en-US" altLang="zh-CN" sz="2400" i="1" dirty="0">
                                <a:latin typeface="Cambria Math" panose="02040503050406030204" pitchFamily="18" charset="0"/>
                              </a:rPr>
                            </m:ctrlPr>
                          </m:sSupPr>
                          <m:e>
                            <m:r>
                              <a:rPr lang="zh-CN" altLang="en-US" sz="2400" i="1" dirty="0">
                                <a:latin typeface="Cambria Math" panose="02040503050406030204" pitchFamily="18" charset="0"/>
                              </a:rPr>
                              <m:t>𝜌</m:t>
                            </m:r>
                          </m:e>
                          <m:sup>
                            <m:r>
                              <a:rPr lang="en-US" altLang="zh-CN" sz="2400" i="1" dirty="0">
                                <a:latin typeface="Cambria Math" panose="02040503050406030204" pitchFamily="18" charset="0"/>
                              </a:rPr>
                              <m:t>2</m:t>
                            </m:r>
                          </m:sup>
                        </m:sSup>
                        <m:r>
                          <a:rPr lang="en-US" altLang="zh-CN" sz="2400" b="0" i="1" dirty="0" smtClean="0">
                            <a:latin typeface="Cambria Math" panose="02040503050406030204" pitchFamily="18" charset="0"/>
                          </a:rPr>
                          <m:t>)</m:t>
                        </m:r>
                        <m:sSubSup>
                          <m:sSubSupPr>
                            <m:ctrlPr>
                              <a:rPr lang="en-US" altLang="zh-CN" sz="2400" i="1" dirty="0" smtClean="0">
                                <a:latin typeface="Cambria Math" panose="02040503050406030204" pitchFamily="18" charset="0"/>
                              </a:rPr>
                            </m:ctrlPr>
                          </m:sSubSupPr>
                          <m:e>
                            <m:r>
                              <a:rPr lang="zh-CN" altLang="en-US" sz="2400" i="1" dirty="0">
                                <a:latin typeface="Cambria Math" panose="02040503050406030204" pitchFamily="18" charset="0"/>
                              </a:rPr>
                              <m:t>𝜎</m:t>
                            </m:r>
                          </m:e>
                          <m:sub>
                            <m:r>
                              <a:rPr lang="zh-CN" altLang="en-US" sz="2400" i="1" dirty="0" smtClean="0">
                                <a:latin typeface="Cambria Math" panose="02040503050406030204" pitchFamily="18" charset="0"/>
                              </a:rPr>
                              <m:t>𝜖</m:t>
                            </m:r>
                          </m:sub>
                          <m:sup>
                            <m:r>
                              <a:rPr lang="en-US" altLang="zh-CN" sz="2400" i="1" dirty="0">
                                <a:latin typeface="Cambria Math" panose="02040503050406030204" pitchFamily="18" charset="0"/>
                              </a:rPr>
                              <m:t>2</m:t>
                            </m:r>
                          </m:sup>
                        </m:sSubSup>
                      </m:den>
                    </m:f>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sub>
                    </m:sSub>
                  </m:oMath>
                </a14:m>
                <a:endParaRPr lang="en-US" altLang="zh-CN" sz="2400" dirty="0">
                  <a:latin typeface="Times New Roman" panose="02020603050405020304" pitchFamily="18" charset="0"/>
                  <a:cs typeface="Times New Roman" panose="02020603050405020304" pitchFamily="18" charset="0"/>
                </a:endParaRPr>
              </a:p>
              <a:p>
                <a:r>
                  <a:rPr lang="en-US" altLang="zh-CN" dirty="0">
                    <a:effectLst/>
                    <a:latin typeface="Times New Roman" panose="02020603050405020304" pitchFamily="18" charset="0"/>
                    <a:cs typeface="Times New Roman" panose="02020603050405020304" pitchFamily="18" charset="0"/>
                  </a:rPr>
                  <a:t>If expectations are rational (λ = 0), the earnings surprise should be uncorrelated with past realizations of profits.</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90A9E7F2-28BD-47F5-A53A-A5F3941C52A7}"/>
                  </a:ext>
                </a:extLst>
              </p:cNvPr>
              <p:cNvSpPr>
                <a:spLocks noGrp="1" noRot="1" noChangeAspect="1" noMove="1" noResize="1" noEditPoints="1" noAdjustHandles="1" noChangeArrowheads="1" noChangeShapeType="1" noTextEdit="1"/>
              </p:cNvSpPr>
              <p:nvPr>
                <p:ph idx="1"/>
              </p:nvPr>
            </p:nvSpPr>
            <p:spPr>
              <a:xfrm>
                <a:off x="269508" y="1825625"/>
                <a:ext cx="8576109" cy="4351338"/>
              </a:xfrm>
              <a:blipFill>
                <a:blip r:embed="rId3"/>
                <a:stretch>
                  <a:fillRect l="-1279" t="-2381" r="-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770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BC008-BF84-49FF-93CA-3AE9687B000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3.Method</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1B686B-D8F8-4741-AC39-9EA3FE50BEAA}"/>
                  </a:ext>
                </a:extLst>
              </p:cNvPr>
              <p:cNvSpPr>
                <a:spLocks noGrp="1"/>
              </p:cNvSpPr>
              <p:nvPr>
                <p:ph idx="1"/>
              </p:nvPr>
            </p:nvSpPr>
            <p:spPr>
              <a:xfrm>
                <a:off x="375385" y="1825625"/>
                <a:ext cx="8393230" cy="4351338"/>
              </a:xfrm>
            </p:spPr>
            <p:txBody>
              <a:bodyPr/>
              <a:lstStyle/>
              <a:p>
                <a:r>
                  <a:rPr lang="en-US" altLang="zh-CN" dirty="0">
                    <a:latin typeface="Times New Roman" panose="02020603050405020304" pitchFamily="18" charset="0"/>
                    <a:cs typeface="Times New Roman" panose="02020603050405020304" pitchFamily="18" charset="0"/>
                  </a:rPr>
                  <a:t>all investors are risk-neutral and have the same expectation stickiness parameter </a:t>
                </a:r>
                <a14:m>
                  <m:oMath xmlns:m="http://schemas.openxmlformats.org/officeDocument/2006/math">
                    <m:r>
                      <a:rPr lang="en-US" altLang="zh-CN" i="1" dirty="0" smtClean="0">
                        <a:latin typeface="Cambria Math" panose="02040503050406030204" pitchFamily="18" charset="0"/>
                      </a:rPr>
                      <m:t>𝜆</m:t>
                    </m:r>
                  </m:oMath>
                </a14:m>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m:t>
                          </m:r>
                        </m:sub>
                        <m:sup/>
                        <m:e>
                          <m:f>
                            <m:fPr>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𝑡</m:t>
                                  </m:r>
                                </m:sub>
                              </m:sSub>
                              <m:r>
                                <m:rPr>
                                  <m:nor/>
                                </m:rPr>
                                <a:rPr lang="en-US" altLang="zh-CN" dirty="0"/>
                                <m:t> </m:t>
                              </m:r>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𝜋</m:t>
                                  </m:r>
                                </m:e>
                                <m:sub>
                                  <m:r>
                                    <a:rPr lang="en-US" altLang="zh-CN" i="1" dirty="0">
                                      <a:latin typeface="Cambria Math" panose="02040503050406030204" pitchFamily="18" charset="0"/>
                                    </a:rPr>
                                    <m:t>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sub>
                              </m:sSub>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(1+</m:t>
                                  </m:r>
                                  <m:r>
                                    <a:rPr lang="en-US" altLang="zh-CN" i="1">
                                      <a:latin typeface="Cambria Math" panose="02040503050406030204" pitchFamily="18" charset="0"/>
                                    </a:rPr>
                                    <m:t>𝑟</m:t>
                                  </m:r>
                                  <m:r>
                                    <a:rPr lang="en-US" altLang="zh-CN" i="1">
                                      <a:latin typeface="Cambria Math" panose="02040503050406030204" pitchFamily="18" charset="0"/>
                                    </a:rPr>
                                    <m:t>)</m:t>
                                  </m:r>
                                </m:e>
                                <m:sup>
                                  <m:r>
                                    <a:rPr lang="en-US" altLang="zh-CN" i="1">
                                      <a:latin typeface="Cambria Math" panose="02040503050406030204" pitchFamily="18" charset="0"/>
                                    </a:rPr>
                                    <m:t>𝑘</m:t>
                                  </m:r>
                                </m:sup>
                              </m:sSup>
                            </m:den>
                          </m:f>
                        </m:e>
                      </m:nary>
                    </m:oMath>
                  </m:oMathPara>
                </a14:m>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𝑃</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𝜋</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)−(1+</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𝑃</m:t>
                          </m:r>
                        </m:e>
                        <m:sub>
                          <m:r>
                            <a:rPr lang="en-US" altLang="zh-CN" b="0" i="1" dirty="0" smtClean="0">
                              <a:latin typeface="Cambria Math" panose="02040503050406030204" pitchFamily="18" charset="0"/>
                            </a:rPr>
                            <m:t>𝑡</m:t>
                          </m:r>
                        </m:sub>
                      </m:sSub>
                    </m:oMath>
                  </m:oMathPara>
                </a14:m>
                <a:endParaRPr lang="zh-CN" altLang="en-US" dirty="0"/>
              </a:p>
            </p:txBody>
          </p:sp>
        </mc:Choice>
        <mc:Fallback xmlns="">
          <p:sp>
            <p:nvSpPr>
              <p:cNvPr id="3" name="内容占位符 2">
                <a:extLst>
                  <a:ext uri="{FF2B5EF4-FFF2-40B4-BE49-F238E27FC236}">
                    <a16:creationId xmlns:a16="http://schemas.microsoft.com/office/drawing/2014/main" id="{201B686B-D8F8-4741-AC39-9EA3FE50BEAA}"/>
                  </a:ext>
                </a:extLst>
              </p:cNvPr>
              <p:cNvSpPr>
                <a:spLocks noGrp="1" noRot="1" noChangeAspect="1" noMove="1" noResize="1" noEditPoints="1" noAdjustHandles="1" noChangeArrowheads="1" noChangeShapeType="1" noTextEdit="1"/>
              </p:cNvSpPr>
              <p:nvPr>
                <p:ph idx="1"/>
              </p:nvPr>
            </p:nvSpPr>
            <p:spPr>
              <a:xfrm>
                <a:off x="375385" y="1825625"/>
                <a:ext cx="8393230" cy="4351338"/>
              </a:xfrm>
              <a:blipFill>
                <a:blip r:embed="rId3"/>
                <a:stretch>
                  <a:fillRect l="-1308"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440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35FC8-82CD-4169-9AB0-3EB95AAD628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3.Method</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A520193-A5D3-48CF-BC07-CB9B8A1A77BE}"/>
                  </a:ext>
                </a:extLst>
              </p:cNvPr>
              <p:cNvSpPr>
                <a:spLocks noGrp="1"/>
              </p:cNvSpPr>
              <p:nvPr>
                <p:ph idx="1"/>
              </p:nvPr>
            </p:nvSpPr>
            <p:spPr>
              <a:xfrm>
                <a:off x="246686" y="1825625"/>
                <a:ext cx="8804718" cy="4351338"/>
              </a:xfrm>
            </p:spPr>
            <p:txBody>
              <a:bodyPr>
                <a:normAutofit lnSpcReduction="10000"/>
              </a:bodyPr>
              <a:lstStyle/>
              <a:p>
                <a:r>
                  <a:rPr lang="en-US" altLang="zh-CN" b="1" dirty="0">
                    <a:latin typeface="Times New Roman" panose="02020603050405020304" pitchFamily="18" charset="0"/>
                    <a:cs typeface="Times New Roman" panose="02020603050405020304" pitchFamily="18" charset="0"/>
                  </a:rPr>
                  <a:t>Prediction 3: </a:t>
                </a:r>
                <a:r>
                  <a:rPr lang="en-US" altLang="zh-CN" dirty="0">
                    <a:latin typeface="Times New Roman" panose="02020603050405020304" pitchFamily="18" charset="0"/>
                    <a:cs typeface="Times New Roman" panose="02020603050405020304" pitchFamily="18" charset="0"/>
                  </a:rPr>
                  <a:t>Belief stickiness and stock-market anomalies</a:t>
                </a:r>
              </a:p>
              <a:p>
                <a:r>
                  <a:rPr lang="en-US" altLang="zh-CN" dirty="0">
                    <a:latin typeface="Times New Roman" panose="02020603050405020304" pitchFamily="18" charset="0"/>
                    <a:cs typeface="Times New Roman" panose="02020603050405020304" pitchFamily="18" charset="0"/>
                  </a:rPr>
                  <a:t>Past profits predict future returns (“profitability”):</a:t>
                </a:r>
              </a:p>
              <a:p>
                <a:pPr marL="0" indent="0" algn="ctr">
                  <a:buNone/>
                </a:pPr>
                <a14:m>
                  <m:oMath xmlns:m="http://schemas.openxmlformats.org/officeDocument/2006/math">
                    <m:r>
                      <a:rPr lang="en-US" altLang="zh-CN" sz="2400" b="0" i="1" smtClean="0">
                        <a:latin typeface="Cambria Math" panose="02040503050406030204" pitchFamily="18" charset="0"/>
                      </a:rPr>
                      <m:t>𝑐𝑜𝑣</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i="1" dirty="0" smtClean="0">
                        <a:latin typeface="Cambria Math" panose="02040503050406030204" pitchFamily="18" charset="0"/>
                      </a:rPr>
                      <m:t>,</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sub>
                    </m:sSub>
                    <m:r>
                      <a:rPr lang="en-US" altLang="zh-CN" sz="2400" i="1" dirty="0" smtClean="0">
                        <a:latin typeface="Cambria Math" panose="02040503050406030204" pitchFamily="18" charset="0"/>
                      </a:rPr>
                      <m:t>)=(</m:t>
                    </m:r>
                    <m:r>
                      <a:rPr lang="en-US" altLang="zh-CN" sz="2400" b="0" i="1" dirty="0" smtClean="0">
                        <a:latin typeface="Cambria Math" panose="02040503050406030204" pitchFamily="18" charset="0"/>
                      </a:rPr>
                      <m:t>1+</m:t>
                    </m:r>
                    <m:r>
                      <a:rPr lang="en-US" altLang="zh-CN" sz="2400" b="0" i="1" dirty="0" smtClean="0">
                        <a:latin typeface="Cambria Math" panose="02040503050406030204" pitchFamily="18" charset="0"/>
                      </a:rPr>
                      <m:t>𝑚</m:t>
                    </m:r>
                    <m:r>
                      <a:rPr lang="zh-CN" altLang="en-US" sz="2400" b="0" i="1" dirty="0" smtClean="0">
                        <a:latin typeface="Cambria Math" panose="02040503050406030204" pitchFamily="18" charset="0"/>
                      </a:rPr>
                      <m:t>𝜌</m:t>
                    </m:r>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b="0" i="1" dirty="0" smtClean="0">
                            <a:latin typeface="Cambria Math" panose="02040503050406030204" pitchFamily="18" charset="0"/>
                          </a:rPr>
                          <m:t>𝜌</m:t>
                        </m:r>
                      </m:num>
                      <m:den>
                        <m:r>
                          <a:rPr lang="en-US" altLang="zh-CN" sz="2400" b="0" i="1" dirty="0" smtClean="0">
                            <a:latin typeface="Cambria Math" panose="02040503050406030204" pitchFamily="18" charset="0"/>
                          </a:rPr>
                          <m:t>1−</m:t>
                        </m:r>
                        <m:r>
                          <a:rPr lang="zh-CN" altLang="en-US" sz="2400" b="0" i="1" dirty="0" smtClean="0">
                            <a:latin typeface="Cambria Math" panose="02040503050406030204" pitchFamily="18" charset="0"/>
                          </a:rPr>
                          <m:t>𝜆</m:t>
                        </m:r>
                        <m:sSup>
                          <m:sSupPr>
                            <m:ctrlPr>
                              <a:rPr lang="en-US" altLang="zh-CN" sz="2400" b="0" i="1" dirty="0" smtClean="0">
                                <a:latin typeface="Cambria Math" panose="02040503050406030204" pitchFamily="18" charset="0"/>
                              </a:rPr>
                            </m:ctrlPr>
                          </m:sSupPr>
                          <m:e>
                            <m:r>
                              <a:rPr lang="zh-CN" altLang="en-US" sz="2400" b="0" i="1" dirty="0" smtClean="0">
                                <a:latin typeface="Cambria Math" panose="02040503050406030204" pitchFamily="18" charset="0"/>
                              </a:rPr>
                              <m:t>𝜌</m:t>
                            </m:r>
                          </m:e>
                          <m:sup>
                            <m:r>
                              <a:rPr lang="en-US" altLang="zh-CN" sz="2400" b="0" i="1" dirty="0" smtClean="0">
                                <a:latin typeface="Cambria Math" panose="02040503050406030204" pitchFamily="18" charset="0"/>
                              </a:rPr>
                              <m:t>2</m:t>
                            </m:r>
                          </m:sup>
                        </m:sSup>
                      </m:den>
                    </m:f>
                    <m:sSup>
                      <m:sSupPr>
                        <m:ctrlPr>
                          <a:rPr lang="en-US" altLang="zh-CN" sz="2400" b="0" i="1" dirty="0" smtClean="0">
                            <a:latin typeface="Cambria Math" panose="02040503050406030204" pitchFamily="18" charset="0"/>
                          </a:rPr>
                        </m:ctrlPr>
                      </m:sSupPr>
                      <m:e>
                        <m:r>
                          <a:rPr lang="zh-CN" altLang="en-US" sz="2400" b="0" i="1" dirty="0" smtClean="0">
                            <a:latin typeface="Cambria Math" panose="02040503050406030204" pitchFamily="18" charset="0"/>
                          </a:rPr>
                          <m:t>𝜆</m:t>
                        </m:r>
                      </m:e>
                      <m:sup>
                        <m:r>
                          <a:rPr lang="en-US" altLang="zh-CN" sz="2400" b="0" i="1" dirty="0" smtClean="0">
                            <a:latin typeface="Cambria Math" panose="02040503050406030204" pitchFamily="18" charset="0"/>
                          </a:rPr>
                          <m:t>2</m:t>
                        </m:r>
                      </m:sup>
                    </m:sSup>
                    <m:sSubSup>
                      <m:sSubSupPr>
                        <m:ctrlPr>
                          <a:rPr lang="en-US" altLang="zh-CN" sz="2400" b="0" i="1" dirty="0" smtClean="0">
                            <a:latin typeface="Cambria Math" panose="02040503050406030204" pitchFamily="18" charset="0"/>
                          </a:rPr>
                        </m:ctrlPr>
                      </m:sSubSupPr>
                      <m:e>
                        <m:r>
                          <a:rPr lang="zh-CN" altLang="en-US" sz="2400" b="0" i="1" dirty="0" smtClean="0">
                            <a:latin typeface="Cambria Math" panose="02040503050406030204" pitchFamily="18" charset="0"/>
                          </a:rPr>
                          <m:t>𝜎</m:t>
                        </m:r>
                      </m:e>
                      <m:sub>
                        <m:r>
                          <a:rPr lang="en-US" altLang="zh-CN" sz="2400" b="0" i="1" dirty="0" smtClean="0">
                            <a:latin typeface="Cambria Math" panose="02040503050406030204" pitchFamily="18" charset="0"/>
                          </a:rPr>
                          <m:t>𝑢</m:t>
                        </m:r>
                      </m:sub>
                      <m:sup>
                        <m:r>
                          <a:rPr lang="en-US" altLang="zh-CN" sz="2400" b="0" i="1" dirty="0" smtClean="0">
                            <a:latin typeface="Cambria Math" panose="02040503050406030204" pitchFamily="18" charset="0"/>
                          </a:rPr>
                          <m:t>2</m:t>
                        </m:r>
                      </m:sup>
                    </m:sSubSup>
                  </m:oMath>
                </a14:m>
                <a:endParaRPr lang="en-US" altLang="zh-CN" sz="24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Increases in past profits predict future returns (“earnings momentum”):</a:t>
                </a:r>
              </a:p>
              <a:p>
                <a:pPr marL="0" indent="0" algn="ctr">
                  <a:buNone/>
                </a:pPr>
                <a14:m>
                  <m:oMath xmlns:m="http://schemas.openxmlformats.org/officeDocument/2006/math">
                    <m:r>
                      <a:rPr lang="en-US" altLang="zh-CN" sz="2400" i="1">
                        <a:latin typeface="Cambria Math" panose="02040503050406030204" pitchFamily="18" charset="0"/>
                      </a:rPr>
                      <m:t>𝑐𝑜𝑣</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ea typeface="Cambria Math" panose="02040503050406030204" pitchFamily="18" charset="0"/>
                          </a:rPr>
                          <m:t>∆</m:t>
                        </m:r>
                      </m:e>
                      <m:sub>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𝜋</m:t>
                            </m:r>
                          </m:e>
                          <m:sub>
                            <m:r>
                              <a:rPr lang="en-US" altLang="zh-CN" sz="2400" b="0" i="1" dirty="0" smtClean="0">
                                <a:latin typeface="Cambria Math" panose="02040503050406030204" pitchFamily="18" charset="0"/>
                              </a:rPr>
                              <m:t>𝑡</m:t>
                            </m:r>
                          </m:sub>
                        </m:sSub>
                      </m:sub>
                    </m:sSub>
                    <m:r>
                      <a:rPr lang="en-US" altLang="zh-CN" sz="2400" i="1" dirty="0">
                        <a:latin typeface="Cambria Math" panose="02040503050406030204" pitchFamily="18" charset="0"/>
                      </a:rPr>
                      <m:t>)=(1+</m:t>
                    </m:r>
                    <m:r>
                      <a:rPr lang="en-US" altLang="zh-CN" sz="2400" i="1" dirty="0">
                        <a:latin typeface="Cambria Math" panose="02040503050406030204" pitchFamily="18" charset="0"/>
                      </a:rPr>
                      <m:t>𝑚</m:t>
                    </m:r>
                    <m:r>
                      <a:rPr lang="zh-CN" altLang="en-US" sz="2400" i="1" dirty="0">
                        <a:latin typeface="Cambria Math" panose="02040503050406030204" pitchFamily="18" charset="0"/>
                      </a:rPr>
                      <m:t>𝜌</m:t>
                    </m:r>
                    <m:r>
                      <a:rPr lang="en-US" altLang="zh-CN" sz="2400" i="1" dirty="0">
                        <a:latin typeface="Cambria Math" panose="02040503050406030204" pitchFamily="18" charset="0"/>
                      </a:rPr>
                      <m:t>)</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sz="2400" i="1" dirty="0">
                            <a:latin typeface="Cambria Math" panose="02040503050406030204" pitchFamily="18" charset="0"/>
                          </a:rPr>
                        </m:ctrlPr>
                      </m:fPr>
                      <m:num>
                        <m:r>
                          <a:rPr lang="zh-CN" altLang="en-US" sz="2400" i="1" dirty="0">
                            <a:latin typeface="Cambria Math" panose="02040503050406030204" pitchFamily="18" charset="0"/>
                          </a:rPr>
                          <m:t>𝜌</m:t>
                        </m:r>
                      </m:num>
                      <m:den>
                        <m:r>
                          <a:rPr lang="en-US" altLang="zh-CN" sz="2400" i="1" dirty="0">
                            <a:latin typeface="Cambria Math" panose="02040503050406030204" pitchFamily="18" charset="0"/>
                          </a:rPr>
                          <m:t>1</m:t>
                        </m:r>
                        <m:r>
                          <a:rPr lang="en-US" altLang="zh-CN" sz="2400" b="0" i="1" dirty="0" smtClean="0">
                            <a:latin typeface="Cambria Math" panose="02040503050406030204" pitchFamily="18" charset="0"/>
                          </a:rPr>
                          <m:t>+</m:t>
                        </m:r>
                        <m:r>
                          <a:rPr lang="zh-CN" altLang="en-US" sz="2400" b="0" i="1" dirty="0" smtClean="0">
                            <a:latin typeface="Cambria Math" panose="02040503050406030204" pitchFamily="18" charset="0"/>
                          </a:rPr>
                          <m:t>𝜆𝜌</m:t>
                        </m:r>
                      </m:den>
                    </m:f>
                    <m:sSup>
                      <m:sSupPr>
                        <m:ctrlPr>
                          <a:rPr lang="en-US" altLang="zh-CN" sz="2400" i="1" dirty="0">
                            <a:latin typeface="Cambria Math" panose="02040503050406030204" pitchFamily="18" charset="0"/>
                          </a:rPr>
                        </m:ctrlPr>
                      </m:sSupPr>
                      <m:e>
                        <m:r>
                          <a:rPr lang="zh-CN" altLang="en-US" sz="2400" i="1" dirty="0">
                            <a:latin typeface="Cambria Math" panose="02040503050406030204" pitchFamily="18" charset="0"/>
                          </a:rPr>
                          <m:t>𝜆</m:t>
                        </m:r>
                      </m:e>
                      <m:sup>
                        <m:r>
                          <a:rPr lang="en-US" altLang="zh-CN" sz="2400" i="1" dirty="0">
                            <a:latin typeface="Cambria Math" panose="02040503050406030204" pitchFamily="18" charset="0"/>
                          </a:rPr>
                          <m:t>2</m:t>
                        </m:r>
                      </m:sup>
                    </m:sSup>
                    <m:sSubSup>
                      <m:sSubSupPr>
                        <m:ctrlPr>
                          <a:rPr lang="en-US" altLang="zh-CN" sz="2400" i="1" dirty="0">
                            <a:latin typeface="Cambria Math" panose="02040503050406030204" pitchFamily="18" charset="0"/>
                          </a:rPr>
                        </m:ctrlPr>
                      </m:sSubSupPr>
                      <m:e>
                        <m:r>
                          <a:rPr lang="zh-CN" altLang="en-US" sz="2400" i="1" dirty="0">
                            <a:latin typeface="Cambria Math" panose="02040503050406030204" pitchFamily="18" charset="0"/>
                          </a:rPr>
                          <m:t>𝜎</m:t>
                        </m:r>
                      </m:e>
                      <m:sub>
                        <m:r>
                          <a:rPr lang="en-US" altLang="zh-CN" sz="2400" i="1" dirty="0">
                            <a:latin typeface="Cambria Math" panose="02040503050406030204" pitchFamily="18" charset="0"/>
                          </a:rPr>
                          <m:t>𝑢</m:t>
                        </m:r>
                      </m:sub>
                      <m:sup>
                        <m:r>
                          <a:rPr lang="en-US" altLang="zh-CN" sz="2400" i="1" dirty="0">
                            <a:latin typeface="Cambria Math" panose="02040503050406030204" pitchFamily="18" charset="0"/>
                          </a:rPr>
                          <m:t>2</m:t>
                        </m:r>
                      </m:sup>
                    </m:sSubSup>
                  </m:oMath>
                </a14:m>
                <a:endParaRPr lang="en-US" altLang="zh-CN" sz="24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Past returns predict future returns (“price momentum”):</a:t>
                </a:r>
              </a:p>
              <a:p>
                <a:pPr marL="0" indent="0" algn="ctr">
                  <a:buNone/>
                </a:pPr>
                <a14:m>
                  <m:oMath xmlns:m="http://schemas.openxmlformats.org/officeDocument/2006/math">
                    <m:r>
                      <a:rPr lang="en-US" altLang="zh-CN" sz="2400" i="1">
                        <a:latin typeface="Cambria Math" panose="02040503050406030204" pitchFamily="18" charset="0"/>
                      </a:rPr>
                      <m:t>𝑐𝑜𝑣</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i="1" dirty="0">
                        <a:latin typeface="Cambria Math" panose="02040503050406030204" pitchFamily="18" charset="0"/>
                      </a:rPr>
                      <m:t>,</m:t>
                    </m:r>
                    <m:r>
                      <m:rPr>
                        <m:nor/>
                      </m:rPr>
                      <a:rPr lang="en-US" altLang="zh-CN" sz="2400" dirty="0">
                        <a:latin typeface="Times New Roman" panose="02020603050405020304" pitchFamily="18" charset="0"/>
                        <a:cs typeface="Times New Roman" panose="02020603050405020304" pitchFamily="18" charset="0"/>
                      </a:rPr>
                      <m:t> </m:t>
                    </m:r>
                    <m:sSub>
                      <m:sSubPr>
                        <m:ctrlPr>
                          <a:rPr lang="en-US" altLang="zh-CN" sz="2400" i="1" dirty="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i="1" dirty="0">
                            <a:latin typeface="Cambria Math" panose="02040503050406030204" pitchFamily="18" charset="0"/>
                          </a:rPr>
                          <m:t>𝑡</m:t>
                        </m:r>
                      </m:sub>
                    </m:sSub>
                    <m:r>
                      <a:rPr lang="en-US" altLang="zh-CN" sz="2400" i="1" dirty="0">
                        <a:latin typeface="Cambria Math" panose="02040503050406030204" pitchFamily="18" charset="0"/>
                      </a:rPr>
                      <m:t>)=(1+</m:t>
                    </m:r>
                    <m:r>
                      <a:rPr lang="en-US" altLang="zh-CN" sz="2400" i="1" dirty="0">
                        <a:latin typeface="Cambria Math" panose="02040503050406030204" pitchFamily="18" charset="0"/>
                      </a:rPr>
                      <m:t>𝑚</m:t>
                    </m:r>
                    <m:r>
                      <a:rPr lang="zh-CN" altLang="en-US" sz="2400" i="1" dirty="0">
                        <a:latin typeface="Cambria Math" panose="02040503050406030204" pitchFamily="18" charset="0"/>
                      </a:rPr>
                      <m:t>𝜌</m:t>
                    </m:r>
                    <m:r>
                      <a:rPr lang="en-US" altLang="zh-CN" sz="2400" i="1" dirty="0">
                        <a:latin typeface="Cambria Math" panose="02040503050406030204" pitchFamily="18" charset="0"/>
                      </a:rPr>
                      <m:t>)</m:t>
                    </m:r>
                    <m:r>
                      <a:rPr lang="en-US" altLang="zh-CN" sz="2400" i="1" dirty="0" smtClean="0">
                        <a:latin typeface="Cambria Math" panose="02040503050406030204" pitchFamily="18" charset="0"/>
                      </a:rPr>
                      <m:t>(</m:t>
                    </m:r>
                  </m:oMath>
                </a14:m>
                <a:r>
                  <a:rPr lang="en-US" altLang="zh-CN" sz="2400" dirty="0">
                    <a:latin typeface="Times New Roman" panose="02020603050405020304" pitchFamily="18" charset="0"/>
                    <a:cs typeface="Times New Roman" panose="02020603050405020304" pitchFamily="18" charset="0"/>
                  </a:rPr>
                  <a:t>m+</a:t>
                </a:r>
                <a14:m>
                  <m:oMath xmlns:m="http://schemas.openxmlformats.org/officeDocument/2006/math">
                    <m:r>
                      <a:rPr lang="zh-CN" altLang="en-US" sz="2400" i="1" smtClean="0">
                        <a:latin typeface="Cambria Math" panose="02040503050406030204" pitchFamily="18" charset="0"/>
                      </a:rPr>
                      <m:t>𝜌𝜆</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zh-CN" altLang="en-US" sz="2400" b="0" i="1" smtClean="0">
                            <a:latin typeface="Cambria Math" panose="02040503050406030204" pitchFamily="18" charset="0"/>
                          </a:rPr>
                          <m:t>𝜆</m:t>
                        </m:r>
                        <m:sSubSup>
                          <m:sSubSupPr>
                            <m:ctrlPr>
                              <a:rPr lang="en-US" altLang="zh-CN" sz="2400" i="1" dirty="0">
                                <a:latin typeface="Cambria Math" panose="02040503050406030204" pitchFamily="18" charset="0"/>
                              </a:rPr>
                            </m:ctrlPr>
                          </m:sSubSupPr>
                          <m:e>
                            <m:r>
                              <a:rPr lang="zh-CN" altLang="en-US" sz="2400" i="1" dirty="0">
                                <a:latin typeface="Cambria Math" panose="02040503050406030204" pitchFamily="18" charset="0"/>
                              </a:rPr>
                              <m:t>𝜎</m:t>
                            </m:r>
                          </m:e>
                          <m:sub>
                            <m:r>
                              <a:rPr lang="en-US" altLang="zh-CN" sz="2400" i="1" dirty="0">
                                <a:latin typeface="Cambria Math" panose="02040503050406030204" pitchFamily="18" charset="0"/>
                              </a:rPr>
                              <m:t>𝑢</m:t>
                            </m:r>
                          </m:sub>
                          <m:sup>
                            <m:r>
                              <a:rPr lang="en-US" altLang="zh-CN" sz="2400" i="1" dirty="0">
                                <a:latin typeface="Cambria Math" panose="02040503050406030204" pitchFamily="18" charset="0"/>
                              </a:rPr>
                              <m:t>2</m:t>
                            </m:r>
                          </m:sup>
                        </m:sSubSup>
                      </m:num>
                      <m:den>
                        <m:r>
                          <a:rPr lang="en-US" altLang="zh-CN" sz="2400" b="0" i="1" smtClean="0">
                            <a:latin typeface="Cambria Math" panose="02040503050406030204" pitchFamily="18" charset="0"/>
                          </a:rPr>
                          <m:t>1−</m:t>
                        </m:r>
                        <m:sSup>
                          <m:sSupPr>
                            <m:ctrlPr>
                              <a:rPr lang="en-US" altLang="zh-CN" sz="2400" b="0" i="1" smtClean="0">
                                <a:latin typeface="Cambria Math" panose="02040503050406030204" pitchFamily="18" charset="0"/>
                              </a:rPr>
                            </m:ctrlPr>
                          </m:sSupPr>
                          <m:e>
                            <m:r>
                              <a:rPr lang="zh-CN" altLang="en-US" sz="2400" b="0" i="1" smtClean="0">
                                <a:latin typeface="Cambria Math" panose="02040503050406030204" pitchFamily="18" charset="0"/>
                              </a:rPr>
                              <m:t>𝜆</m:t>
                            </m:r>
                          </m:e>
                          <m:sup>
                            <m:r>
                              <a:rPr lang="en-US" altLang="zh-CN" sz="2400" b="0" i="1" smtClean="0">
                                <a:latin typeface="Cambria Math" panose="02040503050406030204" pitchFamily="18" charset="0"/>
                              </a:rPr>
                              <m:t>2</m:t>
                            </m:r>
                          </m:sup>
                        </m:sSup>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𝜌</m:t>
                            </m:r>
                          </m:e>
                          <m:sup>
                            <m:r>
                              <a:rPr lang="en-US" altLang="zh-CN" sz="2400" i="1">
                                <a:latin typeface="Cambria Math" panose="02040503050406030204" pitchFamily="18" charset="0"/>
                              </a:rPr>
                              <m:t>2</m:t>
                            </m:r>
                          </m:sup>
                        </m:sSup>
                      </m:den>
                    </m:f>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A520193-A5D3-48CF-BC07-CB9B8A1A77BE}"/>
                  </a:ext>
                </a:extLst>
              </p:cNvPr>
              <p:cNvSpPr>
                <a:spLocks noGrp="1" noRot="1" noChangeAspect="1" noMove="1" noResize="1" noEditPoints="1" noAdjustHandles="1" noChangeArrowheads="1" noChangeShapeType="1" noTextEdit="1"/>
              </p:cNvSpPr>
              <p:nvPr>
                <p:ph idx="1"/>
              </p:nvPr>
            </p:nvSpPr>
            <p:spPr>
              <a:xfrm>
                <a:off x="246686" y="1825625"/>
                <a:ext cx="8804718" cy="4351338"/>
              </a:xfrm>
              <a:blipFill>
                <a:blip r:embed="rId3"/>
                <a:stretch>
                  <a:fillRect l="-1246" t="-33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5F3DD832-8241-429E-BEDE-FBD786744D72}"/>
                  </a:ext>
                </a:extLst>
              </p:cNvPr>
              <p:cNvSpPr txBox="1"/>
              <p:nvPr/>
            </p:nvSpPr>
            <p:spPr>
              <a:xfrm>
                <a:off x="5921829" y="685800"/>
                <a:ext cx="1796142" cy="777842"/>
              </a:xfrm>
              <a:prstGeom prst="rect">
                <a:avLst/>
              </a:prstGeom>
              <a:noFill/>
            </p:spPr>
            <p:txBody>
              <a:bodyPr wrap="square" rtlCol="0">
                <a:spAutoFit/>
              </a:bodyPr>
              <a:lstStyle/>
              <a:p>
                <a:r>
                  <a:rPr lang="el-GR" altLang="zh-CN" sz="2800" dirty="0">
                    <a:latin typeface="Times New Roman" panose="02020603050405020304" pitchFamily="18" charset="0"/>
                    <a:cs typeface="Times New Roman" panose="02020603050405020304" pitchFamily="18" charset="0"/>
                  </a:rPr>
                  <a:t>m =</a:t>
                </a:r>
                <a:r>
                  <a:rPr lang="en-US" altLang="zh-CN"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sz="2800" i="1" dirty="0">
                            <a:latin typeface="Cambria Math" panose="02040503050406030204" pitchFamily="18" charset="0"/>
                          </a:rPr>
                        </m:ctrlPr>
                      </m:fPr>
                      <m:num>
                        <m:r>
                          <a:rPr lang="en-US" altLang="zh-CN" sz="2800" b="0" i="1" dirty="0" smtClean="0">
                            <a:latin typeface="Cambria Math" panose="02040503050406030204" pitchFamily="18" charset="0"/>
                          </a:rPr>
                          <m:t>1−</m:t>
                        </m:r>
                        <m:r>
                          <m:rPr>
                            <m:sty m:val="p"/>
                          </m:rPr>
                          <a:rPr lang="en-US" altLang="zh-CN" sz="2800" i="1" dirty="0">
                            <a:latin typeface="Cambria Math" panose="02040503050406030204" pitchFamily="18" charset="0"/>
                          </a:rPr>
                          <m:t>λ</m:t>
                        </m:r>
                      </m:num>
                      <m:den>
                        <m:r>
                          <a:rPr lang="en-US" altLang="zh-CN" sz="2800" i="1" dirty="0">
                            <a:latin typeface="Cambria Math" panose="02040503050406030204" pitchFamily="18" charset="0"/>
                          </a:rPr>
                          <m:t>1</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𝑟</m:t>
                        </m:r>
                        <m:r>
                          <a:rPr lang="en-US" altLang="zh-CN" sz="2800" b="0" i="1" dirty="0" smtClean="0">
                            <a:latin typeface="Cambria Math" panose="02040503050406030204" pitchFamily="18" charset="0"/>
                          </a:rPr>
                          <m:t>−</m:t>
                        </m:r>
                        <m:r>
                          <a:rPr lang="zh-CN" altLang="en-US" sz="2800" b="0" i="1" dirty="0" smtClean="0">
                            <a:latin typeface="Cambria Math" panose="02040503050406030204" pitchFamily="18" charset="0"/>
                          </a:rPr>
                          <m:t>𝜌</m:t>
                        </m:r>
                      </m:den>
                    </m:f>
                  </m:oMath>
                </a14:m>
                <a:endParaRPr lang="el-GR" altLang="zh-CN" sz="2800" dirty="0">
                  <a:latin typeface="Times New Roman" panose="02020603050405020304" pitchFamily="18" charset="0"/>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5F3DD832-8241-429E-BEDE-FBD786744D72}"/>
                  </a:ext>
                </a:extLst>
              </p:cNvPr>
              <p:cNvSpPr txBox="1">
                <a:spLocks noRot="1" noChangeAspect="1" noMove="1" noResize="1" noEditPoints="1" noAdjustHandles="1" noChangeArrowheads="1" noChangeShapeType="1" noTextEdit="1"/>
              </p:cNvSpPr>
              <p:nvPr/>
            </p:nvSpPr>
            <p:spPr>
              <a:xfrm>
                <a:off x="5921829" y="685800"/>
                <a:ext cx="1796142" cy="777842"/>
              </a:xfrm>
              <a:prstGeom prst="rect">
                <a:avLst/>
              </a:prstGeom>
              <a:blipFill>
                <a:blip r:embed="rId4"/>
                <a:stretch>
                  <a:fillRect l="-6780" b="-15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0733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BBE8F-2023-45A1-AC04-C4FECF9E81A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4.Result</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30D71BB-0A39-44C1-B10E-16584DBAC1AD}"/>
                  </a:ext>
                </a:extLst>
              </p:cNvPr>
              <p:cNvSpPr>
                <a:spLocks noGrp="1"/>
              </p:cNvSpPr>
              <p:nvPr>
                <p:ph idx="1"/>
              </p:nvPr>
            </p:nvSpPr>
            <p:spPr>
              <a:xfrm>
                <a:off x="250257" y="1874892"/>
                <a:ext cx="8672141" cy="4617982"/>
              </a:xfrm>
            </p:spPr>
            <p:txBody>
              <a:bodyPr>
                <a:normAutofit lnSpcReduction="10000"/>
              </a:bodyPr>
              <a:lstStyle/>
              <a:p>
                <a:r>
                  <a:rPr lang="en-US" altLang="zh-CN" b="1" dirty="0">
                    <a:latin typeface="Times New Roman" panose="02020603050405020304" pitchFamily="18" charset="0"/>
                    <a:cs typeface="Times New Roman" panose="02020603050405020304" pitchFamily="18" charset="0"/>
                  </a:rPr>
                  <a:t>Prediction 1:</a:t>
                </a:r>
                <a:r>
                  <a:rPr lang="en-US" altLang="zh-CN" dirty="0">
                    <a:latin typeface="Times New Roman" panose="02020603050405020304" pitchFamily="18" charset="0"/>
                    <a:cs typeface="Times New Roman" panose="02020603050405020304" pitchFamily="18" charset="0"/>
                  </a:rPr>
                  <a:t> measuring stickiness</a:t>
                </a:r>
              </a:p>
              <a:p>
                <a:r>
                  <a:rPr lang="en-US" altLang="zh-CN" dirty="0">
                    <a:latin typeface="Times New Roman" panose="02020603050405020304" pitchFamily="18" charset="0"/>
                    <a:cs typeface="Times New Roman" panose="02020603050405020304" pitchFamily="18" charset="0"/>
                  </a:rPr>
                  <a:t>Forecast errors should be predicted by past revisions:</a:t>
                </a:r>
              </a:p>
              <a:p>
                <a:pPr marL="0" indent="0" algn="ctr">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b="0" i="1" dirty="0" smtClean="0">
                        <a:latin typeface="Cambria Math" panose="02040503050406030204" pitchFamily="18" charset="0"/>
                      </a:rPr>
                      <m:t>−</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sub>
                    </m:sSub>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b="0" i="1" dirty="0" smtClean="0">
                        <a:latin typeface="Cambria Math" panose="02040503050406030204" pitchFamily="18" charset="0"/>
                      </a:rPr>
                      <m:t>)=</m:t>
                    </m:r>
                    <m:r>
                      <a:rPr lang="zh-CN" altLang="en-US" sz="2400" b="0" i="1" dirty="0" smtClean="0">
                        <a:latin typeface="Cambria Math" panose="02040503050406030204" pitchFamily="18" charset="0"/>
                      </a:rPr>
                      <m:t>𝜆</m:t>
                    </m:r>
                    <m:r>
                      <a:rPr lang="en-US" altLang="zh-CN" sz="2400" b="0" i="1" dirty="0" smtClean="0">
                        <a:latin typeface="Cambria Math" panose="02040503050406030204" pitchFamily="18" charset="0"/>
                      </a:rPr>
                      <m:t>/(1−</m:t>
                    </m:r>
                    <m:r>
                      <a:rPr lang="zh-CN" altLang="en-US" sz="2400" b="0" i="1" dirty="0" smtClean="0">
                        <a:latin typeface="Cambria Math" panose="02040503050406030204" pitchFamily="18" charset="0"/>
                      </a:rPr>
                      <m:t>𝜆</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sub>
                    </m:sSub>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smtClean="0">
                        <a:latin typeface="Cambria Math" panose="02040503050406030204" pitchFamily="18" charset="0"/>
                      </a:rPr>
                      <m:t>− </m:t>
                    </m:r>
                    <m:sSub>
                      <m:sSubPr>
                        <m:ctrlPr>
                          <a:rPr lang="en-US" altLang="zh-CN" sz="2400" i="1" dirty="0">
                            <a:latin typeface="Cambria Math" panose="02040503050406030204" pitchFamily="18" charset="0"/>
                          </a:rPr>
                        </m:ctrlPr>
                      </m:sSub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r>
                              <a:rPr lang="en-US" altLang="zh-CN" sz="2400" b="0" i="1" dirty="0" smtClean="0">
                                <a:latin typeface="Cambria Math" panose="02040503050406030204" pitchFamily="18" charset="0"/>
                              </a:rPr>
                              <m:t>−1</m:t>
                            </m:r>
                          </m:sub>
                        </m:sSub>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b="0" i="1" dirty="0" smtClean="0">
                        <a:latin typeface="Cambria Math" panose="02040503050406030204" pitchFamily="18" charset="0"/>
                      </a:rPr>
                      <m:t>)</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Revisions are autocorrelated over time:</a:t>
                </a:r>
              </a:p>
              <a:p>
                <a:pPr marL="0" indent="0">
                  <a:buNone/>
                </a:pPr>
                <a14:m>
                  <m:oMathPara xmlns:m="http://schemas.openxmlformats.org/officeDocument/2006/math">
                    <m:oMathParaPr>
                      <m:jc m:val="center"/>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Sub>
                      <m:d>
                        <m:dPr>
                          <m:ctrlPr>
                            <a:rPr lang="en-US" altLang="zh-CN" sz="2400" i="1">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sub>
                          </m:sSub>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r>
                                <a:rPr lang="en-US" altLang="zh-CN" sz="2400" b="0" i="1" dirty="0" smtClean="0">
                                  <a:latin typeface="Cambria Math" panose="02040503050406030204" pitchFamily="18" charset="0"/>
                                </a:rPr>
                                <m:t>−1</m:t>
                              </m:r>
                            </m:sub>
                          </m:sSub>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e>
                      </m:d>
                      <m:r>
                        <a:rPr lang="en-US" altLang="zh-CN" sz="2400" i="1" dirty="0">
                          <a:latin typeface="Cambria Math" panose="02040503050406030204" pitchFamily="18" charset="0"/>
                        </a:rPr>
                        <m:t>=</m:t>
                      </m:r>
                      <m:r>
                        <a:rPr lang="zh-CN" altLang="en-US" sz="2400" i="1" dirty="0">
                          <a:latin typeface="Cambria Math" panose="02040503050406030204" pitchFamily="18" charset="0"/>
                        </a:rPr>
                        <m:t>𝜆</m:t>
                      </m:r>
                      <m:r>
                        <a:rPr lang="en-US" altLang="zh-CN" sz="2400" i="1" dirty="0" smtClean="0">
                          <a:latin typeface="Cambria Math" panose="02040503050406030204" pitchFamily="18" charset="0"/>
                        </a:rPr>
                        <m:t> </m:t>
                      </m:r>
                      <m:d>
                        <m:dPr>
                          <m:ctrlPr>
                            <a:rPr lang="en-US" altLang="zh-CN" sz="2400" i="1" dirty="0">
                              <a:latin typeface="Cambria Math" panose="02040503050406030204" pitchFamily="18" charset="0"/>
                              <a:ea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r>
                                <a:rPr lang="en-US" altLang="zh-CN" sz="2400" b="0" i="1" dirty="0" smtClean="0">
                                  <a:latin typeface="Cambria Math" panose="02040503050406030204" pitchFamily="18" charset="0"/>
                                </a:rPr>
                                <m:t>−1</m:t>
                              </m:r>
                            </m:sub>
                          </m:sSub>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−2</m:t>
                                  </m:r>
                                </m:sub>
                              </m:sSub>
                              <m:r>
                                <a:rPr lang="zh-CN" altLang="en-US" sz="2400" i="1" dirty="0">
                                  <a:latin typeface="Cambria Math" panose="02040503050406030204" pitchFamily="18" charset="0"/>
                                </a:rPr>
                                <m:t>𝜋</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e>
                      </m:d>
                    </m:oMath>
                  </m:oMathPara>
                </a14:m>
                <a:endParaRPr lang="en-US" altLang="zh-CN" sz="2400" i="1" dirty="0">
                  <a:latin typeface="Times New Roman" panose="02020603050405020304" pitchFamily="18" charset="0"/>
                  <a:cs typeface="Times New Roman" panose="02020603050405020304" pitchFamily="18" charset="0"/>
                </a:endParaRPr>
              </a:p>
              <a:p>
                <a:pPr marL="0" indent="0">
                  <a:buNone/>
                </a:pPr>
                <a:endParaRPr lang="en-US" altLang="zh-CN" sz="24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f>
                        <m:fPr>
                          <m:ctrlPr>
                            <a:rPr lang="en-US" altLang="zh-CN" sz="2400" i="1" smtClean="0">
                              <a:latin typeface="Cambria Math" panose="02040503050406030204" pitchFamily="18" charset="0"/>
                            </a:rPr>
                          </m:ctrlPr>
                        </m:fPr>
                        <m:num>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𝜋</m:t>
                              </m:r>
                            </m:e>
                            <m:sub>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𝜋</m:t>
                              </m:r>
                            </m:e>
                            <m:sub>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sub>
                          </m:sSub>
                        </m:num>
                        <m:den>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−2</m:t>
                              </m:r>
                            </m:sub>
                          </m:sSub>
                        </m:den>
                      </m:f>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𝜋</m:t>
                              </m:r>
                            </m:e>
                            <m:sub>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𝑡</m:t>
                              </m:r>
                              <m:r>
                                <a:rPr lang="en-US" altLang="zh-CN" sz="2400" i="1">
                                  <a:latin typeface="Cambria Math" panose="02040503050406030204" pitchFamily="18" charset="0"/>
                                </a:rPr>
                                <m:t>−2</m:t>
                              </m:r>
                            </m:sub>
                          </m:sSub>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𝜋</m:t>
                              </m:r>
                            </m:e>
                            <m:sub>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𝑡</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−2</m:t>
                              </m:r>
                            </m:sub>
                          </m:sSub>
                        </m:den>
                      </m:f>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sSub>
                            <m:sSubPr>
                              <m:ctrlPr>
                                <a:rPr lang="en-US" altLang="zh-CN" sz="2400" b="0" i="1" smtClean="0">
                                  <a:latin typeface="Cambria Math" panose="02040503050406030204" pitchFamily="18" charset="0"/>
                                  <a:ea typeface="Cambria Math" panose="02040503050406030204" pitchFamily="18" charset="0"/>
                                </a:rPr>
                              </m:ctrlPr>
                            </m:sSubPr>
                            <m:e>
                              <m:r>
                                <a:rPr lang="zh-CN" altLang="en-US" sz="2400" b="0" i="1" smtClean="0">
                                  <a:latin typeface="Cambria Math" panose="02040503050406030204" pitchFamily="18" charset="0"/>
                                  <a:ea typeface="Cambria Math" panose="02040503050406030204" pitchFamily="18" charset="0"/>
                                </a:rPr>
                                <m:t>𝜋</m:t>
                              </m:r>
                            </m:e>
                            <m:sub>
                              <m:r>
                                <a:rPr lang="en-US" altLang="zh-CN" sz="2400" b="0" i="1" smtClean="0">
                                  <a:latin typeface="Cambria Math" panose="02040503050406030204" pitchFamily="18" charset="0"/>
                                  <a:ea typeface="Cambria Math" panose="02040503050406030204" pitchFamily="18" charset="0"/>
                                </a:rPr>
                                <m:t>𝑓</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zh-CN" altLang="en-US" sz="2400" b="0" i="1" smtClean="0">
                                  <a:latin typeface="Cambria Math" panose="02040503050406030204" pitchFamily="18" charset="0"/>
                                  <a:ea typeface="Cambria Math" panose="02040503050406030204" pitchFamily="18" charset="0"/>
                                </a:rPr>
                                <m:t>𝜋</m:t>
                              </m:r>
                            </m:e>
                            <m:sub>
                              <m:r>
                                <a:rPr lang="en-US" altLang="zh-CN" sz="2400" b="0" i="1" smtClean="0">
                                  <a:latin typeface="Cambria Math" panose="02040503050406030204" pitchFamily="18" charset="0"/>
                                  <a:ea typeface="Cambria Math" panose="02040503050406030204" pitchFamily="18" charset="0"/>
                                </a:rPr>
                                <m:t>𝑓</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−2</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−2</m:t>
                              </m:r>
                            </m:sub>
                          </m:sSub>
                        </m:den>
                      </m:f>
                    </m:oMath>
                  </m:oMathPara>
                </a14:m>
                <a:endParaRPr lang="en-US" altLang="zh-CN" sz="2400" dirty="0">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f>
                        <m:fPr>
                          <m:ctrlPr>
                            <a:rPr lang="en-US" altLang="zh-CN" sz="2400" i="1" smtClean="0">
                              <a:latin typeface="Cambria Math" panose="02040503050406030204" pitchFamily="18" charset="0"/>
                            </a:rPr>
                          </m:ctrlPr>
                        </m:fPr>
                        <m:num>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𝜋</m:t>
                              </m:r>
                            </m:e>
                            <m:sub>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𝑡</m:t>
                              </m:r>
                              <m:r>
                                <a:rPr lang="en-US" altLang="zh-CN" sz="2400" i="1">
                                  <a:latin typeface="Cambria Math" panose="02040503050406030204" pitchFamily="18" charset="0"/>
                                </a:rPr>
                                <m:t>−2</m:t>
                              </m:r>
                            </m:sub>
                          </m:sSub>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𝜋</m:t>
                              </m:r>
                            </m:e>
                            <m:sub>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𝑡</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−3</m:t>
                              </m:r>
                            </m:sub>
                          </m:sSub>
                        </m:den>
                      </m:f>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𝑡</m:t>
                              </m:r>
                              <m:r>
                                <a:rPr lang="en-US" altLang="zh-CN" sz="2400" i="1">
                                  <a:latin typeface="Cambria Math" panose="02040503050406030204" pitchFamily="18" charset="0"/>
                                </a:rPr>
                                <m:t>−2</m:t>
                              </m:r>
                            </m:sub>
                          </m:sSub>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𝜋</m:t>
                              </m:r>
                            </m:e>
                            <m:sub>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𝑡</m:t>
                              </m:r>
                              <m:r>
                                <a:rPr lang="en-US" altLang="zh-CN" sz="2400" i="1">
                                  <a:latin typeface="Cambria Math" panose="02040503050406030204" pitchFamily="18" charset="0"/>
                                </a:rPr>
                                <m:t>−3</m:t>
                              </m:r>
                            </m:sub>
                          </m:sSub>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𝜋</m:t>
                              </m:r>
                            </m:e>
                            <m:sub>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𝑡</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−3</m:t>
                              </m:r>
                            </m:sub>
                          </m:sSub>
                        </m:den>
                      </m:f>
                    </m:oMath>
                  </m:oMathPara>
                </a14:m>
                <a:endParaRPr lang="en-US" altLang="zh-CN" sz="2400"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830D71BB-0A39-44C1-B10E-16584DBAC1AD}"/>
                  </a:ext>
                </a:extLst>
              </p:cNvPr>
              <p:cNvSpPr>
                <a:spLocks noGrp="1" noRot="1" noChangeAspect="1" noMove="1" noResize="1" noEditPoints="1" noAdjustHandles="1" noChangeArrowheads="1" noChangeShapeType="1" noTextEdit="1"/>
              </p:cNvSpPr>
              <p:nvPr>
                <p:ph idx="1"/>
              </p:nvPr>
            </p:nvSpPr>
            <p:spPr>
              <a:xfrm>
                <a:off x="250257" y="1874892"/>
                <a:ext cx="8672141" cy="4617982"/>
              </a:xfrm>
              <a:blipFill>
                <a:blip r:embed="rId3"/>
                <a:stretch>
                  <a:fillRect l="-1265" t="-33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5626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155605-DEB1-4C69-B398-2B50027C2769}"/>
                  </a:ext>
                </a:extLst>
              </p:cNvPr>
              <p:cNvSpPr>
                <a:spLocks noGrp="1"/>
              </p:cNvSpPr>
              <p:nvPr>
                <p:ph idx="1"/>
              </p:nvPr>
            </p:nvSpPr>
            <p:spPr>
              <a:xfrm>
                <a:off x="5617028" y="0"/>
                <a:ext cx="3526972" cy="6858000"/>
              </a:xfrm>
            </p:spPr>
            <p:txBody>
              <a:bodyPr/>
              <a:lstStyle/>
              <a:p>
                <a:r>
                  <a:rPr lang="en-US" altLang="zh-CN" dirty="0">
                    <a:latin typeface="Times New Roman" panose="02020603050405020304" pitchFamily="18" charset="0"/>
                    <a:cs typeface="Times New Roman" panose="02020603050405020304" pitchFamily="18" charset="0"/>
                  </a:rPr>
                  <a:t>Panel A:</a:t>
                </a:r>
              </a:p>
              <a:p>
                <a:r>
                  <a:rPr lang="en-US" altLang="zh-CN" dirty="0">
                    <a:latin typeface="Times New Roman" panose="02020603050405020304" pitchFamily="18" charset="0"/>
                    <a:cs typeface="Times New Roman" panose="02020603050405020304" pitchFamily="18" charset="0"/>
                  </a:rPr>
                  <a:t>regress the one year forecast error on the forecast revision between dates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−1</m:t>
                    </m:r>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−2</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b = 0.165</a:t>
                </a:r>
                <a:r>
                  <a:rPr lang="zh-CN" altLang="en-US" dirty="0">
                    <a:latin typeface="Times New Roman" panose="02020603050405020304" pitchFamily="18" charset="0"/>
                    <a:cs typeface="Times New Roman" panose="02020603050405020304" pitchFamily="18" charset="0"/>
                  </a:rPr>
                  <a:t>→</a:t>
                </a:r>
                <a:r>
                  <a:rPr lang="el-GR" altLang="zh-CN" dirty="0">
                    <a:latin typeface="Times New Roman" panose="02020603050405020304" pitchFamily="18" charset="0"/>
                    <a:cs typeface="Times New Roman" panose="02020603050405020304" pitchFamily="18" charset="0"/>
                  </a:rPr>
                  <a:t> λ = 0.14</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c=-0.011&lt;0</a:t>
                </a:r>
              </a:p>
              <a:p>
                <a:r>
                  <a:rPr lang="en-US" altLang="zh-CN" dirty="0">
                    <a:latin typeface="Times New Roman" panose="02020603050405020304" pitchFamily="18" charset="0"/>
                    <a:cs typeface="Times New Roman" panose="02020603050405020304" pitchFamily="18" charset="0"/>
                  </a:rPr>
                  <a:t>Panel B:</a:t>
                </a:r>
              </a:p>
              <a:p>
                <a:r>
                  <a:rPr lang="en-US" altLang="zh-CN" dirty="0">
                    <a:latin typeface="Times New Roman" panose="02020603050405020304" pitchFamily="18" charset="0"/>
                    <a:cs typeface="Times New Roman" panose="02020603050405020304" pitchFamily="18" charset="0"/>
                  </a:rPr>
                  <a:t>Regress the change in forecasts at time t on the change in forecasts at time t-1</a:t>
                </a:r>
              </a:p>
              <a:p>
                <a:r>
                  <a:rPr lang="en-US" altLang="zh-CN" dirty="0">
                    <a:latin typeface="Times New Roman" panose="02020603050405020304" pitchFamily="18" charset="0"/>
                    <a:cs typeface="Times New Roman" panose="02020603050405020304" pitchFamily="18" charset="0"/>
                  </a:rPr>
                  <a:t>b =</a:t>
                </a:r>
                <a:r>
                  <a:rPr lang="el-GR" altLang="zh-CN" dirty="0">
                    <a:latin typeface="Times New Roman" panose="02020603050405020304" pitchFamily="18" charset="0"/>
                    <a:cs typeface="Times New Roman" panose="02020603050405020304" pitchFamily="18" charset="0"/>
                  </a:rPr>
                  <a:t> λ </a:t>
                </a:r>
                <a:r>
                  <a:rPr lang="en-US" altLang="zh-CN" dirty="0">
                    <a:latin typeface="Times New Roman" panose="02020603050405020304" pitchFamily="18" charset="0"/>
                    <a:cs typeface="Times New Roman" panose="02020603050405020304" pitchFamily="18" charset="0"/>
                  </a:rPr>
                  <a:t>=0.063</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33155605-DEB1-4C69-B398-2B50027C2769}"/>
                  </a:ext>
                </a:extLst>
              </p:cNvPr>
              <p:cNvSpPr>
                <a:spLocks noGrp="1" noRot="1" noChangeAspect="1" noMove="1" noResize="1" noEditPoints="1" noAdjustHandles="1" noChangeArrowheads="1" noChangeShapeType="1" noTextEdit="1"/>
              </p:cNvSpPr>
              <p:nvPr>
                <p:ph idx="1"/>
              </p:nvPr>
            </p:nvSpPr>
            <p:spPr>
              <a:xfrm>
                <a:off x="5617028" y="0"/>
                <a:ext cx="3526972" cy="6858000"/>
              </a:xfrm>
              <a:blipFill>
                <a:blip r:embed="rId3"/>
                <a:stretch>
                  <a:fillRect l="-3109" t="-1511" r="-587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6759E1D-D3E5-4F38-B364-ADD973056A93}"/>
              </a:ext>
            </a:extLst>
          </p:cNvPr>
          <p:cNvPicPr>
            <a:picLocks noChangeAspect="1"/>
          </p:cNvPicPr>
          <p:nvPr/>
        </p:nvPicPr>
        <p:blipFill>
          <a:blip r:embed="rId4"/>
          <a:stretch>
            <a:fillRect/>
          </a:stretch>
        </p:blipFill>
        <p:spPr>
          <a:xfrm>
            <a:off x="0" y="0"/>
            <a:ext cx="5371610" cy="3429000"/>
          </a:xfrm>
          <a:prstGeom prst="rect">
            <a:avLst/>
          </a:prstGeom>
        </p:spPr>
      </p:pic>
      <p:pic>
        <p:nvPicPr>
          <p:cNvPr id="7" name="图片 6">
            <a:extLst>
              <a:ext uri="{FF2B5EF4-FFF2-40B4-BE49-F238E27FC236}">
                <a16:creationId xmlns:a16="http://schemas.microsoft.com/office/drawing/2014/main" id="{4C6B18FC-C20E-49E4-A629-12101EA43F19}"/>
              </a:ext>
            </a:extLst>
          </p:cNvPr>
          <p:cNvPicPr>
            <a:picLocks noChangeAspect="1"/>
          </p:cNvPicPr>
          <p:nvPr/>
        </p:nvPicPr>
        <p:blipFill>
          <a:blip r:embed="rId5"/>
          <a:stretch>
            <a:fillRect/>
          </a:stretch>
        </p:blipFill>
        <p:spPr>
          <a:xfrm>
            <a:off x="-1" y="3384011"/>
            <a:ext cx="5371609" cy="3473989"/>
          </a:xfrm>
          <a:prstGeom prst="rect">
            <a:avLst/>
          </a:prstGeom>
        </p:spPr>
      </p:pic>
      <p:sp>
        <p:nvSpPr>
          <p:cNvPr id="8" name="矩形 7">
            <a:extLst>
              <a:ext uri="{FF2B5EF4-FFF2-40B4-BE49-F238E27FC236}">
                <a16:creationId xmlns:a16="http://schemas.microsoft.com/office/drawing/2014/main" id="{7A1C08BB-C4F0-4078-9682-ABFB9CF7B01D}"/>
              </a:ext>
            </a:extLst>
          </p:cNvPr>
          <p:cNvSpPr/>
          <p:nvPr/>
        </p:nvSpPr>
        <p:spPr>
          <a:xfrm>
            <a:off x="2579914" y="762000"/>
            <a:ext cx="718457" cy="4027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A3B924D-EEC3-4DF3-9CD8-5852D1F21733}"/>
              </a:ext>
            </a:extLst>
          </p:cNvPr>
          <p:cNvSpPr/>
          <p:nvPr/>
        </p:nvSpPr>
        <p:spPr>
          <a:xfrm>
            <a:off x="2579913" y="4135848"/>
            <a:ext cx="718457" cy="4027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2442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A21FC-E97D-49B5-88D3-9DB0416ADF6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4.Result</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0402B37-4518-4311-A0D5-B49B4A1D643A}"/>
                  </a:ext>
                </a:extLst>
              </p:cNvPr>
              <p:cNvSpPr>
                <a:spLocks noGrp="1"/>
              </p:cNvSpPr>
              <p:nvPr>
                <p:ph idx="1"/>
              </p:nvPr>
            </p:nvSpPr>
            <p:spPr>
              <a:xfrm>
                <a:off x="423512" y="1490372"/>
                <a:ext cx="8450981" cy="5002502"/>
              </a:xfrm>
            </p:spPr>
            <p:txBody>
              <a:bodyPr>
                <a:normAutofit/>
              </a:bodyPr>
              <a:lstStyle/>
              <a:p>
                <a:r>
                  <a:rPr lang="en-US" altLang="zh-CN" b="1" dirty="0">
                    <a:latin typeface="Times New Roman" panose="02020603050405020304" pitchFamily="18" charset="0"/>
                    <a:cs typeface="Times New Roman" panose="02020603050405020304" pitchFamily="18" charset="0"/>
                  </a:rPr>
                  <a:t>Prediction 1:</a:t>
                </a:r>
                <a:r>
                  <a:rPr lang="en-US" altLang="zh-CN" dirty="0">
                    <a:latin typeface="Times New Roman" panose="02020603050405020304" pitchFamily="18" charset="0"/>
                    <a:cs typeface="Times New Roman" panose="02020603050405020304" pitchFamily="18" charset="0"/>
                  </a:rPr>
                  <a:t> measuring stickiness</a:t>
                </a:r>
              </a:p>
              <a:p>
                <a:r>
                  <a:rPr lang="en-US" altLang="zh-CN" dirty="0">
                    <a:latin typeface="Times New Roman" panose="02020603050405020304" pitchFamily="18" charset="0"/>
                    <a:cs typeface="Times New Roman" panose="02020603050405020304" pitchFamily="18" charset="0"/>
                  </a:rPr>
                  <a:t>estimate analyst- and firm- level stickiness parameters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𝑎</m:t>
                        </m:r>
                      </m:sub>
                    </m:sSub>
                  </m:oMath>
                </a14:m>
                <a:r>
                  <a:rPr lang="en-US" altLang="zh-CN" dirty="0">
                    <a:latin typeface="Times New Roman" panose="02020603050405020304" pitchFamily="18" charset="0"/>
                    <a:cs typeface="Times New Roman" panose="02020603050405020304" pitchFamily="18" charset="0"/>
                  </a:rPr>
                  <a:t>and</a:t>
                </a:r>
                <a14:m>
                  <m:oMath xmlns:m="http://schemas.openxmlformats.org/officeDocument/2006/math">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𝜆</m:t>
                        </m:r>
                      </m:e>
                      <m:sub>
                        <m:r>
                          <a:rPr lang="en-US" altLang="zh-CN" b="0" i="1" dirty="0" smtClean="0">
                            <a:latin typeface="Cambria Math" panose="02040503050406030204" pitchFamily="18" charset="0"/>
                          </a:rPr>
                          <m:t>𝑓</m:t>
                        </m:r>
                      </m:sub>
                    </m:sSub>
                  </m:oMath>
                </a14:m>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test whether certain analyst– and/or firm– level characteristics are correlated with higher levels of stickiness.</a:t>
                </a:r>
              </a:p>
              <a:p>
                <a:pPr marL="0" indent="0">
                  <a:buNone/>
                </a:pPr>
                <a14:m>
                  <m:oMathPara xmlns:m="http://schemas.openxmlformats.org/officeDocument/2006/math">
                    <m:oMathParaPr>
                      <m:jc m:val="center"/>
                    </m:oMathParaPr>
                    <m:oMath xmlns:m="http://schemas.openxmlformats.org/officeDocument/2006/math">
                      <m:f>
                        <m:fPr>
                          <m:ctrlPr>
                            <a:rPr lang="en-US" altLang="zh-CN" sz="2600" i="1" smtClean="0">
                              <a:latin typeface="Cambria Math" panose="02040503050406030204" pitchFamily="18" charset="0"/>
                            </a:rPr>
                          </m:ctrlPr>
                        </m:fPr>
                        <m:num>
                          <m:sSub>
                            <m:sSubPr>
                              <m:ctrlPr>
                                <a:rPr lang="en-US" altLang="zh-CN" sz="2600" i="1" smtClean="0">
                                  <a:latin typeface="Cambria Math" panose="02040503050406030204" pitchFamily="18" charset="0"/>
                                </a:rPr>
                              </m:ctrlPr>
                            </m:sSubPr>
                            <m:e>
                              <m:r>
                                <a:rPr lang="zh-CN" altLang="en-US" sz="2600" i="1" smtClean="0">
                                  <a:latin typeface="Cambria Math" panose="02040503050406030204" pitchFamily="18" charset="0"/>
                                </a:rPr>
                                <m:t>𝜋</m:t>
                              </m:r>
                            </m:e>
                            <m:sub>
                              <m:r>
                                <a:rPr lang="en-US" altLang="zh-CN" sz="2600" b="0" i="1" smtClean="0">
                                  <a:latin typeface="Cambria Math" panose="02040503050406030204" pitchFamily="18" charset="0"/>
                                </a:rPr>
                                <m:t>𝑓</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sub>
                          </m:sSub>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𝐹</m:t>
                              </m:r>
                            </m:e>
                            <m:sub>
                              <m:r>
                                <a:rPr lang="en-US" altLang="zh-CN" sz="2600" b="0" i="1" smtClean="0">
                                  <a:latin typeface="Cambria Math" panose="02040503050406030204" pitchFamily="18" charset="0"/>
                                </a:rPr>
                                <m:t>𝑎</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−1</m:t>
                              </m:r>
                            </m:sub>
                          </m:sSub>
                          <m:sSub>
                            <m:sSubPr>
                              <m:ctrlPr>
                                <a:rPr lang="en-US" altLang="zh-CN" sz="2600" b="0" i="1" smtClean="0">
                                  <a:latin typeface="Cambria Math" panose="02040503050406030204" pitchFamily="18" charset="0"/>
                                </a:rPr>
                              </m:ctrlPr>
                            </m:sSubPr>
                            <m:e>
                              <m:r>
                                <a:rPr lang="zh-CN" altLang="en-US" sz="2600" b="0" i="1" smtClean="0">
                                  <a:latin typeface="Cambria Math" panose="02040503050406030204" pitchFamily="18" charset="0"/>
                                </a:rPr>
                                <m:t>𝜋</m:t>
                              </m:r>
                            </m:e>
                            <m:sub>
                              <m:r>
                                <a:rPr lang="en-US" altLang="zh-CN" sz="2600" b="0" i="1" smtClean="0">
                                  <a:latin typeface="Cambria Math" panose="02040503050406030204" pitchFamily="18" charset="0"/>
                                </a:rPr>
                                <m:t>𝑓</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sub>
                          </m:sSub>
                        </m:num>
                        <m:den>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𝑃</m:t>
                              </m:r>
                            </m:e>
                            <m:sub>
                              <m:r>
                                <a:rPr lang="en-US" altLang="zh-CN" sz="2600" b="0" i="1" smtClean="0">
                                  <a:latin typeface="Cambria Math" panose="02040503050406030204" pitchFamily="18" charset="0"/>
                                </a:rPr>
                                <m:t>𝑓</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−2</m:t>
                              </m:r>
                            </m:sub>
                          </m:sSub>
                        </m:den>
                      </m:f>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𝑎</m:t>
                          </m:r>
                        </m:e>
                        <m:sub>
                          <m:r>
                            <a:rPr lang="en-US" altLang="zh-CN" sz="2600" b="0" i="1" smtClean="0">
                              <a:latin typeface="Cambria Math" panose="02040503050406030204" pitchFamily="18" charset="0"/>
                            </a:rPr>
                            <m:t>𝑎</m:t>
                          </m:r>
                        </m:sub>
                      </m:sSub>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𝑏</m:t>
                          </m:r>
                        </m:e>
                        <m:sub>
                          <m:r>
                            <a:rPr lang="en-US" altLang="zh-CN" sz="2600" b="0" i="1" smtClean="0">
                              <a:latin typeface="Cambria Math" panose="02040503050406030204" pitchFamily="18" charset="0"/>
                            </a:rPr>
                            <m:t>𝑎</m:t>
                          </m:r>
                        </m:sub>
                      </m:sSub>
                      <m:r>
                        <a:rPr lang="en-US" altLang="zh-CN" sz="2600" b="0" i="1" smtClean="0">
                          <a:latin typeface="Cambria Math" panose="02040503050406030204" pitchFamily="18" charset="0"/>
                          <a:ea typeface="Cambria Math" panose="02040503050406030204" pitchFamily="18" charset="0"/>
                        </a:rPr>
                        <m:t>⋅</m:t>
                      </m:r>
                      <m:f>
                        <m:fPr>
                          <m:ctrlPr>
                            <a:rPr lang="en-US" altLang="zh-CN" sz="2600" b="0" i="1" smtClean="0">
                              <a:latin typeface="Cambria Math" panose="02040503050406030204" pitchFamily="18" charset="0"/>
                              <a:ea typeface="Cambria Math" panose="02040503050406030204" pitchFamily="18" charset="0"/>
                            </a:rPr>
                          </m:ctrlPr>
                        </m:fPr>
                        <m:num>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𝐹</m:t>
                              </m:r>
                            </m:e>
                            <m:sub>
                              <m:r>
                                <a:rPr lang="en-US" altLang="zh-CN" sz="2600" i="1">
                                  <a:latin typeface="Cambria Math" panose="02040503050406030204" pitchFamily="18" charset="0"/>
                                </a:rPr>
                                <m:t>𝑎</m:t>
                              </m:r>
                              <m:r>
                                <a:rPr lang="en-US" altLang="zh-CN" sz="2600" i="1">
                                  <a:latin typeface="Cambria Math" panose="02040503050406030204" pitchFamily="18" charset="0"/>
                                </a:rPr>
                                <m:t>,</m:t>
                              </m:r>
                              <m:r>
                                <a:rPr lang="en-US" altLang="zh-CN" sz="2600" i="1">
                                  <a:latin typeface="Cambria Math" panose="02040503050406030204" pitchFamily="18" charset="0"/>
                                </a:rPr>
                                <m:t>𝑡</m:t>
                              </m:r>
                              <m:r>
                                <a:rPr lang="en-US" altLang="zh-CN" sz="2600" i="1">
                                  <a:latin typeface="Cambria Math" panose="02040503050406030204" pitchFamily="18" charset="0"/>
                                </a:rPr>
                                <m:t>−1</m:t>
                              </m:r>
                            </m:sub>
                          </m:sSub>
                          <m:sSub>
                            <m:sSubPr>
                              <m:ctrlPr>
                                <a:rPr lang="en-US" altLang="zh-CN" sz="2600" i="1" smtClean="0">
                                  <a:latin typeface="Cambria Math" panose="02040503050406030204" pitchFamily="18" charset="0"/>
                                </a:rPr>
                              </m:ctrlPr>
                            </m:sSubPr>
                            <m:e>
                              <m:r>
                                <a:rPr lang="zh-CN" altLang="en-US" sz="2600" i="1" smtClean="0">
                                  <a:latin typeface="Cambria Math" panose="02040503050406030204" pitchFamily="18" charset="0"/>
                                </a:rPr>
                                <m:t>𝜋</m:t>
                              </m:r>
                            </m:e>
                            <m:sub>
                              <m:r>
                                <a:rPr lang="en-US" altLang="zh-CN" sz="2600" b="0" i="1" smtClean="0">
                                  <a:latin typeface="Cambria Math" panose="02040503050406030204" pitchFamily="18" charset="0"/>
                                </a:rPr>
                                <m:t>𝑓</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sub>
                          </m:sSub>
                          <m:r>
                            <a:rPr lang="en-US" altLang="zh-CN" sz="2600" b="0" i="1" smtClean="0">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𝐹</m:t>
                              </m:r>
                            </m:e>
                            <m:sub>
                              <m:r>
                                <a:rPr lang="en-US" altLang="zh-CN" sz="2600" i="1">
                                  <a:latin typeface="Cambria Math" panose="02040503050406030204" pitchFamily="18" charset="0"/>
                                </a:rPr>
                                <m:t>𝑎</m:t>
                              </m:r>
                              <m:r>
                                <a:rPr lang="en-US" altLang="zh-CN" sz="2600" i="1">
                                  <a:latin typeface="Cambria Math" panose="02040503050406030204" pitchFamily="18" charset="0"/>
                                </a:rPr>
                                <m:t>,</m:t>
                              </m:r>
                              <m:r>
                                <a:rPr lang="en-US" altLang="zh-CN" sz="2600" i="1">
                                  <a:latin typeface="Cambria Math" panose="02040503050406030204" pitchFamily="18" charset="0"/>
                                </a:rPr>
                                <m:t>𝑡</m:t>
                              </m:r>
                              <m:r>
                                <a:rPr lang="en-US" altLang="zh-CN" sz="2600" i="1">
                                  <a:latin typeface="Cambria Math" panose="02040503050406030204" pitchFamily="18" charset="0"/>
                                </a:rPr>
                                <m:t>−2</m:t>
                              </m:r>
                            </m:sub>
                          </m:sSub>
                          <m:sSub>
                            <m:sSubPr>
                              <m:ctrlPr>
                                <a:rPr lang="en-US" altLang="zh-CN" sz="2600" i="1">
                                  <a:latin typeface="Cambria Math" panose="02040503050406030204" pitchFamily="18" charset="0"/>
                                </a:rPr>
                              </m:ctrlPr>
                            </m:sSubPr>
                            <m:e>
                              <m:r>
                                <a:rPr lang="zh-CN" altLang="en-US" sz="2600" i="1">
                                  <a:latin typeface="Cambria Math" panose="02040503050406030204" pitchFamily="18" charset="0"/>
                                </a:rPr>
                                <m:t>𝜋</m:t>
                              </m:r>
                            </m:e>
                            <m:sub>
                              <m:r>
                                <a:rPr lang="en-US" altLang="zh-CN" sz="2600" i="1">
                                  <a:latin typeface="Cambria Math" panose="02040503050406030204" pitchFamily="18" charset="0"/>
                                </a:rPr>
                                <m:t>𝑓</m:t>
                              </m:r>
                              <m:r>
                                <a:rPr lang="en-US" altLang="zh-CN" sz="2600" i="1">
                                  <a:latin typeface="Cambria Math" panose="02040503050406030204" pitchFamily="18" charset="0"/>
                                </a:rPr>
                                <m:t>,</m:t>
                              </m:r>
                              <m:r>
                                <a:rPr lang="en-US" altLang="zh-CN" sz="2600" i="1">
                                  <a:latin typeface="Cambria Math" panose="02040503050406030204" pitchFamily="18" charset="0"/>
                                </a:rPr>
                                <m:t>𝑡</m:t>
                              </m:r>
                            </m:sub>
                          </m:sSub>
                        </m:num>
                        <m:den>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𝑃</m:t>
                              </m:r>
                            </m:e>
                            <m:sub>
                              <m:r>
                                <a:rPr lang="en-US" altLang="zh-CN" sz="2600" i="1">
                                  <a:latin typeface="Cambria Math" panose="02040503050406030204" pitchFamily="18" charset="0"/>
                                </a:rPr>
                                <m:t>𝑓</m:t>
                              </m:r>
                              <m:r>
                                <a:rPr lang="en-US" altLang="zh-CN" sz="2600" i="1">
                                  <a:latin typeface="Cambria Math" panose="02040503050406030204" pitchFamily="18" charset="0"/>
                                </a:rPr>
                                <m:t>,</m:t>
                              </m:r>
                              <m:r>
                                <a:rPr lang="en-US" altLang="zh-CN" sz="2600" i="1">
                                  <a:latin typeface="Cambria Math" panose="02040503050406030204" pitchFamily="18" charset="0"/>
                                </a:rPr>
                                <m:t>𝑡</m:t>
                              </m:r>
                              <m:r>
                                <a:rPr lang="en-US" altLang="zh-CN" sz="2600" i="1">
                                  <a:latin typeface="Cambria Math" panose="02040503050406030204" pitchFamily="18" charset="0"/>
                                </a:rPr>
                                <m:t>−2</m:t>
                              </m:r>
                            </m:sub>
                          </m:sSub>
                        </m:den>
                      </m:f>
                      <m:r>
                        <a:rPr lang="en-US" altLang="zh-CN" sz="2600" b="0" i="1" smtClean="0">
                          <a:latin typeface="Cambria Math" panose="02040503050406030204" pitchFamily="18" charset="0"/>
                          <a:ea typeface="Cambria Math" panose="02040503050406030204" pitchFamily="18" charset="0"/>
                        </a:rPr>
                        <m:t>+</m:t>
                      </m:r>
                      <m:sSub>
                        <m:sSubPr>
                          <m:ctrlPr>
                            <a:rPr lang="en-US" altLang="zh-CN" sz="2600" b="0" i="1" smtClean="0">
                              <a:latin typeface="Cambria Math" panose="02040503050406030204" pitchFamily="18" charset="0"/>
                              <a:ea typeface="Cambria Math" panose="02040503050406030204" pitchFamily="18" charset="0"/>
                            </a:rPr>
                          </m:ctrlPr>
                        </m:sSubPr>
                        <m:e>
                          <m:r>
                            <a:rPr lang="zh-CN" altLang="en-US" sz="2600" b="0" i="1" smtClean="0">
                              <a:latin typeface="Cambria Math" panose="02040503050406030204" pitchFamily="18" charset="0"/>
                              <a:ea typeface="Cambria Math" panose="02040503050406030204" pitchFamily="18" charset="0"/>
                            </a:rPr>
                            <m:t>𝜖</m:t>
                          </m:r>
                        </m:e>
                        <m:sub>
                          <m:r>
                            <a:rPr lang="en-US" altLang="zh-CN" sz="2600" b="0" i="1" smtClean="0">
                              <a:latin typeface="Cambria Math" panose="02040503050406030204" pitchFamily="18" charset="0"/>
                              <a:ea typeface="Cambria Math" panose="02040503050406030204" pitchFamily="18" charset="0"/>
                            </a:rPr>
                            <m:t>𝑎</m:t>
                          </m:r>
                          <m:r>
                            <a:rPr lang="en-US" altLang="zh-CN" sz="2600" b="0" i="1" smtClean="0">
                              <a:latin typeface="Cambria Math" panose="02040503050406030204" pitchFamily="18" charset="0"/>
                              <a:ea typeface="Cambria Math" panose="02040503050406030204" pitchFamily="18" charset="0"/>
                            </a:rPr>
                            <m:t>,</m:t>
                          </m:r>
                          <m:r>
                            <a:rPr lang="en-US" altLang="zh-CN" sz="2600" b="0" i="1" smtClean="0">
                              <a:latin typeface="Cambria Math" panose="02040503050406030204" pitchFamily="18" charset="0"/>
                              <a:ea typeface="Cambria Math" panose="02040503050406030204" pitchFamily="18" charset="0"/>
                            </a:rPr>
                            <m:t>𝑓</m:t>
                          </m:r>
                          <m:r>
                            <a:rPr lang="en-US" altLang="zh-CN" sz="2600" b="0" i="1" smtClean="0">
                              <a:latin typeface="Cambria Math" panose="02040503050406030204" pitchFamily="18" charset="0"/>
                              <a:ea typeface="Cambria Math" panose="02040503050406030204" pitchFamily="18" charset="0"/>
                            </a:rPr>
                            <m:t>,</m:t>
                          </m:r>
                          <m:r>
                            <a:rPr lang="en-US" altLang="zh-CN" sz="2600" b="0" i="1" smtClean="0">
                              <a:latin typeface="Cambria Math" panose="02040503050406030204" pitchFamily="18" charset="0"/>
                              <a:ea typeface="Cambria Math" panose="02040503050406030204" pitchFamily="18" charset="0"/>
                            </a:rPr>
                            <m:t>𝑡</m:t>
                          </m:r>
                        </m:sub>
                      </m:sSub>
                    </m:oMath>
                  </m:oMathPara>
                </a14:m>
                <a:endParaRPr lang="en-US" altLang="zh-CN" sz="26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l-GR" altLang="zh-CN" sz="2600" i="1" smtClean="0">
                            <a:latin typeface="Cambria Math" panose="02040503050406030204" pitchFamily="18" charset="0"/>
                          </a:rPr>
                        </m:ctrlPr>
                      </m:sSubPr>
                      <m:e>
                        <m:r>
                          <a:rPr lang="zh-CN" altLang="el-GR" sz="2600" b="0" i="1" smtClean="0">
                            <a:latin typeface="Cambria Math" panose="02040503050406030204" pitchFamily="18" charset="0"/>
                          </a:rPr>
                          <m:t>𝜆</m:t>
                        </m:r>
                      </m:e>
                      <m:sub>
                        <m:r>
                          <a:rPr lang="en-US" altLang="zh-CN" sz="2600" b="0" i="1" smtClean="0">
                            <a:latin typeface="Cambria Math" panose="02040503050406030204" pitchFamily="18" charset="0"/>
                          </a:rPr>
                          <m:t>𝑎</m:t>
                        </m:r>
                      </m:sub>
                    </m:sSub>
                    <m:r>
                      <a:rPr lang="en-US" altLang="zh-CN" sz="2600" b="0" i="1" smtClean="0">
                        <a:latin typeface="Cambria Math" panose="02040503050406030204" pitchFamily="18" charset="0"/>
                      </a:rPr>
                      <m:t>=</m:t>
                    </m:r>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𝑏</m:t>
                        </m:r>
                      </m:e>
                      <m:sub>
                        <m:r>
                          <a:rPr lang="en-US" altLang="zh-CN" sz="2600" b="0" i="1" smtClean="0">
                            <a:latin typeface="Cambria Math" panose="02040503050406030204" pitchFamily="18" charset="0"/>
                          </a:rPr>
                          <m:t>𝑎</m:t>
                        </m:r>
                      </m:sub>
                    </m:sSub>
                    <m:r>
                      <a:rPr lang="en-US" altLang="zh-CN" sz="2600" b="0" i="1" smtClean="0">
                        <a:latin typeface="Cambria Math" panose="02040503050406030204" pitchFamily="18" charset="0"/>
                      </a:rPr>
                      <m:t>/(1+</m:t>
                    </m:r>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𝑏</m:t>
                        </m:r>
                      </m:e>
                      <m:sub>
                        <m:r>
                          <a:rPr lang="en-US" altLang="zh-CN" sz="2600" b="0" i="1" smtClean="0">
                            <a:latin typeface="Cambria Math" panose="02040503050406030204" pitchFamily="18" charset="0"/>
                          </a:rPr>
                          <m:t>𝑎</m:t>
                        </m:r>
                      </m:sub>
                    </m:sSub>
                    <m:r>
                      <a:rPr lang="en-US" altLang="zh-CN" sz="2600" b="0" i="1" smtClean="0">
                        <a:latin typeface="Cambria Math" panose="02040503050406030204" pitchFamily="18" charset="0"/>
                      </a:rPr>
                      <m:t>)</m:t>
                    </m:r>
                    <m:sSub>
                      <m:sSubPr>
                        <m:ctrlPr>
                          <a:rPr lang="el-GR" altLang="zh-CN" sz="2600" i="1">
                            <a:latin typeface="Cambria Math" panose="02040503050406030204" pitchFamily="18" charset="0"/>
                          </a:rPr>
                        </m:ctrlPr>
                      </m:sSubPr>
                      <m:e>
                        <m:r>
                          <a:rPr lang="en-US" altLang="zh-CN" sz="2600" b="0" i="1" smtClean="0">
                            <a:latin typeface="Cambria Math" panose="02040503050406030204" pitchFamily="18" charset="0"/>
                          </a:rPr>
                          <m:t>   </m:t>
                        </m:r>
                        <m:r>
                          <a:rPr lang="zh-CN" altLang="el-GR" sz="2600" b="0" i="1">
                            <a:latin typeface="Cambria Math" panose="02040503050406030204" pitchFamily="18" charset="0"/>
                          </a:rPr>
                          <m:t>𝜆</m:t>
                        </m:r>
                      </m:e>
                      <m:sub>
                        <m:r>
                          <a:rPr lang="en-US" altLang="zh-CN" sz="2600" b="0" i="1" smtClean="0">
                            <a:latin typeface="Cambria Math" panose="02040503050406030204" pitchFamily="18" charset="0"/>
                          </a:rPr>
                          <m:t>𝑓</m:t>
                        </m:r>
                      </m:sub>
                    </m:sSub>
                    <m:r>
                      <a:rPr lang="en-US" altLang="zh-CN" sz="2600" b="0" i="1">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b="0" i="1">
                            <a:latin typeface="Cambria Math" panose="02040503050406030204" pitchFamily="18" charset="0"/>
                          </a:rPr>
                          <m:t>𝑏</m:t>
                        </m:r>
                      </m:e>
                      <m:sub>
                        <m:r>
                          <a:rPr lang="en-US" altLang="zh-CN" sz="2600" b="0" i="1" smtClean="0">
                            <a:latin typeface="Cambria Math" panose="02040503050406030204" pitchFamily="18" charset="0"/>
                          </a:rPr>
                          <m:t>𝑓</m:t>
                        </m:r>
                      </m:sub>
                    </m:sSub>
                    <m:r>
                      <a:rPr lang="en-US" altLang="zh-CN" sz="2600" b="0" i="1">
                        <a:latin typeface="Cambria Math" panose="02040503050406030204" pitchFamily="18" charset="0"/>
                      </a:rPr>
                      <m:t>/(1+</m:t>
                    </m:r>
                    <m:sSub>
                      <m:sSubPr>
                        <m:ctrlPr>
                          <a:rPr lang="en-US" altLang="zh-CN" sz="2600" i="1">
                            <a:latin typeface="Cambria Math" panose="02040503050406030204" pitchFamily="18" charset="0"/>
                          </a:rPr>
                        </m:ctrlPr>
                      </m:sSubPr>
                      <m:e>
                        <m:r>
                          <a:rPr lang="en-US" altLang="zh-CN" sz="2600" b="0" i="1">
                            <a:latin typeface="Cambria Math" panose="02040503050406030204" pitchFamily="18" charset="0"/>
                          </a:rPr>
                          <m:t>𝑏</m:t>
                        </m:r>
                      </m:e>
                      <m:sub>
                        <m:r>
                          <a:rPr lang="en-US" altLang="zh-CN" sz="2600" b="0" i="1" smtClean="0">
                            <a:latin typeface="Cambria Math" panose="02040503050406030204" pitchFamily="18" charset="0"/>
                          </a:rPr>
                          <m:t>𝑓</m:t>
                        </m:r>
                      </m:sub>
                    </m:sSub>
                    <m:r>
                      <a:rPr lang="en-US" altLang="zh-CN" sz="2600" b="0" i="1">
                        <a:latin typeface="Cambria Math" panose="02040503050406030204" pitchFamily="18" charset="0"/>
                      </a:rPr>
                      <m:t>)</m:t>
                    </m:r>
                  </m:oMath>
                </a14:m>
                <a:endParaRPr lang="en-US" altLang="zh-CN" sz="2600" dirty="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f>
                      <m:fPr>
                        <m:ctrlPr>
                          <a:rPr lang="en-US" altLang="zh-CN" sz="3200" i="1" smtClean="0">
                            <a:latin typeface="Cambria Math" panose="02040503050406030204" pitchFamily="18" charset="0"/>
                          </a:rPr>
                        </m:ctrlPr>
                      </m:fPr>
                      <m:num>
                        <m:sSub>
                          <m:sSubPr>
                            <m:ctrlPr>
                              <a:rPr lang="en-US" altLang="zh-CN" sz="3200" i="1">
                                <a:latin typeface="Cambria Math" panose="02040503050406030204" pitchFamily="18" charset="0"/>
                              </a:rPr>
                            </m:ctrlPr>
                          </m:sSubPr>
                          <m:e>
                            <m:r>
                              <a:rPr lang="zh-CN" altLang="en-US" sz="3200" b="0" i="1">
                                <a:latin typeface="Cambria Math" panose="02040503050406030204" pitchFamily="18" charset="0"/>
                              </a:rPr>
                              <m:t>𝜋</m:t>
                            </m:r>
                          </m:e>
                          <m:sub>
                            <m:r>
                              <a:rPr lang="en-US" altLang="zh-CN" sz="3200" b="0" i="1">
                                <a:latin typeface="Cambria Math" panose="02040503050406030204" pitchFamily="18" charset="0"/>
                              </a:rPr>
                              <m:t>𝑓</m:t>
                            </m:r>
                            <m:r>
                              <a:rPr lang="en-US" altLang="zh-CN" sz="3200" b="0" i="1">
                                <a:latin typeface="Cambria Math" panose="02040503050406030204" pitchFamily="18" charset="0"/>
                              </a:rPr>
                              <m:t>,</m:t>
                            </m:r>
                            <m:r>
                              <a:rPr lang="en-US" altLang="zh-CN" sz="3200" b="0" i="1">
                                <a:latin typeface="Cambria Math" panose="02040503050406030204" pitchFamily="18" charset="0"/>
                              </a:rPr>
                              <m:t>𝑡</m:t>
                            </m:r>
                          </m:sub>
                        </m:sSub>
                        <m:r>
                          <a:rPr lang="en-US" altLang="zh-CN" sz="3200" b="0" i="1">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b="0" i="1">
                                <a:latin typeface="Cambria Math" panose="02040503050406030204" pitchFamily="18" charset="0"/>
                              </a:rPr>
                              <m:t>𝐹</m:t>
                            </m:r>
                          </m:e>
                          <m:sub>
                            <m:r>
                              <a:rPr lang="en-US" altLang="zh-CN" sz="3200" b="0" i="1">
                                <a:latin typeface="Cambria Math" panose="02040503050406030204" pitchFamily="18" charset="0"/>
                              </a:rPr>
                              <m:t>𝑡</m:t>
                            </m:r>
                            <m:r>
                              <a:rPr lang="en-US" altLang="zh-CN" sz="3200" b="0" i="1">
                                <a:latin typeface="Cambria Math" panose="02040503050406030204" pitchFamily="18" charset="0"/>
                              </a:rPr>
                              <m:t>−1</m:t>
                            </m:r>
                          </m:sub>
                        </m:sSub>
                        <m:sSub>
                          <m:sSubPr>
                            <m:ctrlPr>
                              <a:rPr lang="en-US" altLang="zh-CN" sz="3200" i="1">
                                <a:latin typeface="Cambria Math" panose="02040503050406030204" pitchFamily="18" charset="0"/>
                              </a:rPr>
                            </m:ctrlPr>
                          </m:sSubPr>
                          <m:e>
                            <m:r>
                              <a:rPr lang="zh-CN" altLang="en-US" sz="3200" b="0" i="1">
                                <a:latin typeface="Cambria Math" panose="02040503050406030204" pitchFamily="18" charset="0"/>
                              </a:rPr>
                              <m:t>𝜋</m:t>
                            </m:r>
                          </m:e>
                          <m:sub>
                            <m:r>
                              <a:rPr lang="en-US" altLang="zh-CN" sz="3200" b="0" i="1">
                                <a:latin typeface="Cambria Math" panose="02040503050406030204" pitchFamily="18" charset="0"/>
                              </a:rPr>
                              <m:t>𝑓</m:t>
                            </m:r>
                            <m:r>
                              <a:rPr lang="en-US" altLang="zh-CN" sz="3200" b="0" i="1">
                                <a:latin typeface="Cambria Math" panose="02040503050406030204" pitchFamily="18" charset="0"/>
                              </a:rPr>
                              <m:t>,</m:t>
                            </m:r>
                            <m:r>
                              <a:rPr lang="en-US" altLang="zh-CN" sz="3200" b="0" i="1">
                                <a:latin typeface="Cambria Math" panose="02040503050406030204" pitchFamily="18" charset="0"/>
                              </a:rPr>
                              <m:t>𝑡</m:t>
                            </m:r>
                          </m:sub>
                        </m:sSub>
                      </m:num>
                      <m:den>
                        <m:sSub>
                          <m:sSubPr>
                            <m:ctrlPr>
                              <a:rPr lang="en-US" altLang="zh-CN" sz="3200" i="1">
                                <a:latin typeface="Cambria Math" panose="02040503050406030204" pitchFamily="18" charset="0"/>
                              </a:rPr>
                            </m:ctrlPr>
                          </m:sSubPr>
                          <m:e>
                            <m:r>
                              <a:rPr lang="en-US" altLang="zh-CN" sz="3200" b="0" i="1">
                                <a:latin typeface="Cambria Math" panose="02040503050406030204" pitchFamily="18" charset="0"/>
                              </a:rPr>
                              <m:t>𝑃</m:t>
                            </m:r>
                          </m:e>
                          <m:sub>
                            <m:r>
                              <a:rPr lang="en-US" altLang="zh-CN" sz="3200" b="0" i="1">
                                <a:latin typeface="Cambria Math" panose="02040503050406030204" pitchFamily="18" charset="0"/>
                              </a:rPr>
                              <m:t>𝑓</m:t>
                            </m:r>
                            <m:r>
                              <a:rPr lang="en-US" altLang="zh-CN" sz="3200" b="0" i="1">
                                <a:latin typeface="Cambria Math" panose="02040503050406030204" pitchFamily="18" charset="0"/>
                              </a:rPr>
                              <m:t>,</m:t>
                            </m:r>
                            <m:r>
                              <a:rPr lang="en-US" altLang="zh-CN" sz="3200" b="0" i="1">
                                <a:latin typeface="Cambria Math" panose="02040503050406030204" pitchFamily="18" charset="0"/>
                              </a:rPr>
                              <m:t>𝑡</m:t>
                            </m:r>
                            <m:r>
                              <a:rPr lang="en-US" altLang="zh-CN" sz="3200" b="0" i="1">
                                <a:latin typeface="Cambria Math" panose="02040503050406030204" pitchFamily="18" charset="0"/>
                              </a:rPr>
                              <m:t>−2</m:t>
                            </m:r>
                          </m:sub>
                        </m:sSub>
                      </m:den>
                    </m:f>
                    <m:r>
                      <a:rPr lang="en-US" altLang="zh-CN" sz="3200" b="0" i="1" smtClean="0">
                        <a:latin typeface="Cambria Math" panose="02040503050406030204" pitchFamily="18" charset="0"/>
                      </a:rPr>
                      <m:t>=</m:t>
                    </m:r>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𝑓</m:t>
                        </m:r>
                      </m:sub>
                    </m:sSub>
                    <m:r>
                      <a:rPr lang="en-US" altLang="zh-CN" sz="3200" b="0" i="1" smtClean="0">
                        <a:latin typeface="Cambria Math" panose="02040503050406030204" pitchFamily="18" charset="0"/>
                      </a:rPr>
                      <m:t>+</m:t>
                    </m:r>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𝑏</m:t>
                        </m:r>
                      </m:e>
                      <m:sub>
                        <m:r>
                          <a:rPr lang="en-US" altLang="zh-CN" sz="3200" b="0" i="1" smtClean="0">
                            <a:latin typeface="Cambria Math" panose="02040503050406030204" pitchFamily="18" charset="0"/>
                          </a:rPr>
                          <m:t>𝑓</m:t>
                        </m:r>
                      </m:sub>
                    </m:sSub>
                    <m:r>
                      <a:rPr lang="en-US" altLang="zh-CN" sz="3200" i="1">
                        <a:latin typeface="Cambria Math" panose="02040503050406030204" pitchFamily="18" charset="0"/>
                        <a:ea typeface="Cambria Math" panose="02040503050406030204" pitchFamily="18" charset="0"/>
                      </a:rPr>
                      <m:t>⋅</m:t>
                    </m:r>
                    <m:f>
                      <m:fPr>
                        <m:ctrlPr>
                          <a:rPr lang="en-US" altLang="zh-CN" sz="3200" i="1" smtClean="0">
                            <a:latin typeface="Cambria Math" panose="02040503050406030204" pitchFamily="18" charset="0"/>
                            <a:ea typeface="Cambria Math" panose="02040503050406030204" pitchFamily="18" charset="0"/>
                          </a:rPr>
                        </m:ctrlPr>
                      </m:fPr>
                      <m:num>
                        <m:sSub>
                          <m:sSubPr>
                            <m:ctrlPr>
                              <a:rPr lang="en-US" altLang="zh-CN" sz="3200" i="1">
                                <a:latin typeface="Cambria Math" panose="02040503050406030204" pitchFamily="18" charset="0"/>
                              </a:rPr>
                            </m:ctrlPr>
                          </m:sSubPr>
                          <m:e>
                            <m:r>
                              <a:rPr lang="en-US" altLang="zh-CN" sz="3200" b="0" i="1">
                                <a:latin typeface="Cambria Math" panose="02040503050406030204" pitchFamily="18" charset="0"/>
                              </a:rPr>
                              <m:t>𝐹</m:t>
                            </m:r>
                          </m:e>
                          <m:sub>
                            <m:r>
                              <a:rPr lang="en-US" altLang="zh-CN" sz="3200" b="0" i="1">
                                <a:latin typeface="Cambria Math" panose="02040503050406030204" pitchFamily="18" charset="0"/>
                              </a:rPr>
                              <m:t>𝑡</m:t>
                            </m:r>
                            <m:r>
                              <a:rPr lang="en-US" altLang="zh-CN" sz="3200" b="0" i="1">
                                <a:latin typeface="Cambria Math" panose="02040503050406030204" pitchFamily="18" charset="0"/>
                              </a:rPr>
                              <m:t>−1</m:t>
                            </m:r>
                          </m:sub>
                        </m:sSub>
                        <m:sSub>
                          <m:sSubPr>
                            <m:ctrlPr>
                              <a:rPr lang="en-US" altLang="zh-CN" sz="3200" i="1">
                                <a:latin typeface="Cambria Math" panose="02040503050406030204" pitchFamily="18" charset="0"/>
                              </a:rPr>
                            </m:ctrlPr>
                          </m:sSubPr>
                          <m:e>
                            <m:r>
                              <a:rPr lang="zh-CN" altLang="en-US" sz="3200" b="0" i="1">
                                <a:latin typeface="Cambria Math" panose="02040503050406030204" pitchFamily="18" charset="0"/>
                              </a:rPr>
                              <m:t>𝜋</m:t>
                            </m:r>
                          </m:e>
                          <m:sub>
                            <m:r>
                              <a:rPr lang="en-US" altLang="zh-CN" sz="3200" b="0" i="1">
                                <a:latin typeface="Cambria Math" panose="02040503050406030204" pitchFamily="18" charset="0"/>
                              </a:rPr>
                              <m:t>𝑓</m:t>
                            </m:r>
                            <m:r>
                              <a:rPr lang="en-US" altLang="zh-CN" sz="3200" b="0" i="1">
                                <a:latin typeface="Cambria Math" panose="02040503050406030204" pitchFamily="18" charset="0"/>
                              </a:rPr>
                              <m:t>,</m:t>
                            </m:r>
                            <m:r>
                              <a:rPr lang="en-US" altLang="zh-CN" sz="3200" b="0" i="1">
                                <a:latin typeface="Cambria Math" panose="02040503050406030204" pitchFamily="18" charset="0"/>
                              </a:rPr>
                              <m:t>𝑡</m:t>
                            </m:r>
                          </m:sub>
                        </m:sSub>
                        <m:r>
                          <a:rPr lang="en-US" altLang="zh-CN" sz="3200" b="0" i="1" smtClean="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b="0" i="1">
                                <a:latin typeface="Cambria Math" panose="02040503050406030204" pitchFamily="18" charset="0"/>
                              </a:rPr>
                              <m:t>𝐹</m:t>
                            </m:r>
                          </m:e>
                          <m:sub>
                            <m:r>
                              <a:rPr lang="en-US" altLang="zh-CN" sz="3200" b="0" i="1">
                                <a:latin typeface="Cambria Math" panose="02040503050406030204" pitchFamily="18" charset="0"/>
                              </a:rPr>
                              <m:t>𝑡</m:t>
                            </m:r>
                            <m:r>
                              <a:rPr lang="en-US" altLang="zh-CN" sz="3200" b="0" i="1">
                                <a:latin typeface="Cambria Math" panose="02040503050406030204" pitchFamily="18" charset="0"/>
                              </a:rPr>
                              <m:t>−2</m:t>
                            </m:r>
                          </m:sub>
                        </m:sSub>
                        <m:sSub>
                          <m:sSubPr>
                            <m:ctrlPr>
                              <a:rPr lang="en-US" altLang="zh-CN" sz="3200" i="1">
                                <a:latin typeface="Cambria Math" panose="02040503050406030204" pitchFamily="18" charset="0"/>
                              </a:rPr>
                            </m:ctrlPr>
                          </m:sSubPr>
                          <m:e>
                            <m:r>
                              <a:rPr lang="zh-CN" altLang="en-US" sz="3200" b="0" i="1">
                                <a:latin typeface="Cambria Math" panose="02040503050406030204" pitchFamily="18" charset="0"/>
                              </a:rPr>
                              <m:t>𝜋</m:t>
                            </m:r>
                          </m:e>
                          <m:sub>
                            <m:r>
                              <a:rPr lang="en-US" altLang="zh-CN" sz="3200" b="0" i="1">
                                <a:latin typeface="Cambria Math" panose="02040503050406030204" pitchFamily="18" charset="0"/>
                              </a:rPr>
                              <m:t>𝑓</m:t>
                            </m:r>
                            <m:r>
                              <a:rPr lang="en-US" altLang="zh-CN" sz="3200" b="0" i="1">
                                <a:latin typeface="Cambria Math" panose="02040503050406030204" pitchFamily="18" charset="0"/>
                              </a:rPr>
                              <m:t>,</m:t>
                            </m:r>
                            <m:r>
                              <a:rPr lang="en-US" altLang="zh-CN" sz="3200" b="0" i="1">
                                <a:latin typeface="Cambria Math" panose="02040503050406030204" pitchFamily="18" charset="0"/>
                              </a:rPr>
                              <m:t>𝑡</m:t>
                            </m:r>
                          </m:sub>
                        </m:sSub>
                      </m:num>
                      <m:den>
                        <m:sSub>
                          <m:sSubPr>
                            <m:ctrlPr>
                              <a:rPr lang="en-US" altLang="zh-CN" sz="3200" i="1">
                                <a:latin typeface="Cambria Math" panose="02040503050406030204" pitchFamily="18" charset="0"/>
                              </a:rPr>
                            </m:ctrlPr>
                          </m:sSubPr>
                          <m:e>
                            <m:r>
                              <a:rPr lang="en-US" altLang="zh-CN" sz="3200" b="0" i="1">
                                <a:latin typeface="Cambria Math" panose="02040503050406030204" pitchFamily="18" charset="0"/>
                              </a:rPr>
                              <m:t>𝑃</m:t>
                            </m:r>
                          </m:e>
                          <m:sub>
                            <m:r>
                              <a:rPr lang="en-US" altLang="zh-CN" sz="3200" b="0" i="1">
                                <a:latin typeface="Cambria Math" panose="02040503050406030204" pitchFamily="18" charset="0"/>
                              </a:rPr>
                              <m:t>𝑓</m:t>
                            </m:r>
                            <m:r>
                              <a:rPr lang="en-US" altLang="zh-CN" sz="3200" b="0" i="1">
                                <a:latin typeface="Cambria Math" panose="02040503050406030204" pitchFamily="18" charset="0"/>
                              </a:rPr>
                              <m:t>,</m:t>
                            </m:r>
                            <m:r>
                              <a:rPr lang="en-US" altLang="zh-CN" sz="3200" b="0" i="1">
                                <a:latin typeface="Cambria Math" panose="02040503050406030204" pitchFamily="18" charset="0"/>
                              </a:rPr>
                              <m:t>𝑡</m:t>
                            </m:r>
                            <m:r>
                              <a:rPr lang="en-US" altLang="zh-CN" sz="3200" b="0" i="1">
                                <a:latin typeface="Cambria Math" panose="02040503050406030204" pitchFamily="18" charset="0"/>
                              </a:rPr>
                              <m:t>−2</m:t>
                            </m:r>
                          </m:sub>
                        </m:sSub>
                      </m:den>
                    </m:f>
                    <m:r>
                      <a:rPr lang="en-US" altLang="zh-CN" sz="3200" b="0" i="1" smtClean="0">
                        <a:latin typeface="Cambria Math" panose="02040503050406030204" pitchFamily="18" charset="0"/>
                        <a:ea typeface="Cambria Math" panose="02040503050406030204" pitchFamily="18" charset="0"/>
                      </a:rPr>
                      <m:t>+</m:t>
                    </m:r>
                  </m:oMath>
                </a14:m>
                <a:r>
                  <a:rPr lang="en-US" altLang="zh-CN" sz="32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altLang="zh-CN" sz="3200" i="1">
                            <a:latin typeface="Cambria Math" panose="02040503050406030204" pitchFamily="18" charset="0"/>
                            <a:ea typeface="Cambria Math" panose="02040503050406030204" pitchFamily="18" charset="0"/>
                          </a:rPr>
                        </m:ctrlPr>
                      </m:sSubPr>
                      <m:e>
                        <m:r>
                          <a:rPr lang="zh-CN" altLang="en-US" sz="3200" b="0" i="1">
                            <a:latin typeface="Cambria Math" panose="02040503050406030204" pitchFamily="18" charset="0"/>
                            <a:ea typeface="Cambria Math" panose="02040503050406030204" pitchFamily="18" charset="0"/>
                          </a:rPr>
                          <m:t>𝜖</m:t>
                        </m:r>
                      </m:e>
                      <m:sub>
                        <m:r>
                          <a:rPr lang="en-US" altLang="zh-CN" sz="3200" b="0" i="1">
                            <a:latin typeface="Cambria Math" panose="02040503050406030204" pitchFamily="18" charset="0"/>
                            <a:ea typeface="Cambria Math" panose="02040503050406030204" pitchFamily="18" charset="0"/>
                          </a:rPr>
                          <m:t>𝑓</m:t>
                        </m:r>
                        <m:r>
                          <a:rPr lang="en-US" altLang="zh-CN" sz="3200" b="0" i="1">
                            <a:latin typeface="Cambria Math" panose="02040503050406030204" pitchFamily="18" charset="0"/>
                            <a:ea typeface="Cambria Math" panose="02040503050406030204" pitchFamily="18" charset="0"/>
                          </a:rPr>
                          <m:t>,</m:t>
                        </m:r>
                        <m:r>
                          <a:rPr lang="en-US" altLang="zh-CN" sz="3200" b="0" i="1">
                            <a:latin typeface="Cambria Math" panose="02040503050406030204" pitchFamily="18" charset="0"/>
                            <a:ea typeface="Cambria Math" panose="02040503050406030204" pitchFamily="18" charset="0"/>
                          </a:rPr>
                          <m:t>𝑡</m:t>
                        </m:r>
                      </m:sub>
                    </m:sSub>
                  </m:oMath>
                </a14:m>
                <a:endParaRPr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60402B37-4518-4311-A0D5-B49B4A1D643A}"/>
                  </a:ext>
                </a:extLst>
              </p:cNvPr>
              <p:cNvSpPr>
                <a:spLocks noGrp="1" noRot="1" noChangeAspect="1" noMove="1" noResize="1" noEditPoints="1" noAdjustHandles="1" noChangeArrowheads="1" noChangeShapeType="1" noTextEdit="1"/>
              </p:cNvSpPr>
              <p:nvPr>
                <p:ph idx="1"/>
              </p:nvPr>
            </p:nvSpPr>
            <p:spPr>
              <a:xfrm>
                <a:off x="423512" y="1490372"/>
                <a:ext cx="8450981" cy="5002502"/>
              </a:xfrm>
              <a:blipFill>
                <a:blip r:embed="rId3"/>
                <a:stretch>
                  <a:fillRect l="-1298" t="-20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449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D6D45-14F0-4131-82D7-957036857204}"/>
              </a:ext>
            </a:extLst>
          </p:cNvPr>
          <p:cNvSpPr>
            <a:spLocks noGrp="1"/>
          </p:cNvSpPr>
          <p:nvPr>
            <p:ph type="title"/>
          </p:nvPr>
        </p:nvSpPr>
        <p:spPr>
          <a:xfrm>
            <a:off x="628650" y="500062"/>
            <a:ext cx="7886700" cy="1325563"/>
          </a:xfrm>
        </p:spPr>
        <p:txBody>
          <a:bodyPr/>
          <a:lstStyle/>
          <a:p>
            <a:r>
              <a:rPr lang="en-US" altLang="zh-CN" dirty="0">
                <a:latin typeface="Times New Roman" panose="02020603050405020304" pitchFamily="18" charset="0"/>
                <a:cs typeface="Times New Roman" panose="02020603050405020304" pitchFamily="18" charset="0"/>
              </a:rPr>
              <a:t>Contents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E2F5915-103B-42FD-9883-6F5DC5B4E767}"/>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Introduction</a:t>
            </a:r>
          </a:p>
          <a:p>
            <a:pPr lvl="1"/>
            <a:r>
              <a:rPr lang="en-US" altLang="zh-CN" dirty="0">
                <a:latin typeface="Times New Roman" panose="02020603050405020304" pitchFamily="18" charset="0"/>
                <a:cs typeface="Times New Roman" panose="02020603050405020304" pitchFamily="18" charset="0"/>
              </a:rPr>
              <a:t>Background</a:t>
            </a:r>
          </a:p>
          <a:p>
            <a:pPr lvl="1"/>
            <a:r>
              <a:rPr lang="en-US" altLang="zh-CN" dirty="0">
                <a:latin typeface="Times New Roman" panose="02020603050405020304" pitchFamily="18" charset="0"/>
                <a:cs typeface="Times New Roman" panose="02020603050405020304" pitchFamily="18" charset="0"/>
              </a:rPr>
              <a:t>Literatures</a:t>
            </a:r>
          </a:p>
          <a:p>
            <a:pPr lvl="1"/>
            <a:r>
              <a:rPr lang="en-US" altLang="zh-CN" dirty="0">
                <a:latin typeface="Times New Roman" panose="02020603050405020304" pitchFamily="18" charset="0"/>
                <a:cs typeface="Times New Roman" panose="02020603050405020304" pitchFamily="18" charset="0"/>
              </a:rPr>
              <a:t>Motivation</a:t>
            </a:r>
          </a:p>
          <a:p>
            <a:pPr lvl="1"/>
            <a:r>
              <a:rPr lang="en-US" altLang="zh-CN" dirty="0">
                <a:latin typeface="Times New Roman" panose="02020603050405020304" pitchFamily="18" charset="0"/>
                <a:cs typeface="Times New Roman" panose="02020603050405020304" pitchFamily="18" charset="0"/>
              </a:rPr>
              <a:t>Contributions</a:t>
            </a:r>
          </a:p>
          <a:p>
            <a:r>
              <a:rPr lang="en-US" altLang="zh-CN" dirty="0">
                <a:latin typeface="Times New Roman" panose="02020603050405020304" pitchFamily="18" charset="0"/>
                <a:cs typeface="Times New Roman" panose="02020603050405020304" pitchFamily="18" charset="0"/>
              </a:rPr>
              <a:t>Data</a:t>
            </a:r>
          </a:p>
          <a:p>
            <a:r>
              <a:rPr lang="en-US" altLang="zh-CN" dirty="0">
                <a:latin typeface="Times New Roman" panose="02020603050405020304" pitchFamily="18" charset="0"/>
                <a:cs typeface="Times New Roman" panose="02020603050405020304" pitchFamily="18" charset="0"/>
              </a:rPr>
              <a:t>Method</a:t>
            </a:r>
          </a:p>
          <a:p>
            <a:r>
              <a:rPr lang="en-US" altLang="zh-CN" dirty="0">
                <a:latin typeface="Times New Roman" panose="02020603050405020304" pitchFamily="18" charset="0"/>
                <a:cs typeface="Times New Roman" panose="02020603050405020304" pitchFamily="18" charset="0"/>
              </a:rPr>
              <a:t>Results</a:t>
            </a:r>
          </a:p>
          <a:p>
            <a:r>
              <a:rPr lang="en-US" altLang="zh-CN" dirty="0">
                <a:latin typeface="Times New Roman" panose="02020603050405020304" pitchFamily="18" charset="0"/>
                <a:cs typeface="Times New Roman" panose="02020603050405020304" pitchFamily="18" charset="0"/>
              </a:rPr>
              <a:t>Conclusion</a:t>
            </a:r>
            <a:r>
              <a:rPr lang="en-US" altLang="zh-CN" dirty="0"/>
              <a:t>s</a:t>
            </a:r>
          </a:p>
        </p:txBody>
      </p:sp>
    </p:spTree>
    <p:extLst>
      <p:ext uri="{BB962C8B-B14F-4D97-AF65-F5344CB8AC3E}">
        <p14:creationId xmlns:p14="http://schemas.microsoft.com/office/powerpoint/2010/main" val="740009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5D274-5A0E-4F30-9747-9280AFEDB5D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4.Result</a:t>
            </a:r>
            <a:endParaRPr lang="zh-CN" altLang="en-US" dirty="0"/>
          </a:p>
        </p:txBody>
      </p:sp>
      <p:sp>
        <p:nvSpPr>
          <p:cNvPr id="3" name="内容占位符 2">
            <a:extLst>
              <a:ext uri="{FF2B5EF4-FFF2-40B4-BE49-F238E27FC236}">
                <a16:creationId xmlns:a16="http://schemas.microsoft.com/office/drawing/2014/main" id="{49EEEDEE-151E-4622-A1AC-4C95D989810C}"/>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D334DF24-428B-4329-B1CC-719A915082D4}"/>
              </a:ext>
            </a:extLst>
          </p:cNvPr>
          <p:cNvPicPr>
            <a:picLocks noChangeAspect="1"/>
          </p:cNvPicPr>
          <p:nvPr/>
        </p:nvPicPr>
        <p:blipFill>
          <a:blip r:embed="rId3"/>
          <a:stretch>
            <a:fillRect/>
          </a:stretch>
        </p:blipFill>
        <p:spPr>
          <a:xfrm>
            <a:off x="0" y="1578001"/>
            <a:ext cx="9144000" cy="1329023"/>
          </a:xfrm>
          <a:prstGeom prst="rect">
            <a:avLst/>
          </a:prstGeom>
        </p:spPr>
      </p:pic>
      <p:pic>
        <p:nvPicPr>
          <p:cNvPr id="6" name="图片 5">
            <a:extLst>
              <a:ext uri="{FF2B5EF4-FFF2-40B4-BE49-F238E27FC236}">
                <a16:creationId xmlns:a16="http://schemas.microsoft.com/office/drawing/2014/main" id="{64631F53-AA38-4CF2-B56E-558A18FB02A8}"/>
              </a:ext>
            </a:extLst>
          </p:cNvPr>
          <p:cNvPicPr>
            <a:picLocks noChangeAspect="1"/>
          </p:cNvPicPr>
          <p:nvPr/>
        </p:nvPicPr>
        <p:blipFill>
          <a:blip r:embed="rId4"/>
          <a:stretch>
            <a:fillRect/>
          </a:stretch>
        </p:blipFill>
        <p:spPr>
          <a:xfrm>
            <a:off x="0" y="2903564"/>
            <a:ext cx="9144000" cy="3368000"/>
          </a:xfrm>
          <a:prstGeom prst="rect">
            <a:avLst/>
          </a:prstGeom>
        </p:spPr>
      </p:pic>
      <p:sp>
        <p:nvSpPr>
          <p:cNvPr id="7" name="矩形 6">
            <a:extLst>
              <a:ext uri="{FF2B5EF4-FFF2-40B4-BE49-F238E27FC236}">
                <a16:creationId xmlns:a16="http://schemas.microsoft.com/office/drawing/2014/main" id="{630D8B0C-8536-4E3D-9285-BE9E278DE783}"/>
              </a:ext>
            </a:extLst>
          </p:cNvPr>
          <p:cNvSpPr/>
          <p:nvPr/>
        </p:nvSpPr>
        <p:spPr>
          <a:xfrm>
            <a:off x="0" y="1578001"/>
            <a:ext cx="2341418" cy="459896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8333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15E1A-3671-4F37-A8BD-374994D82C8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95E6CF4-AF43-4D5B-8E69-39921DAA7D3B}"/>
              </a:ext>
            </a:extLst>
          </p:cNvPr>
          <p:cNvSpPr>
            <a:spLocks noGrp="1"/>
          </p:cNvSpPr>
          <p:nvPr>
            <p:ph idx="1"/>
          </p:nvPr>
        </p:nvSpPr>
        <p:spPr>
          <a:xfrm>
            <a:off x="0" y="4778931"/>
            <a:ext cx="9144000" cy="1787236"/>
          </a:xfrm>
        </p:spPr>
        <p:txBody>
          <a:bodyPr>
            <a:noAutofit/>
          </a:bodyPr>
          <a:lstStyle/>
          <a:p>
            <a:r>
              <a:rPr lang="en-US" altLang="zh-CN" dirty="0">
                <a:latin typeface="Times New Roman" panose="02020603050405020304" pitchFamily="18" charset="0"/>
                <a:cs typeface="Times New Roman" panose="02020603050405020304" pitchFamily="18" charset="0"/>
              </a:rPr>
              <a:t>Stickiness tends to decrease with the analyst’s years of experience</a:t>
            </a:r>
          </a:p>
          <a:p>
            <a:r>
              <a:rPr lang="en-US" altLang="zh-CN" dirty="0">
                <a:latin typeface="Times New Roman" panose="02020603050405020304" pitchFamily="18" charset="0"/>
                <a:cs typeface="Times New Roman" panose="02020603050405020304" pitchFamily="18" charset="0"/>
              </a:rPr>
              <a:t>Analysts can form better forecasts either by specializing on fewer sectors, or by extracting the industry component of profitability.</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590A0D4-4079-46B7-A9CC-554ADF963022}"/>
              </a:ext>
            </a:extLst>
          </p:cNvPr>
          <p:cNvPicPr>
            <a:picLocks noChangeAspect="1"/>
          </p:cNvPicPr>
          <p:nvPr/>
        </p:nvPicPr>
        <p:blipFill>
          <a:blip r:embed="rId3"/>
          <a:stretch>
            <a:fillRect/>
          </a:stretch>
        </p:blipFill>
        <p:spPr>
          <a:xfrm>
            <a:off x="0" y="0"/>
            <a:ext cx="9144000" cy="4778931"/>
          </a:xfrm>
          <a:prstGeom prst="rect">
            <a:avLst/>
          </a:prstGeom>
        </p:spPr>
      </p:pic>
      <p:sp>
        <p:nvSpPr>
          <p:cNvPr id="6" name="矩形 5">
            <a:extLst>
              <a:ext uri="{FF2B5EF4-FFF2-40B4-BE49-F238E27FC236}">
                <a16:creationId xmlns:a16="http://schemas.microsoft.com/office/drawing/2014/main" id="{C1C0CE1A-CCC4-45E2-A4EC-74BEEB6231E7}"/>
              </a:ext>
            </a:extLst>
          </p:cNvPr>
          <p:cNvSpPr/>
          <p:nvPr/>
        </p:nvSpPr>
        <p:spPr>
          <a:xfrm>
            <a:off x="3283527" y="789709"/>
            <a:ext cx="5860473" cy="28263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0140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9E733-0438-42D8-9CAE-82C626D020E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794486-7F72-4C24-893E-FD686A8C5E42}"/>
              </a:ext>
            </a:extLst>
          </p:cNvPr>
          <p:cNvSpPr>
            <a:spLocks noGrp="1"/>
          </p:cNvSpPr>
          <p:nvPr>
            <p:ph idx="1"/>
          </p:nvPr>
        </p:nvSpPr>
        <p:spPr>
          <a:xfrm>
            <a:off x="628650" y="4818395"/>
            <a:ext cx="7886700" cy="1358568"/>
          </a:xfrm>
        </p:spPr>
        <p:txBody>
          <a:bodyPr>
            <a:normAutofit/>
          </a:bodyPr>
          <a:lstStyle/>
          <a:p>
            <a:r>
              <a:rPr lang="en-US" altLang="zh-CN" dirty="0">
                <a:latin typeface="Times New Roman" panose="02020603050405020304" pitchFamily="18" charset="0"/>
                <a:cs typeface="Times New Roman" panose="02020603050405020304" pitchFamily="18" charset="0"/>
              </a:rPr>
              <a:t>S</a:t>
            </a:r>
            <a:r>
              <a:rPr lang="en-US" altLang="zh-CN" dirty="0">
                <a:effectLst/>
                <a:latin typeface="Times New Roman" panose="02020603050405020304" pitchFamily="18" charset="0"/>
                <a:cs typeface="Times New Roman" panose="02020603050405020304" pitchFamily="18" charset="0"/>
              </a:rPr>
              <a:t>tickiness is higher for firms with more volatile EPS——analysts “giving up” on trying to make accurate forecasts for such firms.</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E178AC1-5426-4FEF-A077-377EB8A5155F}"/>
              </a:ext>
            </a:extLst>
          </p:cNvPr>
          <p:cNvPicPr>
            <a:picLocks noChangeAspect="1"/>
          </p:cNvPicPr>
          <p:nvPr/>
        </p:nvPicPr>
        <p:blipFill>
          <a:blip r:embed="rId3"/>
          <a:stretch>
            <a:fillRect/>
          </a:stretch>
        </p:blipFill>
        <p:spPr>
          <a:xfrm>
            <a:off x="0" y="0"/>
            <a:ext cx="9144000" cy="4818395"/>
          </a:xfrm>
          <a:prstGeom prst="rect">
            <a:avLst/>
          </a:prstGeom>
        </p:spPr>
      </p:pic>
      <p:sp>
        <p:nvSpPr>
          <p:cNvPr id="6" name="矩形 5">
            <a:extLst>
              <a:ext uri="{FF2B5EF4-FFF2-40B4-BE49-F238E27FC236}">
                <a16:creationId xmlns:a16="http://schemas.microsoft.com/office/drawing/2014/main" id="{121583C0-3387-4DD1-821C-08F59645EF5F}"/>
              </a:ext>
            </a:extLst>
          </p:cNvPr>
          <p:cNvSpPr/>
          <p:nvPr/>
        </p:nvSpPr>
        <p:spPr>
          <a:xfrm>
            <a:off x="3283527" y="789709"/>
            <a:ext cx="5860473" cy="28263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B35B8262-C484-490D-8497-0A806B388591}"/>
              </a:ext>
            </a:extLst>
          </p:cNvPr>
          <p:cNvSpPr/>
          <p:nvPr/>
        </p:nvSpPr>
        <p:spPr>
          <a:xfrm>
            <a:off x="4267200" y="1357744"/>
            <a:ext cx="886692" cy="4678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6731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B9C0B-E0BE-4280-898B-4A7FE48100D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4.Result</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B810A07-2270-4299-9475-D3FD3D0C09D1}"/>
                  </a:ext>
                </a:extLst>
              </p:cNvPr>
              <p:cNvSpPr>
                <a:spLocks noGrp="1"/>
              </p:cNvSpPr>
              <p:nvPr>
                <p:ph idx="1"/>
              </p:nvPr>
            </p:nvSpPr>
            <p:spPr>
              <a:xfrm>
                <a:off x="297455" y="1825625"/>
                <a:ext cx="8571123" cy="4351338"/>
              </a:xfrm>
            </p:spPr>
            <p:txBody>
              <a:bodyPr/>
              <a:lstStyle/>
              <a:p>
                <a:r>
                  <a:rPr lang="en-US" altLang="zh-CN" dirty="0">
                    <a:effectLst/>
                    <a:latin typeface="Times New Roman" panose="02020603050405020304" pitchFamily="18" charset="0"/>
                    <a:cs typeface="Times New Roman" panose="02020603050405020304" pitchFamily="18" charset="0"/>
                  </a:rPr>
                  <a:t>Prediction 2: Past signals predict forecast errors</a:t>
                </a:r>
              </a:p>
              <a:p>
                <a:r>
                  <a:rPr lang="en-US" altLang="zh-CN" dirty="0">
                    <a:latin typeface="Times New Roman" panose="02020603050405020304" pitchFamily="18" charset="0"/>
                    <a:cs typeface="Times New Roman" panose="02020603050405020304" pitchFamily="18" charset="0"/>
                  </a:rPr>
                  <a:t>Signals:</a:t>
                </a:r>
              </a:p>
              <a:p>
                <a:pPr lvl="1"/>
                <a14:m>
                  <m:oMath xmlns:m="http://schemas.openxmlformats.org/officeDocument/2006/math">
                    <m:r>
                      <a:rPr lang="en-US" altLang="zh-CN" i="1" dirty="0" smtClean="0">
                        <a:latin typeface="Cambria Math" panose="02040503050406030204" pitchFamily="18" charset="0"/>
                      </a:rPr>
                      <m:t>𝑐𝑓</m:t>
                    </m:r>
                  </m:oMath>
                </a14:m>
                <a:endParaRPr lang="en-US" altLang="zh-CN"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𝑐𝑓</m:t>
                        </m:r>
                      </m:sub>
                    </m:sSub>
                  </m:oMath>
                </a14:m>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mom</a:t>
                </a:r>
              </a:p>
              <a:p>
                <a:pPr marL="457200" lvl="1" indent="0">
                  <a:buNone/>
                </a:pPr>
                <a:endParaRPr lang="en-US" altLang="zh-CN" dirty="0">
                  <a:latin typeface="Times New Roman" panose="02020603050405020304" pitchFamily="18" charset="0"/>
                  <a:cs typeface="Times New Roman" panose="02020603050405020304" pitchFamily="18" charset="0"/>
                </a:endParaRPr>
              </a:p>
              <a:p>
                <a:pPr marL="457200" lvl="1" indent="0">
                  <a:buNone/>
                </a:pPr>
                <a14:m>
                  <m:oMathPara xmlns:m="http://schemas.openxmlformats.org/officeDocument/2006/math">
                    <m:oMathParaPr>
                      <m:jc m:val="center"/>
                    </m:oMathParaPr>
                    <m:oMath xmlns:m="http://schemas.openxmlformats.org/officeDocument/2006/math">
                      <m:f>
                        <m:fPr>
                          <m:ctrlPr>
                            <a:rPr lang="en-US" altLang="zh-CN" sz="2800" i="1" smtClean="0">
                              <a:latin typeface="Cambria Math" panose="02040503050406030204" pitchFamily="18" charset="0"/>
                            </a:rPr>
                          </m:ctrlPr>
                        </m:fPr>
                        <m:num>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𝜋</m:t>
                              </m:r>
                            </m:e>
                            <m:sub>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𝑡</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h</m:t>
                              </m:r>
                            </m:sub>
                          </m:sSub>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𝜋</m:t>
                              </m:r>
                            </m:e>
                            <m:sub>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𝑡</m:t>
                              </m:r>
                            </m:sub>
                          </m:sSub>
                        </m:num>
                        <m:den>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𝑃</m:t>
                              </m:r>
                            </m:e>
                            <m:sub>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−2</m:t>
                              </m:r>
                            </m:sub>
                          </m:sSub>
                        </m:den>
                      </m:f>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𝑏</m:t>
                          </m:r>
                        </m:e>
                        <m:sub>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h</m:t>
                          </m:r>
                        </m:sub>
                      </m:sSub>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𝑠</m:t>
                          </m:r>
                        </m:e>
                        <m:sub>
                          <m:r>
                            <a:rPr lang="en-US" altLang="zh-CN" sz="2800" b="0" i="1" smtClean="0">
                              <a:latin typeface="Cambria Math" panose="02040503050406030204" pitchFamily="18" charset="0"/>
                              <a:ea typeface="Cambria Math" panose="02040503050406030204" pitchFamily="18" charset="0"/>
                            </a:rPr>
                            <m:t>𝑓</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𝑡</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h</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zh-CN" altLang="en-US" sz="2800" b="0" i="1" smtClean="0">
                              <a:latin typeface="Cambria Math" panose="02040503050406030204" pitchFamily="18" charset="0"/>
                              <a:ea typeface="Cambria Math" panose="02040503050406030204" pitchFamily="18" charset="0"/>
                            </a:rPr>
                            <m:t>𝜖</m:t>
                          </m:r>
                        </m:e>
                        <m:sub>
                          <m:r>
                            <a:rPr lang="en-US" altLang="zh-CN" sz="2800" b="0" i="1" smtClean="0">
                              <a:latin typeface="Cambria Math" panose="02040503050406030204" pitchFamily="18" charset="0"/>
                              <a:ea typeface="Cambria Math" panose="02040503050406030204" pitchFamily="18" charset="0"/>
                            </a:rPr>
                            <m:t>𝑓</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𝑡</m:t>
                          </m:r>
                        </m:sub>
                      </m:sSub>
                    </m:oMath>
                  </m:oMathPara>
                </a14:m>
                <a:endParaRPr lang="en-US" altLang="zh-CN"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7B810A07-2270-4299-9475-D3FD3D0C09D1}"/>
                  </a:ext>
                </a:extLst>
              </p:cNvPr>
              <p:cNvSpPr>
                <a:spLocks noGrp="1" noRot="1" noChangeAspect="1" noMove="1" noResize="1" noEditPoints="1" noAdjustHandles="1" noChangeArrowheads="1" noChangeShapeType="1" noTextEdit="1"/>
              </p:cNvSpPr>
              <p:nvPr>
                <p:ph idx="1"/>
              </p:nvPr>
            </p:nvSpPr>
            <p:spPr>
              <a:xfrm>
                <a:off x="297455" y="1825625"/>
                <a:ext cx="8571123" cy="4351338"/>
              </a:xfrm>
              <a:blipFill>
                <a:blip r:embed="rId3"/>
                <a:stretch>
                  <a:fillRect l="-1280"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9611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E7397F-857A-4F05-B52C-A733328C0CA5}"/>
              </a:ext>
            </a:extLst>
          </p:cNvPr>
          <p:cNvSpPr>
            <a:spLocks noGrp="1"/>
          </p:cNvSpPr>
          <p:nvPr>
            <p:ph idx="1"/>
          </p:nvPr>
        </p:nvSpPr>
        <p:spPr>
          <a:xfrm>
            <a:off x="5089793" y="901294"/>
            <a:ext cx="4131325" cy="4899006"/>
          </a:xfrm>
        </p:spPr>
        <p:txBody>
          <a:bodyPr>
            <a:normAutofit/>
          </a:bodyPr>
          <a:lstStyle/>
          <a:p>
            <a:r>
              <a:rPr lang="en-US" altLang="zh-CN" dirty="0">
                <a:effectLst/>
                <a:latin typeface="Times New Roman" panose="02020603050405020304" pitchFamily="18" charset="0"/>
                <a:cs typeface="Times New Roman" panose="02020603050405020304" pitchFamily="18" charset="0"/>
              </a:rPr>
              <a:t>the forecast error is systematically positively related to all three signals.</a:t>
            </a:r>
          </a:p>
          <a:p>
            <a:r>
              <a:rPr lang="en-US" altLang="zh-CN" dirty="0">
                <a:effectLst/>
                <a:latin typeface="Times New Roman" panose="02020603050405020304" pitchFamily="18" charset="0"/>
                <a:cs typeface="Times New Roman" panose="02020603050405020304" pitchFamily="18" charset="0"/>
              </a:rPr>
              <a:t>analyst expectations are nonrational, they tend to underreact to some persistent signals that predict future profits</a:t>
            </a:r>
            <a:r>
              <a:rPr lang="en-US" altLang="zh-CN" dirty="0">
                <a:effectLst/>
              </a:rPr>
              <a:t>. </a:t>
            </a:r>
            <a:endParaRPr lang="zh-CN" altLang="en-US" dirty="0"/>
          </a:p>
        </p:txBody>
      </p:sp>
      <p:pic>
        <p:nvPicPr>
          <p:cNvPr id="4" name="图片 3">
            <a:extLst>
              <a:ext uri="{FF2B5EF4-FFF2-40B4-BE49-F238E27FC236}">
                <a16:creationId xmlns:a16="http://schemas.microsoft.com/office/drawing/2014/main" id="{9534E9AA-A396-45C2-8F01-612905FC04D8}"/>
              </a:ext>
            </a:extLst>
          </p:cNvPr>
          <p:cNvPicPr>
            <a:picLocks noChangeAspect="1"/>
          </p:cNvPicPr>
          <p:nvPr/>
        </p:nvPicPr>
        <p:blipFill>
          <a:blip r:embed="rId3"/>
          <a:stretch>
            <a:fillRect/>
          </a:stretch>
        </p:blipFill>
        <p:spPr>
          <a:xfrm>
            <a:off x="122420" y="491241"/>
            <a:ext cx="4967373" cy="5719111"/>
          </a:xfrm>
          <a:prstGeom prst="rect">
            <a:avLst/>
          </a:prstGeom>
        </p:spPr>
      </p:pic>
      <p:sp>
        <p:nvSpPr>
          <p:cNvPr id="7" name="矩形 6">
            <a:extLst>
              <a:ext uri="{FF2B5EF4-FFF2-40B4-BE49-F238E27FC236}">
                <a16:creationId xmlns:a16="http://schemas.microsoft.com/office/drawing/2014/main" id="{250B1004-17EE-42C0-8BAB-91D1FC834905}"/>
              </a:ext>
            </a:extLst>
          </p:cNvPr>
          <p:cNvSpPr/>
          <p:nvPr/>
        </p:nvSpPr>
        <p:spPr>
          <a:xfrm>
            <a:off x="1355075" y="1189822"/>
            <a:ext cx="3084723" cy="160846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F0E7A0D-03A4-4F0A-843A-0C6B1F8797F3}"/>
              </a:ext>
            </a:extLst>
          </p:cNvPr>
          <p:cNvSpPr/>
          <p:nvPr/>
        </p:nvSpPr>
        <p:spPr>
          <a:xfrm>
            <a:off x="1355075" y="4035846"/>
            <a:ext cx="3084723" cy="160846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6126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740A9-2DF3-45C3-87D7-5F9ADB95649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4.Result</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FFD092D-BB4E-4B93-803E-9A0668941718}"/>
              </a:ext>
            </a:extLst>
          </p:cNvPr>
          <p:cNvSpPr>
            <a:spLocks noGrp="1"/>
          </p:cNvSpPr>
          <p:nvPr>
            <p:ph idx="1"/>
          </p:nvPr>
        </p:nvSpPr>
        <p:spPr>
          <a:xfrm>
            <a:off x="270257" y="1880709"/>
            <a:ext cx="8873743" cy="4351338"/>
          </a:xfrm>
        </p:spPr>
        <p:txBody>
          <a:bodyPr/>
          <a:lstStyle/>
          <a:p>
            <a:r>
              <a:rPr lang="en-US" altLang="zh-CN" b="1" dirty="0">
                <a:latin typeface="Times New Roman" panose="02020603050405020304" pitchFamily="18" charset="0"/>
                <a:cs typeface="Times New Roman" panose="02020603050405020304" pitchFamily="18" charset="0"/>
              </a:rPr>
              <a:t>Prediction 3: </a:t>
            </a:r>
            <a:r>
              <a:rPr lang="en-US" altLang="zh-CN" dirty="0">
                <a:latin typeface="Times New Roman" panose="02020603050405020304" pitchFamily="18" charset="0"/>
                <a:cs typeface="Times New Roman" panose="02020603050405020304" pitchFamily="18" charset="0"/>
              </a:rPr>
              <a:t>Belief stickiness and stock-market anomalies</a:t>
            </a:r>
          </a:p>
          <a:p>
            <a:r>
              <a:rPr lang="en-US" altLang="zh-CN" dirty="0">
                <a:latin typeface="Times New Roman" panose="02020603050405020304" pitchFamily="18" charset="0"/>
                <a:cs typeface="Times New Roman" panose="02020603050405020304" pitchFamily="18" charset="0"/>
              </a:rPr>
              <a:t>When a firm is followed by stickier analysts, the three anomalies (profitability, change in profitability, and price momentum) should be more pronounced.</a:t>
            </a:r>
          </a:p>
          <a:p>
            <a:r>
              <a:rPr lang="en-US" altLang="zh-CN" dirty="0">
                <a:latin typeface="Times New Roman" panose="02020603050405020304" pitchFamily="18" charset="0"/>
                <a:cs typeface="Times New Roman" panose="02020603050405020304" pitchFamily="18" charset="0"/>
              </a:rPr>
              <a:t>T</a:t>
            </a:r>
            <a:r>
              <a:rPr lang="en-US" altLang="zh-CN" dirty="0">
                <a:effectLst/>
                <a:latin typeface="Times New Roman" panose="02020603050405020304" pitchFamily="18" charset="0"/>
                <a:cs typeface="Times New Roman" panose="02020603050405020304" pitchFamily="18" charset="0"/>
              </a:rPr>
              <a:t>he three anomalies should also be more pronounced for firms with more persistent cash flows.</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Dependent sorted</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7" name="表格 7">
                <a:extLst>
                  <a:ext uri="{FF2B5EF4-FFF2-40B4-BE49-F238E27FC236}">
                    <a16:creationId xmlns:a16="http://schemas.microsoft.com/office/drawing/2014/main" id="{6DFE60E4-0B54-4636-9F73-B11F3B02BCF6}"/>
                  </a:ext>
                </a:extLst>
              </p:cNvPr>
              <p:cNvGraphicFramePr>
                <a:graphicFrameLocks noGrp="1"/>
              </p:cNvGraphicFramePr>
              <p:nvPr>
                <p:extLst>
                  <p:ext uri="{D42A27DB-BD31-4B8C-83A1-F6EECF244321}">
                    <p14:modId xmlns:p14="http://schemas.microsoft.com/office/powerpoint/2010/main" val="2325727917"/>
                  </p:ext>
                </p:extLst>
              </p:nvPr>
            </p:nvGraphicFramePr>
            <p:xfrm>
              <a:off x="1659128" y="5144877"/>
              <a:ext cx="6096000" cy="1517904"/>
            </p:xfrm>
            <a:graphic>
              <a:graphicData uri="http://schemas.openxmlformats.org/drawingml/2006/table">
                <a:tbl>
                  <a:tblPr firstRow="1" bandRow="1">
                    <a:tableStyleId>{5940675A-B579-460E-94D1-54222C63F5DA}</a:tableStyleId>
                  </a:tblPr>
                  <a:tblGrid>
                    <a:gridCol w="1153099">
                      <a:extLst>
                        <a:ext uri="{9D8B030D-6E8A-4147-A177-3AD203B41FA5}">
                          <a16:colId xmlns:a16="http://schemas.microsoft.com/office/drawing/2014/main" val="2824151982"/>
                        </a:ext>
                      </a:extLst>
                    </a:gridCol>
                    <a:gridCol w="878901">
                      <a:extLst>
                        <a:ext uri="{9D8B030D-6E8A-4147-A177-3AD203B41FA5}">
                          <a16:colId xmlns:a16="http://schemas.microsoft.com/office/drawing/2014/main" val="1174605434"/>
                        </a:ext>
                      </a:extLst>
                    </a:gridCol>
                    <a:gridCol w="1016000">
                      <a:extLst>
                        <a:ext uri="{9D8B030D-6E8A-4147-A177-3AD203B41FA5}">
                          <a16:colId xmlns:a16="http://schemas.microsoft.com/office/drawing/2014/main" val="2354718783"/>
                        </a:ext>
                      </a:extLst>
                    </a:gridCol>
                    <a:gridCol w="1016000">
                      <a:extLst>
                        <a:ext uri="{9D8B030D-6E8A-4147-A177-3AD203B41FA5}">
                          <a16:colId xmlns:a16="http://schemas.microsoft.com/office/drawing/2014/main" val="3004955232"/>
                        </a:ext>
                      </a:extLst>
                    </a:gridCol>
                    <a:gridCol w="1016000">
                      <a:extLst>
                        <a:ext uri="{9D8B030D-6E8A-4147-A177-3AD203B41FA5}">
                          <a16:colId xmlns:a16="http://schemas.microsoft.com/office/drawing/2014/main" val="3480943862"/>
                        </a:ext>
                      </a:extLst>
                    </a:gridCol>
                    <a:gridCol w="1016000">
                      <a:extLst>
                        <a:ext uri="{9D8B030D-6E8A-4147-A177-3AD203B41FA5}">
                          <a16:colId xmlns:a16="http://schemas.microsoft.com/office/drawing/2014/main" val="4220102204"/>
                        </a:ext>
                      </a:extLst>
                    </a:gridCol>
                  </a:tblGrid>
                  <a:tr h="335647">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𝑙𝑜𝑤</m:t>
                                    </m:r>
                                  </m:sub>
                                </m:sSub>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endParaRPr lang="zh-CN" altLang="en-US">
                            <a:latin typeface="Times New Roman" panose="02020603050405020304" pitchFamily="18" charset="0"/>
                            <a:cs typeface="Times New Roman" panose="02020603050405020304" pitchFamily="18" charset="0"/>
                          </a:endParaRPr>
                        </a:p>
                      </a:txBody>
                      <a:tcPr/>
                    </a:tc>
                    <a:tc>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h𝑖𝑔h</m:t>
                                    </m:r>
                                  </m:sub>
                                </m:sSub>
                              </m:oMath>
                            </m:oMathPara>
                          </a14:m>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187815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𝑙𝑜𝑤</m:t>
                                    </m:r>
                                  </m:sub>
                                </m:sSub>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extLst>
                      <a:ext uri="{0D108BD9-81ED-4DB2-BD59-A6C34878D82A}">
                        <a16:rowId xmlns:a16="http://schemas.microsoft.com/office/drawing/2014/main" val="28092940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𝑚𝑖𝑑𝑑𝑙𝑒</m:t>
                                    </m:r>
                                  </m:sub>
                                </m:sSub>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endParaRPr lang="zh-CN" altLang="en-US">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extLst>
                      <a:ext uri="{0D108BD9-81ED-4DB2-BD59-A6C34878D82A}">
                        <a16:rowId xmlns:a16="http://schemas.microsoft.com/office/drawing/2014/main" val="8912132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h𝑖𝑔h</m:t>
                                    </m:r>
                                  </m:sub>
                                </m:sSub>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endParaRPr lang="zh-CN" altLang="en-US">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extLst>
                      <a:ext uri="{0D108BD9-81ED-4DB2-BD59-A6C34878D82A}">
                        <a16:rowId xmlns:a16="http://schemas.microsoft.com/office/drawing/2014/main" val="914972578"/>
                      </a:ext>
                    </a:extLst>
                  </a:tr>
                </a:tbl>
              </a:graphicData>
            </a:graphic>
          </p:graphicFrame>
        </mc:Choice>
        <mc:Fallback xmlns="">
          <p:graphicFrame>
            <p:nvGraphicFramePr>
              <p:cNvPr id="7" name="表格 7">
                <a:extLst>
                  <a:ext uri="{FF2B5EF4-FFF2-40B4-BE49-F238E27FC236}">
                    <a16:creationId xmlns:a16="http://schemas.microsoft.com/office/drawing/2014/main" id="{6DFE60E4-0B54-4636-9F73-B11F3B02BCF6}"/>
                  </a:ext>
                </a:extLst>
              </p:cNvPr>
              <p:cNvGraphicFramePr>
                <a:graphicFrameLocks noGrp="1"/>
              </p:cNvGraphicFramePr>
              <p:nvPr>
                <p:extLst>
                  <p:ext uri="{D42A27DB-BD31-4B8C-83A1-F6EECF244321}">
                    <p14:modId xmlns:p14="http://schemas.microsoft.com/office/powerpoint/2010/main" val="2325727917"/>
                  </p:ext>
                </p:extLst>
              </p:nvPr>
            </p:nvGraphicFramePr>
            <p:xfrm>
              <a:off x="1659128" y="5144877"/>
              <a:ext cx="6096000" cy="1517904"/>
            </p:xfrm>
            <a:graphic>
              <a:graphicData uri="http://schemas.openxmlformats.org/drawingml/2006/table">
                <a:tbl>
                  <a:tblPr firstRow="1" bandRow="1">
                    <a:tableStyleId>{5940675A-B579-460E-94D1-54222C63F5DA}</a:tableStyleId>
                  </a:tblPr>
                  <a:tblGrid>
                    <a:gridCol w="1153099">
                      <a:extLst>
                        <a:ext uri="{9D8B030D-6E8A-4147-A177-3AD203B41FA5}">
                          <a16:colId xmlns:a16="http://schemas.microsoft.com/office/drawing/2014/main" val="2824151982"/>
                        </a:ext>
                      </a:extLst>
                    </a:gridCol>
                    <a:gridCol w="878901">
                      <a:extLst>
                        <a:ext uri="{9D8B030D-6E8A-4147-A177-3AD203B41FA5}">
                          <a16:colId xmlns:a16="http://schemas.microsoft.com/office/drawing/2014/main" val="1174605434"/>
                        </a:ext>
                      </a:extLst>
                    </a:gridCol>
                    <a:gridCol w="1016000">
                      <a:extLst>
                        <a:ext uri="{9D8B030D-6E8A-4147-A177-3AD203B41FA5}">
                          <a16:colId xmlns:a16="http://schemas.microsoft.com/office/drawing/2014/main" val="2354718783"/>
                        </a:ext>
                      </a:extLst>
                    </a:gridCol>
                    <a:gridCol w="1016000">
                      <a:extLst>
                        <a:ext uri="{9D8B030D-6E8A-4147-A177-3AD203B41FA5}">
                          <a16:colId xmlns:a16="http://schemas.microsoft.com/office/drawing/2014/main" val="3004955232"/>
                        </a:ext>
                      </a:extLst>
                    </a:gridCol>
                    <a:gridCol w="1016000">
                      <a:extLst>
                        <a:ext uri="{9D8B030D-6E8A-4147-A177-3AD203B41FA5}">
                          <a16:colId xmlns:a16="http://schemas.microsoft.com/office/drawing/2014/main" val="3480943862"/>
                        </a:ext>
                      </a:extLst>
                    </a:gridCol>
                    <a:gridCol w="1016000">
                      <a:extLst>
                        <a:ext uri="{9D8B030D-6E8A-4147-A177-3AD203B41FA5}">
                          <a16:colId xmlns:a16="http://schemas.microsoft.com/office/drawing/2014/main" val="4220102204"/>
                        </a:ext>
                      </a:extLst>
                    </a:gridCol>
                  </a:tblGrid>
                  <a:tr h="388112">
                    <a:tc>
                      <a:txBody>
                        <a:bodyPr/>
                        <a:lstStyle/>
                        <a:p>
                          <a:endParaRPr lang="zh-CN" altLang="en-US"/>
                        </a:p>
                      </a:txBody>
                      <a:tcPr/>
                    </a:tc>
                    <a:tc>
                      <a:txBody>
                        <a:bodyPr/>
                        <a:lstStyle/>
                        <a:p>
                          <a:endParaRPr lang="zh-CN"/>
                        </a:p>
                      </a:txBody>
                      <a:tcPr>
                        <a:blipFill>
                          <a:blip r:embed="rId3"/>
                          <a:stretch>
                            <a:fillRect l="-131034" t="-1563" r="-461379" b="-301563"/>
                          </a:stretch>
                        </a:blipFill>
                      </a:tcPr>
                    </a:tc>
                    <a:tc>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endParaRPr lang="zh-CN" altLang="en-US">
                            <a:latin typeface="Times New Roman" panose="02020603050405020304" pitchFamily="18" charset="0"/>
                            <a:cs typeface="Times New Roman" panose="02020603050405020304" pitchFamily="18" charset="0"/>
                          </a:endParaRPr>
                        </a:p>
                      </a:txBody>
                      <a:tcPr/>
                    </a:tc>
                    <a:tc>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3"/>
                          <a:stretch>
                            <a:fillRect l="-500000" t="-1563" r="-1198" b="-301563"/>
                          </a:stretch>
                        </a:blipFill>
                      </a:tcPr>
                    </a:tc>
                    <a:extLst>
                      <a:ext uri="{0D108BD9-81ED-4DB2-BD59-A6C34878D82A}">
                        <a16:rowId xmlns:a16="http://schemas.microsoft.com/office/drawing/2014/main" val="2031878153"/>
                      </a:ext>
                    </a:extLst>
                  </a:tr>
                  <a:tr h="370840">
                    <a:tc>
                      <a:txBody>
                        <a:bodyPr/>
                        <a:lstStyle/>
                        <a:p>
                          <a:endParaRPr lang="zh-CN"/>
                        </a:p>
                      </a:txBody>
                      <a:tcPr>
                        <a:blipFill>
                          <a:blip r:embed="rId3"/>
                          <a:stretch>
                            <a:fillRect l="-529" t="-106557" r="-430688" b="-216393"/>
                          </a:stretch>
                        </a:blip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extLst>
                      <a:ext uri="{0D108BD9-81ED-4DB2-BD59-A6C34878D82A}">
                        <a16:rowId xmlns:a16="http://schemas.microsoft.com/office/drawing/2014/main" val="2809294067"/>
                      </a:ext>
                    </a:extLst>
                  </a:tr>
                  <a:tr h="370840">
                    <a:tc>
                      <a:txBody>
                        <a:bodyPr/>
                        <a:lstStyle/>
                        <a:p>
                          <a:endParaRPr lang="zh-CN"/>
                        </a:p>
                      </a:txBody>
                      <a:tcPr>
                        <a:blipFill>
                          <a:blip r:embed="rId3"/>
                          <a:stretch>
                            <a:fillRect l="-529" t="-206557" r="-430688" b="-116393"/>
                          </a:stretch>
                        </a:blipFill>
                      </a:tcPr>
                    </a:tc>
                    <a:tc>
                      <a:txBody>
                        <a:bodyPr/>
                        <a:lstStyle/>
                        <a:p>
                          <a:endParaRPr lang="zh-CN" altLang="en-US">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extLst>
                      <a:ext uri="{0D108BD9-81ED-4DB2-BD59-A6C34878D82A}">
                        <a16:rowId xmlns:a16="http://schemas.microsoft.com/office/drawing/2014/main" val="891213295"/>
                      </a:ext>
                    </a:extLst>
                  </a:tr>
                  <a:tr h="388112">
                    <a:tc>
                      <a:txBody>
                        <a:bodyPr/>
                        <a:lstStyle/>
                        <a:p>
                          <a:endParaRPr lang="zh-CN"/>
                        </a:p>
                      </a:txBody>
                      <a:tcPr>
                        <a:blipFill>
                          <a:blip r:embed="rId3"/>
                          <a:stretch>
                            <a:fillRect l="-529" t="-292188" r="-430688" b="-10938"/>
                          </a:stretch>
                        </a:blipFill>
                      </a:tcPr>
                    </a:tc>
                    <a:tc>
                      <a:txBody>
                        <a:bodyPr/>
                        <a:lstStyle/>
                        <a:p>
                          <a:endParaRPr lang="zh-CN" altLang="en-US">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tc>
                      <a:txBody>
                        <a:bodyPr/>
                        <a:lstStyle/>
                        <a:p>
                          <a:endParaRPr lang="zh-CN" altLang="en-US" dirty="0">
                            <a:highlight>
                              <a:srgbClr val="FFFF00"/>
                            </a:highlight>
                            <a:latin typeface="Times New Roman" panose="02020603050405020304" pitchFamily="18" charset="0"/>
                            <a:cs typeface="Times New Roman" panose="02020603050405020304" pitchFamily="18" charset="0"/>
                          </a:endParaRPr>
                        </a:p>
                      </a:txBody>
                      <a:tcPr>
                        <a:solidFill>
                          <a:srgbClr val="FFC000"/>
                        </a:solidFill>
                      </a:tcPr>
                    </a:tc>
                    <a:extLst>
                      <a:ext uri="{0D108BD9-81ED-4DB2-BD59-A6C34878D82A}">
                        <a16:rowId xmlns:a16="http://schemas.microsoft.com/office/drawing/2014/main" val="914972578"/>
                      </a:ext>
                    </a:extLst>
                  </a:tr>
                </a:tbl>
              </a:graphicData>
            </a:graphic>
          </p:graphicFrame>
        </mc:Fallback>
      </mc:AlternateContent>
    </p:spTree>
    <p:extLst>
      <p:ext uri="{BB962C8B-B14F-4D97-AF65-F5344CB8AC3E}">
        <p14:creationId xmlns:p14="http://schemas.microsoft.com/office/powerpoint/2010/main" val="4068999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AE14C-7FC1-4636-A417-E397B7B5838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CA4FF7-4EF8-4B8A-AD35-46599207CC04}"/>
              </a:ext>
            </a:extLst>
          </p:cNvPr>
          <p:cNvSpPr>
            <a:spLocks noGrp="1"/>
          </p:cNvSpPr>
          <p:nvPr>
            <p:ph idx="1"/>
          </p:nvPr>
        </p:nvSpPr>
        <p:spPr>
          <a:xfrm>
            <a:off x="5254906" y="1825625"/>
            <a:ext cx="3750198" cy="4351338"/>
          </a:xfrm>
        </p:spPr>
        <p:txBody>
          <a:bodyPr/>
          <a:lstStyle/>
          <a:p>
            <a:r>
              <a:rPr lang="en-US" altLang="zh-CN" dirty="0">
                <a:latin typeface="Times New Roman" panose="02020603050405020304" pitchFamily="18" charset="0"/>
                <a:cs typeface="Times New Roman" panose="02020603050405020304" pitchFamily="18" charset="0"/>
              </a:rPr>
              <a:t>Panel A/B: Carhart 4</a:t>
            </a:r>
          </a:p>
          <a:p>
            <a:r>
              <a:rPr lang="en-US" altLang="zh-CN" dirty="0">
                <a:latin typeface="Times New Roman" panose="02020603050405020304" pitchFamily="18" charset="0"/>
                <a:cs typeface="Times New Roman" panose="02020603050405020304" pitchFamily="18" charset="0"/>
              </a:rPr>
              <a:t>Panel C: FF3</a:t>
            </a:r>
          </a:p>
          <a:p>
            <a:r>
              <a:rPr lang="en-US" altLang="zh-CN" dirty="0">
                <a:latin typeface="Times New Roman" panose="02020603050405020304" pitchFamily="18" charset="0"/>
                <a:cs typeface="Times New Roman" panose="02020603050405020304" pitchFamily="18" charset="0"/>
              </a:rPr>
              <a:t>C</a:t>
            </a:r>
            <a:r>
              <a:rPr lang="en-US" altLang="zh-CN" dirty="0">
                <a:effectLst/>
                <a:latin typeface="Times New Roman" panose="02020603050405020304" pitchFamily="18" charset="0"/>
                <a:cs typeface="Times New Roman" panose="02020603050405020304" pitchFamily="18" charset="0"/>
              </a:rPr>
              <a:t>ompared to the least sticky stocks, the long-short profitability strategy is significantly stronger for the stickiest stocks</a:t>
            </a:r>
            <a:r>
              <a:rPr lang="en-US" altLang="zh-CN" dirty="0">
                <a:effectLst/>
              </a:rPr>
              <a:t>.</a:t>
            </a:r>
            <a:endParaRPr lang="zh-CN" altLang="en-US" dirty="0"/>
          </a:p>
        </p:txBody>
      </p:sp>
      <p:pic>
        <p:nvPicPr>
          <p:cNvPr id="4" name="图片 3">
            <a:extLst>
              <a:ext uri="{FF2B5EF4-FFF2-40B4-BE49-F238E27FC236}">
                <a16:creationId xmlns:a16="http://schemas.microsoft.com/office/drawing/2014/main" id="{E3DA221B-D827-4583-B70A-847D4BBC2E37}"/>
              </a:ext>
            </a:extLst>
          </p:cNvPr>
          <p:cNvPicPr>
            <a:picLocks noChangeAspect="1"/>
          </p:cNvPicPr>
          <p:nvPr/>
        </p:nvPicPr>
        <p:blipFill>
          <a:blip r:embed="rId3"/>
          <a:stretch>
            <a:fillRect/>
          </a:stretch>
        </p:blipFill>
        <p:spPr>
          <a:xfrm>
            <a:off x="0" y="0"/>
            <a:ext cx="5133355" cy="6858000"/>
          </a:xfrm>
          <a:prstGeom prst="rect">
            <a:avLst/>
          </a:prstGeom>
        </p:spPr>
      </p:pic>
      <p:sp>
        <p:nvSpPr>
          <p:cNvPr id="5" name="矩形 4">
            <a:extLst>
              <a:ext uri="{FF2B5EF4-FFF2-40B4-BE49-F238E27FC236}">
                <a16:creationId xmlns:a16="http://schemas.microsoft.com/office/drawing/2014/main" id="{3B6D5602-9143-416E-A12A-BD6ED772A591}"/>
              </a:ext>
            </a:extLst>
          </p:cNvPr>
          <p:cNvSpPr/>
          <p:nvPr/>
        </p:nvSpPr>
        <p:spPr>
          <a:xfrm>
            <a:off x="4467827" y="2164466"/>
            <a:ext cx="665527" cy="4122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0FA829F1-2590-4DF8-9FFB-11F867217BF0}"/>
              </a:ext>
            </a:extLst>
          </p:cNvPr>
          <p:cNvSpPr/>
          <p:nvPr/>
        </p:nvSpPr>
        <p:spPr>
          <a:xfrm>
            <a:off x="4467826" y="4295793"/>
            <a:ext cx="665527" cy="4122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66C9A0F-FA58-4AAC-A615-1116CAF27D8E}"/>
              </a:ext>
            </a:extLst>
          </p:cNvPr>
          <p:cNvSpPr/>
          <p:nvPr/>
        </p:nvSpPr>
        <p:spPr>
          <a:xfrm>
            <a:off x="4467825" y="6397390"/>
            <a:ext cx="665527" cy="4122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6388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C041E37-BB3E-4A20-8B56-08488FAED54B}"/>
                  </a:ext>
                </a:extLst>
              </p:cNvPr>
              <p:cNvSpPr>
                <a:spLocks noGrp="1"/>
              </p:cNvSpPr>
              <p:nvPr>
                <p:ph idx="1"/>
              </p:nvPr>
            </p:nvSpPr>
            <p:spPr>
              <a:xfrm>
                <a:off x="5301204" y="1825625"/>
                <a:ext cx="3460831" cy="4351338"/>
              </a:xfrm>
            </p:spPr>
            <p:txBody>
              <a:bodyPr>
                <a:normAutofit/>
              </a:bodyPr>
              <a:lstStyle/>
              <a:p>
                <a:r>
                  <a:rPr lang="en-US" altLang="zh-CN" dirty="0">
                    <a:latin typeface="Times New Roman" panose="02020603050405020304" pitchFamily="18" charset="0"/>
                    <a:cs typeface="Times New Roman" panose="02020603050405020304" pitchFamily="18" charset="0"/>
                  </a:rPr>
                  <a:t>Panel A/B: Carhart 4</a:t>
                </a:r>
              </a:p>
              <a:p>
                <a:r>
                  <a:rPr lang="en-US" altLang="zh-CN" dirty="0">
                    <a:latin typeface="Times New Roman" panose="02020603050405020304" pitchFamily="18" charset="0"/>
                    <a:cs typeface="Times New Roman" panose="02020603050405020304" pitchFamily="18" charset="0"/>
                  </a:rPr>
                  <a:t>Panel C: FF3</a:t>
                </a:r>
                <a:endParaRPr lang="en-US" altLang="zh-CN" dirty="0">
                  <a:effectLst/>
                  <a:latin typeface="Times New Roman" panose="02020603050405020304" pitchFamily="18" charset="0"/>
                  <a:cs typeface="Times New Roman" panose="02020603050405020304" pitchFamily="18" charset="0"/>
                </a:endParaRPr>
              </a:p>
              <a:p>
                <a:r>
                  <a:rPr lang="en-US" altLang="zh-CN" dirty="0">
                    <a:effectLst/>
                    <a:latin typeface="Times New Roman" panose="02020603050405020304" pitchFamily="18" charset="0"/>
                    <a:cs typeface="Times New Roman" panose="02020603050405020304" pitchFamily="18" charset="0"/>
                  </a:rPr>
                  <a:t>alphas for all three anomalies are higher for firms with more persistent cash-flow, that is higher</a:t>
                </a:r>
                <a14:m>
                  <m:oMath xmlns:m="http://schemas.openxmlformats.org/officeDocument/2006/math">
                    <m:sSub>
                      <m:sSubPr>
                        <m:ctrlPr>
                          <a:rPr lang="en-US" altLang="zh-CN" i="1" smtClean="0">
                            <a:effectLst/>
                            <a:latin typeface="Cambria Math" panose="02040503050406030204" pitchFamily="18" charset="0"/>
                            <a:cs typeface="Times New Roman" panose="02020603050405020304" pitchFamily="18" charset="0"/>
                          </a:rPr>
                        </m:ctrlPr>
                      </m:sSubPr>
                      <m:e>
                        <m:r>
                          <a:rPr lang="en-US" altLang="zh-CN" b="0" i="1" smtClean="0">
                            <a:effectLst/>
                            <a:latin typeface="Cambria Math" panose="02040503050406030204" pitchFamily="18" charset="0"/>
                            <a:cs typeface="Times New Roman" panose="02020603050405020304" pitchFamily="18" charset="0"/>
                          </a:rPr>
                          <m:t> </m:t>
                        </m:r>
                        <m:r>
                          <a:rPr lang="zh-CN" altLang="en-US" i="1" smtClean="0">
                            <a:effectLst/>
                            <a:latin typeface="Cambria Math" panose="02040503050406030204" pitchFamily="18" charset="0"/>
                            <a:cs typeface="Times New Roman" panose="02020603050405020304" pitchFamily="18" charset="0"/>
                          </a:rPr>
                          <m:t>𝜌</m:t>
                        </m:r>
                      </m:e>
                      <m:sub>
                        <m:r>
                          <m:rPr>
                            <m:sty m:val="p"/>
                          </m:rPr>
                          <a:rPr lang="en-US" altLang="zh-CN" i="1">
                            <a:latin typeface="Cambria Math" panose="02040503050406030204" pitchFamily="18" charset="0"/>
                            <a:cs typeface="Times New Roman" panose="02020603050405020304" pitchFamily="18" charset="0"/>
                          </a:rPr>
                          <m:t>f</m:t>
                        </m:r>
                      </m:sub>
                    </m:sSub>
                  </m:oMath>
                </a14:m>
                <a:r>
                  <a:rPr lang="en-US" altLang="zh-CN" dirty="0">
                    <a:effectLst/>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C041E37-BB3E-4A20-8B56-08488FAED54B}"/>
                  </a:ext>
                </a:extLst>
              </p:cNvPr>
              <p:cNvSpPr>
                <a:spLocks noGrp="1" noRot="1" noChangeAspect="1" noMove="1" noResize="1" noEditPoints="1" noAdjustHandles="1" noChangeArrowheads="1" noChangeShapeType="1" noTextEdit="1"/>
              </p:cNvSpPr>
              <p:nvPr>
                <p:ph idx="1"/>
              </p:nvPr>
            </p:nvSpPr>
            <p:spPr>
              <a:xfrm>
                <a:off x="5301204" y="1825625"/>
                <a:ext cx="3460831" cy="4351338"/>
              </a:xfrm>
              <a:blipFill>
                <a:blip r:embed="rId3"/>
                <a:stretch>
                  <a:fillRect l="-3175" t="-2381" r="-370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F9E307E-A428-427A-A889-4B60F9CBCA87}"/>
              </a:ext>
            </a:extLst>
          </p:cNvPr>
          <p:cNvPicPr>
            <a:picLocks noChangeAspect="1"/>
          </p:cNvPicPr>
          <p:nvPr/>
        </p:nvPicPr>
        <p:blipFill>
          <a:blip r:embed="rId4"/>
          <a:stretch>
            <a:fillRect/>
          </a:stretch>
        </p:blipFill>
        <p:spPr>
          <a:xfrm>
            <a:off x="0" y="0"/>
            <a:ext cx="5011615" cy="6858000"/>
          </a:xfrm>
          <a:prstGeom prst="rect">
            <a:avLst/>
          </a:prstGeom>
        </p:spPr>
      </p:pic>
      <p:sp>
        <p:nvSpPr>
          <p:cNvPr id="7" name="矩形 6">
            <a:extLst>
              <a:ext uri="{FF2B5EF4-FFF2-40B4-BE49-F238E27FC236}">
                <a16:creationId xmlns:a16="http://schemas.microsoft.com/office/drawing/2014/main" id="{1CDA9F37-0978-41A9-A83C-BD369D446267}"/>
              </a:ext>
            </a:extLst>
          </p:cNvPr>
          <p:cNvSpPr/>
          <p:nvPr/>
        </p:nvSpPr>
        <p:spPr>
          <a:xfrm>
            <a:off x="4467827" y="2164466"/>
            <a:ext cx="665527" cy="4122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D46CE8C-048A-47D9-B3D3-63DC1CF536DC}"/>
              </a:ext>
            </a:extLst>
          </p:cNvPr>
          <p:cNvSpPr/>
          <p:nvPr/>
        </p:nvSpPr>
        <p:spPr>
          <a:xfrm>
            <a:off x="4467826" y="4295793"/>
            <a:ext cx="665527" cy="4122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23A0387-61A0-4B0E-BFA0-823AC65927A2}"/>
              </a:ext>
            </a:extLst>
          </p:cNvPr>
          <p:cNvSpPr/>
          <p:nvPr/>
        </p:nvSpPr>
        <p:spPr>
          <a:xfrm>
            <a:off x="4467825" y="6397390"/>
            <a:ext cx="665527" cy="4122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611A338-6326-44F5-B18A-0EB4118C6593}"/>
                  </a:ext>
                </a:extLst>
              </p:cNvPr>
              <p:cNvSpPr txBox="1"/>
              <p:nvPr/>
            </p:nvSpPr>
            <p:spPr>
              <a:xfrm>
                <a:off x="5210470" y="813620"/>
                <a:ext cx="3801328" cy="4912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𝑐</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𝜌</m:t>
                      </m:r>
                      <m:r>
                        <a:rPr lang="zh-CN" altLang="en-US" sz="2400" b="0" i="1" smtClean="0">
                          <a:latin typeface="Cambria Math" panose="02040503050406030204" pitchFamily="18" charset="0"/>
                        </a:rPr>
                        <m:t>⋅</m:t>
                      </m:r>
                      <m:r>
                        <a:rPr lang="en-US" altLang="zh-CN" sz="2400" b="0" i="1" smtClean="0">
                          <a:latin typeface="Cambria Math" panose="02040503050406030204" pitchFamily="18" charset="0"/>
                        </a:rPr>
                        <m:t>𝑐</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𝜖</m:t>
                          </m:r>
                        </m:e>
                        <m:sub>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sub>
                      </m:sSub>
                    </m:oMath>
                  </m:oMathPara>
                </a14:m>
                <a:endParaRPr lang="zh-CN" altLang="en-US" sz="2400" dirty="0"/>
              </a:p>
            </p:txBody>
          </p:sp>
        </mc:Choice>
        <mc:Fallback xmlns="">
          <p:sp>
            <p:nvSpPr>
              <p:cNvPr id="6" name="文本框 5">
                <a:extLst>
                  <a:ext uri="{FF2B5EF4-FFF2-40B4-BE49-F238E27FC236}">
                    <a16:creationId xmlns:a16="http://schemas.microsoft.com/office/drawing/2014/main" id="{E611A338-6326-44F5-B18A-0EB4118C6593}"/>
                  </a:ext>
                </a:extLst>
              </p:cNvPr>
              <p:cNvSpPr txBox="1">
                <a:spLocks noRot="1" noChangeAspect="1" noMove="1" noResize="1" noEditPoints="1" noAdjustHandles="1" noChangeArrowheads="1" noChangeShapeType="1" noTextEdit="1"/>
              </p:cNvSpPr>
              <p:nvPr/>
            </p:nvSpPr>
            <p:spPr>
              <a:xfrm>
                <a:off x="5210470" y="813620"/>
                <a:ext cx="3801328" cy="491288"/>
              </a:xfrm>
              <a:prstGeom prst="rect">
                <a:avLst/>
              </a:prstGeom>
              <a:blipFill>
                <a:blip r:embed="rId5"/>
                <a:stretch>
                  <a:fillRect b="-123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524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4237F-F5F5-44DB-AA04-B8B010E0420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5.Conclusion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5994267C-F7BD-4E34-9F1F-578823309C2F}"/>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Analysts are on average too pessimistic regarding the future profits of high-profit firms.</a:t>
            </a:r>
          </a:p>
          <a:p>
            <a:r>
              <a:rPr lang="en-US" altLang="zh-CN" dirty="0">
                <a:latin typeface="Times New Roman" panose="02020603050405020304" pitchFamily="18" charset="0"/>
                <a:cs typeface="Times New Roman" panose="02020603050405020304" pitchFamily="18" charset="0"/>
              </a:rPr>
              <a:t>The profitability anomaly is stronger for stocks which are followed by stickier analysts.</a:t>
            </a:r>
          </a:p>
          <a:p>
            <a:r>
              <a:rPr lang="en-US" altLang="zh-CN" dirty="0">
                <a:latin typeface="Times New Roman" panose="02020603050405020304" pitchFamily="18" charset="0"/>
                <a:cs typeface="Times New Roman" panose="02020603050405020304" pitchFamily="18" charset="0"/>
              </a:rPr>
              <a:t>It is also stronger for stocks with more persistent profits.</a:t>
            </a:r>
          </a:p>
          <a:p>
            <a:r>
              <a:rPr lang="en-US" altLang="zh-CN" dirty="0">
                <a:latin typeface="Times New Roman" panose="02020603050405020304" pitchFamily="18" charset="0"/>
                <a:cs typeface="Times New Roman" panose="02020603050405020304" pitchFamily="18" charset="0"/>
              </a:rPr>
              <a:t>L</a:t>
            </a:r>
            <a:r>
              <a:rPr lang="en-US" altLang="zh-CN" dirty="0">
                <a:effectLst/>
                <a:latin typeface="Times New Roman" panose="02020603050405020304" pitchFamily="18" charset="0"/>
                <a:cs typeface="Times New Roman" panose="02020603050405020304" pitchFamily="18" charset="0"/>
              </a:rPr>
              <a:t>ess experienced analysts and busier analysts (i.e., those who follow more industries) tend to have stickier beliefs.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42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970BE-882B-4D8F-9AAA-B87C0FAA67E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1.Introduction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A1A65BD-CF86-4285-865D-F394CBFEA6DC}"/>
              </a:ext>
            </a:extLst>
          </p:cNvPr>
          <p:cNvSpPr>
            <a:spLocks noGrp="1"/>
          </p:cNvSpPr>
          <p:nvPr>
            <p:ph idx="1"/>
          </p:nvPr>
        </p:nvSpPr>
        <p:spPr>
          <a:xfrm>
            <a:off x="628650" y="1825625"/>
            <a:ext cx="8318580" cy="4351338"/>
          </a:xfrm>
        </p:spPr>
        <p:txBody>
          <a:bodyPr/>
          <a:lstStyle/>
          <a:p>
            <a:pPr marL="0" indent="0">
              <a:buNone/>
            </a:pPr>
            <a:r>
              <a:rPr lang="en-US" altLang="zh-CN" b="1" dirty="0">
                <a:latin typeface="Times New Roman" panose="02020603050405020304" pitchFamily="18" charset="0"/>
                <a:cs typeface="Times New Roman" panose="02020603050405020304" pitchFamily="18" charset="0"/>
              </a:rPr>
              <a:t>Background</a:t>
            </a:r>
          </a:p>
          <a:p>
            <a:r>
              <a:rPr lang="en-US" altLang="zh-CN" dirty="0">
                <a:effectLst/>
                <a:latin typeface="Times New Roman" panose="02020603050405020304" pitchFamily="18" charset="0"/>
                <a:cs typeface="Times New Roman" panose="02020603050405020304" pitchFamily="18" charset="0"/>
              </a:rPr>
              <a:t>The existence of stock-return predictability is a central theme in the asset pricing literature;</a:t>
            </a:r>
          </a:p>
          <a:p>
            <a:r>
              <a:rPr lang="en-US" altLang="zh-CN" dirty="0">
                <a:effectLst/>
                <a:latin typeface="Times New Roman" panose="02020603050405020304" pitchFamily="18" charset="0"/>
                <a:cs typeface="Times New Roman" panose="02020603050405020304" pitchFamily="18" charset="0"/>
              </a:rPr>
              <a:t>A long-lasting debate pertains to the origin of such abnormal returns and to how they can exist in equilibrium without being arbitraged away.</a:t>
            </a:r>
          </a:p>
          <a:p>
            <a:r>
              <a:rPr lang="en-US" altLang="zh-CN" dirty="0">
                <a:effectLst/>
                <a:latin typeface="Times New Roman" panose="02020603050405020304" pitchFamily="18" charset="0"/>
                <a:cs typeface="Times New Roman" panose="02020603050405020304" pitchFamily="18" charset="0"/>
              </a:rPr>
              <a:t>Mispricing relies on investors making systematic expectation errors, while rational arbitrageurs are unable to fully accommodate their demand because arbitrage is not risk-free.</a:t>
            </a:r>
          </a:p>
          <a:p>
            <a:endParaRPr lang="zh-CN" altLang="en-US" dirty="0"/>
          </a:p>
        </p:txBody>
      </p:sp>
    </p:spTree>
    <p:extLst>
      <p:ext uri="{BB962C8B-B14F-4D97-AF65-F5344CB8AC3E}">
        <p14:creationId xmlns:p14="http://schemas.microsoft.com/office/powerpoint/2010/main" val="264022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EEB6A-4D00-434B-95A7-4CB9EB45212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1.Introduction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C6EACBE-9D3F-42EC-845C-2573C1539D73}"/>
              </a:ext>
            </a:extLst>
          </p:cNvPr>
          <p:cNvSpPr>
            <a:spLocks noGrp="1"/>
          </p:cNvSpPr>
          <p:nvPr>
            <p:ph idx="1"/>
          </p:nvPr>
        </p:nvSpPr>
        <p:spPr/>
        <p:txBody>
          <a:bodyPr/>
          <a:lstStyle/>
          <a:p>
            <a:pPr marL="0" indent="0">
              <a:buNone/>
            </a:pPr>
            <a:r>
              <a:rPr lang="en-US" altLang="zh-CN" b="1" dirty="0">
                <a:latin typeface="Times New Roman" panose="02020603050405020304" pitchFamily="18" charset="0"/>
                <a:cs typeface="Times New Roman" panose="02020603050405020304" pitchFamily="18" charset="0"/>
              </a:rPr>
              <a:t>Background</a:t>
            </a:r>
            <a:endParaRPr lang="en-US" altLang="zh-CN" b="1" dirty="0">
              <a:effectLst/>
              <a:latin typeface="Times New Roman" panose="02020603050405020304" pitchFamily="18" charset="0"/>
              <a:cs typeface="Times New Roman" panose="02020603050405020304" pitchFamily="18" charset="0"/>
            </a:endParaRPr>
          </a:p>
          <a:p>
            <a:r>
              <a:rPr lang="en-US" altLang="zh-CN" dirty="0">
                <a:effectLst/>
                <a:latin typeface="Times New Roman" panose="02020603050405020304" pitchFamily="18" charset="0"/>
                <a:cs typeface="Times New Roman" panose="02020603050405020304" pitchFamily="18" charset="0"/>
              </a:rPr>
              <a:t>Investors are not reacting fast enough to information, so the expectations generated are biased</a:t>
            </a:r>
            <a:r>
              <a:rPr lang="zh-CN" altLang="en-US" dirty="0">
                <a:effectLst/>
                <a:latin typeface="Times New Roman" panose="02020603050405020304" pitchFamily="18" charset="0"/>
                <a:cs typeface="Times New Roman" panose="02020603050405020304" pitchFamily="18" charset="0"/>
              </a:rPr>
              <a:t>；</a:t>
            </a:r>
            <a:endParaRPr lang="en-US" altLang="zh-CN" dirty="0">
              <a:effectLst/>
              <a:latin typeface="Times New Roman" panose="02020603050405020304" pitchFamily="18" charset="0"/>
              <a:cs typeface="Times New Roman" panose="02020603050405020304" pitchFamily="18" charset="0"/>
            </a:endParaRPr>
          </a:p>
          <a:p>
            <a:r>
              <a:rPr lang="en-US" altLang="zh-CN" dirty="0">
                <a:effectLst/>
                <a:latin typeface="Times New Roman" panose="02020603050405020304" pitchFamily="18" charset="0"/>
                <a:cs typeface="Times New Roman" panose="02020603050405020304" pitchFamily="18" charset="0"/>
              </a:rPr>
              <a:t>Profitability has recently emerged in the academic literature as one of the stock-return anomalies with the largest economic significance.</a:t>
            </a:r>
            <a:endParaRPr lang="zh-CN" altLang="en-US"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02FDB4E2-93D6-4F85-9DA2-9794882E7383}"/>
              </a:ext>
            </a:extLst>
          </p:cNvPr>
          <p:cNvSpPr/>
          <p:nvPr/>
        </p:nvSpPr>
        <p:spPr>
          <a:xfrm>
            <a:off x="3449107" y="5405285"/>
            <a:ext cx="2245786" cy="37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Sticky expectations</a:t>
            </a:r>
            <a:endParaRPr lang="zh-CN" altLang="en-US" dirty="0"/>
          </a:p>
        </p:txBody>
      </p:sp>
      <p:sp>
        <p:nvSpPr>
          <p:cNvPr id="5" name="矩形 4">
            <a:extLst>
              <a:ext uri="{FF2B5EF4-FFF2-40B4-BE49-F238E27FC236}">
                <a16:creationId xmlns:a16="http://schemas.microsoft.com/office/drawing/2014/main" id="{E77E5469-BB43-4B88-AA30-A39B967DA3A9}"/>
              </a:ext>
            </a:extLst>
          </p:cNvPr>
          <p:cNvSpPr/>
          <p:nvPr/>
        </p:nvSpPr>
        <p:spPr>
          <a:xfrm>
            <a:off x="6817294" y="5413572"/>
            <a:ext cx="2245786" cy="37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Anomaly</a:t>
            </a:r>
            <a:endParaRPr lang="zh-CN" altLang="en-US" dirty="0"/>
          </a:p>
        </p:txBody>
      </p:sp>
      <p:cxnSp>
        <p:nvCxnSpPr>
          <p:cNvPr id="7" name="直接箭头连接符 6">
            <a:extLst>
              <a:ext uri="{FF2B5EF4-FFF2-40B4-BE49-F238E27FC236}">
                <a16:creationId xmlns:a16="http://schemas.microsoft.com/office/drawing/2014/main" id="{876235DE-9F9C-4E1D-AE25-BAE8E52F5778}"/>
              </a:ext>
            </a:extLst>
          </p:cNvPr>
          <p:cNvCxnSpPr>
            <a:cxnSpLocks/>
          </p:cNvCxnSpPr>
          <p:nvPr/>
        </p:nvCxnSpPr>
        <p:spPr>
          <a:xfrm flipV="1">
            <a:off x="5813638" y="5579313"/>
            <a:ext cx="838015"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矩形 10">
            <a:extLst>
              <a:ext uri="{FF2B5EF4-FFF2-40B4-BE49-F238E27FC236}">
                <a16:creationId xmlns:a16="http://schemas.microsoft.com/office/drawing/2014/main" id="{09024CED-7B31-4D63-B40A-E6687E17C8D7}"/>
              </a:ext>
            </a:extLst>
          </p:cNvPr>
          <p:cNvSpPr/>
          <p:nvPr/>
        </p:nvSpPr>
        <p:spPr>
          <a:xfrm>
            <a:off x="80921" y="5405285"/>
            <a:ext cx="2245786" cy="37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Signals</a:t>
            </a:r>
            <a:endParaRPr lang="zh-CN" altLang="en-US" dirty="0"/>
          </a:p>
        </p:txBody>
      </p:sp>
      <p:cxnSp>
        <p:nvCxnSpPr>
          <p:cNvPr id="12" name="直接箭头连接符 11">
            <a:extLst>
              <a:ext uri="{FF2B5EF4-FFF2-40B4-BE49-F238E27FC236}">
                <a16:creationId xmlns:a16="http://schemas.microsoft.com/office/drawing/2014/main" id="{D185F738-36A4-46CA-A04E-5453ECDB3EEB}"/>
              </a:ext>
            </a:extLst>
          </p:cNvPr>
          <p:cNvCxnSpPr>
            <a:cxnSpLocks/>
          </p:cNvCxnSpPr>
          <p:nvPr/>
        </p:nvCxnSpPr>
        <p:spPr>
          <a:xfrm>
            <a:off x="2445452" y="5585065"/>
            <a:ext cx="884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879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E3A34-9EF7-4E6E-A671-DE6CCB2C804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1.Introduction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9E4CF5C-C8E1-4552-A539-6B6405F1DBDD}"/>
              </a:ext>
            </a:extLst>
          </p:cNvPr>
          <p:cNvSpPr>
            <a:spLocks noGrp="1"/>
          </p:cNvSpPr>
          <p:nvPr>
            <p:ph idx="1"/>
          </p:nvPr>
        </p:nvSpPr>
        <p:spPr>
          <a:xfrm>
            <a:off x="628650" y="1825625"/>
            <a:ext cx="8515350" cy="4351338"/>
          </a:xfrm>
        </p:spPr>
        <p:txBody>
          <a:bodyPr>
            <a:noAutofit/>
          </a:bodyPr>
          <a:lstStyle/>
          <a:p>
            <a:pPr marL="0" indent="0">
              <a:buNone/>
            </a:pPr>
            <a:r>
              <a:rPr lang="en-US" altLang="zh-CN" b="1" dirty="0">
                <a:effectLst/>
                <a:latin typeface="Times New Roman" panose="02020603050405020304" pitchFamily="18" charset="0"/>
                <a:cs typeface="Times New Roman" panose="02020603050405020304" pitchFamily="18" charset="0"/>
              </a:rPr>
              <a:t>Literatures</a:t>
            </a:r>
          </a:p>
          <a:p>
            <a:r>
              <a:rPr lang="en-US" altLang="zh-CN" dirty="0">
                <a:latin typeface="Times New Roman" panose="02020603050405020304" pitchFamily="18" charset="0"/>
                <a:cs typeface="Times New Roman" panose="02020603050405020304" pitchFamily="18" charset="0"/>
              </a:rPr>
              <a:t>S</a:t>
            </a:r>
            <a:r>
              <a:rPr lang="en-US" altLang="zh-CN" dirty="0">
                <a:effectLst/>
                <a:latin typeface="Times New Roman" panose="02020603050405020304" pitchFamily="18" charset="0"/>
                <a:cs typeface="Times New Roman" panose="02020603050405020304" pitchFamily="18" charset="0"/>
              </a:rPr>
              <a:t>tocks with high profitability ratios tend to outperform on a risk-adjusted basis (</a:t>
            </a:r>
            <a:r>
              <a:rPr lang="en-US" altLang="zh-CN" dirty="0" err="1">
                <a:effectLst/>
                <a:latin typeface="Times New Roman" panose="02020603050405020304" pitchFamily="18" charset="0"/>
                <a:cs typeface="Times New Roman" panose="02020603050405020304" pitchFamily="18" charset="0"/>
              </a:rPr>
              <a:t>Novy</a:t>
            </a:r>
            <a:r>
              <a:rPr lang="en-US" altLang="zh-CN" dirty="0">
                <a:effectLst/>
                <a:latin typeface="Times New Roman" panose="02020603050405020304" pitchFamily="18" charset="0"/>
                <a:cs typeface="Times New Roman" panose="02020603050405020304" pitchFamily="18" charset="0"/>
              </a:rPr>
              <a:t>-Marx, 2013, 2015). </a:t>
            </a:r>
          </a:p>
          <a:p>
            <a:r>
              <a:rPr lang="en-US" altLang="zh-CN" dirty="0" err="1">
                <a:effectLst/>
                <a:latin typeface="Times New Roman" panose="02020603050405020304" pitchFamily="18" charset="0"/>
                <a:cs typeface="Times New Roman" panose="02020603050405020304" pitchFamily="18" charset="0"/>
              </a:rPr>
              <a:t>Abarbanell</a:t>
            </a:r>
            <a:r>
              <a:rPr lang="en-US" altLang="zh-CN" dirty="0">
                <a:effectLst/>
                <a:latin typeface="Times New Roman" panose="02020603050405020304" pitchFamily="18" charset="0"/>
                <a:cs typeface="Times New Roman" panose="02020603050405020304" pitchFamily="18" charset="0"/>
              </a:rPr>
              <a:t> and Bernard (1992): analysts underreact to past earnings</a:t>
            </a:r>
          </a:p>
          <a:p>
            <a:r>
              <a:rPr lang="en-US" altLang="zh-CN" dirty="0">
                <a:effectLst/>
                <a:latin typeface="Times New Roman" panose="02020603050405020304" pitchFamily="18" charset="0"/>
                <a:cs typeface="Times New Roman" panose="02020603050405020304" pitchFamily="18" charset="0"/>
              </a:rPr>
              <a:t>Mankiw and Reis (2001): agents update beliefs infrequently due to fixed costs, which in turn leads to sticky prices.</a:t>
            </a:r>
          </a:p>
          <a:p>
            <a:r>
              <a:rPr lang="en-US" altLang="zh-CN" dirty="0" err="1">
                <a:effectLst/>
                <a:latin typeface="Times New Roman" panose="02020603050405020304" pitchFamily="18" charset="0"/>
                <a:cs typeface="Times New Roman" panose="02020603050405020304" pitchFamily="18" charset="0"/>
              </a:rPr>
              <a:t>Coibion</a:t>
            </a:r>
            <a:r>
              <a:rPr lang="en-US" altLang="zh-CN" dirty="0">
                <a:effectLst/>
                <a:latin typeface="Times New Roman" panose="02020603050405020304" pitchFamily="18" charset="0"/>
                <a:cs typeface="Times New Roman" panose="02020603050405020304" pitchFamily="18" charset="0"/>
              </a:rPr>
              <a:t> and </a:t>
            </a:r>
            <a:r>
              <a:rPr lang="en-US" altLang="zh-CN" dirty="0" err="1">
                <a:effectLst/>
                <a:latin typeface="Times New Roman" panose="02020603050405020304" pitchFamily="18" charset="0"/>
                <a:cs typeface="Times New Roman" panose="02020603050405020304" pitchFamily="18" charset="0"/>
              </a:rPr>
              <a:t>Gorodnichenko</a:t>
            </a:r>
            <a:r>
              <a:rPr lang="en-US" altLang="zh-CN" dirty="0">
                <a:effectLst/>
                <a:latin typeface="Times New Roman" panose="02020603050405020304" pitchFamily="18" charset="0"/>
                <a:cs typeface="Times New Roman" panose="02020603050405020304" pitchFamily="18" charset="0"/>
              </a:rPr>
              <a:t> (2012)</a:t>
            </a:r>
            <a:r>
              <a:rPr lang="en-US" altLang="zh-CN" dirty="0">
                <a:latin typeface="Times New Roman" panose="02020603050405020304" pitchFamily="18" charset="0"/>
                <a:cs typeface="Times New Roman" panose="02020603050405020304" pitchFamily="18" charset="0"/>
              </a:rPr>
              <a:t>: the </a:t>
            </a:r>
            <a:r>
              <a:rPr lang="en-US" altLang="zh-CN" dirty="0">
                <a:effectLst/>
                <a:latin typeface="Times New Roman" panose="02020603050405020304" pitchFamily="18" charset="0"/>
                <a:cs typeface="Times New Roman" panose="02020603050405020304" pitchFamily="18" charset="0"/>
              </a:rPr>
              <a:t>model of expectations dynamics </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07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F5A44-B0A8-4113-92C9-86D70E2AF0F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1.Introduction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7F0566E-6DA2-4CBF-B885-C5BC4F73643F}"/>
              </a:ext>
            </a:extLst>
          </p:cNvPr>
          <p:cNvSpPr>
            <a:spLocks noGrp="1"/>
          </p:cNvSpPr>
          <p:nvPr>
            <p:ph idx="1"/>
          </p:nvPr>
        </p:nvSpPr>
        <p:spPr/>
        <p:txBody>
          <a:bodyPr/>
          <a:lstStyle/>
          <a:p>
            <a:pPr marL="0" indent="0">
              <a:buNone/>
            </a:pPr>
            <a:r>
              <a:rPr lang="en-US" altLang="zh-CN" b="1" dirty="0">
                <a:latin typeface="Times New Roman" panose="02020603050405020304" pitchFamily="18" charset="0"/>
                <a:cs typeface="Times New Roman" panose="02020603050405020304" pitchFamily="18" charset="0"/>
              </a:rPr>
              <a:t>Motivations</a:t>
            </a:r>
          </a:p>
          <a:p>
            <a:r>
              <a:rPr lang="en-US" altLang="zh-CN" dirty="0">
                <a:latin typeface="Times New Roman" panose="02020603050405020304" pitchFamily="18" charset="0"/>
                <a:cs typeface="Times New Roman" panose="02020603050405020304" pitchFamily="18" charset="0"/>
              </a:rPr>
              <a:t>If the profitability anomaly can be directly related to a simple model of sticky expectations, in which investors update their beliefs too slowly?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37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2BE2E-CA68-4E21-B77F-F54F8E1D469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1.Introduction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BF23A40-FB73-49B1-9334-1AB43CAF88FC}"/>
              </a:ext>
            </a:extLst>
          </p:cNvPr>
          <p:cNvSpPr>
            <a:spLocks noGrp="1"/>
          </p:cNvSpPr>
          <p:nvPr>
            <p:ph idx="1"/>
          </p:nvPr>
        </p:nvSpPr>
        <p:spPr/>
        <p:txBody>
          <a:bodyPr/>
          <a:lstStyle/>
          <a:p>
            <a:pPr marL="0" indent="0">
              <a:buNone/>
            </a:pPr>
            <a:r>
              <a:rPr lang="en-US" altLang="zh-CN" b="1" dirty="0">
                <a:latin typeface="Times New Roman" panose="02020603050405020304" pitchFamily="18" charset="0"/>
                <a:cs typeface="Times New Roman" panose="02020603050405020304" pitchFamily="18" charset="0"/>
              </a:rPr>
              <a:t>Contributions</a:t>
            </a:r>
          </a:p>
          <a:p>
            <a:r>
              <a:rPr lang="en-US" altLang="zh-CN" dirty="0">
                <a:effectLst/>
                <a:latin typeface="Times New Roman" panose="02020603050405020304" pitchFamily="18" charset="0"/>
                <a:cs typeface="Times New Roman" panose="02020603050405020304" pitchFamily="18" charset="0"/>
              </a:rPr>
              <a:t>This paper is mostly a contribution to the behavioral finance literature;</a:t>
            </a:r>
          </a:p>
          <a:p>
            <a:r>
              <a:rPr lang="en-US" altLang="zh-CN" dirty="0">
                <a:latin typeface="Times New Roman" panose="02020603050405020304" pitchFamily="18" charset="0"/>
                <a:cs typeface="Times New Roman" panose="02020603050405020304" pitchFamily="18" charset="0"/>
              </a:rPr>
              <a:t>The article verifies the foundation of the profit anomaly from a theoretical point of view.</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58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912C2-7710-4E77-ADDD-7D7BF7E50EA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2.Data</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F9CDE8-8667-4F62-B39A-F76B1BA6FD29}"/>
                  </a:ext>
                </a:extLst>
              </p:cNvPr>
              <p:cNvSpPr>
                <a:spLocks noGrp="1"/>
              </p:cNvSpPr>
              <p:nvPr>
                <p:ph idx="1"/>
              </p:nvPr>
            </p:nvSpPr>
            <p:spPr>
              <a:xfrm>
                <a:off x="628649" y="1825625"/>
                <a:ext cx="8232321" cy="4912632"/>
              </a:xfrm>
            </p:spPr>
            <p:txBody>
              <a:bodyPr>
                <a:noAutofit/>
              </a:bodyPr>
              <a:lstStyle/>
              <a:p>
                <a:r>
                  <a:rPr lang="en-US" altLang="zh-CN" dirty="0">
                    <a:latin typeface="Times New Roman" panose="02020603050405020304" pitchFamily="18" charset="0"/>
                    <a:cs typeface="Times New Roman" panose="02020603050405020304" pitchFamily="18" charset="0"/>
                  </a:rPr>
                  <a:t>3,000 largest stocks of NYSE, Amex, or Nasdaq(closing price exceeds $5)</a:t>
                </a:r>
              </a:p>
              <a:p>
                <a:r>
                  <a:rPr lang="en-US" altLang="zh-CN" dirty="0">
                    <a:latin typeface="Times New Roman" panose="02020603050405020304" pitchFamily="18" charset="0"/>
                    <a:cs typeface="Times New Roman" panose="02020603050405020304" pitchFamily="18" charset="0"/>
                  </a:rPr>
                  <a:t>EPS(actual &amp; forecasts) from I/B/E/S</a:t>
                </a:r>
              </a:p>
              <a:p>
                <a:r>
                  <a:rPr lang="en-US" altLang="zh-CN" dirty="0">
                    <a:latin typeface="Times New Roman" panose="02020603050405020304" pitchFamily="18" charset="0"/>
                    <a:cs typeface="Times New Roman" panose="02020603050405020304" pitchFamily="18" charset="0"/>
                  </a:rPr>
                  <a:t>signals for profitability, profitability momentum, and price momentum:</a:t>
                </a:r>
              </a:p>
              <a:p>
                <a:pPr lvl="1"/>
                <a:r>
                  <a:rPr lang="en-US" altLang="zh-CN" dirty="0">
                    <a:latin typeface="Times New Roman" panose="02020603050405020304" pitchFamily="18" charset="0"/>
                    <a:cs typeface="Times New Roman" panose="02020603050405020304" pitchFamily="18" charset="0"/>
                  </a:rPr>
                  <a:t>Cash flows (</a:t>
                </a:r>
                <a14:m>
                  <m:oMath xmlns:m="http://schemas.openxmlformats.org/officeDocument/2006/math">
                    <m:r>
                      <a:rPr lang="en-US" altLang="zh-CN" i="1">
                        <a:latin typeface="Cambria Math" panose="02040503050406030204" pitchFamily="18" charset="0"/>
                      </a:rPr>
                      <m:t>𝑐𝑓</m:t>
                    </m:r>
                  </m:oMath>
                </a14:m>
                <a:r>
                  <a:rPr lang="en-US" altLang="zh-CN" dirty="0">
                    <a:latin typeface="Times New Roman" panose="02020603050405020304" pitchFamily="18" charset="0"/>
                    <a:cs typeface="Times New Roman" panose="02020603050405020304" pitchFamily="18" charset="0"/>
                  </a:rPr>
                  <a:t>): net operating cash flow normalized by total assets.</a:t>
                </a:r>
              </a:p>
              <a:p>
                <a:pPr lvl="1"/>
                <a:r>
                  <a:rPr lang="en-US" altLang="zh-CN" dirty="0">
                    <a:latin typeface="Times New Roman" panose="02020603050405020304" pitchFamily="18" charset="0"/>
                    <a:cs typeface="Times New Roman" panose="02020603050405020304" pitchFamily="18" charset="0"/>
                  </a:rPr>
                  <a:t>∆Cash flow (</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𝑐𝑓</m:t>
                        </m:r>
                      </m:sub>
                    </m:sSub>
                  </m:oMath>
                </a14:m>
                <a:r>
                  <a:rPr lang="en-US" altLang="zh-CN" dirty="0">
                    <a:latin typeface="Times New Roman" panose="02020603050405020304" pitchFamily="18" charset="0"/>
                    <a:cs typeface="Times New Roman" panose="02020603050405020304" pitchFamily="18" charset="0"/>
                  </a:rPr>
                  <a:t>): the difference between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𝑐𝑓</m:t>
                        </m:r>
                      </m:e>
                      <m:sub>
                        <m:r>
                          <a:rPr lang="en-US" altLang="zh-CN" b="0" i="1" smtClean="0">
                            <a:latin typeface="Cambria Math" panose="02040503050406030204" pitchFamily="18" charset="0"/>
                          </a:rPr>
                          <m:t>𝑡</m:t>
                        </m:r>
                      </m:sub>
                    </m:sSub>
                  </m:oMath>
                </a14:m>
                <a:r>
                  <a:rPr lang="en-US" altLang="zh-CN" dirty="0">
                    <a:latin typeface="Times New Roman" panose="02020603050405020304" pitchFamily="18" charset="0"/>
                    <a:cs typeface="Times New Roman" panose="02020603050405020304" pitchFamily="18" charset="0"/>
                  </a:rPr>
                  <a:t>and</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𝑐𝑓</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rPr>
                  <a:t>Momentum (mom): the cumulative return between months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12</m:t>
                        </m:r>
                      </m:sub>
                    </m:sSub>
                  </m:oMath>
                </a14:m>
                <a:r>
                  <a:rPr lang="en-US" altLang="zh-CN" dirty="0">
                    <a:latin typeface="Times New Roman" panose="02020603050405020304" pitchFamily="18" charset="0"/>
                    <a:cs typeface="Times New Roman" panose="02020603050405020304" pitchFamily="18" charset="0"/>
                  </a:rPr>
                  <a:t>and</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2</m:t>
                        </m:r>
                      </m:sub>
                    </m:sSub>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Sorted into quintiles</a:t>
                </a:r>
              </a:p>
            </p:txBody>
          </p:sp>
        </mc:Choice>
        <mc:Fallback xmlns="">
          <p:sp>
            <p:nvSpPr>
              <p:cNvPr id="3" name="内容占位符 2">
                <a:extLst>
                  <a:ext uri="{FF2B5EF4-FFF2-40B4-BE49-F238E27FC236}">
                    <a16:creationId xmlns:a16="http://schemas.microsoft.com/office/drawing/2014/main" id="{F7F9CDE8-8667-4F62-B39A-F76B1BA6FD29}"/>
                  </a:ext>
                </a:extLst>
              </p:cNvPr>
              <p:cNvSpPr>
                <a:spLocks noGrp="1" noRot="1" noChangeAspect="1" noMove="1" noResize="1" noEditPoints="1" noAdjustHandles="1" noChangeArrowheads="1" noChangeShapeType="1" noTextEdit="1"/>
              </p:cNvSpPr>
              <p:nvPr>
                <p:ph idx="1"/>
              </p:nvPr>
            </p:nvSpPr>
            <p:spPr>
              <a:xfrm>
                <a:off x="628649" y="1825625"/>
                <a:ext cx="8232321" cy="4912632"/>
              </a:xfrm>
              <a:blipFill>
                <a:blip r:embed="rId3"/>
                <a:stretch>
                  <a:fillRect l="-1332" t="-21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648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72D45-BFEC-4F94-A79B-4D513BE7562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67B9FD9-A043-4F4F-9E20-74A2C5CCA491}"/>
              </a:ext>
            </a:extLst>
          </p:cNvPr>
          <p:cNvSpPr>
            <a:spLocks noGrp="1"/>
          </p:cNvSpPr>
          <p:nvPr>
            <p:ph idx="1"/>
          </p:nvPr>
        </p:nvSpPr>
        <p:spPr>
          <a:xfrm>
            <a:off x="5464628" y="1825625"/>
            <a:ext cx="3679372" cy="4351338"/>
          </a:xfrm>
        </p:spPr>
        <p:txBody>
          <a:bodyPr/>
          <a:lstStyle/>
          <a:p>
            <a:r>
              <a:rPr lang="en-US" altLang="zh-CN" dirty="0">
                <a:latin typeface="Times New Roman" panose="02020603050405020304" pitchFamily="18" charset="0"/>
                <a:cs typeface="Times New Roman" panose="02020603050405020304" pitchFamily="18" charset="0"/>
              </a:rPr>
              <a:t>The performance of the 3 signals:</a:t>
            </a:r>
          </a:p>
          <a:p>
            <a:r>
              <a:rPr lang="en-US" altLang="zh-CN" dirty="0">
                <a:latin typeface="Times New Roman" panose="02020603050405020304" pitchFamily="18" charset="0"/>
                <a:cs typeface="Times New Roman" panose="02020603050405020304" pitchFamily="18" charset="0"/>
              </a:rPr>
              <a:t>All of them do significant forecast returns</a:t>
            </a:r>
          </a:p>
          <a:p>
            <a:r>
              <a:rPr lang="en-US" altLang="zh-CN" dirty="0">
                <a:latin typeface="Times New Roman" panose="02020603050405020304" pitchFamily="18" charset="0"/>
                <a:cs typeface="Times New Roman" panose="02020603050405020304" pitchFamily="18" charset="0"/>
              </a:rPr>
              <a:t>predictability is robust to risk adjustment</a:t>
            </a:r>
          </a:p>
          <a:p>
            <a:endParaRPr lang="zh-CN" altLang="en-US" dirty="0"/>
          </a:p>
        </p:txBody>
      </p:sp>
      <p:pic>
        <p:nvPicPr>
          <p:cNvPr id="5" name="图片 4">
            <a:extLst>
              <a:ext uri="{FF2B5EF4-FFF2-40B4-BE49-F238E27FC236}">
                <a16:creationId xmlns:a16="http://schemas.microsoft.com/office/drawing/2014/main" id="{B5C5002A-ABCC-4B5B-BC9F-6BB5BE1741F9}"/>
              </a:ext>
            </a:extLst>
          </p:cNvPr>
          <p:cNvPicPr>
            <a:picLocks noChangeAspect="1"/>
          </p:cNvPicPr>
          <p:nvPr/>
        </p:nvPicPr>
        <p:blipFill>
          <a:blip r:embed="rId2"/>
          <a:stretch>
            <a:fillRect/>
          </a:stretch>
        </p:blipFill>
        <p:spPr>
          <a:xfrm>
            <a:off x="0" y="0"/>
            <a:ext cx="5212080" cy="6858000"/>
          </a:xfrm>
          <a:prstGeom prst="rect">
            <a:avLst/>
          </a:prstGeom>
        </p:spPr>
      </p:pic>
    </p:spTree>
    <p:extLst>
      <p:ext uri="{BB962C8B-B14F-4D97-AF65-F5344CB8AC3E}">
        <p14:creationId xmlns:p14="http://schemas.microsoft.com/office/powerpoint/2010/main" val="2301911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6130</TotalTime>
  <Words>3533</Words>
  <Application>Microsoft Office PowerPoint</Application>
  <PresentationFormat>全屏显示(4:3)</PresentationFormat>
  <Paragraphs>280</Paragraphs>
  <Slides>28</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Arial</vt:lpstr>
      <vt:lpstr>Calibri</vt:lpstr>
      <vt:lpstr>Calibri Light</vt:lpstr>
      <vt:lpstr>Cambria Math</vt:lpstr>
      <vt:lpstr>Times New Roman</vt:lpstr>
      <vt:lpstr>Office 主题​​</vt:lpstr>
      <vt:lpstr>Sticky Expectations and the Profitability Anomaly</vt:lpstr>
      <vt:lpstr>Contents</vt:lpstr>
      <vt:lpstr>1.Introduction</vt:lpstr>
      <vt:lpstr>1.Introduction</vt:lpstr>
      <vt:lpstr>1.Introduction</vt:lpstr>
      <vt:lpstr>1.Introduction</vt:lpstr>
      <vt:lpstr>1.Introduction</vt:lpstr>
      <vt:lpstr>2.Data</vt:lpstr>
      <vt:lpstr>PowerPoint 演示文稿</vt:lpstr>
      <vt:lpstr>3.Method</vt:lpstr>
      <vt:lpstr>3.Method</vt:lpstr>
      <vt:lpstr>3.Method</vt:lpstr>
      <vt:lpstr>3.Method</vt:lpstr>
      <vt:lpstr>3.Method</vt:lpstr>
      <vt:lpstr>3.Method</vt:lpstr>
      <vt:lpstr>3.Method</vt:lpstr>
      <vt:lpstr>4.Result</vt:lpstr>
      <vt:lpstr>PowerPoint 演示文稿</vt:lpstr>
      <vt:lpstr>4.Result</vt:lpstr>
      <vt:lpstr>4.Result</vt:lpstr>
      <vt:lpstr>PowerPoint 演示文稿</vt:lpstr>
      <vt:lpstr>PowerPoint 演示文稿</vt:lpstr>
      <vt:lpstr>4.Result</vt:lpstr>
      <vt:lpstr>PowerPoint 演示文稿</vt:lpstr>
      <vt:lpstr>4.Result</vt:lpstr>
      <vt:lpstr>PowerPoint 演示文稿</vt:lpstr>
      <vt:lpstr>PowerPoint 演示文稿</vt:lpstr>
      <vt:lpstr>5.Conclusion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Sticky Expectations and the Profitability Anomaly</dc:title>
  <dc:creator>岳 阳</dc:creator>
  <cp:lastModifiedBy>岳 阳</cp:lastModifiedBy>
  <cp:revision>230</cp:revision>
  <dcterms:created xsi:type="dcterms:W3CDTF">2020-10-19T06:33:14Z</dcterms:created>
  <dcterms:modified xsi:type="dcterms:W3CDTF">2020-10-24T02:00:30Z</dcterms:modified>
</cp:coreProperties>
</file>