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9" r:id="rId15"/>
    <p:sldId id="267" r:id="rId16"/>
    <p:sldId id="280" r:id="rId17"/>
    <p:sldId id="268" r:id="rId18"/>
    <p:sldId id="281" r:id="rId19"/>
    <p:sldId id="282" r:id="rId20"/>
    <p:sldId id="283" r:id="rId21"/>
    <p:sldId id="284" r:id="rId22"/>
    <p:sldId id="286" r:id="rId23"/>
    <p:sldId id="285" r:id="rId24"/>
    <p:sldId id="287" r:id="rId25"/>
    <p:sldId id="277" r:id="rId26"/>
    <p:sldId id="288" r:id="rId27"/>
    <p:sldId id="289" r:id="rId28"/>
  </p:sldIdLst>
  <p:sldSz cx="9144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7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/>
          <p:nvPr/>
        </p:nvSpPr>
        <p:spPr>
          <a:xfrm>
            <a:off x="964565" y="1877695"/>
            <a:ext cx="7783195" cy="19862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8000"/>
              </a:lnSpc>
            </a:pPr>
            <a:endParaRPr lang="en-US" altLang="en-US" sz="100" dirty="0"/>
          </a:p>
          <a:p>
            <a:pPr marL="1682115" indent="-1669415" algn="l" rtl="0" eaLnBrk="0">
              <a:lnSpc>
                <a:spcPct val="103000"/>
              </a:lnSpc>
              <a:spcBef>
                <a:spcPts val="0"/>
              </a:spcBef>
            </a:pPr>
            <a:r>
              <a:rPr lang="en-US" sz="36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Debt Refinancing and Equity Returns</a:t>
            </a:r>
            <a:endParaRPr lang="en-US" altLang="en-US" sz="3600" dirty="0"/>
          </a:p>
          <a:p>
            <a:pPr algn="l" rtl="0" eaLnBrk="0">
              <a:lnSpc>
                <a:spcPct val="146000"/>
              </a:lnSpc>
            </a:pPr>
            <a:endParaRPr sz="18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46000"/>
              </a:lnSpc>
            </a:pP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18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NILS FRIEWALD, FLORIAN NAGLER, and CHRISTIAN WAGNER*</a:t>
            </a:r>
            <a:endParaRPr sz="18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05685" algn="l" rtl="0" eaLnBrk="0">
              <a:lnSpc>
                <a:spcPct val="81000"/>
              </a:lnSpc>
              <a:spcBef>
                <a:spcPts val="550"/>
              </a:spcBef>
            </a:pPr>
            <a:endParaRPr sz="18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05685" algn="l" rtl="0" eaLnBrk="0">
              <a:lnSpc>
                <a:spcPct val="81000"/>
              </a:lnSpc>
              <a:spcBef>
                <a:spcPts val="550"/>
              </a:spcBef>
            </a:pP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Journal of Finance, 2022</a:t>
            </a:r>
            <a:endParaRPr sz="18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3" name="textbox 2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endParaRPr lang="en-US" altLang="en-US" sz="1200" dirty="0"/>
          </a:p>
        </p:txBody>
      </p:sp>
      <p:sp>
        <p:nvSpPr>
          <p:cNvPr id="4" name="textbox 3"/>
          <p:cNvSpPr/>
          <p:nvPr/>
        </p:nvSpPr>
        <p:spPr>
          <a:xfrm>
            <a:off x="3932173" y="4697475"/>
            <a:ext cx="1287780" cy="688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ctr" rtl="0" eaLnBrk="0">
              <a:lnSpc>
                <a:spcPct val="77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李祎明</a:t>
            </a:r>
            <a:endParaRPr lang="en-US" altLang="en-US" sz="2000" dirty="0"/>
          </a:p>
          <a:p>
            <a:pPr marL="12700" algn="ctr" rtl="0" eaLnBrk="0">
              <a:lnSpc>
                <a:spcPts val="3190"/>
              </a:lnSpc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en-US" sz="200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023-01-05</a:t>
            </a:r>
            <a:endParaRPr lang="en-US" sz="2000" spc="-1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/>
          <p:nvPr/>
        </p:nvSpPr>
        <p:spPr>
          <a:xfrm>
            <a:off x="735330" y="1984375"/>
            <a:ext cx="8218170" cy="22974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228600" indent="-215900" algn="l" rtl="0" eaLnBrk="0">
              <a:lnSpc>
                <a:spcPct val="101000"/>
              </a:lnSpc>
            </a:pPr>
            <a:r>
              <a:rPr sz="20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</a:t>
            </a:r>
            <a:r>
              <a:rPr dirty="0">
                <a:solidFill>
                  <a:srgbClr val="000000">
                    <a:alpha val="100000"/>
                  </a:srgbClr>
                </a:solidFill>
              </a:rPr>
              <a:t>Listed nonfinancial U.S.firms</a:t>
            </a:r>
            <a:r>
              <a:rPr lang="en-US" dirty="0">
                <a:solidFill>
                  <a:srgbClr val="000000">
                    <a:alpha val="100000"/>
                  </a:srgbClr>
                </a:solidFill>
              </a:rPr>
              <a:t>: 10,202 in total, period 1976.01~2019.12</a:t>
            </a:r>
            <a:endParaRPr lang="en-US" dirty="0">
              <a:solidFill>
                <a:srgbClr val="000000">
                  <a:alpha val="100000"/>
                </a:srgbClr>
              </a:solidFill>
            </a:endParaRPr>
          </a:p>
          <a:p>
            <a:pPr marL="228600" indent="-215900" algn="l" rtl="0" eaLnBrk="0">
              <a:lnSpc>
                <a:spcPct val="101000"/>
              </a:lnSpc>
            </a:pPr>
            <a:endParaRPr lang="en-US" dirty="0">
              <a:solidFill>
                <a:srgbClr val="000000">
                  <a:alpha val="100000"/>
                </a:srgbClr>
              </a:solidFill>
            </a:endParaRPr>
          </a:p>
          <a:p>
            <a:pPr marL="228600" indent="-215900" algn="l" rtl="0" eaLnBrk="0">
              <a:lnSpc>
                <a:spcPct val="101000"/>
              </a:lnSpc>
            </a:pPr>
            <a:r>
              <a:rPr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•</a:t>
            </a:r>
            <a:r>
              <a:rPr lang="en-US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CompuStat has data of company debt maturing 1,2,3,4,5, more years.</a:t>
            </a:r>
            <a:endParaRPr lang="en-US" spc="5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  <a:p>
            <a:pPr marL="228600" indent="-215900" algn="l" rtl="0" eaLnBrk="0">
              <a:lnSpc>
                <a:spcPct val="101000"/>
              </a:lnSpc>
            </a:pPr>
            <a:endParaRPr dirty="0">
              <a:solidFill>
                <a:srgbClr val="000000">
                  <a:alpha val="100000"/>
                </a:srgbClr>
              </a:solidFill>
            </a:endParaRPr>
          </a:p>
          <a:p>
            <a:pPr marL="243840" indent="-231140" algn="l" rtl="0" eaLnBrk="0">
              <a:lnSpc>
                <a:spcPct val="104000"/>
              </a:lnSpc>
              <a:spcBef>
                <a:spcPts val="600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Debt mature in 1 ,2 , 3 , or more years</a:t>
            </a:r>
            <a:endParaRPr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3840" indent="-231140" algn="l" rtl="0" eaLnBrk="0">
              <a:lnSpc>
                <a:spcPct val="104000"/>
              </a:lnSpc>
              <a:spcBef>
                <a:spcPts val="600"/>
              </a:spcBef>
            </a:pPr>
            <a:r>
              <a:rPr lang="en-US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Mature in 1 , 2 , 3 years:  dd1 , dd2 , dd3</a:t>
            </a:r>
            <a:endParaRPr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3840" indent="-231140" algn="l" rtl="0" eaLnBrk="0">
              <a:lnSpc>
                <a:spcPct val="104000"/>
              </a:lnSpc>
              <a:spcBef>
                <a:spcPts val="600"/>
              </a:spcBef>
            </a:pPr>
            <a:r>
              <a:rPr lang="en-US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Mature i</a:t>
            </a:r>
            <a:r>
              <a:rPr lang="en-US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 &gt; 1year : dltt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3840" indent="-231140" algn="l" rtl="0" eaLnBrk="0">
              <a:lnSpc>
                <a:spcPct val="104000"/>
              </a:lnSpc>
              <a:spcBef>
                <a:spcPts val="600"/>
              </a:spcBef>
            </a:pPr>
            <a:endParaRPr lang="en-US"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7" name="textbox 47"/>
          <p:cNvSpPr/>
          <p:nvPr/>
        </p:nvSpPr>
        <p:spPr>
          <a:xfrm>
            <a:off x="723595" y="589330"/>
            <a:ext cx="2921635" cy="9124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2.</a:t>
            </a:r>
            <a:r>
              <a:rPr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3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Variables</a:t>
            </a:r>
            <a:endParaRPr lang="en-US" altLang="en-US" sz="4300" dirty="0"/>
          </a:p>
        </p:txBody>
      </p:sp>
      <p:sp>
        <p:nvSpPr>
          <p:cNvPr id="48" name="textbox 48"/>
          <p:cNvSpPr/>
          <p:nvPr/>
        </p:nvSpPr>
        <p:spPr>
          <a:xfrm>
            <a:off x="735076" y="1502028"/>
            <a:ext cx="3975734" cy="3721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725"/>
              </a:lnSpc>
            </a:pPr>
            <a:r>
              <a:rPr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1) </a:t>
            </a:r>
            <a:r>
              <a:rPr lang="en-US"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Data</a:t>
            </a:r>
            <a:endParaRPr lang="en-US" sz="2000" spc="-10" dirty="0">
              <a:solidFill>
                <a:schemeClr val="tx1">
                  <a:alpha val="100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0" name="textbox 50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9</a:t>
            </a:r>
            <a:endParaRPr lang="en-US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735330" y="4392295"/>
            <a:ext cx="4572000" cy="440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algn="l" rtl="0" eaLnBrk="0">
              <a:lnSpc>
                <a:spcPts val="2725"/>
              </a:lnSpc>
            </a:pPr>
            <a:r>
              <a:rPr lang="en-US"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2</a:t>
            </a:r>
            <a:r>
              <a:rPr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) </a:t>
            </a:r>
            <a:r>
              <a:rPr lang="en-US"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Variables</a:t>
            </a:r>
            <a:endParaRPr lang="en-US" sz="2000" spc="-10" dirty="0">
              <a:solidFill>
                <a:schemeClr val="tx1">
                  <a:alpha val="100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/>
              <p:cNvSpPr/>
              <p:nvPr/>
            </p:nvSpPr>
            <p:spPr>
              <a:xfrm>
                <a:off x="2640322" y="4559523"/>
                <a:ext cx="5396083" cy="789305"/>
              </a:xfrm>
              <a:prstGeom prst="rect">
                <a:avLst/>
              </a:prstGeom>
            </p:spPr>
            <p:txBody>
              <a:bodyPr wrap="square" lIns="91438" tIns="45719" rIns="91438" bIns="45719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LEV  (leverage</a:t>
                </a:r>
                <a:r>
                  <a:rPr lang="en-US" altLang="zh-CN" sz="24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  <a:r>
                  <a:rPr lang="en-US" altLang="zh-CN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𝑡𝑜𝑡𝑎𝑙</m:t>
                        </m:r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𝑑𝑒𝑏𝑡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𝑡𝑜𝑡𝑎𝑙</m:t>
                        </m:r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𝑑𝑒𝑏𝑡</m:t>
                        </m:r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    +   </m:t>
                        </m:r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𝑚𝑎𝑟𝑘𝑒𝑡</m:t>
                        </m:r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𝑣𝑎𝑙𝑢𝑒</m:t>
                        </m:r>
                      </m:den>
                    </m:f>
                  </m:oMath>
                </a14:m>
                <a:endParaRPr lang="en-US" altLang="zh-CN" sz="2400" i="1" dirty="0"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322" y="4559523"/>
                <a:ext cx="5396083" cy="789305"/>
              </a:xfrm>
              <a:prstGeom prst="rect">
                <a:avLst/>
              </a:prstGeom>
              <a:blipFill rotWithShape="1">
                <a:blip r:embed="rId1"/>
                <a:stretch>
                  <a:fillRect l="-12" t="-28" r="9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640322" y="5348828"/>
                <a:ext cx="5396083" cy="783590"/>
              </a:xfrm>
              <a:prstGeom prst="rect">
                <a:avLst/>
              </a:prstGeom>
            </p:spPr>
            <p:txBody>
              <a:bodyPr wrap="square" lIns="91438" tIns="45719" rIns="91438" bIns="45719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RI  (refinancing intencity)</a:t>
                </a:r>
                <a:r>
                  <a:rPr lang="en-US" altLang="zh-CN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𝑑𝑑</m:t>
                        </m:r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 + </m:t>
                        </m:r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𝑑𝑑</m:t>
                        </m:r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𝑑𝑑</m:t>
                        </m:r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𝑡𝑜𝑡𝑎𝑙</m:t>
                        </m:r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   </m:t>
                        </m:r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𝑑𝑒𝑏𝑡</m:t>
                        </m:r>
                      </m:den>
                    </m:f>
                  </m:oMath>
                </a14:m>
                <a:endParaRPr lang="en-US" altLang="zh-CN" sz="2400" i="1" dirty="0"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322" y="5348828"/>
                <a:ext cx="5396083" cy="783590"/>
              </a:xfrm>
              <a:prstGeom prst="rect">
                <a:avLst/>
              </a:prstGeom>
              <a:blipFill rotWithShape="1">
                <a:blip r:embed="rId2"/>
                <a:stretch>
                  <a:fillRect l="-12" t="-28" r="9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1"/>
          <p:cNvSpPr/>
          <p:nvPr/>
        </p:nvSpPr>
        <p:spPr>
          <a:xfrm>
            <a:off x="707390" y="1811020"/>
            <a:ext cx="7683500" cy="4044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40640" algn="l" rtl="0" eaLnBrk="0">
              <a:lnSpc>
                <a:spcPts val="2725"/>
              </a:lnSpc>
            </a:pPr>
            <a:r>
              <a:rPr lang="en-US"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 </a:t>
            </a:r>
            <a:r>
              <a:rPr lang="en-US"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Other variables</a:t>
            </a:r>
            <a:r>
              <a:rPr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248920" indent="-222885" algn="ctr" rtl="0" eaLnBrk="0">
              <a:lnSpc>
                <a:spcPct val="97000"/>
              </a:lnSpc>
              <a:spcBef>
                <a:spcPts val="520"/>
              </a:spcBef>
            </a:pPr>
            <a:r>
              <a:rPr lang="en-US" sz="20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20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</a:t>
            </a:r>
            <a:r>
              <a:rPr sz="2000" dirty="0"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beta (β)</a:t>
            </a: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, </a:t>
            </a:r>
            <a:endParaRPr lang="en-US" sz="2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8920" indent="-222885" algn="ctr" rtl="0" eaLnBrk="0">
              <a:lnSpc>
                <a:spcPct val="97000"/>
              </a:lnSpc>
              <a:spcBef>
                <a:spcPts val="520"/>
              </a:spcBef>
            </a:pP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	 </a:t>
            </a:r>
            <a:r>
              <a:rPr sz="2000" dirty="0"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market value of equity (ME),</a:t>
            </a:r>
            <a:endParaRPr sz="2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8920" indent="-222885" algn="ctr" rtl="0" eaLnBrk="0">
              <a:lnSpc>
                <a:spcPct val="97000"/>
              </a:lnSpc>
              <a:spcBef>
                <a:spcPts val="520"/>
              </a:spcBef>
            </a:pP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 dirty="0"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investment-to-assets(I/A), </a:t>
            </a:r>
            <a:endParaRPr sz="2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8920" indent="-222885" algn="ctr" rtl="0" eaLnBrk="0">
              <a:lnSpc>
                <a:spcPct val="97000"/>
              </a:lnSpc>
              <a:spcBef>
                <a:spcPts val="520"/>
              </a:spcBef>
            </a:pP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 </a:t>
            </a:r>
            <a:r>
              <a:rPr sz="2000" dirty="0"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return on equity (ROE), </a:t>
            </a:r>
            <a:endParaRPr sz="2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8920" indent="-222885" algn="ctr" rtl="0" eaLnBrk="0">
              <a:lnSpc>
                <a:spcPct val="97000"/>
              </a:lnSpc>
              <a:spcBef>
                <a:spcPts val="520"/>
              </a:spcBef>
            </a:pP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 </a:t>
            </a:r>
            <a:r>
              <a:rPr sz="2000" dirty="0"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book-to-market (BM),  </a:t>
            </a:r>
            <a:endParaRPr sz="2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8920" indent="-222885" algn="ctr" rtl="0" eaLnBrk="0">
              <a:lnSpc>
                <a:spcPct val="97000"/>
              </a:lnSpc>
              <a:spcBef>
                <a:spcPts val="520"/>
              </a:spcBef>
            </a:pP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 </a:t>
            </a:r>
            <a:r>
              <a:rPr sz="2000" dirty="0"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operating profitability (OP)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 </a:t>
            </a:r>
            <a:endParaRPr sz="2000" spc="-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  <a:p>
            <a:pPr marL="248920" indent="-222885" algn="l" rtl="0" eaLnBrk="0">
              <a:lnSpc>
                <a:spcPct val="97000"/>
              </a:lnSpc>
              <a:spcBef>
                <a:spcPts val="520"/>
              </a:spcBef>
            </a:pPr>
            <a:endParaRPr sz="2000" spc="-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8920" indent="-222885" algn="l" rtl="0" eaLnBrk="0">
              <a:lnSpc>
                <a:spcPct val="97000"/>
              </a:lnSpc>
              <a:spcBef>
                <a:spcPts val="520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1. U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sing a constant accounting lag of six months for firms</a:t>
            </a:r>
            <a:r>
              <a:rPr lang="en-US"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with fiscal</a:t>
            </a:r>
            <a:r>
              <a:rPr lang="en-US"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years not ending in December</a:t>
            </a:r>
            <a:endParaRPr sz="2000" spc="-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8920" indent="-222885" algn="l" rtl="0" eaLnBrk="0">
              <a:lnSpc>
                <a:spcPct val="97000"/>
              </a:lnSpc>
              <a:spcBef>
                <a:spcPts val="520"/>
              </a:spcBef>
            </a:pPr>
            <a:r>
              <a:rPr lang="en-US"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2. O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 measuring the latest available accounting data as of</a:t>
            </a:r>
            <a:endParaRPr sz="2000" spc="-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8920" indent="-222885" algn="l" rtl="0" eaLnBrk="0">
              <a:lnSpc>
                <a:spcPct val="97000"/>
              </a:lnSpc>
              <a:spcBef>
                <a:spcPts val="520"/>
              </a:spcBef>
            </a:pPr>
            <a:r>
              <a:rPr lang="en-US"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 end of December</a:t>
            </a:r>
            <a:endParaRPr sz="2000" spc="-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8920" indent="-222885" algn="l" rtl="0" eaLnBrk="0">
              <a:lnSpc>
                <a:spcPct val="97000"/>
              </a:lnSpc>
              <a:spcBef>
                <a:spcPts val="520"/>
              </a:spcBef>
            </a:pPr>
            <a:endParaRPr lang="en-US" altLang="en-US" sz="2000" dirty="0"/>
          </a:p>
        </p:txBody>
      </p:sp>
      <p:sp>
        <p:nvSpPr>
          <p:cNvPr id="52" name="textbox 52"/>
          <p:cNvSpPr/>
          <p:nvPr/>
        </p:nvSpPr>
        <p:spPr>
          <a:xfrm>
            <a:off x="723595" y="589330"/>
            <a:ext cx="2921635" cy="9124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2.</a:t>
            </a:r>
            <a:r>
              <a:rPr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3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Variables</a:t>
            </a:r>
            <a:endParaRPr lang="en-US" altLang="en-US" sz="4300" dirty="0"/>
          </a:p>
        </p:txBody>
      </p:sp>
      <p:sp>
        <p:nvSpPr>
          <p:cNvPr id="53" name="textbox 53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10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7"/>
          <p:cNvSpPr/>
          <p:nvPr/>
        </p:nvSpPr>
        <p:spPr>
          <a:xfrm>
            <a:off x="723595" y="589330"/>
            <a:ext cx="2921635" cy="9124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2.</a:t>
            </a:r>
            <a:r>
              <a:rPr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3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Variables</a:t>
            </a:r>
            <a:endParaRPr lang="en-US" altLang="en-US" sz="4300" dirty="0"/>
          </a:p>
        </p:txBody>
      </p:sp>
      <p:sp>
        <p:nvSpPr>
          <p:cNvPr id="58" name="textbox 58"/>
          <p:cNvSpPr/>
          <p:nvPr/>
        </p:nvSpPr>
        <p:spPr>
          <a:xfrm>
            <a:off x="723646" y="1439163"/>
            <a:ext cx="3107689" cy="3721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725"/>
              </a:lnSpc>
            </a:pPr>
            <a:r>
              <a:rPr lang="en-US"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 </a:t>
            </a:r>
            <a:r>
              <a:rPr lang="en-US"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Summary statistics</a:t>
            </a:r>
            <a:endParaRPr lang="en-US" sz="2000" spc="-10" dirty="0">
              <a:solidFill>
                <a:schemeClr val="tx1">
                  <a:alpha val="100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9" name="textbox 59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r>
              <a:rPr lang="en-US"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11</a:t>
            </a:r>
            <a:endParaRPr lang="en-US" altLang="en-US" sz="12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9795" y="1997710"/>
            <a:ext cx="7343775" cy="3059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18785" y="1629410"/>
            <a:ext cx="41630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AZL:</a:t>
            </a:r>
            <a:r>
              <a:rPr lang="zh-CN" altLang="en-US"/>
              <a:t> leverage ratio below 5%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7"/>
          <p:cNvSpPr/>
          <p:nvPr/>
        </p:nvSpPr>
        <p:spPr>
          <a:xfrm>
            <a:off x="723595" y="589330"/>
            <a:ext cx="2921635" cy="9124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2.</a:t>
            </a:r>
            <a:r>
              <a:rPr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3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Variables</a:t>
            </a:r>
            <a:endParaRPr lang="en-US" altLang="en-US" sz="4300" dirty="0"/>
          </a:p>
        </p:txBody>
      </p:sp>
      <p:sp>
        <p:nvSpPr>
          <p:cNvPr id="58" name="textbox 58"/>
          <p:cNvSpPr/>
          <p:nvPr/>
        </p:nvSpPr>
        <p:spPr>
          <a:xfrm>
            <a:off x="723646" y="1439163"/>
            <a:ext cx="3107689" cy="3721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725"/>
              </a:lnSpc>
            </a:pPr>
            <a:r>
              <a:rPr lang="en-US"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 </a:t>
            </a:r>
            <a:r>
              <a:rPr lang="en-US"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Summary statistics</a:t>
            </a:r>
            <a:endParaRPr lang="en-US" sz="2000" spc="-10" dirty="0">
              <a:solidFill>
                <a:schemeClr val="tx1">
                  <a:alpha val="100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9" name="textbox 59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r>
              <a:rPr lang="en-US"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11</a:t>
            </a:r>
            <a:endParaRPr lang="en-US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5518785" y="1629410"/>
            <a:ext cx="41630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AZL:</a:t>
            </a:r>
            <a:r>
              <a:rPr lang="zh-CN" altLang="en-US"/>
              <a:t> leverage ratio below 5%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6785" y="5356225"/>
            <a:ext cx="77603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en-US" altLang="zh-CN"/>
              <a:t>F</a:t>
            </a:r>
            <a:r>
              <a:rPr lang="zh-CN" altLang="en-US"/>
              <a:t>irms with a high leverage ratio tend to have a lower debt refinancing </a:t>
            </a:r>
            <a:r>
              <a:rPr lang="en-US" altLang="zh-CN"/>
              <a:t> </a:t>
            </a:r>
            <a:r>
              <a:rPr lang="zh-CN" altLang="en-US"/>
              <a:t>intensity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" y="2033270"/>
            <a:ext cx="7296150" cy="30695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30040" y="3103245"/>
            <a:ext cx="761365" cy="3257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421245" y="3133725"/>
            <a:ext cx="693420" cy="2946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1"/>
          <p:cNvSpPr/>
          <p:nvPr/>
        </p:nvSpPr>
        <p:spPr>
          <a:xfrm>
            <a:off x="922147" y="5465317"/>
            <a:ext cx="6789419" cy="7778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725"/>
              </a:lnSpc>
            </a:pPr>
            <a:endParaRPr lang="en-US" altLang="en-US" sz="2000" dirty="0"/>
          </a:p>
        </p:txBody>
      </p:sp>
      <p:sp>
        <p:nvSpPr>
          <p:cNvPr id="63" name="textbox 63"/>
          <p:cNvSpPr/>
          <p:nvPr/>
        </p:nvSpPr>
        <p:spPr>
          <a:xfrm>
            <a:off x="723773" y="1502028"/>
            <a:ext cx="5874384" cy="7778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725"/>
              </a:lnSpc>
            </a:pP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lang="zh-CN" alt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）</a:t>
            </a: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FamaMacbenth OLS &amp; WLS</a:t>
            </a:r>
            <a:endParaRPr lang="en-US" altLang="en-US" sz="2000" dirty="0"/>
          </a:p>
        </p:txBody>
      </p:sp>
      <p:sp>
        <p:nvSpPr>
          <p:cNvPr id="65" name="textbox 65"/>
          <p:cNvSpPr/>
          <p:nvPr/>
        </p:nvSpPr>
        <p:spPr>
          <a:xfrm>
            <a:off x="723595" y="589330"/>
            <a:ext cx="2921635" cy="9124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2.</a:t>
            </a:r>
            <a:r>
              <a:rPr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3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Variables</a:t>
            </a:r>
            <a:endParaRPr lang="en-US" altLang="en-US" sz="4300" dirty="0"/>
          </a:p>
        </p:txBody>
      </p:sp>
      <p:sp>
        <p:nvSpPr>
          <p:cNvPr id="66" name="textbox 66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12</a:t>
            </a:r>
            <a:endParaRPr lang="en-US" altLang="en-US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815" y="1903095"/>
            <a:ext cx="5753735" cy="33032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85615" y="2834640"/>
            <a:ext cx="732155" cy="664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05910" y="4308475"/>
            <a:ext cx="732155" cy="664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01485" y="2834640"/>
            <a:ext cx="732155" cy="664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01485" y="4308475"/>
            <a:ext cx="732155" cy="664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3900" y="5356225"/>
            <a:ext cx="82816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Finding that equity returns</a:t>
            </a:r>
            <a:r>
              <a:rPr lang="en-US" altLang="zh-CN"/>
              <a:t> increase in the fraction of short debt/ total debt.</a:t>
            </a:r>
            <a:endParaRPr lang="en-US" altLang="zh-CN"/>
          </a:p>
          <a:p>
            <a:r>
              <a:rPr lang="en-US" altLang="zh-CN"/>
              <a:t>First evidence of debt rollover risk channel.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1858010"/>
            <a:ext cx="7286625" cy="3637915"/>
          </a:xfrm>
          <a:prstGeom prst="rect">
            <a:avLst/>
          </a:prstGeom>
        </p:spPr>
      </p:pic>
      <p:sp>
        <p:nvSpPr>
          <p:cNvPr id="61" name="textbox 61"/>
          <p:cNvSpPr/>
          <p:nvPr/>
        </p:nvSpPr>
        <p:spPr>
          <a:xfrm>
            <a:off x="922147" y="5465317"/>
            <a:ext cx="6789419" cy="7778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725"/>
              </a:lnSpc>
            </a:pPr>
            <a:endParaRPr lang="en-US" altLang="en-US" sz="2000" dirty="0"/>
          </a:p>
        </p:txBody>
      </p:sp>
      <p:sp>
        <p:nvSpPr>
          <p:cNvPr id="63" name="textbox 63"/>
          <p:cNvSpPr/>
          <p:nvPr/>
        </p:nvSpPr>
        <p:spPr>
          <a:xfrm>
            <a:off x="723773" y="1502028"/>
            <a:ext cx="5874384" cy="7778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725"/>
              </a:lnSpc>
            </a:pP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lang="zh-CN" alt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）</a:t>
            </a: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FamaMacbenth OLS &amp; WLS </a:t>
            </a:r>
            <a:endParaRPr lang="en-US" altLang="en-US" sz="2000" dirty="0"/>
          </a:p>
        </p:txBody>
      </p:sp>
      <p:sp>
        <p:nvSpPr>
          <p:cNvPr id="65" name="textbox 65"/>
          <p:cNvSpPr/>
          <p:nvPr/>
        </p:nvSpPr>
        <p:spPr>
          <a:xfrm>
            <a:off x="723595" y="589330"/>
            <a:ext cx="2921635" cy="9124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2.</a:t>
            </a:r>
            <a:r>
              <a:rPr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3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Variables</a:t>
            </a:r>
            <a:endParaRPr lang="en-US" altLang="en-US" sz="4300" dirty="0"/>
          </a:p>
        </p:txBody>
      </p:sp>
      <p:sp>
        <p:nvSpPr>
          <p:cNvPr id="66" name="textbox 66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12</a:t>
            </a:r>
            <a:endParaRPr lang="en-US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4105910" y="2908935"/>
            <a:ext cx="732155" cy="664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0970" y="4519295"/>
            <a:ext cx="732155" cy="664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260590" y="2908935"/>
            <a:ext cx="732155" cy="664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34885" y="4519295"/>
            <a:ext cx="732155" cy="664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3900" y="5356225"/>
            <a:ext cx="82816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t>FMB</a:t>
            </a:r>
            <a:r>
              <a:rPr lang="en-US"/>
              <a:t> </a:t>
            </a:r>
            <a:r>
              <a:t>regressions is sensitive to microcaps, we repeat the analysis for the subset of</a:t>
            </a:r>
            <a:r>
              <a:rPr lang="en-US"/>
              <a:t> </a:t>
            </a:r>
            <a:r>
              <a:t>stocks with market equity greater than or equal to the 20th percentile of NYSE</a:t>
            </a:r>
            <a:r>
              <a:rPr lang="en-US"/>
              <a:t> </a:t>
            </a:r>
            <a:r>
              <a:t>stocks.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7"/>
          <p:cNvSpPr/>
          <p:nvPr/>
        </p:nvSpPr>
        <p:spPr>
          <a:xfrm>
            <a:off x="813308" y="1502028"/>
            <a:ext cx="7425690" cy="2132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725"/>
              </a:lnSpc>
            </a:pP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 </a:t>
            </a: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HXZ (2015) </a:t>
            </a:r>
            <a:r>
              <a:rPr sz="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 q-Factors</a:t>
            </a:r>
            <a:endParaRPr sz="2000" dirty="0">
              <a:solidFill>
                <a:srgbClr val="FF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0" name="textbox 70"/>
          <p:cNvSpPr/>
          <p:nvPr/>
        </p:nvSpPr>
        <p:spPr>
          <a:xfrm>
            <a:off x="723900" y="589280"/>
            <a:ext cx="8343265" cy="912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lang="en-US"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Empirical Analysis</a:t>
            </a:r>
            <a:endParaRPr lang="en-US" sz="4300" spc="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1" name="textbox 71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13</a:t>
            </a:r>
            <a:endParaRPr lang="en-US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723900" y="4796155"/>
            <a:ext cx="77114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These results show that the cross-section of stock returns reflects a positive</a:t>
            </a:r>
            <a:r>
              <a:rPr lang="en-US"/>
              <a:t> </a:t>
            </a:r>
            <a:r>
              <a:t>premium for debt refinancing risk. </a:t>
            </a:r>
          </a:p>
          <a:p/>
          <a:p>
            <a:r>
              <a:t>A higher immediacy of debt refinancing is</a:t>
            </a:r>
            <a:r>
              <a:rPr lang="en-US"/>
              <a:t> </a:t>
            </a:r>
            <a:r>
              <a:t>associated with higher equity returns due to increased exposure to systematic</a:t>
            </a:r>
            <a:r>
              <a:rPr lang="en-US"/>
              <a:t> </a:t>
            </a:r>
            <a:r>
              <a:t>risk.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1862455"/>
            <a:ext cx="7086600" cy="2933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71670" y="3086735"/>
            <a:ext cx="1029335" cy="4400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48855" y="3085465"/>
            <a:ext cx="1086485" cy="4413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7"/>
          <p:cNvSpPr/>
          <p:nvPr/>
        </p:nvSpPr>
        <p:spPr>
          <a:xfrm>
            <a:off x="813308" y="1502028"/>
            <a:ext cx="7425690" cy="2132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725"/>
              </a:lnSpc>
            </a:pP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 </a:t>
            </a: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Fama and French 3 &amp; 5</a:t>
            </a:r>
            <a:endParaRPr sz="2000" dirty="0">
              <a:solidFill>
                <a:srgbClr val="FF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0" name="textbox 70"/>
          <p:cNvSpPr/>
          <p:nvPr/>
        </p:nvSpPr>
        <p:spPr>
          <a:xfrm>
            <a:off x="723900" y="589280"/>
            <a:ext cx="8343265" cy="912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lang="en-US"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Empirical Analysis</a:t>
            </a:r>
            <a:endParaRPr lang="en-US" sz="4300" spc="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1" name="textbox 71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13</a:t>
            </a:r>
            <a:endParaRPr lang="en-US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1528445" y="4650740"/>
            <a:ext cx="77114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/>
              <a:t>RI</a:t>
            </a:r>
            <a:r>
              <a:rPr lang="en-US" sz="2000"/>
              <a:t> </a:t>
            </a:r>
            <a:r>
              <a:rPr sz="2000"/>
              <a:t>premium is spanned by positive risk factor exposures.</a:t>
            </a:r>
            <a:endParaRPr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1821815"/>
            <a:ext cx="6086475" cy="28289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97805" y="2818130"/>
            <a:ext cx="2482215" cy="410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81910" y="2818130"/>
            <a:ext cx="2520950" cy="3816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7"/>
          <p:cNvSpPr/>
          <p:nvPr/>
        </p:nvSpPr>
        <p:spPr>
          <a:xfrm>
            <a:off x="813308" y="1502028"/>
            <a:ext cx="7425690" cy="2132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725"/>
              </a:lnSpc>
            </a:pP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 </a:t>
            </a: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Different Angle</a:t>
            </a:r>
            <a:endParaRPr lang="en-US" sz="2000" spc="-10" dirty="0">
              <a:solidFill>
                <a:srgbClr val="FF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0" name="textbox 70"/>
          <p:cNvSpPr/>
          <p:nvPr/>
        </p:nvSpPr>
        <p:spPr>
          <a:xfrm>
            <a:off x="723900" y="589280"/>
            <a:ext cx="8343265" cy="912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lang="en-US"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Empirical Analysis</a:t>
            </a:r>
            <a:endParaRPr lang="en-US" sz="4300" spc="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1" name="textbox 71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13</a:t>
            </a:r>
            <a:endParaRPr lang="en-US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1242695" y="2326640"/>
            <a:ext cx="79470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Decompose LEV into Short &amp; Long Angle</a:t>
            </a:r>
            <a:endParaRPr lang="zh-CN" altLang="en-US" sz="2000"/>
          </a:p>
        </p:txBody>
      </p:sp>
      <p:grpSp>
        <p:nvGrpSpPr>
          <p:cNvPr id="11" name="PA_组合 3"/>
          <p:cNvGrpSpPr/>
          <p:nvPr>
            <p:custDataLst>
              <p:tags r:id="rId1"/>
            </p:custDataLst>
          </p:nvPr>
        </p:nvGrpSpPr>
        <p:grpSpPr>
          <a:xfrm>
            <a:off x="1579575" y="3080845"/>
            <a:ext cx="8984615" cy="583939"/>
            <a:chOff x="3606539" y="2652420"/>
            <a:chExt cx="8984615" cy="583939"/>
          </a:xfrm>
        </p:grpSpPr>
        <p:sp>
          <p:nvSpPr>
            <p:cNvPr id="12" name="椭圆 11"/>
            <p:cNvSpPr/>
            <p:nvPr/>
          </p:nvSpPr>
          <p:spPr>
            <a:xfrm>
              <a:off x="5741409" y="2663245"/>
              <a:ext cx="573114" cy="573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06539" y="2652420"/>
              <a:ext cx="89846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spc="2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2000" spc="0">
                  <a:solidFill>
                    <a:schemeClr val="tx1"/>
                  </a:solidFill>
                  <a:latin typeface="+mn-lt"/>
                  <a:ea typeface="+mn-ea"/>
                </a:rPr>
                <a:t>Short-term LEV = STLEV = RI·LEV</a:t>
              </a:r>
              <a:endParaRPr lang="zh-CN" altLang="en-US" sz="2000" spc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" name="PA_组合 15"/>
          <p:cNvGrpSpPr/>
          <p:nvPr>
            <p:custDataLst>
              <p:tags r:id="rId2"/>
            </p:custDataLst>
          </p:nvPr>
        </p:nvGrpSpPr>
        <p:grpSpPr>
          <a:xfrm>
            <a:off x="1579919" y="3670258"/>
            <a:ext cx="8691245" cy="578945"/>
            <a:chOff x="1679605" y="3792476"/>
            <a:chExt cx="8691245" cy="578945"/>
          </a:xfrm>
        </p:grpSpPr>
        <p:sp>
          <p:nvSpPr>
            <p:cNvPr id="16" name="椭圆 15"/>
            <p:cNvSpPr/>
            <p:nvPr/>
          </p:nvSpPr>
          <p:spPr>
            <a:xfrm>
              <a:off x="5339745" y="3798307"/>
              <a:ext cx="573114" cy="573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79605" y="3792476"/>
              <a:ext cx="869124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spc="2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pPr algn="l">
                <a:buClrTx/>
                <a:buSzTx/>
                <a:buFontTx/>
              </a:pPr>
              <a:r>
                <a:rPr lang="zh-CN" altLang="en-US" sz="2000" spc="0">
                  <a:solidFill>
                    <a:schemeClr val="tx1"/>
                  </a:solidFill>
                  <a:latin typeface="+mn-lt"/>
                  <a:ea typeface="+mn-ea"/>
                </a:rPr>
                <a:t>Long-term LEV = LTLEV = (1 − RI) · LEV </a:t>
              </a:r>
              <a:endParaRPr lang="zh-CN" altLang="en-US" sz="2000" spc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7"/>
          <p:cNvSpPr/>
          <p:nvPr/>
        </p:nvSpPr>
        <p:spPr>
          <a:xfrm>
            <a:off x="813308" y="1502028"/>
            <a:ext cx="7425690" cy="2132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725"/>
              </a:lnSpc>
            </a:pP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 </a:t>
            </a: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Different Angle</a:t>
            </a:r>
            <a:endParaRPr lang="en-US" sz="2000" spc="-10" dirty="0">
              <a:solidFill>
                <a:srgbClr val="FF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0" name="textbox 70"/>
          <p:cNvSpPr/>
          <p:nvPr/>
        </p:nvSpPr>
        <p:spPr>
          <a:xfrm>
            <a:off x="723900" y="589280"/>
            <a:ext cx="8343265" cy="912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lang="en-US"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Empirical Analysis</a:t>
            </a:r>
            <a:endParaRPr lang="en-US" sz="4300" spc="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1" name="textbox 71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13</a:t>
            </a:r>
            <a:endParaRPr lang="en-US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1242695" y="2326640"/>
            <a:ext cx="79470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Decompose LEV into Short &amp; Long Angle</a:t>
            </a:r>
            <a:endParaRPr lang="zh-CN" altLang="en-US" sz="2000"/>
          </a:p>
        </p:txBody>
      </p:sp>
      <p:grpSp>
        <p:nvGrpSpPr>
          <p:cNvPr id="11" name="PA_组合 3"/>
          <p:cNvGrpSpPr/>
          <p:nvPr>
            <p:custDataLst>
              <p:tags r:id="rId1"/>
            </p:custDataLst>
          </p:nvPr>
        </p:nvGrpSpPr>
        <p:grpSpPr>
          <a:xfrm>
            <a:off x="1579575" y="3080845"/>
            <a:ext cx="8984615" cy="583939"/>
            <a:chOff x="3606539" y="2652420"/>
            <a:chExt cx="8984615" cy="583939"/>
          </a:xfrm>
        </p:grpSpPr>
        <p:sp>
          <p:nvSpPr>
            <p:cNvPr id="12" name="椭圆 11"/>
            <p:cNvSpPr/>
            <p:nvPr/>
          </p:nvSpPr>
          <p:spPr>
            <a:xfrm>
              <a:off x="5741409" y="2663245"/>
              <a:ext cx="573114" cy="573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06539" y="2652420"/>
              <a:ext cx="89846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spc="2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2000" spc="0">
                  <a:solidFill>
                    <a:schemeClr val="tx1"/>
                  </a:solidFill>
                  <a:latin typeface="+mn-lt"/>
                  <a:ea typeface="+mn-ea"/>
                </a:rPr>
                <a:t>Short-term LEV = STLEV = RI·LEV</a:t>
              </a:r>
              <a:endParaRPr lang="zh-CN" altLang="en-US" sz="2000" spc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" name="PA_组合 15"/>
          <p:cNvGrpSpPr/>
          <p:nvPr>
            <p:custDataLst>
              <p:tags r:id="rId2"/>
            </p:custDataLst>
          </p:nvPr>
        </p:nvGrpSpPr>
        <p:grpSpPr>
          <a:xfrm>
            <a:off x="1579919" y="3670258"/>
            <a:ext cx="8691245" cy="578945"/>
            <a:chOff x="1679605" y="3792476"/>
            <a:chExt cx="8691245" cy="578945"/>
          </a:xfrm>
        </p:grpSpPr>
        <p:sp>
          <p:nvSpPr>
            <p:cNvPr id="16" name="椭圆 15"/>
            <p:cNvSpPr/>
            <p:nvPr/>
          </p:nvSpPr>
          <p:spPr>
            <a:xfrm>
              <a:off x="5339745" y="3798307"/>
              <a:ext cx="573114" cy="573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79605" y="3792476"/>
              <a:ext cx="869124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spc="2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pPr algn="l">
                <a:buClrTx/>
                <a:buSzTx/>
                <a:buFontTx/>
              </a:pPr>
              <a:r>
                <a:rPr lang="zh-CN" altLang="en-US" sz="2000" spc="0">
                  <a:solidFill>
                    <a:schemeClr val="tx1"/>
                  </a:solidFill>
                  <a:latin typeface="+mn-lt"/>
                  <a:ea typeface="+mn-ea"/>
                </a:rPr>
                <a:t>Long-term LEV = LTLEV = (1 − RI) · LEV </a:t>
              </a:r>
              <a:endParaRPr lang="zh-CN" altLang="en-US" sz="2000" spc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711352" y="803147"/>
            <a:ext cx="3529965" cy="4233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6000"/>
              </a:lnSpc>
            </a:pPr>
            <a:endParaRPr lang="en-US" altLang="en-US" sz="100" dirty="0"/>
          </a:p>
          <a:p>
            <a:pPr marL="29845" algn="l" rtl="0" eaLnBrk="0">
              <a:lnSpc>
                <a:spcPct val="81000"/>
              </a:lnSpc>
            </a:pPr>
            <a:r>
              <a:rPr sz="40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</a:t>
            </a:r>
            <a:r>
              <a:rPr sz="4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40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nt</a:t>
            </a:r>
            <a:endParaRPr lang="en-US" altLang="en-US" sz="4000" dirty="0"/>
          </a:p>
          <a:p>
            <a:pPr algn="l" rtl="0" eaLnBrk="0">
              <a:lnSpc>
                <a:spcPct val="135000"/>
              </a:lnSpc>
            </a:pPr>
            <a:endParaRPr lang="en-US" altLang="en-US" sz="1000" dirty="0"/>
          </a:p>
          <a:p>
            <a:pPr algn="l" rtl="0" eaLnBrk="0">
              <a:lnSpc>
                <a:spcPct val="136000"/>
              </a:lnSpc>
            </a:pPr>
            <a:endParaRPr lang="en-US" altLang="en-US" sz="1000" dirty="0"/>
          </a:p>
          <a:p>
            <a:pPr marL="41910" algn="l" rtl="0" eaLnBrk="0">
              <a:lnSpc>
                <a:spcPts val="3250"/>
              </a:lnSpc>
              <a:spcBef>
                <a:spcPts val="690"/>
              </a:spcBef>
            </a:pPr>
            <a:endParaRPr lang="en-US" altLang="en-US" sz="2400" dirty="0"/>
          </a:p>
        </p:txBody>
      </p:sp>
      <p:sp>
        <p:nvSpPr>
          <p:cNvPr id="5" name="textbox 5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</a:t>
            </a:r>
            <a:endParaRPr lang="en-US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1445895" y="1795145"/>
            <a:ext cx="7364730" cy="3270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1910" algn="l" rtl="0" eaLnBrk="0">
              <a:lnSpc>
                <a:spcPts val="3250"/>
              </a:lnSpc>
              <a:spcBef>
                <a:spcPts val="690"/>
              </a:spcBef>
            </a:pPr>
            <a:r>
              <a:rPr sz="23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1.</a:t>
            </a:r>
            <a:r>
              <a:rPr sz="23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</a:t>
            </a:r>
            <a:r>
              <a:rPr sz="23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Introduction</a:t>
            </a:r>
            <a:endParaRPr lang="en-US" altLang="en-US" sz="2300" dirty="0"/>
          </a:p>
          <a:p>
            <a:pPr marL="479425" algn="l" rtl="0" eaLnBrk="0">
              <a:lnSpc>
                <a:spcPts val="2685"/>
              </a:lnSpc>
            </a:pPr>
            <a:r>
              <a:rPr sz="1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•  </a:t>
            </a:r>
            <a:r>
              <a:rPr sz="19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Background</a:t>
            </a:r>
            <a:r>
              <a:rPr sz="1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&amp;</a:t>
            </a:r>
            <a:r>
              <a:rPr sz="1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</a:t>
            </a:r>
            <a:r>
              <a:rPr sz="19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Motivation</a:t>
            </a:r>
            <a:endParaRPr lang="en-US" altLang="en-US" sz="1900" dirty="0"/>
          </a:p>
          <a:p>
            <a:pPr marL="479425" algn="l" rtl="0" eaLnBrk="0">
              <a:lnSpc>
                <a:spcPts val="2650"/>
              </a:lnSpc>
            </a:pPr>
            <a:r>
              <a:rPr sz="1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• </a:t>
            </a:r>
            <a:r>
              <a:rPr sz="1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</a:t>
            </a:r>
            <a:r>
              <a:rPr sz="19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Question</a:t>
            </a:r>
            <a:endParaRPr lang="en-US" altLang="en-US" sz="1900" dirty="0"/>
          </a:p>
          <a:p>
            <a:pPr marL="479425" algn="l" rtl="0" eaLnBrk="0">
              <a:lnSpc>
                <a:spcPts val="2650"/>
              </a:lnSpc>
            </a:pPr>
            <a:r>
              <a:rPr sz="190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•  </a:t>
            </a:r>
            <a:r>
              <a:rPr sz="19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Research</a:t>
            </a:r>
            <a:r>
              <a:rPr sz="1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</a:t>
            </a:r>
            <a:r>
              <a:rPr sz="19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content</a:t>
            </a:r>
            <a:endParaRPr lang="en-US" altLang="en-US" sz="1900" dirty="0"/>
          </a:p>
          <a:p>
            <a:pPr marL="479425" algn="l" rtl="0" eaLnBrk="0">
              <a:lnSpc>
                <a:spcPct val="83000"/>
              </a:lnSpc>
              <a:spcBef>
                <a:spcPts val="625"/>
              </a:spcBef>
            </a:pPr>
            <a:r>
              <a:rPr sz="1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• </a:t>
            </a:r>
            <a:r>
              <a:rPr sz="1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</a:t>
            </a:r>
            <a:r>
              <a:rPr sz="19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Contribution</a:t>
            </a:r>
            <a:endParaRPr lang="en-US" altLang="en-US" sz="1900" dirty="0"/>
          </a:p>
          <a:p>
            <a:pPr marL="17780" algn="l" rtl="0" eaLnBrk="0">
              <a:lnSpc>
                <a:spcPts val="3275"/>
              </a:lnSpc>
              <a:spcBef>
                <a:spcPts val="550"/>
              </a:spcBef>
            </a:pP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2. </a:t>
            </a:r>
            <a:r>
              <a:rPr lang="en-US" sz="24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Variables</a:t>
            </a:r>
            <a:endParaRPr lang="en-US" sz="2400" spc="-2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  <a:p>
            <a:pPr marL="17780" algn="l" rtl="0" eaLnBrk="0">
              <a:lnSpc>
                <a:spcPts val="3275"/>
              </a:lnSpc>
              <a:spcBef>
                <a:spcPts val="550"/>
              </a:spcBef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3. Empir</a:t>
            </a:r>
            <a:r>
              <a:rPr sz="24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ical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Analysis</a:t>
            </a:r>
            <a:endParaRPr lang="en-US" altLang="en-US" sz="2400" dirty="0"/>
          </a:p>
          <a:p>
            <a:pPr algn="l" rtl="0" eaLnBrk="0">
              <a:lnSpc>
                <a:spcPct val="110000"/>
              </a:lnSpc>
            </a:pPr>
            <a:endParaRPr lang="en-US" altLang="en-US" sz="800" dirty="0"/>
          </a:p>
          <a:p>
            <a:pPr marL="12700" algn="l" rtl="0" eaLnBrk="0">
              <a:lnSpc>
                <a:spcPct val="81000"/>
              </a:lnSpc>
              <a:spcBef>
                <a:spcPts val="5"/>
              </a:spcBef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4.</a:t>
            </a:r>
            <a:r>
              <a:rPr sz="24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Conclusion</a:t>
            </a:r>
            <a:endParaRPr lang="zh-CN" altLang="en-US" sz="24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10" y="1966595"/>
            <a:ext cx="8486775" cy="3219450"/>
          </a:xfrm>
          <a:prstGeom prst="rect">
            <a:avLst/>
          </a:prstGeom>
        </p:spPr>
      </p:pic>
      <p:sp>
        <p:nvSpPr>
          <p:cNvPr id="67" name="textbox 67"/>
          <p:cNvSpPr/>
          <p:nvPr/>
        </p:nvSpPr>
        <p:spPr>
          <a:xfrm>
            <a:off x="813308" y="1502028"/>
            <a:ext cx="7425690" cy="2132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725"/>
              </a:lnSpc>
            </a:pP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4</a:t>
            </a:r>
            <a:r>
              <a:rPr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) </a:t>
            </a: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HXZ (2015) </a:t>
            </a:r>
            <a:r>
              <a:rPr sz="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the q-Factors</a:t>
            </a:r>
            <a:endParaRPr sz="2000" dirty="0">
              <a:solidFill>
                <a:srgbClr val="FF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0" name="textbox 70"/>
          <p:cNvSpPr/>
          <p:nvPr/>
        </p:nvSpPr>
        <p:spPr>
          <a:xfrm>
            <a:off x="723900" y="589280"/>
            <a:ext cx="8343265" cy="912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lang="en-US"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Empirical Analysis</a:t>
            </a:r>
            <a:endParaRPr lang="en-US" sz="4300" spc="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1" name="textbox 71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13</a:t>
            </a:r>
            <a:endParaRPr lang="en-US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935990" y="5467985"/>
            <a:ext cx="77114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Short-term LEV starts to show significancy.</a:t>
            </a:r>
            <a:endParaRPr lang="en-US" sz="2000" spc="-10" dirty="0">
              <a:solidFill>
                <a:schemeClr val="tx1">
                  <a:alpha val="100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  <a:p>
            <a:r>
              <a:rPr lang="en-US"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Long-term LEV does not.</a:t>
            </a:r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endParaRPr sz="2000"/>
          </a:p>
        </p:txBody>
      </p:sp>
      <p:sp>
        <p:nvSpPr>
          <p:cNvPr id="6" name="矩形 5"/>
          <p:cNvSpPr/>
          <p:nvPr/>
        </p:nvSpPr>
        <p:spPr>
          <a:xfrm>
            <a:off x="7753985" y="3512820"/>
            <a:ext cx="1105535" cy="410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85615" y="3493770"/>
            <a:ext cx="1012190" cy="394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345" y="2004695"/>
            <a:ext cx="6162675" cy="2847975"/>
          </a:xfrm>
          <a:prstGeom prst="rect">
            <a:avLst/>
          </a:prstGeom>
        </p:spPr>
      </p:pic>
      <p:sp>
        <p:nvSpPr>
          <p:cNvPr id="67" name="textbox 67"/>
          <p:cNvSpPr/>
          <p:nvPr/>
        </p:nvSpPr>
        <p:spPr>
          <a:xfrm>
            <a:off x="813308" y="1502028"/>
            <a:ext cx="7425690" cy="2132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725"/>
              </a:lnSpc>
            </a:pP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4</a:t>
            </a:r>
            <a:r>
              <a:rPr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) </a:t>
            </a: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HXZ (2015) </a:t>
            </a:r>
            <a:r>
              <a:rPr sz="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the q-Factors</a:t>
            </a:r>
            <a:endParaRPr sz="2000" dirty="0">
              <a:solidFill>
                <a:srgbClr val="FF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0" name="textbox 70"/>
          <p:cNvSpPr/>
          <p:nvPr/>
        </p:nvSpPr>
        <p:spPr>
          <a:xfrm>
            <a:off x="723900" y="589280"/>
            <a:ext cx="8343265" cy="912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lang="en-US"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Empirical Analysis</a:t>
            </a:r>
            <a:endParaRPr lang="en-US" sz="4300" spc="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1" name="textbox 71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13</a:t>
            </a:r>
            <a:endParaRPr lang="en-US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5725" y="4972050"/>
            <a:ext cx="77114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RSTLEV −RLTLEV show significancy.</a:t>
            </a:r>
            <a:endParaRPr lang="en-US" sz="2000" spc="-10" dirty="0">
              <a:solidFill>
                <a:schemeClr val="tx1">
                  <a:alpha val="100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  <a:p>
            <a:r>
              <a:rPr lang="en-US"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</a:t>
            </a:r>
            <a:endParaRPr sz="2000"/>
          </a:p>
        </p:txBody>
      </p:sp>
      <p:sp>
        <p:nvSpPr>
          <p:cNvPr id="6" name="矩形 5"/>
          <p:cNvSpPr/>
          <p:nvPr/>
        </p:nvSpPr>
        <p:spPr>
          <a:xfrm>
            <a:off x="5099050" y="3223260"/>
            <a:ext cx="1105535" cy="410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73425" y="2828925"/>
            <a:ext cx="1012190" cy="394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01485" y="3223260"/>
            <a:ext cx="1105535" cy="410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855" y="1912620"/>
            <a:ext cx="7477760" cy="3364865"/>
          </a:xfrm>
          <a:prstGeom prst="rect">
            <a:avLst/>
          </a:prstGeom>
        </p:spPr>
      </p:pic>
      <p:sp>
        <p:nvSpPr>
          <p:cNvPr id="67" name="textbox 67"/>
          <p:cNvSpPr/>
          <p:nvPr/>
        </p:nvSpPr>
        <p:spPr>
          <a:xfrm>
            <a:off x="813308" y="1502028"/>
            <a:ext cx="7425690" cy="2132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725"/>
              </a:lnSpc>
            </a:pP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4</a:t>
            </a:r>
            <a:r>
              <a:rPr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) </a:t>
            </a: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Fama and French 3 &amp; 5</a:t>
            </a:r>
            <a:endParaRPr sz="2000" dirty="0">
              <a:solidFill>
                <a:srgbClr val="FF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0" name="textbox 70"/>
          <p:cNvSpPr/>
          <p:nvPr/>
        </p:nvSpPr>
        <p:spPr>
          <a:xfrm>
            <a:off x="723900" y="589280"/>
            <a:ext cx="8343265" cy="912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lang="en-US"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Empirical Analysis</a:t>
            </a:r>
            <a:endParaRPr lang="en-US" sz="4300" spc="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1" name="textbox 71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13</a:t>
            </a:r>
            <a:endParaRPr lang="en-US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935990" y="5467985"/>
            <a:ext cx="77114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Short-term LEV starts to show significancy.</a:t>
            </a:r>
            <a:endParaRPr lang="en-US" sz="2000" spc="-10" dirty="0">
              <a:solidFill>
                <a:schemeClr val="tx1">
                  <a:alpha val="100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  <a:p>
            <a:r>
              <a:rPr lang="en-US"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Long-term LEV does not.</a:t>
            </a:r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endParaRPr sz="2000"/>
          </a:p>
        </p:txBody>
      </p:sp>
      <p:sp>
        <p:nvSpPr>
          <p:cNvPr id="6" name="矩形 5"/>
          <p:cNvSpPr/>
          <p:nvPr/>
        </p:nvSpPr>
        <p:spPr>
          <a:xfrm>
            <a:off x="7753985" y="3412490"/>
            <a:ext cx="782955" cy="410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58665" y="3429000"/>
            <a:ext cx="1012190" cy="394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1908810"/>
            <a:ext cx="6086475" cy="1914525"/>
          </a:xfrm>
          <a:prstGeom prst="rect">
            <a:avLst/>
          </a:prstGeom>
        </p:spPr>
      </p:pic>
      <p:sp>
        <p:nvSpPr>
          <p:cNvPr id="67" name="textbox 67"/>
          <p:cNvSpPr/>
          <p:nvPr/>
        </p:nvSpPr>
        <p:spPr>
          <a:xfrm>
            <a:off x="813308" y="1502028"/>
            <a:ext cx="7425690" cy="2132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725"/>
              </a:lnSpc>
            </a:pP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4</a:t>
            </a:r>
            <a:r>
              <a:rPr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) </a:t>
            </a: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Fama and French 3 &amp; 5</a:t>
            </a:r>
            <a:endParaRPr sz="2000" dirty="0">
              <a:solidFill>
                <a:srgbClr val="FF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0" name="textbox 70"/>
          <p:cNvSpPr/>
          <p:nvPr/>
        </p:nvSpPr>
        <p:spPr>
          <a:xfrm>
            <a:off x="723900" y="589280"/>
            <a:ext cx="8343265" cy="912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lang="en-US"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43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43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Empirical Analysis</a:t>
            </a:r>
            <a:endParaRPr lang="en-US" sz="4300" spc="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1" name="textbox 71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13</a:t>
            </a:r>
            <a:endParaRPr lang="en-US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935990" y="5467985"/>
            <a:ext cx="77114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Short-term LEV starts to show significancy.</a:t>
            </a:r>
            <a:endParaRPr lang="en-US" sz="2000" spc="-10" dirty="0">
              <a:solidFill>
                <a:schemeClr val="tx1">
                  <a:alpha val="100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  <a:p>
            <a:r>
              <a:rPr lang="en-US" sz="2000" spc="-10" dirty="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Long-term LEV does not.</a:t>
            </a:r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endParaRPr sz="2000"/>
          </a:p>
        </p:txBody>
      </p:sp>
      <p:sp>
        <p:nvSpPr>
          <p:cNvPr id="6" name="矩形 5"/>
          <p:cNvSpPr/>
          <p:nvPr/>
        </p:nvSpPr>
        <p:spPr>
          <a:xfrm>
            <a:off x="6971030" y="3018155"/>
            <a:ext cx="782955" cy="410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92170" y="3018155"/>
            <a:ext cx="1012190" cy="394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45" y="3716020"/>
            <a:ext cx="1009650" cy="914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435" y="3716020"/>
            <a:ext cx="2260600" cy="990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095" y="3670300"/>
            <a:ext cx="2720340" cy="9810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258435" y="3001645"/>
            <a:ext cx="782955" cy="410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9"/>
          <p:cNvSpPr/>
          <p:nvPr/>
        </p:nvSpPr>
        <p:spPr>
          <a:xfrm>
            <a:off x="720725" y="1811020"/>
            <a:ext cx="7715250" cy="37109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</a:pPr>
            <a:endParaRPr lang="en-US" altLang="en-US" sz="100" dirty="0"/>
          </a:p>
          <a:p>
            <a:pPr marL="235585" indent="-222885" algn="l" rtl="0" eaLnBrk="0">
              <a:lnSpc>
                <a:spcPct val="98000"/>
              </a:lnSpc>
              <a:spcBef>
                <a:spcPts val="0"/>
              </a:spcBef>
            </a:pPr>
            <a:r>
              <a:rPr sz="20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Our empirical analysis shows that short-term leverage and long-term lever-age have fundamentally different implications for equity returns. </a:t>
            </a:r>
            <a:endParaRPr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5585" indent="-222885" algn="l" rtl="0" eaLnBrk="0">
              <a:lnSpc>
                <a:spcPct val="98000"/>
              </a:lnSpc>
              <a:spcBef>
                <a:spcPts val="0"/>
              </a:spcBef>
            </a:pPr>
            <a:endParaRPr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5585" indent="-222885" algn="l" rtl="0" eaLnBrk="0">
              <a:lnSpc>
                <a:spcPct val="98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•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Shareholders demand a premium for shortterm leverage over and above the compensation they require for long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term leverage.</a:t>
            </a:r>
            <a:endParaRPr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5585" indent="-222885" algn="l" rtl="0" eaLnBrk="0">
              <a:lnSpc>
                <a:spcPct val="98000"/>
              </a:lnSpc>
              <a:spcBef>
                <a:spcPts val="0"/>
              </a:spcBef>
            </a:pPr>
            <a:endParaRPr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5585" indent="-222885" algn="l" rtl="0" eaLnBrk="0">
              <a:lnSpc>
                <a:spcPct val="98000"/>
              </a:lnSpc>
              <a:spcBef>
                <a:spcPts val="0"/>
              </a:spcBef>
            </a:pP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•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Since we also find that shareholders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require a premium for a firm’s debt refinancing risk but not for the level of its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leverage, our evidence suggests that the economic source of the premium for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short-term leverage is debt rollover risk.</a:t>
            </a:r>
            <a:endParaRPr lang="en-US" altLang="en-US" sz="2000" dirty="0"/>
          </a:p>
        </p:txBody>
      </p:sp>
      <p:sp>
        <p:nvSpPr>
          <p:cNvPr id="110" name="textbox 110"/>
          <p:cNvSpPr/>
          <p:nvPr/>
        </p:nvSpPr>
        <p:spPr>
          <a:xfrm>
            <a:off x="713740" y="645160"/>
            <a:ext cx="8429625" cy="8343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1000"/>
              </a:lnSpc>
            </a:pPr>
            <a:r>
              <a:rPr lang="en-US" sz="40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3</a:t>
            </a:r>
            <a:r>
              <a:rPr sz="40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.</a:t>
            </a:r>
            <a:r>
              <a:rPr sz="40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sz="40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Empirical Analysis</a:t>
            </a:r>
            <a:endParaRPr lang="en-US" altLang="en-US" sz="4000" dirty="0"/>
          </a:p>
        </p:txBody>
      </p:sp>
      <p:sp>
        <p:nvSpPr>
          <p:cNvPr id="111" name="textbox 111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22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9"/>
          <p:cNvSpPr/>
          <p:nvPr/>
        </p:nvSpPr>
        <p:spPr>
          <a:xfrm>
            <a:off x="720852" y="589330"/>
            <a:ext cx="7571105" cy="48952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marL="60325" algn="l" rtl="0" eaLnBrk="0">
              <a:lnSpc>
                <a:spcPct val="82000"/>
              </a:lnSpc>
            </a:pPr>
            <a:r>
              <a:rPr lang="en-US" sz="43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43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lang="en-US" sz="43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Conclusion</a:t>
            </a:r>
            <a:endParaRPr lang="en-US" altLang="en-US" sz="43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marL="14605" algn="l" rtl="0" eaLnBrk="0">
              <a:lnSpc>
                <a:spcPct val="81000"/>
              </a:lnSpc>
              <a:spcBef>
                <a:spcPts val="725"/>
              </a:spcBef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Contributio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endParaRPr lang="en-US" altLang="en-US" sz="2400" dirty="0"/>
          </a:p>
          <a:p>
            <a:pPr marL="26670" algn="l" rtl="0" eaLnBrk="0">
              <a:lnSpc>
                <a:spcPts val="2725"/>
              </a:lnSpc>
              <a:spcBef>
                <a:spcPts val="565"/>
              </a:spcBef>
            </a:pPr>
            <a:r>
              <a:rPr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200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</a:t>
            </a: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Concluded a debate :</a:t>
            </a:r>
            <a:endParaRPr lang="en-US" sz="2000" spc="-10" dirty="0">
              <a:solidFill>
                <a:srgbClr val="FF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" algn="l" rtl="0" eaLnBrk="0">
              <a:lnSpc>
                <a:spcPts val="2725"/>
              </a:lnSpc>
              <a:spcBef>
                <a:spcPts val="565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Equity returns increase in short-term leverage but not in long-term leverage. </a:t>
            </a:r>
            <a:endParaRPr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  <a:p>
            <a:pPr marL="26670" algn="l" rtl="0" eaLnBrk="0">
              <a:lnSpc>
                <a:spcPts val="2725"/>
              </a:lnSpc>
              <a:spcBef>
                <a:spcPts val="565"/>
              </a:spcBef>
            </a:pPr>
            <a:endParaRPr sz="2000" b="1" spc="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35585" indent="-222885" algn="l" rtl="0" eaLnBrk="0">
              <a:lnSpc>
                <a:spcPct val="98000"/>
              </a:lnSpc>
              <a:spcBef>
                <a:spcPts val="560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lang="en-US"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Because of higher rollover risk, investors require a premium for stocks with higher short-term leverage ratio</a:t>
            </a:r>
            <a:r>
              <a:rPr lang="zh-CN" altLang="en-US"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（</a:t>
            </a:r>
            <a:r>
              <a:rPr lang="en-US" altLang="zh-CN"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refinancing intensity)</a:t>
            </a:r>
            <a:endParaRPr lang="en-US" altLang="zh-CN" sz="2000" spc="-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235585" indent="-222885" algn="l" rtl="0" eaLnBrk="0">
              <a:lnSpc>
                <a:spcPct val="98000"/>
              </a:lnSpc>
              <a:spcBef>
                <a:spcPts val="560"/>
              </a:spcBef>
            </a:pPr>
            <a:endParaRPr sz="2000" spc="-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5585" indent="-222885" algn="l" rtl="0" eaLnBrk="0">
              <a:lnSpc>
                <a:spcPct val="98000"/>
              </a:lnSpc>
              <a:spcBef>
                <a:spcPts val="560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•</a:t>
            </a:r>
            <a:r>
              <a:rPr lang="en-US"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en-US" sz="2000" dirty="0"/>
              <a:t>The premium differential (controlling for size effects) is about 3.2% per year.</a:t>
            </a:r>
            <a:endParaRPr lang="en-US" altLang="en-US" sz="2000" dirty="0"/>
          </a:p>
          <a:p>
            <a:pPr marL="235585" indent="-222885" algn="l" rtl="0" eaLnBrk="0">
              <a:lnSpc>
                <a:spcPct val="98000"/>
              </a:lnSpc>
              <a:spcBef>
                <a:spcPts val="560"/>
              </a:spcBef>
            </a:pPr>
            <a:endParaRPr lang="en-US" sz="2000" spc="-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0" name="textbox 40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7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1"/>
          <p:cNvSpPr/>
          <p:nvPr/>
        </p:nvSpPr>
        <p:spPr>
          <a:xfrm>
            <a:off x="714756" y="589330"/>
            <a:ext cx="7648575" cy="40887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marL="66040" algn="l" rtl="0" eaLnBrk="0">
              <a:lnSpc>
                <a:spcPct val="82000"/>
              </a:lnSpc>
            </a:pPr>
            <a:r>
              <a:rPr lang="en-US" sz="43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43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lang="en-US" sz="43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Conclusion</a:t>
            </a:r>
            <a:endParaRPr lang="en-US" altLang="en-US" sz="43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marL="20320" algn="l" rtl="0" eaLnBrk="0">
              <a:lnSpc>
                <a:spcPct val="81000"/>
              </a:lnSpc>
              <a:spcBef>
                <a:spcPts val="725"/>
              </a:spcBef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Contributio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endParaRPr lang="en-US" altLang="en-US" sz="2400" dirty="0"/>
          </a:p>
          <a:p>
            <a:pPr marL="235585" indent="-222885" algn="l" rtl="0" eaLnBrk="0">
              <a:lnSpc>
                <a:spcPct val="98000"/>
              </a:lnSpc>
              <a:spcBef>
                <a:spcPts val="560"/>
              </a:spcBef>
            </a:pPr>
            <a:r>
              <a:rPr lang="en-US" altLang="en-US" sz="2000" dirty="0">
                <a:sym typeface="+mn-ea"/>
              </a:rPr>
              <a:t>2) </a:t>
            </a:r>
            <a:r>
              <a:rPr lang="en-US" altLang="en-US" sz="2000" dirty="0">
                <a:solidFill>
                  <a:srgbClr val="FF0000"/>
                </a:solidFill>
                <a:sym typeface="+mn-ea"/>
              </a:rPr>
              <a:t>Method highlight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marL="242570" indent="-229870" algn="l" rtl="0" eaLnBrk="0">
              <a:lnSpc>
                <a:spcPct val="105000"/>
              </a:lnSpc>
              <a:spcBef>
                <a:spcPts val="395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•  </a:t>
            </a:r>
            <a:r>
              <a:rPr lang="en-US"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Decompose leverage into shor-term leverage(within 3 years) and long-term leverage(over 3 years)</a:t>
            </a:r>
            <a:endParaRPr lang="en-US" sz="2000" spc="-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2725"/>
              </a:lnSpc>
              <a:spcBef>
                <a:spcPts val="565"/>
              </a:spcBef>
            </a:pPr>
            <a:endParaRPr lang="en-US" sz="2000" spc="30" dirty="0">
              <a:solidFill>
                <a:srgbClr val="FF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2725"/>
              </a:lnSpc>
              <a:spcBef>
                <a:spcPts val="565"/>
              </a:spcBef>
            </a:pPr>
            <a:r>
              <a:rPr lang="en-US" sz="2000" spc="3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2000" spc="3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r>
              <a:rPr sz="2000" spc="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2000" spc="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Corporate financial application</a:t>
            </a:r>
            <a:endParaRPr lang="en-US" altLang="en-US" sz="2000" dirty="0"/>
          </a:p>
          <a:p>
            <a:pPr marL="234950" indent="-215900" algn="l" rtl="0" eaLnBrk="0">
              <a:lnSpc>
                <a:spcPct val="98000"/>
              </a:lnSpc>
              <a:spcBef>
                <a:spcPts val="590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lang="en-US"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hareholders price debt refinancing risk, and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 firms should take this into account when choosing their debt maturity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structure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0" indent="-215900" algn="l" rtl="0" eaLnBrk="0">
              <a:lnSpc>
                <a:spcPct val="98000"/>
              </a:lnSpc>
              <a:spcBef>
                <a:spcPts val="590"/>
              </a:spcBef>
            </a:pPr>
            <a:endParaRPr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0" indent="-215900" algn="l" rtl="0" eaLnBrk="0">
              <a:lnSpc>
                <a:spcPct val="98000"/>
              </a:lnSpc>
              <a:spcBef>
                <a:spcPts val="590"/>
              </a:spcBef>
            </a:pP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 more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short term the leverage of a firm is, the more expensive is its equity capital.</a:t>
            </a:r>
            <a:endParaRPr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2" name="textbox 42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8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/>
          <p:nvPr/>
        </p:nvSpPr>
        <p:spPr>
          <a:xfrm>
            <a:off x="720852" y="645159"/>
            <a:ext cx="7505700" cy="49561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4000"/>
              </a:lnSpc>
            </a:pPr>
            <a:endParaRPr lang="en-US" altLang="en-US" sz="1000" dirty="0"/>
          </a:p>
          <a:p>
            <a:pPr marL="54610" algn="l" rtl="0" eaLnBrk="0">
              <a:lnSpc>
                <a:spcPct val="80000"/>
              </a:lnSpc>
              <a:spcBef>
                <a:spcPts val="5"/>
              </a:spcBef>
            </a:pPr>
            <a:r>
              <a:rPr sz="40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1.</a:t>
            </a:r>
            <a:r>
              <a:rPr sz="40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Introductio</a:t>
            </a:r>
            <a:r>
              <a:rPr sz="4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endParaRPr lang="en-US" altLang="en-US" sz="4000" dirty="0"/>
          </a:p>
          <a:p>
            <a:pPr algn="l" rtl="0" eaLnBrk="0">
              <a:lnSpc>
                <a:spcPct val="134000"/>
              </a:lnSpc>
            </a:pPr>
            <a:endParaRPr lang="en-US" altLang="en-US" sz="1000" dirty="0"/>
          </a:p>
          <a:p>
            <a:pPr algn="l" rtl="0" eaLnBrk="0">
              <a:lnSpc>
                <a:spcPct val="134000"/>
              </a:lnSpc>
            </a:pPr>
            <a:endParaRPr lang="en-US" altLang="en-US" sz="1000" dirty="0"/>
          </a:p>
          <a:p>
            <a:pPr marL="21590" algn="l" rtl="0" eaLnBrk="0">
              <a:lnSpc>
                <a:spcPts val="3275"/>
              </a:lnSpc>
              <a:spcBef>
                <a:spcPts val="725"/>
              </a:spcBef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Background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&amp;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Mot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ivation</a:t>
            </a:r>
            <a:endParaRPr lang="en-US" altLang="en-US" sz="2400" dirty="0"/>
          </a:p>
          <a:p>
            <a:pPr marL="232410" indent="-219710" algn="l" rtl="0" eaLnBrk="0">
              <a:lnSpc>
                <a:spcPct val="108000"/>
              </a:lnSpc>
              <a:spcBef>
                <a:spcPts val="435"/>
              </a:spcBef>
            </a:pPr>
            <a:r>
              <a:rPr sz="190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MM —fixing asset beta, </a:t>
            </a:r>
            <a:r>
              <a:rPr lang="en-US" sz="190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190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xpected</a:t>
            </a:r>
            <a:r>
              <a:rPr lang="en-US" sz="190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90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equity returns should increase with leverage.</a:t>
            </a:r>
            <a:endParaRPr sz="1900" spc="23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2410" indent="-219710" algn="l" rtl="0" eaLnBrk="0">
              <a:lnSpc>
                <a:spcPct val="108000"/>
              </a:lnSpc>
              <a:spcBef>
                <a:spcPts val="435"/>
              </a:spcBef>
            </a:pPr>
            <a:endParaRPr lang="en-US" sz="1900" spc="23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2410" indent="-219710" algn="l" rtl="0" eaLnBrk="0">
              <a:lnSpc>
                <a:spcPct val="108000"/>
              </a:lnSpc>
              <a:spcBef>
                <a:spcPts val="435"/>
              </a:spcBef>
            </a:pPr>
            <a:r>
              <a:rPr sz="190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•</a:t>
            </a:r>
            <a:r>
              <a:rPr lang="en-US" sz="190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sz="190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9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revious research</a:t>
            </a:r>
            <a:r>
              <a:rPr lang="en-US" sz="19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shows that the empirical link between </a:t>
            </a:r>
            <a:r>
              <a:rPr sz="19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leverage and equity returns is not as clear and simple as proposed by MM.</a:t>
            </a:r>
            <a:endParaRPr sz="19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2410" indent="-219710" algn="l" rtl="0" eaLnBrk="0">
              <a:lnSpc>
                <a:spcPct val="108000"/>
              </a:lnSpc>
              <a:spcBef>
                <a:spcPts val="435"/>
              </a:spcBef>
            </a:pPr>
            <a:r>
              <a:rPr sz="19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1500" dirty="0"/>
          </a:p>
          <a:p>
            <a:pPr marL="244475" indent="-231775" algn="l" rtl="0" eaLnBrk="0">
              <a:lnSpc>
                <a:spcPct val="97000"/>
              </a:lnSpc>
              <a:spcBef>
                <a:spcPts val="380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revious research assumes that 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investors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price all leverage-related risks equally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4475" indent="-231775" algn="l" rtl="0" eaLnBrk="0">
              <a:lnSpc>
                <a:spcPct val="97000"/>
              </a:lnSpc>
              <a:spcBef>
                <a:spcPts val="380"/>
              </a:spcBef>
            </a:pPr>
            <a:endParaRPr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4475" indent="-231775" algn="l" rtl="0" eaLnBrk="0">
              <a:lnSpc>
                <a:spcPct val="97000"/>
              </a:lnSpc>
              <a:spcBef>
                <a:spcPts val="380"/>
              </a:spcBef>
            </a:pP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•  </a:t>
            </a:r>
            <a:r>
              <a:rPr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However, th</a:t>
            </a: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ere are</a:t>
            </a:r>
            <a:r>
              <a:rPr sz="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two</a:t>
            </a:r>
            <a:r>
              <a:rPr lang="en-US" sz="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key opposing economic forces behind the debt maturity effects</a:t>
            </a:r>
            <a:r>
              <a:rPr lang="en-US" sz="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sz="2000" dirty="0">
              <a:solidFill>
                <a:srgbClr val="FF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" name="textbox 7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3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/>
          <p:nvPr/>
        </p:nvSpPr>
        <p:spPr>
          <a:xfrm>
            <a:off x="720852" y="645159"/>
            <a:ext cx="7688580" cy="4699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4000"/>
              </a:lnSpc>
            </a:pPr>
            <a:endParaRPr lang="en-US" altLang="en-US" sz="1000" dirty="0"/>
          </a:p>
          <a:p>
            <a:pPr marL="54610" algn="l" rtl="0" eaLnBrk="0">
              <a:lnSpc>
                <a:spcPct val="80000"/>
              </a:lnSpc>
              <a:spcBef>
                <a:spcPts val="5"/>
              </a:spcBef>
            </a:pPr>
            <a:r>
              <a:rPr sz="40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1.</a:t>
            </a:r>
            <a:r>
              <a:rPr sz="40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Introductio</a:t>
            </a:r>
            <a:r>
              <a:rPr sz="4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endParaRPr lang="en-US" altLang="en-US" sz="4000" dirty="0"/>
          </a:p>
          <a:p>
            <a:pPr algn="l" rtl="0" eaLnBrk="0">
              <a:lnSpc>
                <a:spcPct val="134000"/>
              </a:lnSpc>
            </a:pPr>
            <a:endParaRPr lang="en-US" altLang="en-US" sz="1000" dirty="0"/>
          </a:p>
          <a:p>
            <a:pPr algn="l" rtl="0" eaLnBrk="0">
              <a:lnSpc>
                <a:spcPct val="134000"/>
              </a:lnSpc>
            </a:pPr>
            <a:endParaRPr lang="en-US" altLang="en-US" sz="1000" dirty="0"/>
          </a:p>
          <a:p>
            <a:pPr marL="21590" algn="l" rtl="0" eaLnBrk="0">
              <a:lnSpc>
                <a:spcPts val="3275"/>
              </a:lnSpc>
              <a:spcBef>
                <a:spcPts val="725"/>
              </a:spcBef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Background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&amp;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Mot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ivation</a:t>
            </a:r>
            <a:endParaRPr lang="en-US" altLang="en-US" sz="2400" dirty="0"/>
          </a:p>
          <a:p>
            <a:pPr marL="236220" indent="-223520" algn="l" rtl="0" eaLnBrk="0">
              <a:lnSpc>
                <a:spcPct val="98000"/>
              </a:lnSpc>
              <a:spcBef>
                <a:spcPts val="480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He and Xiong (2012)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short-term debt exposes firms to rollover risk, whereas long_x0002_term debt mitigates the immediacy of debt refinancing needs</a:t>
            </a: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sz="2000" spc="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6220" indent="-223520" algn="l" rtl="0" eaLnBrk="0">
              <a:lnSpc>
                <a:spcPct val="98000"/>
              </a:lnSpc>
              <a:spcBef>
                <a:spcPts val="480"/>
              </a:spcBef>
            </a:pPr>
            <a:endParaRPr lang="en-US" altLang="en-US" sz="2000" dirty="0"/>
          </a:p>
          <a:p>
            <a:pPr marL="235585" indent="-222885" algn="l" rtl="0" eaLnBrk="0">
              <a:lnSpc>
                <a:spcPct val="102000"/>
              </a:lnSpc>
              <a:spcBef>
                <a:spcPts val="410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Equity holders,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 residual claimants to firms’ cash flows, commit to cover potential shortfalls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arising from the rollover of maturing debt, that is, they face potential losses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due to debt rollover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sz="2000" spc="-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5585" indent="-222885" algn="l" rtl="0" eaLnBrk="0">
              <a:lnSpc>
                <a:spcPct val="102000"/>
              </a:lnSpc>
              <a:spcBef>
                <a:spcPts val="410"/>
              </a:spcBef>
            </a:pPr>
            <a:endParaRPr lang="en-US" altLang="en-US" sz="2000" dirty="0"/>
          </a:p>
          <a:p>
            <a:pPr marL="244475" indent="-231775" algn="l" rtl="0" eaLnBrk="0">
              <a:lnSpc>
                <a:spcPct val="104000"/>
              </a:lnSpc>
              <a:spcBef>
                <a:spcPts val="410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iven level of leverage, shareholders’ expected rollover losses increase in a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firm’s refinancing intensity, </a:t>
            </a:r>
            <a:endParaRPr lang="en-US" altLang="en-US" sz="1000" dirty="0"/>
          </a:p>
          <a:p>
            <a:pPr algn="l" rtl="0" eaLnBrk="0">
              <a:lnSpc>
                <a:spcPct val="12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500" dirty="0"/>
          </a:p>
          <a:p>
            <a:pPr marL="12700" algn="l" rtl="0" eaLnBrk="0">
              <a:lnSpc>
                <a:spcPts val="2730"/>
              </a:lnSpc>
              <a:spcBef>
                <a:spcPts val="5"/>
              </a:spcBef>
            </a:pPr>
            <a:r>
              <a:rPr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quity risk</a:t>
            </a:r>
            <a:r>
              <a:rPr lang="en-US" sz="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increases in short-term leverage but decreases in long-term leverage.</a:t>
            </a:r>
            <a:endParaRPr sz="2000" dirty="0">
              <a:solidFill>
                <a:srgbClr val="FF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9" name="textbox 9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4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/>
          <p:nvPr/>
        </p:nvSpPr>
        <p:spPr>
          <a:xfrm>
            <a:off x="720852" y="645159"/>
            <a:ext cx="7688580" cy="4699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4000"/>
              </a:lnSpc>
            </a:pPr>
            <a:endParaRPr lang="en-US" altLang="en-US" sz="1000" dirty="0"/>
          </a:p>
          <a:p>
            <a:pPr marL="54610" algn="l" rtl="0" eaLnBrk="0">
              <a:lnSpc>
                <a:spcPct val="80000"/>
              </a:lnSpc>
              <a:spcBef>
                <a:spcPts val="5"/>
              </a:spcBef>
            </a:pPr>
            <a:r>
              <a:rPr sz="40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1.</a:t>
            </a:r>
            <a:r>
              <a:rPr sz="40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Introductio</a:t>
            </a:r>
            <a:r>
              <a:rPr sz="4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endParaRPr lang="en-US" altLang="en-US" sz="1000" dirty="0"/>
          </a:p>
          <a:p>
            <a:pPr marL="21590" algn="l" rtl="0" eaLnBrk="0">
              <a:lnSpc>
                <a:spcPts val="3275"/>
              </a:lnSpc>
              <a:spcBef>
                <a:spcPts val="725"/>
              </a:spcBef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Background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&amp;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Mot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ivation</a:t>
            </a:r>
            <a:endParaRPr lang="en-US" altLang="en-US" sz="2400" dirty="0"/>
          </a:p>
          <a:p>
            <a:pPr marL="236220" indent="-223520" algn="l" rtl="0" eaLnBrk="0">
              <a:lnSpc>
                <a:spcPct val="98000"/>
              </a:lnSpc>
              <a:spcBef>
                <a:spcPts val="480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Dangl and Zechner (2021)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, DeMarzo and He (2021):</a:t>
            </a:r>
            <a:endParaRPr lang="en-US"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6220" indent="-223520" algn="l" rtl="0" eaLnBrk="0">
              <a:lnSpc>
                <a:spcPct val="98000"/>
              </a:lnSpc>
              <a:spcBef>
                <a:spcPts val="480"/>
              </a:spcBef>
            </a:pP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short-term debt provides firms with more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financial flexibility than long-term debt. Such flexibility is crucial to alleviate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(agency) costs due to debt overhang.</a:t>
            </a:r>
            <a:endParaRPr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6220" indent="-223520" algn="l" rtl="0" eaLnBrk="0">
              <a:lnSpc>
                <a:spcPct val="98000"/>
              </a:lnSpc>
              <a:spcBef>
                <a:spcPts val="480"/>
              </a:spcBef>
            </a:pPr>
            <a:endParaRPr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5585" indent="-222885" algn="l" rtl="0" eaLnBrk="0">
              <a:lnSpc>
                <a:spcPct val="102000"/>
              </a:lnSpc>
              <a:spcBef>
                <a:spcPts val="410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lang="en-US"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he key idea is that short-term debt is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considered a device for equity holders to reduce leverage when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cash flows deteriorate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5585" indent="-222885" algn="l" rtl="0" eaLnBrk="0">
              <a:lnSpc>
                <a:spcPct val="102000"/>
              </a:lnSpc>
              <a:spcBef>
                <a:spcPts val="410"/>
              </a:spcBef>
            </a:pPr>
            <a:endParaRPr lang="en-US"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5585" indent="-222885" algn="l" rtl="0" eaLnBrk="0">
              <a:lnSpc>
                <a:spcPct val="102000"/>
              </a:lnSpc>
              <a:spcBef>
                <a:spcPts val="410"/>
              </a:spcBef>
            </a:pP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•  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iven level of leverage, higher debt refinancing intensity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reflects more flexibility to adjust the firm’s capital structure and thus reduces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equity risk.</a:t>
            </a:r>
            <a:endParaRPr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lang="en-US" altLang="en-US" sz="500" dirty="0"/>
          </a:p>
          <a:p>
            <a:pPr marL="12700" algn="l" rtl="0" eaLnBrk="0">
              <a:lnSpc>
                <a:spcPts val="2730"/>
              </a:lnSpc>
              <a:spcBef>
                <a:spcPts val="5"/>
              </a:spcBef>
            </a:pPr>
            <a:r>
              <a:rPr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quity risk</a:t>
            </a:r>
            <a:r>
              <a:rPr lang="en-US" sz="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de</a:t>
            </a:r>
            <a:r>
              <a:rPr sz="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creases in short-term leverage but </a:t>
            </a:r>
            <a:r>
              <a:rPr lang="en-US" sz="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creases in long-term leverage.</a:t>
            </a:r>
            <a:endParaRPr sz="2000" dirty="0">
              <a:solidFill>
                <a:srgbClr val="FF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9" name="textbox 9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4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/>
          <p:nvPr/>
        </p:nvSpPr>
        <p:spPr>
          <a:xfrm>
            <a:off x="720725" y="645160"/>
            <a:ext cx="7975600" cy="33978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4000"/>
              </a:lnSpc>
            </a:pPr>
            <a:endParaRPr lang="en-US" altLang="en-US" sz="1000" dirty="0"/>
          </a:p>
          <a:p>
            <a:pPr marL="55245" algn="l" rtl="0" eaLnBrk="0">
              <a:lnSpc>
                <a:spcPct val="80000"/>
              </a:lnSpc>
              <a:spcBef>
                <a:spcPts val="5"/>
              </a:spcBef>
            </a:pPr>
            <a:r>
              <a:rPr sz="40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1.</a:t>
            </a:r>
            <a:r>
              <a:rPr sz="40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Introductio</a:t>
            </a:r>
            <a:r>
              <a:rPr sz="4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endParaRPr lang="en-US" altLang="en-US" sz="40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1000"/>
              </a:lnSpc>
              <a:spcBef>
                <a:spcPts val="730"/>
              </a:spcBef>
            </a:pP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Quest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ion</a:t>
            </a:r>
            <a:endParaRPr lang="en-US" altLang="en-US" sz="2400" dirty="0"/>
          </a:p>
          <a:p>
            <a:pPr marL="233045" indent="-219710" algn="l" rtl="0" eaLnBrk="0">
              <a:lnSpc>
                <a:spcPct val="104000"/>
              </a:lnSpc>
              <a:spcBef>
                <a:spcPts val="640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ontrolling for leverage</a:t>
            </a: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 h</a:t>
            </a:r>
            <a:r>
              <a:rPr sz="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ow are firms’ debt refinancing intensities related to equity returns?</a:t>
            </a:r>
            <a:endParaRPr sz="2000" dirty="0">
              <a:solidFill>
                <a:srgbClr val="FF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3045" indent="-219710" algn="l" rtl="0" eaLnBrk="0">
              <a:lnSpc>
                <a:spcPct val="104000"/>
              </a:lnSpc>
              <a:spcBef>
                <a:spcPts val="640"/>
              </a:spcBef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500" dirty="0"/>
          </a:p>
          <a:p>
            <a:pPr marL="238125" indent="-224790" algn="l" rtl="0" eaLnBrk="0">
              <a:lnSpc>
                <a:spcPct val="110000"/>
              </a:lnSpc>
              <a:spcBef>
                <a:spcPts val="0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</a:t>
            </a:r>
            <a:r>
              <a:rPr sz="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 shareholders require the</a:t>
            </a:r>
            <a:r>
              <a:rPr lang="en-US" sz="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same premium for short-term leverage and for long-term leverage?</a:t>
            </a:r>
            <a:endParaRPr sz="2000" dirty="0">
              <a:solidFill>
                <a:srgbClr val="FF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1" name="textbox 11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5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/>
          <p:nvPr/>
        </p:nvSpPr>
        <p:spPr>
          <a:xfrm>
            <a:off x="731469" y="632967"/>
            <a:ext cx="3222625" cy="12680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4000"/>
              </a:lnSpc>
            </a:pPr>
            <a:endParaRPr lang="en-US" altLang="en-US" sz="1000" dirty="0"/>
          </a:p>
          <a:p>
            <a:pPr marL="43815" algn="l" rtl="0" eaLnBrk="0">
              <a:lnSpc>
                <a:spcPct val="80000"/>
              </a:lnSpc>
              <a:spcBef>
                <a:spcPts val="5"/>
              </a:spcBef>
            </a:pPr>
            <a:r>
              <a:rPr sz="40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1.</a:t>
            </a:r>
            <a:r>
              <a:rPr sz="40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Introductio</a:t>
            </a:r>
            <a:r>
              <a:rPr sz="4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endParaRPr lang="en-US" altLang="en-US" sz="4000" dirty="0"/>
          </a:p>
          <a:p>
            <a:pPr marL="12700" algn="l" rtl="0" eaLnBrk="0">
              <a:lnSpc>
                <a:spcPts val="4325"/>
              </a:lnSpc>
              <a:spcBef>
                <a:spcPts val="345"/>
              </a:spcBef>
            </a:pP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Research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contents</a:t>
            </a:r>
            <a:endParaRPr lang="en-US" altLang="en-US" sz="2400" dirty="0"/>
          </a:p>
        </p:txBody>
      </p:sp>
      <p:grpSp>
        <p:nvGrpSpPr>
          <p:cNvPr id="2" name="group 2"/>
          <p:cNvGrpSpPr/>
          <p:nvPr/>
        </p:nvGrpSpPr>
        <p:grpSpPr>
          <a:xfrm rot="21600000">
            <a:off x="3520440" y="2200910"/>
            <a:ext cx="1902460" cy="982980"/>
            <a:chOff x="0" y="0"/>
            <a:chExt cx="1902164" cy="608729"/>
          </a:xfrm>
        </p:grpSpPr>
        <p:grpSp>
          <p:nvGrpSpPr>
            <p:cNvPr id="4" name="group 4"/>
            <p:cNvGrpSpPr/>
            <p:nvPr/>
          </p:nvGrpSpPr>
          <p:grpSpPr>
            <a:xfrm rot="21600000">
              <a:off x="6350" y="6350"/>
              <a:ext cx="1895814" cy="602379"/>
              <a:chOff x="0" y="0"/>
              <a:chExt cx="1895814" cy="602379"/>
            </a:xfrm>
          </p:grpSpPr>
          <p:sp>
            <p:nvSpPr>
              <p:cNvPr id="14" name="path"/>
              <p:cNvSpPr/>
              <p:nvPr/>
            </p:nvSpPr>
            <p:spPr>
              <a:xfrm>
                <a:off x="0" y="0"/>
                <a:ext cx="1889463" cy="596029"/>
              </a:xfrm>
              <a:custGeom>
                <a:avLst/>
                <a:gdLst/>
                <a:ahLst/>
                <a:cxnLst/>
                <a:rect l="0" t="0" r="0" b="0"/>
                <a:pathLst>
                  <a:path w="2975" h="938">
                    <a:moveTo>
                      <a:pt x="0" y="156"/>
                    </a:moveTo>
                    <a:cubicBezTo>
                      <a:pt x="0" y="70"/>
                      <a:pt x="70" y="0"/>
                      <a:pt x="156" y="0"/>
                    </a:cubicBezTo>
                    <a:lnTo>
                      <a:pt x="2819" y="0"/>
                    </a:lnTo>
                    <a:cubicBezTo>
                      <a:pt x="2905" y="0"/>
                      <a:pt x="2975" y="70"/>
                      <a:pt x="2975" y="156"/>
                    </a:cubicBezTo>
                    <a:lnTo>
                      <a:pt x="2975" y="782"/>
                    </a:lnTo>
                    <a:cubicBezTo>
                      <a:pt x="2975" y="868"/>
                      <a:pt x="2905" y="938"/>
                      <a:pt x="2819" y="938"/>
                    </a:cubicBezTo>
                    <a:lnTo>
                      <a:pt x="156" y="938"/>
                    </a:lnTo>
                    <a:cubicBezTo>
                      <a:pt x="70" y="938"/>
                      <a:pt x="0" y="868"/>
                      <a:pt x="0" y="782"/>
                    </a:cubicBez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4472C4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path"/>
              <p:cNvSpPr/>
              <p:nvPr/>
            </p:nvSpPr>
            <p:spPr>
              <a:xfrm>
                <a:off x="93650" y="93650"/>
                <a:ext cx="1802164" cy="508729"/>
              </a:xfrm>
              <a:custGeom>
                <a:avLst/>
                <a:gdLst/>
                <a:ahLst/>
                <a:cxnLst/>
                <a:rect l="0" t="0" r="0" b="0"/>
                <a:pathLst>
                  <a:path w="2838" h="801">
                    <a:moveTo>
                      <a:pt x="2828" y="634"/>
                    </a:moveTo>
                    <a:cubicBezTo>
                      <a:pt x="2828" y="721"/>
                      <a:pt x="2758" y="791"/>
                      <a:pt x="2671" y="791"/>
                    </a:cubicBezTo>
                  </a:path>
                </a:pathLst>
              </a:custGeom>
              <a:noFill/>
              <a:ln w="12700" cap="flat">
                <a:solidFill>
                  <a:srgbClr val="2F528F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path"/>
            <p:cNvSpPr/>
            <p:nvPr/>
          </p:nvSpPr>
          <p:spPr>
            <a:xfrm>
              <a:off x="105689" y="0"/>
              <a:ext cx="1796475" cy="503040"/>
            </a:xfrm>
            <a:custGeom>
              <a:avLst/>
              <a:gdLst/>
              <a:ahLst/>
              <a:cxnLst/>
              <a:rect l="0" t="0" r="0" b="0"/>
              <a:pathLst>
                <a:path w="2829" h="792">
                  <a:moveTo>
                    <a:pt x="0" y="10"/>
                  </a:moveTo>
                  <a:lnTo>
                    <a:pt x="2662" y="10"/>
                  </a:lnTo>
                  <a:moveTo>
                    <a:pt x="2819" y="166"/>
                  </a:moveTo>
                  <a:lnTo>
                    <a:pt x="2819" y="792"/>
                  </a:lnTo>
                </a:path>
              </a:pathLst>
            </a:custGeom>
            <a:noFill/>
            <a:ln w="12700" cap="flat">
              <a:solidFill>
                <a:srgbClr val="2F528F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" name="textbox 17"/>
            <p:cNvSpPr/>
            <p:nvPr/>
          </p:nvSpPr>
          <p:spPr>
            <a:xfrm>
              <a:off x="255865" y="42825"/>
              <a:ext cx="1479955" cy="46164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0000"/>
                </a:lnSpc>
              </a:pPr>
              <a:endParaRPr lang="en-US" altLang="en-US" sz="100" dirty="0"/>
            </a:p>
            <a:p>
              <a:pPr marL="12700" algn="l" rtl="0" eaLnBrk="0">
                <a:lnSpc>
                  <a:spcPct val="72000"/>
                </a:lnSpc>
              </a:pPr>
              <a:r>
                <a:rPr lang="en-US" sz="1500" spc="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C</a:t>
              </a:r>
              <a:r>
                <a:rPr sz="1500" spc="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ross-sectional regressions </a:t>
              </a:r>
              <a:endParaRPr sz="150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endParaRPr>
            </a:p>
            <a:p>
              <a:pPr marL="12700" algn="l" rtl="0" eaLnBrk="0">
                <a:lnSpc>
                  <a:spcPct val="72000"/>
                </a:lnSpc>
              </a:pPr>
              <a:r>
                <a:rPr lang="en-US" sz="1500" spc="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           &amp;</a:t>
              </a:r>
              <a:endParaRPr sz="150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endParaRPr>
            </a:p>
            <a:p>
              <a:pPr marL="12700" algn="l" rtl="0" eaLnBrk="0">
                <a:lnSpc>
                  <a:spcPct val="72000"/>
                </a:lnSpc>
              </a:pPr>
              <a:r>
                <a:rPr lang="en-US" sz="1500" spc="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P</a:t>
              </a:r>
              <a:r>
                <a:rPr sz="1500" spc="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ortfolio sorts</a:t>
              </a:r>
              <a:endParaRPr lang="en-US" altLang="en-US" sz="1500" dirty="0"/>
            </a:p>
          </p:txBody>
        </p:sp>
        <p:sp>
          <p:nvSpPr>
            <p:cNvPr id="18" name="path"/>
            <p:cNvSpPr/>
            <p:nvPr/>
          </p:nvSpPr>
          <p:spPr>
            <a:xfrm>
              <a:off x="0" y="0"/>
              <a:ext cx="112039" cy="608729"/>
            </a:xfrm>
            <a:custGeom>
              <a:avLst/>
              <a:gdLst/>
              <a:ahLst/>
              <a:cxnLst/>
              <a:rect l="0" t="0" r="0" b="0"/>
              <a:pathLst>
                <a:path w="176" h="958">
                  <a:moveTo>
                    <a:pt x="10" y="166"/>
                  </a:moveTo>
                  <a:cubicBezTo>
                    <a:pt x="10" y="80"/>
                    <a:pt x="80" y="10"/>
                    <a:pt x="166" y="10"/>
                  </a:cubicBezTo>
                  <a:moveTo>
                    <a:pt x="166" y="948"/>
                  </a:moveTo>
                  <a:cubicBezTo>
                    <a:pt x="80" y="948"/>
                    <a:pt x="10" y="878"/>
                    <a:pt x="10" y="792"/>
                  </a:cubicBezTo>
                  <a:lnTo>
                    <a:pt x="10" y="166"/>
                  </a:lnTo>
                </a:path>
              </a:pathLst>
            </a:custGeom>
            <a:noFill/>
            <a:ln w="12700" cap="flat">
              <a:solidFill>
                <a:srgbClr val="2F528F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0" name="table 2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5810" y="4154805"/>
          <a:ext cx="7310755" cy="1200785"/>
        </p:xfrm>
        <a:graphic>
          <a:graphicData uri="http://schemas.openxmlformats.org/drawingml/2006/table">
            <a:tbl>
              <a:tblPr/>
              <a:tblGrid>
                <a:gridCol w="7310755"/>
              </a:tblGrid>
              <a:tr h="120078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algn="l" rtl="0" eaLnBrk="0">
                        <a:lnSpc>
                          <a:spcPct val="82000"/>
                        </a:lnSpc>
                      </a:pPr>
                      <a:r>
                        <a:rPr lang="en-US" sz="180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 </a:t>
                      </a:r>
                      <a:r>
                        <a:rPr sz="180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 </a:t>
                      </a:r>
                      <a:r>
                        <a:rPr sz="180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r>
                        <a:rPr lang="en-US" sz="180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U</a:t>
                      </a:r>
                      <a:r>
                        <a:rPr sz="18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+mn-ea"/>
                        </a:rPr>
                        <a:t>se portfolio</a:t>
                      </a:r>
                      <a:r>
                        <a:rPr lang="en-US" sz="18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+mn-ea"/>
                        </a:rPr>
                        <a:t> </a:t>
                      </a:r>
                      <a:r>
                        <a:rPr lang="en-US" altLang="en-US" sz="1800" dirty="0">
                          <a:sym typeface="+mn-ea"/>
                        </a:rPr>
                        <a:t>sorts to assess the premia </a:t>
                      </a:r>
                      <a:endParaRPr lang="en-US" altLang="en-US" sz="1800" dirty="0">
                        <a:sym typeface="+mn-ea"/>
                      </a:endParaRPr>
                    </a:p>
                    <a:p>
                      <a:pPr algn="l" rtl="0" eaLnBrk="0">
                        <a:lnSpc>
                          <a:spcPct val="82000"/>
                        </a:lnSpc>
                      </a:pPr>
                      <a:r>
                        <a:rPr lang="en-US" altLang="en-US" sz="1800" dirty="0">
                          <a:sym typeface="+mn-ea"/>
                        </a:rPr>
                        <a:t>                 </a:t>
                      </a:r>
                      <a:endParaRPr lang="en-US" altLang="en-US" sz="1800" dirty="0">
                        <a:sym typeface="+mn-ea"/>
                      </a:endParaRPr>
                    </a:p>
                    <a:p>
                      <a:pPr algn="l" rtl="0" eaLnBrk="0">
                        <a:lnSpc>
                          <a:spcPct val="82000"/>
                        </a:lnSpc>
                      </a:pPr>
                      <a:r>
                        <a:rPr lang="en-US" altLang="en-US" sz="1800" dirty="0">
                          <a:sym typeface="+mn-ea"/>
                        </a:rPr>
                        <a:t>           for short-term and  long-term leverage </a:t>
                      </a:r>
                      <a:endParaRPr lang="en-US" altLang="en-US" sz="1800" dirty="0">
                        <a:sym typeface="+mn-ea"/>
                      </a:endParaRPr>
                    </a:p>
                    <a:p>
                      <a:pPr algn="l" rtl="0" eaLnBrk="0">
                        <a:lnSpc>
                          <a:spcPct val="82000"/>
                        </a:lnSpc>
                      </a:pPr>
                      <a:r>
                        <a:rPr lang="en-US" altLang="en-US" sz="1800" dirty="0">
                          <a:sym typeface="+mn-ea"/>
                        </a:rPr>
                        <a:t>            </a:t>
                      </a:r>
                      <a:endParaRPr lang="en-US" altLang="en-US" sz="1800" dirty="0">
                        <a:sym typeface="+mn-ea"/>
                      </a:endParaRPr>
                    </a:p>
                    <a:p>
                      <a:pPr algn="l" rtl="0" eaLnBrk="0">
                        <a:lnSpc>
                          <a:spcPct val="82000"/>
                        </a:lnSpc>
                      </a:pPr>
                      <a:r>
                        <a:rPr lang="en-US" altLang="en-US" sz="1800" dirty="0">
                          <a:sym typeface="+mn-ea"/>
                        </a:rPr>
                        <a:t>           Then study their factor risk exposures.</a:t>
                      </a:r>
                      <a:endParaRPr lang="en-US" altLang="en-US" sz="1800" dirty="0"/>
                    </a:p>
                    <a:p>
                      <a:pPr marL="285750" indent="2540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altLang="en-US" sz="1800" dirty="0"/>
                    </a:p>
                  </a:txBody>
                  <a:tcPr marL="0" marR="0" marT="0" marB="0" vert="horz">
                    <a:lnL w="28575" cap="flat" cmpd="sng" algn="ctr">
                      <a:solidFill>
                        <a:srgbClr val="71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1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1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3"/>
          <p:cNvGraphicFramePr>
            <a:graphicFrameLocks noGrp="1"/>
          </p:cNvGraphicFramePr>
          <p:nvPr/>
        </p:nvGraphicFramePr>
        <p:xfrm>
          <a:off x="6054725" y="2200275"/>
          <a:ext cx="2650490" cy="1072515"/>
        </p:xfrm>
        <a:graphic>
          <a:graphicData uri="http://schemas.openxmlformats.org/drawingml/2006/table">
            <a:tbl>
              <a:tblPr/>
              <a:tblGrid>
                <a:gridCol w="2650490"/>
              </a:tblGrid>
              <a:tr h="10725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</a:pPr>
                      <a:endParaRPr lang="en-US" altLang="en-US" sz="200" dirty="0"/>
                    </a:p>
                    <a:p>
                      <a:pPr marL="111760" algn="l" rtl="0" eaLnBrk="0">
                        <a:lnSpc>
                          <a:spcPts val="2045"/>
                        </a:lnSpc>
                        <a:tabLst>
                          <a:tab pos="429260" algn="l"/>
                        </a:tabLst>
                      </a:pPr>
                      <a:r>
                        <a:rPr sz="15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	</a:t>
                      </a:r>
                      <a:r>
                        <a:rPr lang="en-US" sz="15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5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ow firms’</a:t>
                      </a:r>
                      <a:endParaRPr sz="1500" spc="0" dirty="0">
                        <a:solidFill>
                          <a:srgbClr val="FFFFFF">
                            <a:alpha val="100000"/>
                          </a:srgbClr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  <a:p>
                      <a:pPr marL="467360" algn="l" rtl="0" eaLnBrk="0">
                        <a:lnSpc>
                          <a:spcPts val="2030"/>
                        </a:lnSpc>
                      </a:pPr>
                      <a:r>
                        <a:rPr lang="en-US" altLang="en-US" sz="1500" dirty="0">
                          <a:solidFill>
                            <a:schemeClr val="bg1"/>
                          </a:solidFill>
                        </a:rPr>
                        <a:t>debt maturities </a:t>
                      </a:r>
                      <a:endParaRPr lang="en-US" altLang="en-US" sz="1500" dirty="0">
                        <a:solidFill>
                          <a:schemeClr val="bg1"/>
                        </a:solidFill>
                      </a:endParaRPr>
                    </a:p>
                    <a:p>
                      <a:pPr marL="467360" algn="l" rtl="0" eaLnBrk="0">
                        <a:lnSpc>
                          <a:spcPts val="2030"/>
                        </a:lnSpc>
                      </a:pPr>
                      <a:r>
                        <a:rPr lang="en-US" altLang="en-US" sz="1500" dirty="0">
                          <a:solidFill>
                            <a:schemeClr val="bg1"/>
                          </a:solidFill>
                        </a:rPr>
                        <a:t>matter for equity returns</a:t>
                      </a:r>
                      <a:endParaRPr lang="en-US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24" name="path"/>
          <p:cNvSpPr/>
          <p:nvPr/>
        </p:nvSpPr>
        <p:spPr>
          <a:xfrm>
            <a:off x="6054647" y="2200913"/>
            <a:ext cx="112039" cy="106989"/>
          </a:xfrm>
          <a:custGeom>
            <a:avLst/>
            <a:gdLst/>
            <a:ahLst/>
            <a:cxnLst/>
            <a:rect l="0" t="0" r="0" b="0"/>
            <a:pathLst>
              <a:path w="176" h="168">
                <a:moveTo>
                  <a:pt x="10" y="158"/>
                </a:moveTo>
                <a:cubicBezTo>
                  <a:pt x="10" y="76"/>
                  <a:pt x="80" y="9"/>
                  <a:pt x="166" y="9"/>
                </a:cubicBezTo>
              </a:path>
            </a:pathLst>
          </a:custGeom>
          <a:noFill/>
          <a:ln w="12127" cap="flat">
            <a:solidFill>
              <a:srgbClr val="2F528F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985755" y="2221428"/>
            <a:ext cx="1902164" cy="608729"/>
            <a:chOff x="0" y="0"/>
            <a:chExt cx="1902164" cy="608729"/>
          </a:xfrm>
        </p:grpSpPr>
        <p:grpSp>
          <p:nvGrpSpPr>
            <p:cNvPr id="8" name="group 8"/>
            <p:cNvGrpSpPr/>
            <p:nvPr/>
          </p:nvGrpSpPr>
          <p:grpSpPr>
            <a:xfrm rot="21600000">
              <a:off x="6350" y="6350"/>
              <a:ext cx="1895814" cy="602379"/>
              <a:chOff x="0" y="0"/>
              <a:chExt cx="1895814" cy="602379"/>
            </a:xfrm>
          </p:grpSpPr>
          <p:sp>
            <p:nvSpPr>
              <p:cNvPr id="25" name="path"/>
              <p:cNvSpPr/>
              <p:nvPr/>
            </p:nvSpPr>
            <p:spPr>
              <a:xfrm>
                <a:off x="0" y="0"/>
                <a:ext cx="1889465" cy="596029"/>
              </a:xfrm>
              <a:custGeom>
                <a:avLst/>
                <a:gdLst/>
                <a:ahLst/>
                <a:cxnLst/>
                <a:rect l="0" t="0" r="0" b="0"/>
                <a:pathLst>
                  <a:path w="2975" h="938">
                    <a:moveTo>
                      <a:pt x="0" y="156"/>
                    </a:moveTo>
                    <a:moveTo>
                      <a:pt x="0" y="156"/>
                    </a:moveTo>
                    <a:cubicBezTo>
                      <a:pt x="0" y="70"/>
                      <a:pt x="70" y="0"/>
                      <a:pt x="156" y="0"/>
                    </a:cubicBezTo>
                    <a:lnTo>
                      <a:pt x="2819" y="0"/>
                    </a:lnTo>
                    <a:cubicBezTo>
                      <a:pt x="2905" y="0"/>
                      <a:pt x="2975" y="70"/>
                      <a:pt x="2975" y="156"/>
                    </a:cubicBezTo>
                    <a:lnTo>
                      <a:pt x="2975" y="782"/>
                    </a:lnTo>
                    <a:cubicBezTo>
                      <a:pt x="2975" y="868"/>
                      <a:pt x="2905" y="938"/>
                      <a:pt x="2819" y="938"/>
                    </a:cubicBezTo>
                    <a:lnTo>
                      <a:pt x="156" y="938"/>
                    </a:lnTo>
                    <a:cubicBezTo>
                      <a:pt x="70" y="938"/>
                      <a:pt x="0" y="868"/>
                      <a:pt x="0" y="782"/>
                    </a:cubicBez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4472C4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path"/>
              <p:cNvSpPr/>
              <p:nvPr/>
            </p:nvSpPr>
            <p:spPr>
              <a:xfrm>
                <a:off x="93650" y="93650"/>
                <a:ext cx="1802164" cy="508729"/>
              </a:xfrm>
              <a:custGeom>
                <a:avLst/>
                <a:gdLst/>
                <a:ahLst/>
                <a:cxnLst/>
                <a:rect l="0" t="0" r="0" b="0"/>
                <a:pathLst>
                  <a:path w="2838" h="801">
                    <a:moveTo>
                      <a:pt x="2828" y="634"/>
                    </a:moveTo>
                    <a:cubicBezTo>
                      <a:pt x="2828" y="721"/>
                      <a:pt x="2758" y="791"/>
                      <a:pt x="2671" y="791"/>
                    </a:cubicBezTo>
                  </a:path>
                </a:pathLst>
              </a:custGeom>
              <a:noFill/>
              <a:ln w="12700" cap="flat">
                <a:solidFill>
                  <a:srgbClr val="2F528F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path"/>
            <p:cNvSpPr/>
            <p:nvPr/>
          </p:nvSpPr>
          <p:spPr>
            <a:xfrm>
              <a:off x="105689" y="0"/>
              <a:ext cx="1796475" cy="503040"/>
            </a:xfrm>
            <a:custGeom>
              <a:avLst/>
              <a:gdLst/>
              <a:ahLst/>
              <a:cxnLst/>
              <a:rect l="0" t="0" r="0" b="0"/>
              <a:pathLst>
                <a:path w="2829" h="792">
                  <a:moveTo>
                    <a:pt x="0" y="10"/>
                  </a:moveTo>
                  <a:lnTo>
                    <a:pt x="2662" y="10"/>
                  </a:lnTo>
                  <a:moveTo>
                    <a:pt x="2819" y="166"/>
                  </a:moveTo>
                  <a:lnTo>
                    <a:pt x="2819" y="792"/>
                  </a:lnTo>
                </a:path>
              </a:pathLst>
            </a:custGeom>
            <a:noFill/>
            <a:ln w="12700" cap="flat">
              <a:solidFill>
                <a:srgbClr val="2F528F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" name="textbox 28"/>
            <p:cNvSpPr/>
            <p:nvPr/>
          </p:nvSpPr>
          <p:spPr>
            <a:xfrm>
              <a:off x="346391" y="29316"/>
              <a:ext cx="1218564" cy="5384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3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Controlling the leverage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path"/>
            <p:cNvSpPr/>
            <p:nvPr/>
          </p:nvSpPr>
          <p:spPr>
            <a:xfrm>
              <a:off x="0" y="0"/>
              <a:ext cx="112039" cy="608729"/>
            </a:xfrm>
            <a:custGeom>
              <a:avLst/>
              <a:gdLst/>
              <a:ahLst/>
              <a:cxnLst/>
              <a:rect l="0" t="0" r="0" b="0"/>
              <a:pathLst>
                <a:path w="176" h="958">
                  <a:moveTo>
                    <a:pt x="10" y="166"/>
                  </a:moveTo>
                  <a:cubicBezTo>
                    <a:pt x="10" y="80"/>
                    <a:pt x="80" y="10"/>
                    <a:pt x="166" y="10"/>
                  </a:cubicBezTo>
                  <a:moveTo>
                    <a:pt x="166" y="948"/>
                  </a:moveTo>
                  <a:cubicBezTo>
                    <a:pt x="80" y="948"/>
                    <a:pt x="10" y="878"/>
                    <a:pt x="10" y="792"/>
                  </a:cubicBezTo>
                  <a:lnTo>
                    <a:pt x="10" y="166"/>
                  </a:lnTo>
                </a:path>
              </a:pathLst>
            </a:custGeom>
            <a:noFill/>
            <a:ln w="12700" cap="flat">
              <a:solidFill>
                <a:srgbClr val="2F528F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1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6</a:t>
            </a:r>
            <a:endParaRPr lang="en-US" altLang="en-US" sz="1200" dirty="0"/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5544943" y="2349964"/>
            <a:ext cx="400004" cy="351657"/>
            <a:chOff x="0" y="0"/>
            <a:chExt cx="400004" cy="351657"/>
          </a:xfrm>
        </p:grpSpPr>
        <p:sp>
          <p:nvSpPr>
            <p:cNvPr id="32" name="path"/>
            <p:cNvSpPr/>
            <p:nvPr/>
          </p:nvSpPr>
          <p:spPr>
            <a:xfrm>
              <a:off x="6350" y="4490"/>
              <a:ext cx="389165" cy="342677"/>
            </a:xfrm>
            <a:custGeom>
              <a:avLst/>
              <a:gdLst/>
              <a:ahLst/>
              <a:cxnLst/>
              <a:rect l="0" t="0" r="0" b="0"/>
              <a:pathLst>
                <a:path w="612" h="539">
                  <a:moveTo>
                    <a:pt x="0" y="134"/>
                  </a:moveTo>
                  <a:lnTo>
                    <a:pt x="16" y="134"/>
                  </a:lnTo>
                  <a:lnTo>
                    <a:pt x="16" y="404"/>
                  </a:lnTo>
                  <a:lnTo>
                    <a:pt x="0" y="404"/>
                  </a:lnTo>
                  <a:lnTo>
                    <a:pt x="0" y="134"/>
                  </a:lnTo>
                  <a:close/>
                  <a:moveTo>
                    <a:pt x="33" y="134"/>
                  </a:moveTo>
                  <a:lnTo>
                    <a:pt x="67" y="134"/>
                  </a:lnTo>
                  <a:lnTo>
                    <a:pt x="67" y="404"/>
                  </a:lnTo>
                  <a:lnTo>
                    <a:pt x="33" y="404"/>
                  </a:lnTo>
                  <a:lnTo>
                    <a:pt x="33" y="134"/>
                  </a:lnTo>
                  <a:close/>
                  <a:moveTo>
                    <a:pt x="84" y="134"/>
                  </a:moveTo>
                  <a:lnTo>
                    <a:pt x="343" y="134"/>
                  </a:lnTo>
                  <a:lnTo>
                    <a:pt x="343" y="0"/>
                  </a:lnTo>
                  <a:lnTo>
                    <a:pt x="612" y="269"/>
                  </a:lnTo>
                  <a:lnTo>
                    <a:pt x="343" y="539"/>
                  </a:lnTo>
                  <a:lnTo>
                    <a:pt x="343" y="404"/>
                  </a:lnTo>
                  <a:lnTo>
                    <a:pt x="84" y="404"/>
                  </a:lnTo>
                  <a:lnTo>
                    <a:pt x="84" y="134"/>
                  </a:lnTo>
                  <a:close/>
                </a:path>
              </a:pathLst>
            </a:custGeom>
            <a:solidFill>
              <a:srgbClr val="71AD47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3" name="path"/>
            <p:cNvSpPr/>
            <p:nvPr/>
          </p:nvSpPr>
          <p:spPr>
            <a:xfrm>
              <a:off x="0" y="0"/>
              <a:ext cx="400004" cy="351657"/>
            </a:xfrm>
            <a:custGeom>
              <a:avLst/>
              <a:gdLst/>
              <a:ahLst/>
              <a:cxnLst/>
              <a:rect l="0" t="0" r="0" b="0"/>
              <a:pathLst>
                <a:path w="629" h="553">
                  <a:moveTo>
                    <a:pt x="10" y="141"/>
                  </a:moveTo>
                  <a:lnTo>
                    <a:pt x="26" y="141"/>
                  </a:lnTo>
                  <a:lnTo>
                    <a:pt x="26" y="411"/>
                  </a:lnTo>
                  <a:lnTo>
                    <a:pt x="10" y="411"/>
                  </a:lnTo>
                  <a:lnTo>
                    <a:pt x="10" y="141"/>
                  </a:lnTo>
                  <a:close/>
                  <a:moveTo>
                    <a:pt x="43" y="141"/>
                  </a:moveTo>
                  <a:lnTo>
                    <a:pt x="77" y="141"/>
                  </a:lnTo>
                  <a:lnTo>
                    <a:pt x="77" y="411"/>
                  </a:lnTo>
                  <a:lnTo>
                    <a:pt x="43" y="411"/>
                  </a:lnTo>
                  <a:lnTo>
                    <a:pt x="43" y="141"/>
                  </a:lnTo>
                  <a:close/>
                  <a:moveTo>
                    <a:pt x="94" y="141"/>
                  </a:moveTo>
                  <a:lnTo>
                    <a:pt x="353" y="141"/>
                  </a:lnTo>
                  <a:lnTo>
                    <a:pt x="353" y="7"/>
                  </a:lnTo>
                  <a:lnTo>
                    <a:pt x="622" y="276"/>
                  </a:lnTo>
                  <a:lnTo>
                    <a:pt x="353" y="546"/>
                  </a:lnTo>
                  <a:lnTo>
                    <a:pt x="353" y="411"/>
                  </a:lnTo>
                  <a:lnTo>
                    <a:pt x="94" y="411"/>
                  </a:lnTo>
                  <a:lnTo>
                    <a:pt x="94" y="141"/>
                  </a:lnTo>
                  <a:close/>
                </a:path>
              </a:pathLst>
            </a:custGeom>
            <a:noFill/>
            <a:ln w="12700" cap="flat">
              <a:solidFill>
                <a:srgbClr val="71AD47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group 12"/>
          <p:cNvGrpSpPr/>
          <p:nvPr/>
        </p:nvGrpSpPr>
        <p:grpSpPr>
          <a:xfrm rot="21600000">
            <a:off x="3010498" y="2349964"/>
            <a:ext cx="400004" cy="351657"/>
            <a:chOff x="0" y="0"/>
            <a:chExt cx="400004" cy="351657"/>
          </a:xfrm>
        </p:grpSpPr>
        <p:sp>
          <p:nvSpPr>
            <p:cNvPr id="34" name="path"/>
            <p:cNvSpPr/>
            <p:nvPr/>
          </p:nvSpPr>
          <p:spPr>
            <a:xfrm>
              <a:off x="6350" y="4490"/>
              <a:ext cx="389163" cy="342677"/>
            </a:xfrm>
            <a:custGeom>
              <a:avLst/>
              <a:gdLst/>
              <a:ahLst/>
              <a:cxnLst/>
              <a:rect l="0" t="0" r="0" b="0"/>
              <a:pathLst>
                <a:path w="612" h="539">
                  <a:moveTo>
                    <a:pt x="0" y="134"/>
                  </a:moveTo>
                  <a:lnTo>
                    <a:pt x="16" y="134"/>
                  </a:lnTo>
                  <a:lnTo>
                    <a:pt x="16" y="404"/>
                  </a:lnTo>
                  <a:lnTo>
                    <a:pt x="0" y="404"/>
                  </a:lnTo>
                  <a:lnTo>
                    <a:pt x="0" y="134"/>
                  </a:lnTo>
                  <a:close/>
                  <a:moveTo>
                    <a:pt x="33" y="134"/>
                  </a:moveTo>
                  <a:lnTo>
                    <a:pt x="67" y="134"/>
                  </a:lnTo>
                  <a:lnTo>
                    <a:pt x="67" y="404"/>
                  </a:lnTo>
                  <a:lnTo>
                    <a:pt x="33" y="404"/>
                  </a:lnTo>
                  <a:lnTo>
                    <a:pt x="33" y="134"/>
                  </a:lnTo>
                  <a:close/>
                  <a:moveTo>
                    <a:pt x="84" y="134"/>
                  </a:moveTo>
                  <a:lnTo>
                    <a:pt x="343" y="134"/>
                  </a:lnTo>
                  <a:lnTo>
                    <a:pt x="343" y="0"/>
                  </a:lnTo>
                  <a:lnTo>
                    <a:pt x="612" y="269"/>
                  </a:lnTo>
                  <a:lnTo>
                    <a:pt x="343" y="539"/>
                  </a:lnTo>
                  <a:lnTo>
                    <a:pt x="343" y="404"/>
                  </a:lnTo>
                  <a:lnTo>
                    <a:pt x="84" y="404"/>
                  </a:lnTo>
                  <a:lnTo>
                    <a:pt x="84" y="134"/>
                  </a:lnTo>
                  <a:close/>
                </a:path>
              </a:pathLst>
            </a:custGeom>
            <a:solidFill>
              <a:srgbClr val="71AD47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5" name="path"/>
            <p:cNvSpPr/>
            <p:nvPr/>
          </p:nvSpPr>
          <p:spPr>
            <a:xfrm>
              <a:off x="0" y="0"/>
              <a:ext cx="400004" cy="351657"/>
            </a:xfrm>
            <a:custGeom>
              <a:avLst/>
              <a:gdLst/>
              <a:ahLst/>
              <a:cxnLst/>
              <a:rect l="0" t="0" r="0" b="0"/>
              <a:pathLst>
                <a:path w="629" h="553">
                  <a:moveTo>
                    <a:pt x="10" y="141"/>
                  </a:moveTo>
                  <a:lnTo>
                    <a:pt x="26" y="141"/>
                  </a:lnTo>
                  <a:lnTo>
                    <a:pt x="26" y="411"/>
                  </a:lnTo>
                  <a:lnTo>
                    <a:pt x="10" y="411"/>
                  </a:lnTo>
                  <a:lnTo>
                    <a:pt x="10" y="141"/>
                  </a:lnTo>
                  <a:close/>
                  <a:moveTo>
                    <a:pt x="43" y="141"/>
                  </a:moveTo>
                  <a:lnTo>
                    <a:pt x="77" y="141"/>
                  </a:lnTo>
                  <a:lnTo>
                    <a:pt x="77" y="411"/>
                  </a:lnTo>
                  <a:lnTo>
                    <a:pt x="43" y="411"/>
                  </a:lnTo>
                  <a:lnTo>
                    <a:pt x="43" y="141"/>
                  </a:lnTo>
                  <a:close/>
                  <a:moveTo>
                    <a:pt x="94" y="141"/>
                  </a:moveTo>
                  <a:lnTo>
                    <a:pt x="353" y="141"/>
                  </a:lnTo>
                  <a:lnTo>
                    <a:pt x="353" y="7"/>
                  </a:lnTo>
                  <a:lnTo>
                    <a:pt x="622" y="276"/>
                  </a:lnTo>
                  <a:lnTo>
                    <a:pt x="353" y="546"/>
                  </a:lnTo>
                  <a:lnTo>
                    <a:pt x="353" y="411"/>
                  </a:lnTo>
                  <a:lnTo>
                    <a:pt x="94" y="411"/>
                  </a:lnTo>
                  <a:lnTo>
                    <a:pt x="94" y="141"/>
                  </a:lnTo>
                  <a:close/>
                </a:path>
              </a:pathLst>
            </a:custGeom>
            <a:noFill/>
            <a:ln w="12700" cap="flat">
              <a:solidFill>
                <a:srgbClr val="71AD47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path"/>
          <p:cNvSpPr/>
          <p:nvPr/>
        </p:nvSpPr>
        <p:spPr>
          <a:xfrm flipV="1">
            <a:off x="780415" y="5317490"/>
            <a:ext cx="7295515" cy="325755"/>
          </a:xfrm>
          <a:custGeom>
            <a:avLst/>
            <a:gdLst/>
            <a:ahLst/>
            <a:cxnLst/>
            <a:rect l="0" t="0" r="0" b="0"/>
            <a:pathLst>
              <a:path w="3649" h="45">
                <a:moveTo>
                  <a:pt x="3649" y="22"/>
                </a:moveTo>
                <a:lnTo>
                  <a:pt x="0" y="22"/>
                </a:lnTo>
              </a:path>
            </a:pathLst>
          </a:custGeom>
          <a:noFill/>
          <a:ln w="28575" cap="flat">
            <a:solidFill>
              <a:srgbClr val="71AD47">
                <a:alpha val="100000"/>
              </a:srgbClr>
            </a:solidFill>
            <a:prstDash val="dash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" name="rect"/>
          <p:cNvSpPr/>
          <p:nvPr/>
        </p:nvSpPr>
        <p:spPr>
          <a:xfrm>
            <a:off x="1091444" y="2817458"/>
            <a:ext cx="1690785" cy="12700"/>
          </a:xfrm>
          <a:prstGeom prst="rect">
            <a:avLst/>
          </a:prstGeom>
          <a:solidFill>
            <a:srgbClr val="2F528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9"/>
          <p:cNvSpPr/>
          <p:nvPr/>
        </p:nvSpPr>
        <p:spPr>
          <a:xfrm>
            <a:off x="720852" y="589330"/>
            <a:ext cx="7571105" cy="48952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marL="60325" algn="l" rtl="0" eaLnBrk="0">
              <a:lnSpc>
                <a:spcPct val="82000"/>
              </a:lnSpc>
            </a:pPr>
            <a:r>
              <a:rPr sz="43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43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43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Introduction</a:t>
            </a:r>
            <a:endParaRPr lang="en-US" altLang="en-US" sz="43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marL="14605" algn="l" rtl="0" eaLnBrk="0">
              <a:lnSpc>
                <a:spcPct val="81000"/>
              </a:lnSpc>
              <a:spcBef>
                <a:spcPts val="725"/>
              </a:spcBef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Contributio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endParaRPr lang="en-US" altLang="en-US" sz="2400" dirty="0"/>
          </a:p>
          <a:p>
            <a:pPr marL="26670" algn="l" rtl="0" eaLnBrk="0">
              <a:lnSpc>
                <a:spcPts val="2725"/>
              </a:lnSpc>
              <a:spcBef>
                <a:spcPts val="565"/>
              </a:spcBef>
            </a:pPr>
            <a:r>
              <a:rPr sz="200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200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</a:t>
            </a:r>
            <a:r>
              <a:rPr lang="en-US" sz="200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Concluded a debate :</a:t>
            </a:r>
            <a:endParaRPr lang="en-US" sz="2000" spc="-10" dirty="0">
              <a:solidFill>
                <a:srgbClr val="FF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" algn="l" rtl="0" eaLnBrk="0">
              <a:lnSpc>
                <a:spcPts val="2725"/>
              </a:lnSpc>
              <a:spcBef>
                <a:spcPts val="565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Equity returns increase in short-term leverage but not in long-term leverage. </a:t>
            </a:r>
            <a:endParaRPr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  <a:p>
            <a:pPr marL="26670" algn="l" rtl="0" eaLnBrk="0">
              <a:lnSpc>
                <a:spcPts val="2725"/>
              </a:lnSpc>
              <a:spcBef>
                <a:spcPts val="565"/>
              </a:spcBef>
            </a:pPr>
            <a:endParaRPr sz="2000" b="1" spc="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35585" indent="-222885" algn="l" rtl="0" eaLnBrk="0">
              <a:lnSpc>
                <a:spcPct val="98000"/>
              </a:lnSpc>
              <a:spcBef>
                <a:spcPts val="560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lang="en-US"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Because of higher rollover risk, investors require a premium for stocks with higher short-term leverage ratio</a:t>
            </a:r>
            <a:r>
              <a:rPr lang="zh-CN" altLang="en-US"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（</a:t>
            </a:r>
            <a:r>
              <a:rPr lang="en-US" altLang="zh-CN"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refinancing intensity)</a:t>
            </a:r>
            <a:endParaRPr lang="en-US" altLang="zh-CN" sz="2000" spc="-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235585" indent="-222885" algn="l" rtl="0" eaLnBrk="0">
              <a:lnSpc>
                <a:spcPct val="98000"/>
              </a:lnSpc>
              <a:spcBef>
                <a:spcPts val="560"/>
              </a:spcBef>
            </a:pPr>
            <a:endParaRPr sz="2000" spc="-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5585" indent="-222885" algn="l" rtl="0" eaLnBrk="0">
              <a:lnSpc>
                <a:spcPct val="98000"/>
              </a:lnSpc>
              <a:spcBef>
                <a:spcPts val="560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•</a:t>
            </a:r>
            <a:r>
              <a:rPr lang="en-US"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en-US" sz="2000" dirty="0"/>
              <a:t>The premium differential (controlling for size effects) is about 3.2% per year.</a:t>
            </a:r>
            <a:endParaRPr lang="en-US" altLang="en-US" sz="2000" dirty="0"/>
          </a:p>
          <a:p>
            <a:pPr marL="235585" indent="-222885" algn="l" rtl="0" eaLnBrk="0">
              <a:lnSpc>
                <a:spcPct val="98000"/>
              </a:lnSpc>
              <a:spcBef>
                <a:spcPts val="560"/>
              </a:spcBef>
            </a:pPr>
            <a:endParaRPr lang="en-US" sz="2000" spc="-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0" name="textbox 40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7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1"/>
          <p:cNvSpPr/>
          <p:nvPr/>
        </p:nvSpPr>
        <p:spPr>
          <a:xfrm>
            <a:off x="714756" y="589330"/>
            <a:ext cx="7648575" cy="40887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marL="66040" algn="l" rtl="0" eaLnBrk="0">
              <a:lnSpc>
                <a:spcPct val="82000"/>
              </a:lnSpc>
            </a:pPr>
            <a:r>
              <a:rPr sz="43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43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43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Introduction</a:t>
            </a:r>
            <a:endParaRPr lang="en-US" altLang="en-US" sz="43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marL="20320" algn="l" rtl="0" eaLnBrk="0">
              <a:lnSpc>
                <a:spcPct val="81000"/>
              </a:lnSpc>
              <a:spcBef>
                <a:spcPts val="725"/>
              </a:spcBef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Contributio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endParaRPr lang="en-US" altLang="en-US" sz="2400" dirty="0"/>
          </a:p>
          <a:p>
            <a:pPr marL="235585" indent="-222885" algn="l" rtl="0" eaLnBrk="0">
              <a:lnSpc>
                <a:spcPct val="98000"/>
              </a:lnSpc>
              <a:spcBef>
                <a:spcPts val="560"/>
              </a:spcBef>
            </a:pPr>
            <a:r>
              <a:rPr lang="en-US" altLang="en-US" sz="2000" dirty="0">
                <a:sym typeface="+mn-ea"/>
              </a:rPr>
              <a:t>2) </a:t>
            </a:r>
            <a:r>
              <a:rPr lang="en-US" altLang="en-US" sz="2000" dirty="0">
                <a:solidFill>
                  <a:srgbClr val="FF0000"/>
                </a:solidFill>
                <a:sym typeface="+mn-ea"/>
              </a:rPr>
              <a:t>Method highlight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marL="242570" indent="-229870" algn="l" rtl="0" eaLnBrk="0">
              <a:lnSpc>
                <a:spcPct val="105000"/>
              </a:lnSpc>
              <a:spcBef>
                <a:spcPts val="395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•  </a:t>
            </a:r>
            <a:r>
              <a:rPr lang="en-US"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Decompose leverage into shor-term leverage(within 3 years) and long-term leverage(over 3 years)</a:t>
            </a:r>
            <a:endParaRPr lang="en-US" sz="2000" spc="-1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2725"/>
              </a:lnSpc>
              <a:spcBef>
                <a:spcPts val="565"/>
              </a:spcBef>
            </a:pPr>
            <a:endParaRPr lang="en-US" sz="2000" spc="30" dirty="0">
              <a:solidFill>
                <a:srgbClr val="FF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2725"/>
              </a:lnSpc>
              <a:spcBef>
                <a:spcPts val="565"/>
              </a:spcBef>
            </a:pPr>
            <a:r>
              <a:rPr lang="en-US" sz="2000" spc="3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2000" spc="3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r>
              <a:rPr sz="2000" spc="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2000" spc="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Corporate financial application</a:t>
            </a:r>
            <a:endParaRPr lang="en-US" altLang="en-US" sz="2000" dirty="0"/>
          </a:p>
          <a:p>
            <a:pPr marL="234950" indent="-215900" algn="l" rtl="0" eaLnBrk="0">
              <a:lnSpc>
                <a:spcPct val="98000"/>
              </a:lnSpc>
              <a:spcBef>
                <a:spcPts val="590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lang="en-US" sz="20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hareholders price debt refinancing risk, and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 firms should take this into account when choosing their debt maturity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structure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0" indent="-215900" algn="l" rtl="0" eaLnBrk="0">
              <a:lnSpc>
                <a:spcPct val="98000"/>
              </a:lnSpc>
              <a:spcBef>
                <a:spcPts val="590"/>
              </a:spcBef>
            </a:pPr>
            <a:endParaRPr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0" indent="-215900" algn="l" rtl="0" eaLnBrk="0">
              <a:lnSpc>
                <a:spcPct val="98000"/>
              </a:lnSpc>
              <a:spcBef>
                <a:spcPts val="590"/>
              </a:spcBef>
            </a:pP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 more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short term the leverage of a firm is, the more expensive is its equity capital.</a:t>
            </a:r>
            <a:endParaRPr sz="200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2" name="textbox 42"/>
          <p:cNvSpPr/>
          <p:nvPr/>
        </p:nvSpPr>
        <p:spPr>
          <a:xfrm>
            <a:off x="4285513" y="6417664"/>
            <a:ext cx="414972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605"/>
              </a:lnSpc>
            </a:pPr>
            <a:r>
              <a:rPr lang="en-US" sz="12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liyiming</a:t>
            </a:r>
            <a:r>
              <a:rPr sz="1200" spc="1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</a:t>
            </a:r>
            <a:r>
              <a:rPr sz="1200" spc="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8</a:t>
            </a:r>
            <a:endParaRPr lang="en-US" altLang="en-US" sz="1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75*94"/>
  <p:tag name="TABLE_ENDDRAG_RECT" val="60*327*575*94"/>
</p:tagLst>
</file>

<file path=ppt/tags/tag2.xml><?xml version="1.0" encoding="utf-8"?>
<p:tagLst xmlns:p="http://schemas.openxmlformats.org/presentationml/2006/main">
  <p:tag name="KSO_WM_UNIT_PLACING_PICTURE_USER_VIEWPORT" val="{&quot;height&quot;:5445,&quot;width&quot;:11565}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KSO_WPP_MARK_KEY" val="4b6f6e92-7e27-42b9-b8bf-d9ac9d2cbdca"/>
  <p:tag name="COMMONDATA" val="eyJoZGlkIjoiMDJlMWZkMjA0MTY3YTU3MzY5NTZhOTllMWU4ZWNiZDk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9895</Words>
  <Application>WPS 演示</Application>
  <PresentationFormat/>
  <Paragraphs>347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Arial</vt:lpstr>
      <vt:lpstr>Calibri</vt:lpstr>
      <vt:lpstr>黑体</vt:lpstr>
      <vt:lpstr>微软雅黑</vt:lpstr>
      <vt:lpstr>Cambria Math</vt:lpstr>
      <vt:lpstr>Arial Unicode MS</vt:lpstr>
      <vt:lpstr>微软雅黑 Light</vt:lpstr>
      <vt:lpstr>明兰</vt:lpstr>
      <vt:lpstr>Cambria Math</vt:lpstr>
      <vt:lpstr>华文细黑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Danny.L</cp:lastModifiedBy>
  <cp:revision>2</cp:revision>
  <dcterms:created xsi:type="dcterms:W3CDTF">2023-01-05T05:47:12Z</dcterms:created>
  <dcterms:modified xsi:type="dcterms:W3CDTF">2023-01-05T05:49:18Z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2023-01-05T18:37:05Z</vt:filetime>
  </property>
  <property fmtid="{D5CDD505-2E9C-101B-9397-08002B2CF9AE}" pid="4" name="UsrData">
    <vt:lpwstr>63b6a846e8170700159cd3b1</vt:lpwstr>
  </property>
  <property fmtid="{D5CDD505-2E9C-101B-9397-08002B2CF9AE}" pid="5" name="ICV">
    <vt:lpwstr>9C2EAEDF5AFB493AB29462ACFD4DD4B0</vt:lpwstr>
  </property>
  <property fmtid="{D5CDD505-2E9C-101B-9397-08002B2CF9AE}" pid="6" name="KSOProductBuildVer">
    <vt:lpwstr>2052-11.1.0.13703</vt:lpwstr>
  </property>
</Properties>
</file>