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661" r:id="rId2"/>
    <p:sldId id="808" r:id="rId3"/>
    <p:sldId id="809" r:id="rId4"/>
    <p:sldId id="662" r:id="rId5"/>
    <p:sldId id="810" r:id="rId6"/>
    <p:sldId id="807" r:id="rId7"/>
    <p:sldId id="811" r:id="rId8"/>
    <p:sldId id="812" r:id="rId9"/>
    <p:sldId id="813" r:id="rId10"/>
    <p:sldId id="814" r:id="rId11"/>
    <p:sldId id="816" r:id="rId12"/>
    <p:sldId id="815" r:id="rId13"/>
    <p:sldId id="817" r:id="rId14"/>
    <p:sldId id="818" r:id="rId15"/>
    <p:sldId id="819" r:id="rId16"/>
    <p:sldId id="820" r:id="rId17"/>
    <p:sldId id="821" r:id="rId18"/>
    <p:sldId id="822" r:id="rId19"/>
    <p:sldId id="823" r:id="rId20"/>
    <p:sldId id="824" r:id="rId21"/>
    <p:sldId id="825" r:id="rId22"/>
    <p:sldId id="82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9EE22328-880A-4002-BE42-7050FEE2BACC}">
          <p14:sldIdLst>
            <p14:sldId id="661"/>
            <p14:sldId id="808"/>
            <p14:sldId id="809"/>
            <p14:sldId id="662"/>
            <p14:sldId id="810"/>
            <p14:sldId id="807"/>
            <p14:sldId id="811"/>
            <p14:sldId id="812"/>
            <p14:sldId id="813"/>
            <p14:sldId id="814"/>
            <p14:sldId id="816"/>
            <p14:sldId id="815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A8BDC-449E-4F46-9D2E-5A9CCEFFA80C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B37BA-6B08-405D-AE9E-E06A77D99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1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EAD4-D36C-42DC-ADA2-02EB6AFBA5B2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雷印如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9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3BE6-7A7D-4AEF-B764-25E8F8DFCDB3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雷印如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05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DECD-77E3-438C-B386-AD546EE1B630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雷印如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2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3972-F296-43A6-B938-3C27511E89E5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雷印如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12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52B5-82BD-4BBD-8BC1-793F5E34AA3D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雷印如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6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697A-4888-4DA1-9D02-97FAA6B96A7C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雷印如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7019-27B6-44EB-A6DC-90643C32203D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雷印如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51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7FF0-D1D6-4B56-83ED-58B88D8E5129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雷印如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4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5716-DE5C-4A3B-9E3A-C0E861072124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雷印如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3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10B6-D0AB-46C1-850B-CA013164AC2F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雷印如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6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97E64-B138-455D-B7F0-AF612163EFF2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雷印如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05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E3E88-FFCB-4EA7-A149-10738A758AF9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雷印如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37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E0529-D080-4835-B426-F7DD0205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52AC-F11E-44CD-AE0F-1C47DD94E4BE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AD22E-248B-4EAB-AA77-258860A7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F9BC1-F486-493E-B064-A7D818EA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7BB40F6-F71F-4947-9465-58375E2BC0E9}"/>
              </a:ext>
            </a:extLst>
          </p:cNvPr>
          <p:cNvSpPr txBox="1">
            <a:spLocks/>
          </p:cNvSpPr>
          <p:nvPr/>
        </p:nvSpPr>
        <p:spPr>
          <a:xfrm>
            <a:off x="838200" y="1573543"/>
            <a:ext cx="10515601" cy="2542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dirty="0">
                <a:latin typeface="Helvetica" pitchFamily="2" charset="0"/>
              </a:rPr>
              <a:t>Do sophisticated investors follow fundamental analysis strategies? </a:t>
            </a:r>
          </a:p>
          <a:p>
            <a:pPr algn="ctr">
              <a:lnSpc>
                <a:spcPct val="100000"/>
              </a:lnSpc>
            </a:pPr>
            <a:r>
              <a:rPr lang="en-US" altLang="zh-CN" sz="4000" dirty="0">
                <a:latin typeface="Helvetica" pitchFamily="2" charset="0"/>
              </a:rPr>
              <a:t>Evidence from hedge funds and mutual funds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4E39A304-1973-46A9-BC2D-B6CD504BEFEA}"/>
              </a:ext>
            </a:extLst>
          </p:cNvPr>
          <p:cNvSpPr txBox="1">
            <a:spLocks/>
          </p:cNvSpPr>
          <p:nvPr/>
        </p:nvSpPr>
        <p:spPr>
          <a:xfrm>
            <a:off x="1524001" y="4364071"/>
            <a:ext cx="9015957" cy="1744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Feifei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Wang ·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Xuemin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Sterling Yan ·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Lingling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Zheng</a:t>
            </a:r>
          </a:p>
          <a:p>
            <a:pPr marL="0" indent="0" algn="ctr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Review of Accounting Studies, 2023.</a:t>
            </a:r>
          </a:p>
        </p:txBody>
      </p:sp>
    </p:spTree>
    <p:extLst>
      <p:ext uri="{BB962C8B-B14F-4D97-AF65-F5344CB8AC3E}">
        <p14:creationId xmlns:p14="http://schemas.microsoft.com/office/powerpoint/2010/main" val="59720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58" y="243841"/>
            <a:ext cx="10619342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Empirical results for H1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62BB2DDE-FA80-4CB0-8129-804C7171C4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4458" y="1447481"/>
                <a:ext cx="10708395" cy="516667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We begin empirical analysis by examining whether, in the aggregate, fund returns load positively on anomaly returns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effectLst/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 dirty="0" smtClean="0"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i="1" dirty="0" smtClean="0">
                          <a:effectLst/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CN" sz="2400" i="1" dirty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400" i="1" dirty="0" err="1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 dirty="0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 dirty="0" smtClean="0">
                          <a:effectLst/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average fund return in month t;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value-weighted long-short anomaly return;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vector of model variables (FH7 and market)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We sort all sample stocks into deciles based on each anomaly variable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We expect fund returns to vary positively with the long-leg return and negatively with the short-leg return of accounting anomalies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62BB2DDE-FA80-4CB0-8129-804C7171C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4458" y="1447481"/>
                <a:ext cx="10708395" cy="5166677"/>
              </a:xfrm>
              <a:blipFill>
                <a:blip r:embed="rId2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6F10-EB4C-46ED-BB71-A0388A2A5C8C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2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75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58" y="243841"/>
            <a:ext cx="10619342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Empirical results for H1  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58" y="1447481"/>
            <a:ext cx="10708395" cy="5166677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Aggregate fund returns tend to load negatively on anomaly returns</a:t>
            </a: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6F10-EB4C-46ED-BB71-A0388A2A5C8C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2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8490E2-76F8-5C49-AE7A-E7580C090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47" y="2349549"/>
            <a:ext cx="10259990" cy="330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46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58" y="243841"/>
            <a:ext cx="10619342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Empirical results for H1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58" y="1447481"/>
            <a:ext cx="10708395" cy="5166677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Aggregate fund returns tend to load negatively on anomaly returns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Hedge fund: 42 of the 54, Mutual fund: 39 of the 54, 5 of the 7 categories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6F10-EB4C-46ED-BB71-A0388A2A5C8C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2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F4AEC2-C6E5-6C4D-AAE6-9FDC8F2E1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74" y="2721344"/>
            <a:ext cx="5499100" cy="330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CBF200D-EFB4-0C47-A3FD-F99365587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303" y="2721344"/>
            <a:ext cx="5776832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21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58" y="243841"/>
            <a:ext cx="10619342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Empirical results: Agency explanation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58" y="1447481"/>
            <a:ext cx="10708395" cy="516667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agency explanation makes two testable predictions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Negative loadings should be focused on the short leg of the anomalies because agency considerations incentivize fund managers to hold overpriced, glamour stocks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Negative loadings should be more pronounced among contrarian-like anomalies because contrarian-like anomalies are driven by market overreaction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 test this prediction, we classify the 54 accounting anomalies as either momentum-like and contrarian-like anomalies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If the formation period returns and the holding period (1 year) returns are in the same direction, we classify the anomaly as a momentum like anomaly.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Overall, 28 of our sample anomalies are classified as contrarian-like anomalies, while the remaining 26 are classified as momentum-like anomalies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6F10-EB4C-46ED-BB71-A0388A2A5C8C}" type="datetime1">
              <a:rPr lang="zh-CN" altLang="en-US" smtClean="0"/>
              <a:t>2023/5/9</a:t>
            </a:fld>
            <a:endParaRPr lang="zh-CN" altLang="en-US" dirty="0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2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7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58" y="243841"/>
            <a:ext cx="10619342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Empirical results: Agency explanation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58" y="1447481"/>
            <a:ext cx="10708395" cy="5166677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6F10-EB4C-46ED-BB71-A0388A2A5C8C}" type="datetime1">
              <a:rPr lang="zh-CN" altLang="en-US" smtClean="0"/>
              <a:t>2023/5/9</a:t>
            </a:fld>
            <a:endParaRPr lang="zh-CN" altLang="en-US" dirty="0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2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84A9C56-88DB-2C45-B59C-52EE17E30DBF}"/>
              </a:ext>
            </a:extLst>
          </p:cNvPr>
          <p:cNvSpPr txBox="1">
            <a:spLocks/>
          </p:cNvSpPr>
          <p:nvPr/>
        </p:nvSpPr>
        <p:spPr>
          <a:xfrm>
            <a:off x="886858" y="1599881"/>
            <a:ext cx="10708395" cy="5166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Negative anomaly loadings documented earlier are significantly more pronounced for contrarian-like anomalies.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09A5C2-02D2-794D-A0A7-760D16F1E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484" y="2562199"/>
            <a:ext cx="6897399" cy="41281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C33678-5FA9-4C42-BF05-44576EDB3662}"/>
              </a:ext>
            </a:extLst>
          </p:cNvPr>
          <p:cNvSpPr txBox="1"/>
          <p:nvPr/>
        </p:nvSpPr>
        <p:spPr>
          <a:xfrm>
            <a:off x="2519579" y="3770415"/>
            <a:ext cx="6844121" cy="6056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512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58" y="243841"/>
            <a:ext cx="10619342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Empirical results for H2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58" y="1447481"/>
            <a:ext cx="10708395" cy="5166677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6F10-EB4C-46ED-BB71-A0388A2A5C8C}" type="datetime1">
              <a:rPr lang="zh-CN" altLang="en-US" smtClean="0"/>
              <a:t>2023/5/9</a:t>
            </a:fld>
            <a:endParaRPr lang="zh-CN" altLang="en-US" dirty="0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2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84A9C56-88DB-2C45-B59C-52EE17E30DBF}"/>
              </a:ext>
            </a:extLst>
          </p:cNvPr>
          <p:cNvSpPr txBox="1">
            <a:spLocks/>
          </p:cNvSpPr>
          <p:nvPr/>
        </p:nvSpPr>
        <p:spPr>
          <a:xfrm>
            <a:off x="886858" y="1599881"/>
            <a:ext cx="10708395" cy="5166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Anomaly loadings and fund performance</a:t>
            </a:r>
          </a:p>
          <a:p>
            <a:pPr lvl="1">
              <a:lnSpc>
                <a:spcPct val="120000"/>
              </a:lnSpc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We first estimate anomaly loadings at the individual fund level and find that fund-level anomaly loadings are disproportionately negative.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DEE31D2-7B95-4DE5-BC95-5BEA20E57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390" y="3152421"/>
            <a:ext cx="6504686" cy="32365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47EAD64-51FA-43E6-BB4D-922CF16AE7DD}"/>
              </a:ext>
            </a:extLst>
          </p:cNvPr>
          <p:cNvSpPr txBox="1"/>
          <p:nvPr/>
        </p:nvSpPr>
        <p:spPr>
          <a:xfrm>
            <a:off x="5203397" y="3789070"/>
            <a:ext cx="502697" cy="26362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4BE71B-0256-43AD-B1EF-B9DF9F11C445}"/>
              </a:ext>
            </a:extLst>
          </p:cNvPr>
          <p:cNvSpPr txBox="1"/>
          <p:nvPr/>
        </p:nvSpPr>
        <p:spPr>
          <a:xfrm>
            <a:off x="7654883" y="3789069"/>
            <a:ext cx="502697" cy="26362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310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58" y="243841"/>
            <a:ext cx="10619342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Empirical results for H2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58" y="1447481"/>
            <a:ext cx="10708395" cy="5166677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6F10-EB4C-46ED-BB71-A0388A2A5C8C}" type="datetime1">
              <a:rPr lang="zh-CN" altLang="en-US" smtClean="0"/>
              <a:t>2023/5/9</a:t>
            </a:fld>
            <a:endParaRPr lang="zh-CN" altLang="en-US" dirty="0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2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84A9C56-88DB-2C45-B59C-52EE17E30DBF}"/>
              </a:ext>
            </a:extLst>
          </p:cNvPr>
          <p:cNvSpPr txBox="1">
            <a:spLocks/>
          </p:cNvSpPr>
          <p:nvPr/>
        </p:nvSpPr>
        <p:spPr>
          <a:xfrm>
            <a:off x="886858" y="1599881"/>
            <a:ext cx="10708395" cy="5166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Anomaly loadings and fund performance</a:t>
            </a:r>
          </a:p>
          <a:p>
            <a:pPr lvl="1">
              <a:lnSpc>
                <a:spcPct val="120000"/>
              </a:lnSpc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We find a significant and positive relation between average anomaly loadings and fund performance.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4C9B36-8E70-4D9D-8376-7456FE105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945" y="3049304"/>
            <a:ext cx="6131543" cy="340707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4E8B2FF-550C-4AA1-859B-1C40CCC50BD1}"/>
              </a:ext>
            </a:extLst>
          </p:cNvPr>
          <p:cNvSpPr txBox="1"/>
          <p:nvPr/>
        </p:nvSpPr>
        <p:spPr>
          <a:xfrm>
            <a:off x="2528701" y="4257306"/>
            <a:ext cx="6229351" cy="4117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9719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58" y="243841"/>
            <a:ext cx="10619342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Empirical results for H3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58" y="1447481"/>
            <a:ext cx="10708395" cy="5166677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6F10-EB4C-46ED-BB71-A0388A2A5C8C}" type="datetime1">
              <a:rPr lang="zh-CN" altLang="en-US" smtClean="0"/>
              <a:t>2023/5/9</a:t>
            </a:fld>
            <a:endParaRPr lang="zh-CN" altLang="en-US" dirty="0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2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84A9C56-88DB-2C45-B59C-52EE17E30DBF}"/>
              </a:ext>
            </a:extLst>
          </p:cNvPr>
          <p:cNvSpPr txBox="1">
            <a:spLocks/>
          </p:cNvSpPr>
          <p:nvPr/>
        </p:nvSpPr>
        <p:spPr>
          <a:xfrm>
            <a:off x="886858" y="1599881"/>
            <a:ext cx="10708395" cy="5166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To evaluate whether fund managers bet on accounting anomalies, we compute average anomaly decile ranks of fund stockholdings</a:t>
            </a:r>
          </a:p>
          <a:p>
            <a:pPr lvl="1">
              <a:lnSpc>
                <a:spcPct val="120000"/>
              </a:lnSpc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Excess anomaly ranks tend to be negative for hedge funds and mutual funds.</a:t>
            </a:r>
          </a:p>
          <a:p>
            <a:pPr>
              <a:lnSpc>
                <a:spcPct val="10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53E62D-ADA8-4A43-9F4E-7ACFD883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466" y="3115710"/>
            <a:ext cx="7052737" cy="327548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734ABC2-ABDD-4488-B681-30A6246D98BE}"/>
              </a:ext>
            </a:extLst>
          </p:cNvPr>
          <p:cNvSpPr txBox="1"/>
          <p:nvPr/>
        </p:nvSpPr>
        <p:spPr>
          <a:xfrm>
            <a:off x="3816691" y="3817921"/>
            <a:ext cx="642492" cy="25736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911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58" y="243841"/>
            <a:ext cx="10619342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Empirical results for H3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58" y="1447481"/>
            <a:ext cx="10708395" cy="5166677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6F10-EB4C-46ED-BB71-A0388A2A5C8C}" type="datetime1">
              <a:rPr lang="zh-CN" altLang="en-US" smtClean="0"/>
              <a:t>2023/5/9</a:t>
            </a:fld>
            <a:endParaRPr lang="zh-CN" altLang="en-US" dirty="0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2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84A9C56-88DB-2C45-B59C-52EE17E30DBF}"/>
              </a:ext>
            </a:extLst>
          </p:cNvPr>
          <p:cNvSpPr txBox="1">
            <a:spLocks/>
          </p:cNvSpPr>
          <p:nvPr/>
        </p:nvSpPr>
        <p:spPr>
          <a:xfrm>
            <a:off x="886858" y="1599881"/>
            <a:ext cx="10708395" cy="5166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We also calculate the average anomaly decile rank of stockholdings at the individual fund level.</a:t>
            </a:r>
          </a:p>
          <a:p>
            <a:pPr lvl="1">
              <a:lnSpc>
                <a:spcPct val="120000"/>
              </a:lnSpc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Excess anomaly ranks tend to be negative for hedge funds and mutual funds.</a:t>
            </a:r>
          </a:p>
          <a:p>
            <a:pPr lvl="1">
              <a:lnSpc>
                <a:spcPct val="100000"/>
              </a:lnSpc>
            </a:pP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1D84BE-EBD8-4445-9747-65EC9053C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37" y="3052785"/>
            <a:ext cx="5182368" cy="31511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7B0F4A-8991-46BF-8087-7D2CA8205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634" y="3215162"/>
            <a:ext cx="5228514" cy="326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6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58" y="243841"/>
            <a:ext cx="10619342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Empirical results for H3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58" y="1447481"/>
            <a:ext cx="10708395" cy="5166677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6F10-EB4C-46ED-BB71-A0388A2A5C8C}" type="datetime1">
              <a:rPr lang="zh-CN" altLang="en-US" smtClean="0"/>
              <a:t>2023/5/9</a:t>
            </a:fld>
            <a:endParaRPr lang="zh-CN" altLang="en-US" dirty="0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2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84A9C56-88DB-2C45-B59C-52EE17E30DBF}"/>
              </a:ext>
            </a:extLst>
          </p:cNvPr>
          <p:cNvSpPr txBox="1">
            <a:spLocks/>
          </p:cNvSpPr>
          <p:nvPr/>
        </p:nvSpPr>
        <p:spPr>
          <a:xfrm>
            <a:off x="886858" y="1599881"/>
            <a:ext cx="10708395" cy="5166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We also explore the time-series variation of excess anomaly ranks.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The average excess anomaly ranks are persistently negative during our sample period</a:t>
            </a:r>
          </a:p>
          <a:p>
            <a:pPr>
              <a:lnSpc>
                <a:spcPct val="10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2F7C91-8447-4032-9E3B-A1FBE34F8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95" y="3004457"/>
            <a:ext cx="5266695" cy="26125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C4A967D-905E-476A-A3EA-E1B6497F1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350" y="3005731"/>
            <a:ext cx="5214797" cy="2612572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6B51173-E4A9-499B-86AC-4D469B81F7F2}"/>
              </a:ext>
            </a:extLst>
          </p:cNvPr>
          <p:cNvCxnSpPr/>
          <p:nvPr/>
        </p:nvCxnSpPr>
        <p:spPr>
          <a:xfrm>
            <a:off x="820386" y="3473531"/>
            <a:ext cx="22731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98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58" y="243841"/>
            <a:ext cx="10619342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Background 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58" y="1447482"/>
            <a:ext cx="10708395" cy="503078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Prior studies have documented considerable evidence that fundamental analysis works, and leads to profitable investment strategies (Richardson et al. 2010; Green et al. 2013)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Earnings, cash flows, accruals, F-score, G-score, and accounting ratios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Competing explanations for the profitability of fundamental strategies fall into two categories.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Market inefficiency and Compensations for bearing risk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If market inefficiency works, then one would expect sophisticated investors such as institutional investors to arbitrage against the mispricing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6F10-EB4C-46ED-BB71-A0388A2A5C8C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2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427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58" y="243841"/>
            <a:ext cx="10619342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Empirical results for H3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58" y="1447481"/>
            <a:ext cx="10708395" cy="5166677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6F10-EB4C-46ED-BB71-A0388A2A5C8C}" type="datetime1">
              <a:rPr lang="zh-CN" altLang="en-US" smtClean="0"/>
              <a:t>2023/5/9</a:t>
            </a:fld>
            <a:endParaRPr lang="zh-CN" altLang="en-US" dirty="0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2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84A9C56-88DB-2C45-B59C-52EE17E30DBF}"/>
              </a:ext>
            </a:extLst>
          </p:cNvPr>
          <p:cNvSpPr txBox="1">
            <a:spLocks/>
          </p:cNvSpPr>
          <p:nvPr/>
        </p:nvSpPr>
        <p:spPr>
          <a:xfrm>
            <a:off x="886858" y="1599881"/>
            <a:ext cx="10708395" cy="5166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We also plot the average excess anomaly ranks aggregated across all contrarian-like anomalies and momentum-like anomalies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These negative excess anomaly ranks are primarily driven by contrarian-like anomalies.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We find a co-movement in the excess anomaly ranks between hedge funds and mutual funds.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4B9A4F-9C89-4C41-A09F-9FEC3894A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31" y="3482007"/>
            <a:ext cx="5261922" cy="27822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FA65B9-852A-45FF-997A-22017BF2A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484" y="3445058"/>
            <a:ext cx="5588701" cy="28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56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58" y="243841"/>
            <a:ext cx="10619342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Additional analyses and discussions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6F10-EB4C-46ED-BB71-A0388A2A5C8C}" type="datetime1">
              <a:rPr lang="zh-CN" altLang="en-US" smtClean="0"/>
              <a:t>2023/5/9</a:t>
            </a:fld>
            <a:endParaRPr lang="zh-CN" altLang="en-US" dirty="0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2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21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E84A9C56-88DB-2C45-B59C-52EE17E30D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6858" y="1599881"/>
                <a:ext cx="10708395" cy="51666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Financial crisis (√)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Whether negative loadings are concentrated during 2007–2009 financial crisis period</a:t>
                </a:r>
                <a:endParaRPr lang="en-US" altLang="zh-CN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CN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000" i="1" dirty="0" err="1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err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𝐹𝑖𝑎𝑛𝑎𝑐𝑖𝑎𝑙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𝐶𝑟𝑖𝑠𝑖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Publication effect (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√</a:t>
                </a:r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Whether the negative loadings are concentrated during the pre-publication period when investors were not aware of the anomaly</a:t>
                </a:r>
                <a:endPara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CN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000" i="1" dirty="0" err="1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err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𝑃𝑜𝑠𝑡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𝑃𝑢𝑏𝑙𝑖𝑐𝑎𝑡𝑖𝑜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Fund flows (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√</a:t>
                </a:r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Whether our results are influenced by fund flows</a:t>
                </a:r>
                <a:endPara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000" i="1" dirty="0" err="1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err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𝐹𝑢𝑛𝑑</m:t>
                      </m:r>
                      <m:r>
                        <m:rPr>
                          <m:lit/>
                        </m:rP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𝐹𝑙𝑜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E84A9C56-88DB-2C45-B59C-52EE17E30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58" y="1599881"/>
                <a:ext cx="10708395" cy="5166677"/>
              </a:xfrm>
              <a:prstGeom prst="rect">
                <a:avLst/>
              </a:prstGeom>
              <a:blipFill>
                <a:blip r:embed="rId2"/>
                <a:stretch>
                  <a:fillRect l="-854" r="-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582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58" y="243841"/>
            <a:ext cx="10619342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6F10-EB4C-46ED-BB71-A0388A2A5C8C}" type="datetime1">
              <a:rPr lang="zh-CN" altLang="en-US" smtClean="0"/>
              <a:t>2023/5/9</a:t>
            </a:fld>
            <a:endParaRPr lang="zh-CN" altLang="en-US" dirty="0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2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84A9C56-88DB-2C45-B59C-52EE17E30DBF}"/>
              </a:ext>
            </a:extLst>
          </p:cNvPr>
          <p:cNvSpPr txBox="1">
            <a:spLocks/>
          </p:cNvSpPr>
          <p:nvPr/>
        </p:nvSpPr>
        <p:spPr>
          <a:xfrm>
            <a:off x="886858" y="1599881"/>
            <a:ext cx="10708395" cy="5166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We use the returns and stockholdings of hedge funds and mutual fund to examine the whether sophisticated investors follow fundamental analysis strategies.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find that the returns of hedge funds and mutual funds tend to load negatively on the long-short returns of 54 fundamental strategies.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find that funds with higher anomaly loadings significantly outperform their peers.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find similar results when examining the stockholdings of hedge funds and mutual funds</a:t>
            </a:r>
          </a:p>
          <a:p>
            <a:pPr lvl="1">
              <a:lnSpc>
                <a:spcPct val="100000"/>
              </a:lnSpc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35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58" y="243841"/>
            <a:ext cx="10619342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Background 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58" y="1447482"/>
            <a:ext cx="10708395" cy="50307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Several studies have investigated the issue and find mixed results (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Ramalingegowda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2005; Ali et al., 2008)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Transient institutions exploit PEAD, mutual funds trade on the accruals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number of finance papers examine whether institutional investors exploit market anomalies in general (Lewellen, 2011;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Akbas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et al., 2015; Edelen et al., 2016;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Calluzzo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et al., 2019; McLean et al., 2020)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Overall, institutional investors do not bet on anomalies, even act on the short leg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Hedge funds do, mutual funds do not, and focus on the post-publication period.</a:t>
            </a: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6F10-EB4C-46ED-BB71-A0388A2A5C8C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2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61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58" y="243841"/>
            <a:ext cx="10619342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Motivation  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58" y="1447482"/>
            <a:ext cx="10708395" cy="50307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Prior literature shows that many fundamental signals predict the cross-section of stock returns, then one would expect sophisticated investors to actively follow fundamental strategies.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Existing studies examine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or a small number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of accounting anomalies and use the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holdings data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 infer institutional investors’ trading behavior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Stockholdings inform us about institutional investors’ trading behavior, such data have several limitations (no short positions, window dressing)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We use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 returns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 gauge this issue with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fundamental strategies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6F10-EB4C-46ED-BB71-A0388A2A5C8C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2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35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58" y="243841"/>
            <a:ext cx="10619342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Research Design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62BB2DDE-FA80-4CB0-8129-804C7171C4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4458" y="1447482"/>
                <a:ext cx="10708395" cy="503078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If hedge funds and mutual funds are sophisticated and exploit fundamental signals, we propose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three hypothesis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H1: Hedge fund and mutual fund returns load positively on the long-short returns of accounting anomalies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effectLst/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dirty="0" smtClean="0"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000" i="1" dirty="0" smtClean="0">
                          <a:effectLst/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CN" sz="2000" i="1" dirty="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000" i="1" dirty="0" err="1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dirty="0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sz="2000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2000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dirty="0" smtClean="0">
                          <a:effectLst/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H2: Funds with higher anomaly loadings exhibit better performance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H3: Compared to benchmark portfolios, hedge funds and mutual funds overweight (underweight) stocks that are relatively undervalued (overvalued)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62BB2DDE-FA80-4CB0-8129-804C7171C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4458" y="1447482"/>
                <a:ext cx="10708395" cy="5030788"/>
              </a:xfrm>
              <a:blipFill>
                <a:blip r:embed="rId2"/>
                <a:stretch>
                  <a:fillRect l="-711" r="-1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6F10-EB4C-46ED-BB71-A0388A2A5C8C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2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67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27A84-8629-0E44-8EDC-4CAAF96A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Research Design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233CE-F074-E84B-BDE7-029B6085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3972-F296-43A6-B938-3C27511E89E5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F70BA-4774-304A-9BCA-3DA0FEFA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雷印如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E612F-372C-F443-ADB2-11774B96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DB118F-A01A-4346-BC90-41713AA69D83}"/>
              </a:ext>
            </a:extLst>
          </p:cNvPr>
          <p:cNvSpPr txBox="1"/>
          <p:nvPr/>
        </p:nvSpPr>
        <p:spPr>
          <a:xfrm>
            <a:off x="5306188" y="995293"/>
            <a:ext cx="329424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Loading on long-short returns</a:t>
            </a:r>
            <a:endParaRPr kumimoji="1"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6072C0-BFB5-8146-A561-FC1EC71EF687}"/>
              </a:ext>
            </a:extLst>
          </p:cNvPr>
          <p:cNvSpPr txBox="1"/>
          <p:nvPr/>
        </p:nvSpPr>
        <p:spPr>
          <a:xfrm>
            <a:off x="1042816" y="2090413"/>
            <a:ext cx="3197645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H1: Whether exploit fundamental signals?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8583773-1AE6-F847-AE96-3A372A443109}"/>
              </a:ext>
            </a:extLst>
          </p:cNvPr>
          <p:cNvSpPr txBox="1"/>
          <p:nvPr/>
        </p:nvSpPr>
        <p:spPr>
          <a:xfrm>
            <a:off x="5779549" y="1500599"/>
            <a:ext cx="2329839" cy="7078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Positive loading: </a:t>
            </a:r>
          </a:p>
          <a:p>
            <a:pPr algn="ctr"/>
            <a:r>
              <a:rPr kumimoji="1" lang="en-US" altLang="zh-CN" sz="2000" dirty="0"/>
              <a:t>bet on anomaly</a:t>
            </a:r>
            <a:endParaRPr kumimoji="1" lang="zh-CN" altLang="en-US" sz="2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C896F2D-4C2C-054F-9C8F-3947402B702B}"/>
              </a:ext>
            </a:extLst>
          </p:cNvPr>
          <p:cNvSpPr txBox="1"/>
          <p:nvPr/>
        </p:nvSpPr>
        <p:spPr>
          <a:xfrm>
            <a:off x="5779549" y="2525987"/>
            <a:ext cx="2329839" cy="7078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</a:rPr>
              <a:t>Negative loading: </a:t>
            </a:r>
            <a:r>
              <a:rPr kumimoji="1" lang="en-US" altLang="zh-CN" sz="2000" dirty="0"/>
              <a:t>contrary to anomaly</a:t>
            </a:r>
            <a:endParaRPr kumimoji="1" lang="zh-CN" altLang="en-US" sz="20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0A9F4D8-2266-9A41-B1C0-A5EF81BF33A2}"/>
              </a:ext>
            </a:extLst>
          </p:cNvPr>
          <p:cNvSpPr txBox="1"/>
          <p:nvPr/>
        </p:nvSpPr>
        <p:spPr>
          <a:xfrm>
            <a:off x="8596140" y="2525987"/>
            <a:ext cx="2329839" cy="7078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Why negative: </a:t>
            </a:r>
          </a:p>
          <a:p>
            <a:pPr algn="ctr"/>
            <a:r>
              <a:rPr kumimoji="1" lang="en-US" altLang="zh-CN" sz="2000" dirty="0"/>
              <a:t>Agency explanation</a:t>
            </a:r>
            <a:endParaRPr kumimoji="1" lang="zh-CN" altLang="en-US" sz="20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D92C5C5-5071-3B4E-BF1F-A69D5977DB68}"/>
              </a:ext>
            </a:extLst>
          </p:cNvPr>
          <p:cNvSpPr txBox="1"/>
          <p:nvPr/>
        </p:nvSpPr>
        <p:spPr>
          <a:xfrm>
            <a:off x="1042816" y="3538522"/>
            <a:ext cx="3197645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dirty="0"/>
              <a:t>H2: Anomaly loadings and fund performance</a:t>
            </a: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45477A45-72F6-ED43-B38E-B3B1DC3E5162}"/>
              </a:ext>
            </a:extLst>
          </p:cNvPr>
          <p:cNvCxnSpPr>
            <a:stCxn id="9" idx="3"/>
            <a:endCxn id="25" idx="1"/>
          </p:cNvCxnSpPr>
          <p:nvPr/>
        </p:nvCxnSpPr>
        <p:spPr>
          <a:xfrm flipV="1">
            <a:off x="4240461" y="1854542"/>
            <a:ext cx="1539088" cy="65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4C85F8F8-5D07-434C-9FE3-ECDE52EDDF42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4240461" y="2505912"/>
            <a:ext cx="1539088" cy="374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05F53649-E424-CB42-9E80-9CB1ADD21B7D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8109388" y="2879930"/>
            <a:ext cx="486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7A48225-205A-5D40-B050-8A02CFDD3791}"/>
              </a:ext>
            </a:extLst>
          </p:cNvPr>
          <p:cNvSpPr txBox="1"/>
          <p:nvPr/>
        </p:nvSpPr>
        <p:spPr>
          <a:xfrm>
            <a:off x="1042816" y="4984571"/>
            <a:ext cx="3197645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dirty="0"/>
              <a:t>H3: Stockholding to benchmark portfolio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24B3881-BCA7-974D-979C-345AB57D7715}"/>
              </a:ext>
            </a:extLst>
          </p:cNvPr>
          <p:cNvSpPr txBox="1"/>
          <p:nvPr/>
        </p:nvSpPr>
        <p:spPr>
          <a:xfrm>
            <a:off x="5797231" y="3509768"/>
            <a:ext cx="2356169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/>
              <a:t>A significant and positive relation</a:t>
            </a: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CAE34F1-13DC-8C4A-930A-B05D85578239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4240461" y="3948637"/>
            <a:ext cx="1556770" cy="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066C45F6-B036-A44E-AFAD-6AFCAC3DC6A7}"/>
              </a:ext>
            </a:extLst>
          </p:cNvPr>
          <p:cNvSpPr txBox="1"/>
          <p:nvPr/>
        </p:nvSpPr>
        <p:spPr>
          <a:xfrm>
            <a:off x="5779549" y="4633595"/>
            <a:ext cx="2329839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Aggregate holding</a:t>
            </a:r>
            <a:endParaRPr kumimoji="1" lang="zh-CN" altLang="en-US" sz="20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4F74DDF-103C-CA47-BF52-123B18466CC6}"/>
              </a:ext>
            </a:extLst>
          </p:cNvPr>
          <p:cNvSpPr txBox="1"/>
          <p:nvPr/>
        </p:nvSpPr>
        <p:spPr>
          <a:xfrm>
            <a:off x="5788390" y="5200014"/>
            <a:ext cx="2329839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Fund level holding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12F7974D-C7B1-3C47-B86D-9AFB560409C3}"/>
              </a:ext>
            </a:extLst>
          </p:cNvPr>
          <p:cNvCxnSpPr>
            <a:cxnSpLocks/>
            <a:stCxn id="37" idx="3"/>
            <a:endCxn id="44" idx="1"/>
          </p:cNvCxnSpPr>
          <p:nvPr/>
        </p:nvCxnSpPr>
        <p:spPr>
          <a:xfrm flipV="1">
            <a:off x="4240461" y="4833650"/>
            <a:ext cx="1539088" cy="56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8E7DDDA9-9015-1C4C-9804-F5B58372FCBF}"/>
              </a:ext>
            </a:extLst>
          </p:cNvPr>
          <p:cNvCxnSpPr>
            <a:cxnSpLocks/>
            <a:stCxn id="37" idx="3"/>
            <a:endCxn id="45" idx="1"/>
          </p:cNvCxnSpPr>
          <p:nvPr/>
        </p:nvCxnSpPr>
        <p:spPr>
          <a:xfrm flipV="1">
            <a:off x="4240461" y="5400069"/>
            <a:ext cx="15479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D7705B9F-05F1-0243-996E-8EB46B4AC0BC}"/>
              </a:ext>
            </a:extLst>
          </p:cNvPr>
          <p:cNvSpPr txBox="1"/>
          <p:nvPr/>
        </p:nvSpPr>
        <p:spPr>
          <a:xfrm>
            <a:off x="5779548" y="5752308"/>
            <a:ext cx="2329839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Time-series level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A7C63AE0-02B9-9843-87F4-021FC072518B}"/>
              </a:ext>
            </a:extLst>
          </p:cNvPr>
          <p:cNvCxnSpPr>
            <a:stCxn id="37" idx="3"/>
            <a:endCxn id="57" idx="1"/>
          </p:cNvCxnSpPr>
          <p:nvPr/>
        </p:nvCxnSpPr>
        <p:spPr>
          <a:xfrm>
            <a:off x="4240461" y="5400070"/>
            <a:ext cx="1539087" cy="55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7F466CDA-673D-754B-A72E-E8A44A3C802A}"/>
              </a:ext>
            </a:extLst>
          </p:cNvPr>
          <p:cNvSpPr txBox="1"/>
          <p:nvPr/>
        </p:nvSpPr>
        <p:spPr>
          <a:xfrm>
            <a:off x="8569810" y="4921311"/>
            <a:ext cx="3030951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/>
              <a:t>weighted against most accounting anomalies</a:t>
            </a:r>
          </a:p>
        </p:txBody>
      </p:sp>
      <p:cxnSp>
        <p:nvCxnSpPr>
          <p:cNvPr id="63" name="肘形连接符 62">
            <a:extLst>
              <a:ext uri="{FF2B5EF4-FFF2-40B4-BE49-F238E27FC236}">
                <a16:creationId xmlns:a16="http://schemas.microsoft.com/office/drawing/2014/main" id="{4C4BA8FE-03F9-7549-8CF0-7BECD4A19EF9}"/>
              </a:ext>
            </a:extLst>
          </p:cNvPr>
          <p:cNvCxnSpPr>
            <a:stCxn id="37" idx="1"/>
            <a:endCxn id="9" idx="1"/>
          </p:cNvCxnSpPr>
          <p:nvPr/>
        </p:nvCxnSpPr>
        <p:spPr>
          <a:xfrm rot="10800000">
            <a:off x="1042816" y="2505912"/>
            <a:ext cx="12700" cy="2894158"/>
          </a:xfrm>
          <a:prstGeom prst="bentConnector3">
            <a:avLst>
              <a:gd name="adj1" fmla="val 37084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A0E5F81D-63D3-A241-8369-B2064367D0C2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8240617" y="5336810"/>
            <a:ext cx="329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05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58" y="243841"/>
            <a:ext cx="10619342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Research findings 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58" y="1447482"/>
            <a:ext cx="10708395" cy="50307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We find that, on average, aggregate fund returns tend to load negatively on the long-short returns of accounting anomalies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Hedge fund: 42 of the 54, Mutual fund: 39 of the 54, 5 of the 7 categories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Agency explanation: concentrated in the short leg and contrarian-like anomalies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Hedge funds and mutual funds with higher average anomaly loadings significantly outperform funds with lower average loadings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We find no evidence that hedge funds and mutual funds tilt their portfolios towards profitable accounting anomaly factors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6F10-EB4C-46ED-BB71-A0388A2A5C8C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2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39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58" y="243841"/>
            <a:ext cx="10619342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Contribution 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58" y="1447481"/>
            <a:ext cx="10708395" cy="516667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Our main contribution is to provide a first comprehensive study of whether institutional investors follow fundamental analysis strategies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(Lewellen, 2011;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Akbas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et al., 2015; Edelen et al., 2016;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Calluzzo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et al., 2019; McLean et al., 2020)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New perspective by using fund returns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54 comprehensive anomalies and examine the type of trade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Our paper also contributes to several streams of the accounting literature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Bartov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et al. 2000; Collins et al. 2003; Green et al. 2011; 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Kokkonen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Suominen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2015).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Influence of institutional investors on the anomalies and Meta-analysis of anomalies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6F10-EB4C-46ED-BB71-A0388A2A5C8C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2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93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58" y="243841"/>
            <a:ext cx="10619342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58" y="1447481"/>
            <a:ext cx="10708395" cy="51666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Fundamental analysis strategies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restrict sample to anomaly variables that can be constructed primarily using the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Compustat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data from Green et al. (2013), Hou et al. (2015), McLean and Pontiff (2016).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54 comprehensive anomalies exclude financial stocks and stocks price lower than $5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Category: Earnings Quality, Investment, Profitability, Profit Growth, External Financing, R&amp;D, and Value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Hedge fund and mutual fund data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obtain hedge fund data 1994–2020 from Lipper TASS (exclude less than 10 million)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Mutual fund data 1994–2020 from CRSP-SBFMFD (exclude less than 15 million)</a:t>
            </a:r>
          </a:p>
          <a:p>
            <a:pPr lvl="1"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E6F10-EB4C-46ED-BB71-A0388A2A5C8C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2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72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27024</TotalTime>
  <Words>1539</Words>
  <Application>Microsoft Office PowerPoint</Application>
  <PresentationFormat>宽屏</PresentationFormat>
  <Paragraphs>343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Arial</vt:lpstr>
      <vt:lpstr>Calibri</vt:lpstr>
      <vt:lpstr>Calibri Light</vt:lpstr>
      <vt:lpstr>Cambria Math</vt:lpstr>
      <vt:lpstr>Helvetica</vt:lpstr>
      <vt:lpstr>Office 主题​​</vt:lpstr>
      <vt:lpstr>PowerPoint 演示文稿</vt:lpstr>
      <vt:lpstr>Background </vt:lpstr>
      <vt:lpstr>Background </vt:lpstr>
      <vt:lpstr>Motivation  </vt:lpstr>
      <vt:lpstr>Research Design </vt:lpstr>
      <vt:lpstr>Research Design</vt:lpstr>
      <vt:lpstr>Research findings </vt:lpstr>
      <vt:lpstr>Contribution </vt:lpstr>
      <vt:lpstr>Data </vt:lpstr>
      <vt:lpstr>Empirical results for H1</vt:lpstr>
      <vt:lpstr>Empirical results for H1  </vt:lpstr>
      <vt:lpstr>Empirical results for H1</vt:lpstr>
      <vt:lpstr>Empirical results: Agency explanation</vt:lpstr>
      <vt:lpstr>Empirical results: Agency explanation</vt:lpstr>
      <vt:lpstr>Empirical results for H2</vt:lpstr>
      <vt:lpstr>Empirical results for H2</vt:lpstr>
      <vt:lpstr>Empirical results for H3</vt:lpstr>
      <vt:lpstr>Empirical results for H3</vt:lpstr>
      <vt:lpstr>Empirical results for H3</vt:lpstr>
      <vt:lpstr>Empirical results for H3</vt:lpstr>
      <vt:lpstr>Additional analyses and discussions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Betting against beta</dc:title>
  <dc:creator>李 玥阳</dc:creator>
  <cp:lastModifiedBy>LeiYinru</cp:lastModifiedBy>
  <cp:revision>924</cp:revision>
  <dcterms:created xsi:type="dcterms:W3CDTF">2018-05-20T16:38:52Z</dcterms:created>
  <dcterms:modified xsi:type="dcterms:W3CDTF">2023-05-09T06:01:04Z</dcterms:modified>
</cp:coreProperties>
</file>