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309" r:id="rId4"/>
    <p:sldId id="428" r:id="rId5"/>
    <p:sldId id="429" r:id="rId6"/>
    <p:sldId id="430" r:id="rId7"/>
    <p:sldId id="448" r:id="rId8"/>
    <p:sldId id="431" r:id="rId9"/>
    <p:sldId id="432" r:id="rId10"/>
    <p:sldId id="433" r:id="rId11"/>
    <p:sldId id="420" r:id="rId12"/>
    <p:sldId id="434" r:id="rId13"/>
    <p:sldId id="450" r:id="rId14"/>
    <p:sldId id="451" r:id="rId15"/>
    <p:sldId id="444" r:id="rId16"/>
    <p:sldId id="452" r:id="rId17"/>
    <p:sldId id="453" r:id="rId18"/>
    <p:sldId id="449" r:id="rId19"/>
    <p:sldId id="446" r:id="rId20"/>
    <p:sldId id="412" r:id="rId21"/>
    <p:sldId id="443" r:id="rId22"/>
    <p:sldId id="457" r:id="rId23"/>
    <p:sldId id="458" r:id="rId24"/>
    <p:sldId id="454" r:id="rId25"/>
    <p:sldId id="455" r:id="rId26"/>
    <p:sldId id="456" r:id="rId27"/>
    <p:sldId id="460" r:id="rId28"/>
    <p:sldId id="462" r:id="rId29"/>
    <p:sldId id="459" r:id="rId30"/>
    <p:sldId id="461"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96" autoAdjust="0"/>
    <p:restoredTop sz="94660"/>
  </p:normalViewPr>
  <p:slideViewPr>
    <p:cSldViewPr snapToGrid="0">
      <p:cViewPr varScale="1">
        <p:scale>
          <a:sx n="81" d="100"/>
          <a:sy n="81" d="100"/>
        </p:scale>
        <p:origin x="163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0A8BDC-449E-4F46-9D2E-5A9CCEFFA80C}" type="datetimeFigureOut">
              <a:rPr lang="zh-CN" altLang="en-US" smtClean="0"/>
              <a:t>2020/2/29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BB37BA-6B08-405D-AE9E-E06A77D99907}" type="slidenum">
              <a:rPr lang="zh-CN" altLang="en-US" smtClean="0"/>
              <a:t>‹#›</a:t>
            </a:fld>
            <a:endParaRPr lang="zh-CN" altLang="en-US"/>
          </a:p>
        </p:txBody>
      </p:sp>
    </p:spTree>
    <p:extLst>
      <p:ext uri="{BB962C8B-B14F-4D97-AF65-F5344CB8AC3E}">
        <p14:creationId xmlns:p14="http://schemas.microsoft.com/office/powerpoint/2010/main" val="3450515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11</a:t>
            </a:fld>
            <a:endParaRPr lang="zh-CN" altLang="en-US"/>
          </a:p>
        </p:txBody>
      </p:sp>
    </p:spTree>
    <p:extLst>
      <p:ext uri="{BB962C8B-B14F-4D97-AF65-F5344CB8AC3E}">
        <p14:creationId xmlns:p14="http://schemas.microsoft.com/office/powerpoint/2010/main" val="4475006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20</a:t>
            </a:fld>
            <a:endParaRPr lang="zh-CN" altLang="en-US"/>
          </a:p>
        </p:txBody>
      </p:sp>
    </p:spTree>
    <p:extLst>
      <p:ext uri="{BB962C8B-B14F-4D97-AF65-F5344CB8AC3E}">
        <p14:creationId xmlns:p14="http://schemas.microsoft.com/office/powerpoint/2010/main" val="2483478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21</a:t>
            </a:fld>
            <a:endParaRPr lang="zh-CN" altLang="en-US"/>
          </a:p>
        </p:txBody>
      </p:sp>
    </p:spTree>
    <p:extLst>
      <p:ext uri="{BB962C8B-B14F-4D97-AF65-F5344CB8AC3E}">
        <p14:creationId xmlns:p14="http://schemas.microsoft.com/office/powerpoint/2010/main" val="3971756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22</a:t>
            </a:fld>
            <a:endParaRPr lang="zh-CN" altLang="en-US"/>
          </a:p>
        </p:txBody>
      </p:sp>
    </p:spTree>
    <p:extLst>
      <p:ext uri="{BB962C8B-B14F-4D97-AF65-F5344CB8AC3E}">
        <p14:creationId xmlns:p14="http://schemas.microsoft.com/office/powerpoint/2010/main" val="1609666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23</a:t>
            </a:fld>
            <a:endParaRPr lang="zh-CN" altLang="en-US"/>
          </a:p>
        </p:txBody>
      </p:sp>
    </p:spTree>
    <p:extLst>
      <p:ext uri="{BB962C8B-B14F-4D97-AF65-F5344CB8AC3E}">
        <p14:creationId xmlns:p14="http://schemas.microsoft.com/office/powerpoint/2010/main" val="322346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24</a:t>
            </a:fld>
            <a:endParaRPr lang="zh-CN" altLang="en-US"/>
          </a:p>
        </p:txBody>
      </p:sp>
    </p:spTree>
    <p:extLst>
      <p:ext uri="{BB962C8B-B14F-4D97-AF65-F5344CB8AC3E}">
        <p14:creationId xmlns:p14="http://schemas.microsoft.com/office/powerpoint/2010/main" val="146543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25</a:t>
            </a:fld>
            <a:endParaRPr lang="zh-CN" altLang="en-US"/>
          </a:p>
        </p:txBody>
      </p:sp>
    </p:spTree>
    <p:extLst>
      <p:ext uri="{BB962C8B-B14F-4D97-AF65-F5344CB8AC3E}">
        <p14:creationId xmlns:p14="http://schemas.microsoft.com/office/powerpoint/2010/main" val="4827788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26</a:t>
            </a:fld>
            <a:endParaRPr lang="zh-CN" altLang="en-US"/>
          </a:p>
        </p:txBody>
      </p:sp>
    </p:spTree>
    <p:extLst>
      <p:ext uri="{BB962C8B-B14F-4D97-AF65-F5344CB8AC3E}">
        <p14:creationId xmlns:p14="http://schemas.microsoft.com/office/powerpoint/2010/main" val="1547854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27</a:t>
            </a:fld>
            <a:endParaRPr lang="zh-CN" altLang="en-US"/>
          </a:p>
        </p:txBody>
      </p:sp>
    </p:spTree>
    <p:extLst>
      <p:ext uri="{BB962C8B-B14F-4D97-AF65-F5344CB8AC3E}">
        <p14:creationId xmlns:p14="http://schemas.microsoft.com/office/powerpoint/2010/main" val="20053295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28</a:t>
            </a:fld>
            <a:endParaRPr lang="zh-CN" altLang="en-US"/>
          </a:p>
        </p:txBody>
      </p:sp>
    </p:spTree>
    <p:extLst>
      <p:ext uri="{BB962C8B-B14F-4D97-AF65-F5344CB8AC3E}">
        <p14:creationId xmlns:p14="http://schemas.microsoft.com/office/powerpoint/2010/main" val="3621074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29</a:t>
            </a:fld>
            <a:endParaRPr lang="zh-CN" altLang="en-US"/>
          </a:p>
        </p:txBody>
      </p:sp>
    </p:spTree>
    <p:extLst>
      <p:ext uri="{BB962C8B-B14F-4D97-AF65-F5344CB8AC3E}">
        <p14:creationId xmlns:p14="http://schemas.microsoft.com/office/powerpoint/2010/main" val="984707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12</a:t>
            </a:fld>
            <a:endParaRPr lang="zh-CN" altLang="en-US"/>
          </a:p>
        </p:txBody>
      </p:sp>
    </p:spTree>
    <p:extLst>
      <p:ext uri="{BB962C8B-B14F-4D97-AF65-F5344CB8AC3E}">
        <p14:creationId xmlns:p14="http://schemas.microsoft.com/office/powerpoint/2010/main" val="27259638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30</a:t>
            </a:fld>
            <a:endParaRPr lang="zh-CN" altLang="en-US"/>
          </a:p>
        </p:txBody>
      </p:sp>
    </p:spTree>
    <p:extLst>
      <p:ext uri="{BB962C8B-B14F-4D97-AF65-F5344CB8AC3E}">
        <p14:creationId xmlns:p14="http://schemas.microsoft.com/office/powerpoint/2010/main" val="1807597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13</a:t>
            </a:fld>
            <a:endParaRPr lang="zh-CN" altLang="en-US"/>
          </a:p>
        </p:txBody>
      </p:sp>
    </p:spTree>
    <p:extLst>
      <p:ext uri="{BB962C8B-B14F-4D97-AF65-F5344CB8AC3E}">
        <p14:creationId xmlns:p14="http://schemas.microsoft.com/office/powerpoint/2010/main" val="622494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14</a:t>
            </a:fld>
            <a:endParaRPr lang="zh-CN" altLang="en-US"/>
          </a:p>
        </p:txBody>
      </p:sp>
    </p:spTree>
    <p:extLst>
      <p:ext uri="{BB962C8B-B14F-4D97-AF65-F5344CB8AC3E}">
        <p14:creationId xmlns:p14="http://schemas.microsoft.com/office/powerpoint/2010/main" val="3850867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15</a:t>
            </a:fld>
            <a:endParaRPr lang="zh-CN" altLang="en-US"/>
          </a:p>
        </p:txBody>
      </p:sp>
    </p:spTree>
    <p:extLst>
      <p:ext uri="{BB962C8B-B14F-4D97-AF65-F5344CB8AC3E}">
        <p14:creationId xmlns:p14="http://schemas.microsoft.com/office/powerpoint/2010/main" val="2509980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16</a:t>
            </a:fld>
            <a:endParaRPr lang="zh-CN" altLang="en-US"/>
          </a:p>
        </p:txBody>
      </p:sp>
    </p:spTree>
    <p:extLst>
      <p:ext uri="{BB962C8B-B14F-4D97-AF65-F5344CB8AC3E}">
        <p14:creationId xmlns:p14="http://schemas.microsoft.com/office/powerpoint/2010/main" val="1932187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17</a:t>
            </a:fld>
            <a:endParaRPr lang="zh-CN" altLang="en-US"/>
          </a:p>
        </p:txBody>
      </p:sp>
    </p:spTree>
    <p:extLst>
      <p:ext uri="{BB962C8B-B14F-4D97-AF65-F5344CB8AC3E}">
        <p14:creationId xmlns:p14="http://schemas.microsoft.com/office/powerpoint/2010/main" val="1158073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18</a:t>
            </a:fld>
            <a:endParaRPr lang="zh-CN" altLang="en-US"/>
          </a:p>
        </p:txBody>
      </p:sp>
    </p:spTree>
    <p:extLst>
      <p:ext uri="{BB962C8B-B14F-4D97-AF65-F5344CB8AC3E}">
        <p14:creationId xmlns:p14="http://schemas.microsoft.com/office/powerpoint/2010/main" val="1467274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19</a:t>
            </a:fld>
            <a:endParaRPr lang="zh-CN" altLang="en-US"/>
          </a:p>
        </p:txBody>
      </p:sp>
    </p:spTree>
    <p:extLst>
      <p:ext uri="{BB962C8B-B14F-4D97-AF65-F5344CB8AC3E}">
        <p14:creationId xmlns:p14="http://schemas.microsoft.com/office/powerpoint/2010/main" val="361080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79C8D1F-15B4-497B-881E-9B6F50C71945}" type="datetime1">
              <a:rPr lang="zh-CN" altLang="en-US" smtClean="0"/>
              <a:t>2020/2/29</a:t>
            </a:fld>
            <a:endParaRPr lang="zh-CN" altLang="en-US"/>
          </a:p>
        </p:txBody>
      </p:sp>
      <p:sp>
        <p:nvSpPr>
          <p:cNvPr id="5" name="Footer Placeholder 4"/>
          <p:cNvSpPr>
            <a:spLocks noGrp="1"/>
          </p:cNvSpPr>
          <p:nvPr>
            <p:ph type="ftr" sz="quarter" idx="11"/>
          </p:nvPr>
        </p:nvSpPr>
        <p:spPr/>
        <p:txBody>
          <a:bodyPr/>
          <a:lstStyle/>
          <a:p>
            <a:r>
              <a:rPr lang="en-US" altLang="zh-CN"/>
              <a:t>2020</a:t>
            </a:r>
            <a:r>
              <a:rPr lang="zh-CN" altLang="en-US"/>
              <a:t>上组会 李玥阳</a:t>
            </a:r>
          </a:p>
        </p:txBody>
      </p:sp>
      <p:sp>
        <p:nvSpPr>
          <p:cNvPr id="6" name="Slide Number Placeholder 5"/>
          <p:cNvSpPr>
            <a:spLocks noGrp="1"/>
          </p:cNvSpPr>
          <p:nvPr>
            <p:ph type="sldNum" sz="quarter" idx="12"/>
          </p:nvPr>
        </p:nvSpPr>
        <p:spPr/>
        <p:txBody>
          <a:bodyPr/>
          <a:lstStyle/>
          <a:p>
            <a:fld id="{6131721A-95F3-4C10-B9AE-0F28F1BB9086}" type="slidenum">
              <a:rPr lang="zh-CN" altLang="en-US" smtClean="0"/>
              <a:t>‹#›</a:t>
            </a:fld>
            <a:endParaRPr lang="zh-CN" altLang="en-US"/>
          </a:p>
        </p:txBody>
      </p:sp>
    </p:spTree>
    <p:extLst>
      <p:ext uri="{BB962C8B-B14F-4D97-AF65-F5344CB8AC3E}">
        <p14:creationId xmlns:p14="http://schemas.microsoft.com/office/powerpoint/2010/main" val="2093495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8EE23B3-725E-4EEC-B2C8-D006E2803B26}" type="datetime1">
              <a:rPr lang="zh-CN" altLang="en-US" smtClean="0"/>
              <a:t>2020/2/29</a:t>
            </a:fld>
            <a:endParaRPr lang="zh-CN" altLang="en-US"/>
          </a:p>
        </p:txBody>
      </p:sp>
      <p:sp>
        <p:nvSpPr>
          <p:cNvPr id="5" name="Footer Placeholder 4"/>
          <p:cNvSpPr>
            <a:spLocks noGrp="1"/>
          </p:cNvSpPr>
          <p:nvPr>
            <p:ph type="ftr" sz="quarter" idx="11"/>
          </p:nvPr>
        </p:nvSpPr>
        <p:spPr/>
        <p:txBody>
          <a:bodyPr/>
          <a:lstStyle/>
          <a:p>
            <a:r>
              <a:rPr lang="en-US" altLang="zh-CN"/>
              <a:t>2020</a:t>
            </a:r>
            <a:r>
              <a:rPr lang="zh-CN" altLang="en-US"/>
              <a:t>上组会 李玥阳</a:t>
            </a:r>
          </a:p>
        </p:txBody>
      </p:sp>
      <p:sp>
        <p:nvSpPr>
          <p:cNvPr id="6" name="Slide Number Placeholder 5"/>
          <p:cNvSpPr>
            <a:spLocks noGrp="1"/>
          </p:cNvSpPr>
          <p:nvPr>
            <p:ph type="sldNum" sz="quarter" idx="12"/>
          </p:nvPr>
        </p:nvSpPr>
        <p:spPr/>
        <p:txBody>
          <a:bodyPr/>
          <a:lstStyle/>
          <a:p>
            <a:fld id="{6131721A-95F3-4C10-B9AE-0F28F1BB9086}" type="slidenum">
              <a:rPr lang="zh-CN" altLang="en-US" smtClean="0"/>
              <a:t>‹#›</a:t>
            </a:fld>
            <a:endParaRPr lang="zh-CN" altLang="en-US"/>
          </a:p>
        </p:txBody>
      </p:sp>
    </p:spTree>
    <p:extLst>
      <p:ext uri="{BB962C8B-B14F-4D97-AF65-F5344CB8AC3E}">
        <p14:creationId xmlns:p14="http://schemas.microsoft.com/office/powerpoint/2010/main" val="1665726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498B023-2B7E-420E-BDBA-163628973ACA}" type="datetime1">
              <a:rPr lang="zh-CN" altLang="en-US" smtClean="0"/>
              <a:t>2020/2/29</a:t>
            </a:fld>
            <a:endParaRPr lang="zh-CN" altLang="en-US"/>
          </a:p>
        </p:txBody>
      </p:sp>
      <p:sp>
        <p:nvSpPr>
          <p:cNvPr id="5" name="Footer Placeholder 4"/>
          <p:cNvSpPr>
            <a:spLocks noGrp="1"/>
          </p:cNvSpPr>
          <p:nvPr>
            <p:ph type="ftr" sz="quarter" idx="11"/>
          </p:nvPr>
        </p:nvSpPr>
        <p:spPr/>
        <p:txBody>
          <a:bodyPr/>
          <a:lstStyle/>
          <a:p>
            <a:r>
              <a:rPr lang="en-US" altLang="zh-CN"/>
              <a:t>2020</a:t>
            </a:r>
            <a:r>
              <a:rPr lang="zh-CN" altLang="en-US"/>
              <a:t>上组会 李玥阳</a:t>
            </a:r>
          </a:p>
        </p:txBody>
      </p:sp>
      <p:sp>
        <p:nvSpPr>
          <p:cNvPr id="6" name="Slide Number Placeholder 5"/>
          <p:cNvSpPr>
            <a:spLocks noGrp="1"/>
          </p:cNvSpPr>
          <p:nvPr>
            <p:ph type="sldNum" sz="quarter" idx="12"/>
          </p:nvPr>
        </p:nvSpPr>
        <p:spPr/>
        <p:txBody>
          <a:bodyPr/>
          <a:lstStyle/>
          <a:p>
            <a:fld id="{6131721A-95F3-4C10-B9AE-0F28F1BB9086}" type="slidenum">
              <a:rPr lang="zh-CN" altLang="en-US" smtClean="0"/>
              <a:t>‹#›</a:t>
            </a:fld>
            <a:endParaRPr lang="zh-CN" altLang="en-US"/>
          </a:p>
        </p:txBody>
      </p:sp>
    </p:spTree>
    <p:extLst>
      <p:ext uri="{BB962C8B-B14F-4D97-AF65-F5344CB8AC3E}">
        <p14:creationId xmlns:p14="http://schemas.microsoft.com/office/powerpoint/2010/main" val="1766422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E18A517-3D7A-464B-B0B9-13DCE6FF7158}" type="datetime1">
              <a:rPr lang="zh-CN" altLang="en-US" smtClean="0"/>
              <a:t>2020/2/29</a:t>
            </a:fld>
            <a:endParaRPr lang="zh-CN" altLang="en-US"/>
          </a:p>
        </p:txBody>
      </p:sp>
      <p:sp>
        <p:nvSpPr>
          <p:cNvPr id="5" name="Footer Placeholder 4"/>
          <p:cNvSpPr>
            <a:spLocks noGrp="1"/>
          </p:cNvSpPr>
          <p:nvPr>
            <p:ph type="ftr" sz="quarter" idx="11"/>
          </p:nvPr>
        </p:nvSpPr>
        <p:spPr/>
        <p:txBody>
          <a:bodyPr/>
          <a:lstStyle/>
          <a:p>
            <a:r>
              <a:rPr lang="en-US" altLang="zh-CN"/>
              <a:t>2020</a:t>
            </a:r>
            <a:r>
              <a:rPr lang="zh-CN" altLang="en-US"/>
              <a:t>上组会 李玥阳</a:t>
            </a:r>
          </a:p>
        </p:txBody>
      </p:sp>
      <p:sp>
        <p:nvSpPr>
          <p:cNvPr id="6" name="Slide Number Placeholder 5"/>
          <p:cNvSpPr>
            <a:spLocks noGrp="1"/>
          </p:cNvSpPr>
          <p:nvPr>
            <p:ph type="sldNum" sz="quarter" idx="12"/>
          </p:nvPr>
        </p:nvSpPr>
        <p:spPr/>
        <p:txBody>
          <a:bodyPr/>
          <a:lstStyle/>
          <a:p>
            <a:fld id="{6131721A-95F3-4C10-B9AE-0F28F1BB9086}" type="slidenum">
              <a:rPr lang="zh-CN" altLang="en-US" smtClean="0"/>
              <a:t>‹#›</a:t>
            </a:fld>
            <a:endParaRPr lang="zh-CN" altLang="en-US"/>
          </a:p>
        </p:txBody>
      </p:sp>
    </p:spTree>
    <p:extLst>
      <p:ext uri="{BB962C8B-B14F-4D97-AF65-F5344CB8AC3E}">
        <p14:creationId xmlns:p14="http://schemas.microsoft.com/office/powerpoint/2010/main" val="2398995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26D3F45-7D34-4EC3-8D7A-45F9BE340932}" type="datetime1">
              <a:rPr lang="zh-CN" altLang="en-US" smtClean="0"/>
              <a:t>2020/2/29</a:t>
            </a:fld>
            <a:endParaRPr lang="zh-CN" altLang="en-US"/>
          </a:p>
        </p:txBody>
      </p:sp>
      <p:sp>
        <p:nvSpPr>
          <p:cNvPr id="5" name="Footer Placeholder 4"/>
          <p:cNvSpPr>
            <a:spLocks noGrp="1"/>
          </p:cNvSpPr>
          <p:nvPr>
            <p:ph type="ftr" sz="quarter" idx="11"/>
          </p:nvPr>
        </p:nvSpPr>
        <p:spPr/>
        <p:txBody>
          <a:bodyPr/>
          <a:lstStyle/>
          <a:p>
            <a:r>
              <a:rPr lang="en-US" altLang="zh-CN"/>
              <a:t>2020</a:t>
            </a:r>
            <a:r>
              <a:rPr lang="zh-CN" altLang="en-US"/>
              <a:t>上组会 李玥阳</a:t>
            </a:r>
          </a:p>
        </p:txBody>
      </p:sp>
      <p:sp>
        <p:nvSpPr>
          <p:cNvPr id="6" name="Slide Number Placeholder 5"/>
          <p:cNvSpPr>
            <a:spLocks noGrp="1"/>
          </p:cNvSpPr>
          <p:nvPr>
            <p:ph type="sldNum" sz="quarter" idx="12"/>
          </p:nvPr>
        </p:nvSpPr>
        <p:spPr/>
        <p:txBody>
          <a:bodyPr/>
          <a:lstStyle/>
          <a:p>
            <a:fld id="{6131721A-95F3-4C10-B9AE-0F28F1BB9086}" type="slidenum">
              <a:rPr lang="zh-CN" altLang="en-US" smtClean="0"/>
              <a:t>‹#›</a:t>
            </a:fld>
            <a:endParaRPr lang="zh-CN" altLang="en-US"/>
          </a:p>
        </p:txBody>
      </p:sp>
    </p:spTree>
    <p:extLst>
      <p:ext uri="{BB962C8B-B14F-4D97-AF65-F5344CB8AC3E}">
        <p14:creationId xmlns:p14="http://schemas.microsoft.com/office/powerpoint/2010/main" val="3629513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5A5D4C0-AA26-46B6-BB7E-02921EEBE817}" type="datetime1">
              <a:rPr lang="zh-CN" altLang="en-US" smtClean="0"/>
              <a:t>2020/2/29</a:t>
            </a:fld>
            <a:endParaRPr lang="zh-CN" altLang="en-US"/>
          </a:p>
        </p:txBody>
      </p:sp>
      <p:sp>
        <p:nvSpPr>
          <p:cNvPr id="6" name="Footer Placeholder 5"/>
          <p:cNvSpPr>
            <a:spLocks noGrp="1"/>
          </p:cNvSpPr>
          <p:nvPr>
            <p:ph type="ftr" sz="quarter" idx="11"/>
          </p:nvPr>
        </p:nvSpPr>
        <p:spPr/>
        <p:txBody>
          <a:bodyPr/>
          <a:lstStyle/>
          <a:p>
            <a:r>
              <a:rPr lang="en-US" altLang="zh-CN"/>
              <a:t>2020</a:t>
            </a:r>
            <a:r>
              <a:rPr lang="zh-CN" altLang="en-US"/>
              <a:t>上组会 李玥阳</a:t>
            </a:r>
          </a:p>
        </p:txBody>
      </p:sp>
      <p:sp>
        <p:nvSpPr>
          <p:cNvPr id="7" name="Slide Number Placeholder 6"/>
          <p:cNvSpPr>
            <a:spLocks noGrp="1"/>
          </p:cNvSpPr>
          <p:nvPr>
            <p:ph type="sldNum" sz="quarter" idx="12"/>
          </p:nvPr>
        </p:nvSpPr>
        <p:spPr/>
        <p:txBody>
          <a:bodyPr/>
          <a:lstStyle/>
          <a:p>
            <a:fld id="{6131721A-95F3-4C10-B9AE-0F28F1BB9086}" type="slidenum">
              <a:rPr lang="zh-CN" altLang="en-US" smtClean="0"/>
              <a:t>‹#›</a:t>
            </a:fld>
            <a:endParaRPr lang="zh-CN" altLang="en-US"/>
          </a:p>
        </p:txBody>
      </p:sp>
    </p:spTree>
    <p:extLst>
      <p:ext uri="{BB962C8B-B14F-4D97-AF65-F5344CB8AC3E}">
        <p14:creationId xmlns:p14="http://schemas.microsoft.com/office/powerpoint/2010/main" val="1843458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746DC24-211D-425B-B9C7-A1A0DA5AB5C7}" type="datetime1">
              <a:rPr lang="zh-CN" altLang="en-US" smtClean="0"/>
              <a:t>2020/2/29</a:t>
            </a:fld>
            <a:endParaRPr lang="zh-CN" altLang="en-US"/>
          </a:p>
        </p:txBody>
      </p:sp>
      <p:sp>
        <p:nvSpPr>
          <p:cNvPr id="8" name="Footer Placeholder 7"/>
          <p:cNvSpPr>
            <a:spLocks noGrp="1"/>
          </p:cNvSpPr>
          <p:nvPr>
            <p:ph type="ftr" sz="quarter" idx="11"/>
          </p:nvPr>
        </p:nvSpPr>
        <p:spPr/>
        <p:txBody>
          <a:bodyPr/>
          <a:lstStyle/>
          <a:p>
            <a:r>
              <a:rPr lang="en-US" altLang="zh-CN"/>
              <a:t>2020</a:t>
            </a:r>
            <a:r>
              <a:rPr lang="zh-CN" altLang="en-US"/>
              <a:t>上组会 李玥阳</a:t>
            </a:r>
          </a:p>
        </p:txBody>
      </p:sp>
      <p:sp>
        <p:nvSpPr>
          <p:cNvPr id="9" name="Slide Number Placeholder 8"/>
          <p:cNvSpPr>
            <a:spLocks noGrp="1"/>
          </p:cNvSpPr>
          <p:nvPr>
            <p:ph type="sldNum" sz="quarter" idx="12"/>
          </p:nvPr>
        </p:nvSpPr>
        <p:spPr/>
        <p:txBody>
          <a:bodyPr/>
          <a:lstStyle/>
          <a:p>
            <a:fld id="{6131721A-95F3-4C10-B9AE-0F28F1BB9086}" type="slidenum">
              <a:rPr lang="zh-CN" altLang="en-US" smtClean="0"/>
              <a:t>‹#›</a:t>
            </a:fld>
            <a:endParaRPr lang="zh-CN" altLang="en-US"/>
          </a:p>
        </p:txBody>
      </p:sp>
    </p:spTree>
    <p:extLst>
      <p:ext uri="{BB962C8B-B14F-4D97-AF65-F5344CB8AC3E}">
        <p14:creationId xmlns:p14="http://schemas.microsoft.com/office/powerpoint/2010/main" val="314844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AA03524-B29E-440C-ABE6-FCD7A52AC9FA}" type="datetime1">
              <a:rPr lang="zh-CN" altLang="en-US" smtClean="0"/>
              <a:t>2020/2/29</a:t>
            </a:fld>
            <a:endParaRPr lang="zh-CN" altLang="en-US"/>
          </a:p>
        </p:txBody>
      </p:sp>
      <p:sp>
        <p:nvSpPr>
          <p:cNvPr id="4" name="Footer Placeholder 3"/>
          <p:cNvSpPr>
            <a:spLocks noGrp="1"/>
          </p:cNvSpPr>
          <p:nvPr>
            <p:ph type="ftr" sz="quarter" idx="11"/>
          </p:nvPr>
        </p:nvSpPr>
        <p:spPr/>
        <p:txBody>
          <a:bodyPr/>
          <a:lstStyle/>
          <a:p>
            <a:r>
              <a:rPr lang="en-US" altLang="zh-CN"/>
              <a:t>2020</a:t>
            </a:r>
            <a:r>
              <a:rPr lang="zh-CN" altLang="en-US"/>
              <a:t>上组会 李玥阳</a:t>
            </a:r>
          </a:p>
        </p:txBody>
      </p:sp>
      <p:sp>
        <p:nvSpPr>
          <p:cNvPr id="5" name="Slide Number Placeholder 4"/>
          <p:cNvSpPr>
            <a:spLocks noGrp="1"/>
          </p:cNvSpPr>
          <p:nvPr>
            <p:ph type="sldNum" sz="quarter" idx="12"/>
          </p:nvPr>
        </p:nvSpPr>
        <p:spPr/>
        <p:txBody>
          <a:bodyPr/>
          <a:lstStyle/>
          <a:p>
            <a:fld id="{6131721A-95F3-4C10-B9AE-0F28F1BB9086}" type="slidenum">
              <a:rPr lang="zh-CN" altLang="en-US" smtClean="0"/>
              <a:t>‹#›</a:t>
            </a:fld>
            <a:endParaRPr lang="zh-CN" altLang="en-US"/>
          </a:p>
        </p:txBody>
      </p:sp>
    </p:spTree>
    <p:extLst>
      <p:ext uri="{BB962C8B-B14F-4D97-AF65-F5344CB8AC3E}">
        <p14:creationId xmlns:p14="http://schemas.microsoft.com/office/powerpoint/2010/main" val="510152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6703F3-B29D-45AE-A276-F60771760B9E}" type="datetime1">
              <a:rPr lang="zh-CN" altLang="en-US" smtClean="0"/>
              <a:t>2020/2/29</a:t>
            </a:fld>
            <a:endParaRPr lang="zh-CN" altLang="en-US"/>
          </a:p>
        </p:txBody>
      </p:sp>
      <p:sp>
        <p:nvSpPr>
          <p:cNvPr id="3" name="Footer Placeholder 2"/>
          <p:cNvSpPr>
            <a:spLocks noGrp="1"/>
          </p:cNvSpPr>
          <p:nvPr>
            <p:ph type="ftr" sz="quarter" idx="11"/>
          </p:nvPr>
        </p:nvSpPr>
        <p:spPr/>
        <p:txBody>
          <a:bodyPr/>
          <a:lstStyle/>
          <a:p>
            <a:r>
              <a:rPr lang="en-US" altLang="zh-CN"/>
              <a:t>2020</a:t>
            </a:r>
            <a:r>
              <a:rPr lang="zh-CN" altLang="en-US"/>
              <a:t>上组会 李玥阳</a:t>
            </a:r>
          </a:p>
        </p:txBody>
      </p:sp>
      <p:sp>
        <p:nvSpPr>
          <p:cNvPr id="4" name="Slide Number Placeholder 3"/>
          <p:cNvSpPr>
            <a:spLocks noGrp="1"/>
          </p:cNvSpPr>
          <p:nvPr>
            <p:ph type="sldNum" sz="quarter" idx="12"/>
          </p:nvPr>
        </p:nvSpPr>
        <p:spPr/>
        <p:txBody>
          <a:bodyPr/>
          <a:lstStyle/>
          <a:p>
            <a:fld id="{6131721A-95F3-4C10-B9AE-0F28F1BB9086}" type="slidenum">
              <a:rPr lang="zh-CN" altLang="en-US" smtClean="0"/>
              <a:t>‹#›</a:t>
            </a:fld>
            <a:endParaRPr lang="zh-CN" altLang="en-US"/>
          </a:p>
        </p:txBody>
      </p:sp>
    </p:spTree>
    <p:extLst>
      <p:ext uri="{BB962C8B-B14F-4D97-AF65-F5344CB8AC3E}">
        <p14:creationId xmlns:p14="http://schemas.microsoft.com/office/powerpoint/2010/main" val="620167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9AB13DA-79CE-480E-AC06-2E814DB23904}" type="datetime1">
              <a:rPr lang="zh-CN" altLang="en-US" smtClean="0"/>
              <a:t>2020/2/29</a:t>
            </a:fld>
            <a:endParaRPr lang="zh-CN" altLang="en-US"/>
          </a:p>
        </p:txBody>
      </p:sp>
      <p:sp>
        <p:nvSpPr>
          <p:cNvPr id="6" name="Footer Placeholder 5"/>
          <p:cNvSpPr>
            <a:spLocks noGrp="1"/>
          </p:cNvSpPr>
          <p:nvPr>
            <p:ph type="ftr" sz="quarter" idx="11"/>
          </p:nvPr>
        </p:nvSpPr>
        <p:spPr/>
        <p:txBody>
          <a:bodyPr/>
          <a:lstStyle/>
          <a:p>
            <a:r>
              <a:rPr lang="en-US" altLang="zh-CN"/>
              <a:t>2020</a:t>
            </a:r>
            <a:r>
              <a:rPr lang="zh-CN" altLang="en-US"/>
              <a:t>上组会 李玥阳</a:t>
            </a:r>
          </a:p>
        </p:txBody>
      </p:sp>
      <p:sp>
        <p:nvSpPr>
          <p:cNvPr id="7" name="Slide Number Placeholder 6"/>
          <p:cNvSpPr>
            <a:spLocks noGrp="1"/>
          </p:cNvSpPr>
          <p:nvPr>
            <p:ph type="sldNum" sz="quarter" idx="12"/>
          </p:nvPr>
        </p:nvSpPr>
        <p:spPr/>
        <p:txBody>
          <a:bodyPr/>
          <a:lstStyle/>
          <a:p>
            <a:fld id="{6131721A-95F3-4C10-B9AE-0F28F1BB9086}" type="slidenum">
              <a:rPr lang="zh-CN" altLang="en-US" smtClean="0"/>
              <a:t>‹#›</a:t>
            </a:fld>
            <a:endParaRPr lang="zh-CN" altLang="en-US"/>
          </a:p>
        </p:txBody>
      </p:sp>
    </p:spTree>
    <p:extLst>
      <p:ext uri="{BB962C8B-B14F-4D97-AF65-F5344CB8AC3E}">
        <p14:creationId xmlns:p14="http://schemas.microsoft.com/office/powerpoint/2010/main" val="287819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AC0DD1B-25A6-46BA-A868-4E119CC4C40E}" type="datetime1">
              <a:rPr lang="zh-CN" altLang="en-US" smtClean="0"/>
              <a:t>2020/2/29</a:t>
            </a:fld>
            <a:endParaRPr lang="zh-CN" altLang="en-US"/>
          </a:p>
        </p:txBody>
      </p:sp>
      <p:sp>
        <p:nvSpPr>
          <p:cNvPr id="6" name="Footer Placeholder 5"/>
          <p:cNvSpPr>
            <a:spLocks noGrp="1"/>
          </p:cNvSpPr>
          <p:nvPr>
            <p:ph type="ftr" sz="quarter" idx="11"/>
          </p:nvPr>
        </p:nvSpPr>
        <p:spPr/>
        <p:txBody>
          <a:bodyPr/>
          <a:lstStyle/>
          <a:p>
            <a:r>
              <a:rPr lang="en-US" altLang="zh-CN"/>
              <a:t>2020</a:t>
            </a:r>
            <a:r>
              <a:rPr lang="zh-CN" altLang="en-US"/>
              <a:t>上组会 李玥阳</a:t>
            </a:r>
          </a:p>
        </p:txBody>
      </p:sp>
      <p:sp>
        <p:nvSpPr>
          <p:cNvPr id="7" name="Slide Number Placeholder 6"/>
          <p:cNvSpPr>
            <a:spLocks noGrp="1"/>
          </p:cNvSpPr>
          <p:nvPr>
            <p:ph type="sldNum" sz="quarter" idx="12"/>
          </p:nvPr>
        </p:nvSpPr>
        <p:spPr/>
        <p:txBody>
          <a:bodyPr/>
          <a:lstStyle/>
          <a:p>
            <a:fld id="{6131721A-95F3-4C10-B9AE-0F28F1BB9086}" type="slidenum">
              <a:rPr lang="zh-CN" altLang="en-US" smtClean="0"/>
              <a:t>‹#›</a:t>
            </a:fld>
            <a:endParaRPr lang="zh-CN" altLang="en-US"/>
          </a:p>
        </p:txBody>
      </p:sp>
    </p:spTree>
    <p:extLst>
      <p:ext uri="{BB962C8B-B14F-4D97-AF65-F5344CB8AC3E}">
        <p14:creationId xmlns:p14="http://schemas.microsoft.com/office/powerpoint/2010/main" val="738610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7917D8-C88A-4D25-99A2-F5E956433DA0}" type="datetime1">
              <a:rPr lang="zh-CN" altLang="en-US" smtClean="0"/>
              <a:t>2020/2/29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2020</a:t>
            </a:r>
            <a:r>
              <a:rPr lang="zh-CN" altLang="en-US"/>
              <a:t>上组会 李玥阳</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31721A-95F3-4C10-B9AE-0F28F1BB9086}" type="slidenum">
              <a:rPr lang="zh-CN" altLang="en-US" smtClean="0"/>
              <a:t>‹#›</a:t>
            </a:fld>
            <a:endParaRPr lang="zh-CN" altLang="en-US"/>
          </a:p>
        </p:txBody>
      </p:sp>
    </p:spTree>
    <p:extLst>
      <p:ext uri="{BB962C8B-B14F-4D97-AF65-F5344CB8AC3E}">
        <p14:creationId xmlns:p14="http://schemas.microsoft.com/office/powerpoint/2010/main" val="35323959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9895C6-0EAE-464F-B9AC-FEFE537C203B}"/>
              </a:ext>
            </a:extLst>
          </p:cNvPr>
          <p:cNvSpPr>
            <a:spLocks noGrp="1"/>
          </p:cNvSpPr>
          <p:nvPr>
            <p:ph type="ctrTitle"/>
          </p:nvPr>
        </p:nvSpPr>
        <p:spPr>
          <a:xfrm>
            <a:off x="-1" y="886700"/>
            <a:ext cx="9144001" cy="2542300"/>
          </a:xfrm>
        </p:spPr>
        <p:txBody>
          <a:bodyPr>
            <a:noAutofit/>
          </a:bodyPr>
          <a:lstStyle/>
          <a:p>
            <a:r>
              <a:rPr lang="en-US" altLang="zh-CN" sz="4800" dirty="0">
                <a:latin typeface="Times New Roman" panose="02020603050405020304" pitchFamily="18" charset="0"/>
                <a:cs typeface="Times New Roman" panose="02020603050405020304" pitchFamily="18" charset="0"/>
              </a:rPr>
              <a:t>Deep Learning in Asset Pricing</a:t>
            </a:r>
            <a:endParaRPr lang="zh-CN" altLang="en-US" sz="48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3" name="副标题 2">
            <a:extLst>
              <a:ext uri="{FF2B5EF4-FFF2-40B4-BE49-F238E27FC236}">
                <a16:creationId xmlns:a16="http://schemas.microsoft.com/office/drawing/2014/main" id="{DA59C511-A008-43B4-A005-16381DDCB8F6}"/>
              </a:ext>
            </a:extLst>
          </p:cNvPr>
          <p:cNvSpPr>
            <a:spLocks noGrp="1"/>
          </p:cNvSpPr>
          <p:nvPr>
            <p:ph type="subTitle" idx="1"/>
          </p:nvPr>
        </p:nvSpPr>
        <p:spPr>
          <a:xfrm>
            <a:off x="-1" y="3987445"/>
            <a:ext cx="9015957" cy="1744052"/>
          </a:xfrm>
        </p:spPr>
        <p:txBody>
          <a:bodyPr>
            <a:normAutofit/>
          </a:bodyPr>
          <a:lstStyle/>
          <a:p>
            <a:r>
              <a:rPr lang="en-US" altLang="zh-CN" dirty="0" err="1">
                <a:latin typeface="Times New Roman" panose="02020603050405020304" pitchFamily="18" charset="0"/>
                <a:cs typeface="Times New Roman" panose="02020603050405020304" pitchFamily="18" charset="0"/>
              </a:rPr>
              <a:t>Luyang</a:t>
            </a:r>
            <a:r>
              <a:rPr lang="en-US" altLang="zh-CN" dirty="0">
                <a:latin typeface="Times New Roman" panose="02020603050405020304" pitchFamily="18" charset="0"/>
                <a:cs typeface="Times New Roman" panose="02020603050405020304" pitchFamily="18" charset="0"/>
              </a:rPr>
              <a:t> Chen, et.al,</a:t>
            </a:r>
            <a:r>
              <a:rPr lang="zh-CN" altLang="en-US" i="1"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working paper</a:t>
            </a:r>
            <a:r>
              <a:rPr lang="en-US" altLang="zh-CN" dirty="0">
                <a:latin typeface="Times New Roman" panose="02020603050405020304" pitchFamily="18" charset="0"/>
                <a:cs typeface="Times New Roman" panose="02020603050405020304" pitchFamily="18" charset="0"/>
              </a:rPr>
              <a:t>, 2020.</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日期占位符 3">
            <a:extLst>
              <a:ext uri="{FF2B5EF4-FFF2-40B4-BE49-F238E27FC236}">
                <a16:creationId xmlns:a16="http://schemas.microsoft.com/office/drawing/2014/main" id="{699C74EB-A02F-4BE4-9B2E-43562E06D9DA}"/>
              </a:ext>
            </a:extLst>
          </p:cNvPr>
          <p:cNvSpPr>
            <a:spLocks noGrp="1"/>
          </p:cNvSpPr>
          <p:nvPr>
            <p:ph type="dt" sz="half" idx="10"/>
          </p:nvPr>
        </p:nvSpPr>
        <p:spPr/>
        <p:txBody>
          <a:bodyPr/>
          <a:lstStyle/>
          <a:p>
            <a:fld id="{D2ECD662-D1D1-46EE-9CED-EDA99E49F9EB}" type="datetime1">
              <a:rPr lang="zh-CN" altLang="en-US" smtClean="0"/>
              <a:t>2020/2/29</a:t>
            </a:fld>
            <a:endParaRPr lang="zh-CN" altLang="en-US" dirty="0"/>
          </a:p>
        </p:txBody>
      </p:sp>
      <p:sp>
        <p:nvSpPr>
          <p:cNvPr id="5" name="页脚占位符 4">
            <a:extLst>
              <a:ext uri="{FF2B5EF4-FFF2-40B4-BE49-F238E27FC236}">
                <a16:creationId xmlns:a16="http://schemas.microsoft.com/office/drawing/2014/main" id="{7114AAA9-703B-483D-8C83-03D115F32C4D}"/>
              </a:ext>
            </a:extLst>
          </p:cNvPr>
          <p:cNvSpPr>
            <a:spLocks noGrp="1"/>
          </p:cNvSpPr>
          <p:nvPr>
            <p:ph type="ftr" sz="quarter" idx="11"/>
          </p:nvPr>
        </p:nvSpPr>
        <p:spPr/>
        <p:txBody>
          <a:bodyPr/>
          <a:lstStyle/>
          <a:p>
            <a:r>
              <a:rPr lang="en-US" altLang="zh-CN" dirty="0"/>
              <a:t>2020</a:t>
            </a:r>
            <a:r>
              <a:rPr lang="zh-CN" altLang="en-US" dirty="0"/>
              <a:t>上组会 李玥阳</a:t>
            </a:r>
          </a:p>
        </p:txBody>
      </p:sp>
      <p:sp>
        <p:nvSpPr>
          <p:cNvPr id="6" name="灯片编号占位符 5">
            <a:extLst>
              <a:ext uri="{FF2B5EF4-FFF2-40B4-BE49-F238E27FC236}">
                <a16:creationId xmlns:a16="http://schemas.microsoft.com/office/drawing/2014/main" id="{1E2F95C2-BFED-4B7F-BD2E-F154A8AFF54A}"/>
              </a:ext>
            </a:extLst>
          </p:cNvPr>
          <p:cNvSpPr>
            <a:spLocks noGrp="1"/>
          </p:cNvSpPr>
          <p:nvPr>
            <p:ph type="sldNum" sz="quarter" idx="12"/>
          </p:nvPr>
        </p:nvSpPr>
        <p:spPr/>
        <p:txBody>
          <a:bodyPr/>
          <a:lstStyle/>
          <a:p>
            <a:fld id="{6131721A-95F3-4C10-B9AE-0F28F1BB9086}" type="slidenum">
              <a:rPr lang="zh-CN" altLang="en-US" smtClean="0"/>
              <a:t>1</a:t>
            </a:fld>
            <a:endParaRPr lang="zh-CN" altLang="en-US" dirty="0"/>
          </a:p>
        </p:txBody>
      </p:sp>
    </p:spTree>
    <p:extLst>
      <p:ext uri="{BB962C8B-B14F-4D97-AF65-F5344CB8AC3E}">
        <p14:creationId xmlns:p14="http://schemas.microsoft.com/office/powerpoint/2010/main" val="3638728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Introduction: Contribution </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6F9CAF3-0450-4CCF-8AD1-C9C2F6EFA481}" type="datetime1">
              <a:rPr lang="zh-CN" altLang="en-US" smtClean="0"/>
              <a:t>2020/2/29</a:t>
            </a:fld>
            <a:endParaRPr lang="zh-CN" altLang="en-US"/>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en-US" altLang="zh-CN"/>
              <a:t>2020</a:t>
            </a:r>
            <a:r>
              <a:rPr lang="zh-CN" altLang="en-US"/>
              <a:t>上组会 李玥阳</a:t>
            </a:r>
            <a:endParaRPr lang="zh-CN" altLang="en-US" dirty="0"/>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10</a:t>
            </a:fld>
            <a:endParaRPr lang="zh-CN" altLang="en-US"/>
          </a:p>
        </p:txBody>
      </p:sp>
      <p:sp>
        <p:nvSpPr>
          <p:cNvPr id="8" name="内容占位符 2">
            <a:extLst>
              <a:ext uri="{FF2B5EF4-FFF2-40B4-BE49-F238E27FC236}">
                <a16:creationId xmlns:a16="http://schemas.microsoft.com/office/drawing/2014/main" id="{62BB2DDE-FA80-4CB0-8129-804C7171C4FD}"/>
              </a:ext>
            </a:extLst>
          </p:cNvPr>
          <p:cNvSpPr>
            <a:spLocks noGrp="1"/>
          </p:cNvSpPr>
          <p:nvPr>
            <p:ph idx="1"/>
          </p:nvPr>
        </p:nvSpPr>
        <p:spPr>
          <a:xfrm>
            <a:off x="207390" y="1825625"/>
            <a:ext cx="8307962" cy="4339648"/>
          </a:xfrm>
        </p:spPr>
        <p:txBody>
          <a:bodyPr>
            <a:normAutofit/>
          </a:bodyPr>
          <a:lstStyle/>
          <a:p>
            <a:pPr lvl="1"/>
            <a:r>
              <a:rPr lang="en-US" altLang="zh-CN" sz="2800" dirty="0">
                <a:latin typeface="Times New Roman" panose="02020603050405020304" pitchFamily="18" charset="0"/>
                <a:cs typeface="Times New Roman" panose="02020603050405020304" pitchFamily="18" charset="0"/>
              </a:rPr>
              <a:t>Draw a new method to estimate SDF, which combines new method and economic conditions.</a:t>
            </a:r>
          </a:p>
        </p:txBody>
      </p:sp>
    </p:spTree>
    <p:extLst>
      <p:ext uri="{BB962C8B-B14F-4D97-AF65-F5344CB8AC3E}">
        <p14:creationId xmlns:p14="http://schemas.microsoft.com/office/powerpoint/2010/main" val="3558342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a:xfrm>
            <a:off x="608027" y="439272"/>
            <a:ext cx="7886700" cy="1325563"/>
          </a:xfrm>
        </p:spPr>
        <p:txBody>
          <a:bodyPr/>
          <a:lstStyle/>
          <a:p>
            <a:r>
              <a:rPr lang="en-US" altLang="zh-CN" dirty="0">
                <a:latin typeface="Times New Roman" panose="02020603050405020304" pitchFamily="18" charset="0"/>
                <a:cs typeface="Times New Roman" panose="02020603050405020304" pitchFamily="18" charset="0"/>
              </a:rPr>
              <a:t>Research Design: </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C2512671-69CB-4223-AD23-B1CDA5DBD766}" type="datetime1">
              <a:rPr lang="zh-CN" altLang="en-US" smtClean="0"/>
              <a:t>2020/2/29</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en-US" altLang="zh-CN"/>
              <a:t>2020</a:t>
            </a:r>
            <a:r>
              <a:rPr lang="zh-CN" altLang="en-US"/>
              <a:t>上组会 李玥阳</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11</a:t>
            </a:fld>
            <a:endParaRPr lang="zh-CN" altLang="en-US"/>
          </a:p>
        </p:txBody>
      </p:sp>
      <p:grpSp>
        <p:nvGrpSpPr>
          <p:cNvPr id="9" name="组合 8">
            <a:extLst>
              <a:ext uri="{FF2B5EF4-FFF2-40B4-BE49-F238E27FC236}">
                <a16:creationId xmlns:a16="http://schemas.microsoft.com/office/drawing/2014/main" id="{14CFD890-E174-40D7-9FF7-740D3C1D8458}"/>
              </a:ext>
            </a:extLst>
          </p:cNvPr>
          <p:cNvGrpSpPr/>
          <p:nvPr/>
        </p:nvGrpSpPr>
        <p:grpSpPr>
          <a:xfrm>
            <a:off x="857839" y="2337546"/>
            <a:ext cx="2396617" cy="526390"/>
            <a:chOff x="1282044" y="2558871"/>
            <a:chExt cx="810707" cy="461666"/>
          </a:xfrm>
        </p:grpSpPr>
        <p:sp>
          <p:nvSpPr>
            <p:cNvPr id="4" name="矩形 3">
              <a:extLst>
                <a:ext uri="{FF2B5EF4-FFF2-40B4-BE49-F238E27FC236}">
                  <a16:creationId xmlns:a16="http://schemas.microsoft.com/office/drawing/2014/main" id="{AECFA267-1ACB-4F2C-9640-20D962D338CE}"/>
                </a:ext>
              </a:extLst>
            </p:cNvPr>
            <p:cNvSpPr/>
            <p:nvPr/>
          </p:nvSpPr>
          <p:spPr>
            <a:xfrm>
              <a:off x="1282044" y="2558871"/>
              <a:ext cx="810707" cy="461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B7AE8C9D-D25F-4BF3-BC9B-B960D074FA0B}"/>
                </a:ext>
              </a:extLst>
            </p:cNvPr>
            <p:cNvSpPr txBox="1"/>
            <p:nvPr/>
          </p:nvSpPr>
          <p:spPr>
            <a:xfrm>
              <a:off x="1282044" y="2558871"/>
              <a:ext cx="810707" cy="404899"/>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Returns</a:t>
              </a:r>
              <a:endParaRPr lang="zh-CN" altLang="en-US" sz="2400" dirty="0">
                <a:latin typeface="Times New Roman" panose="02020603050405020304" pitchFamily="18" charset="0"/>
                <a:cs typeface="Times New Roman" panose="02020603050405020304" pitchFamily="18" charset="0"/>
              </a:endParaRPr>
            </a:p>
          </p:txBody>
        </p:sp>
      </p:grpSp>
      <p:cxnSp>
        <p:nvCxnSpPr>
          <p:cNvPr id="13" name="直接箭头连接符 12">
            <a:extLst>
              <a:ext uri="{FF2B5EF4-FFF2-40B4-BE49-F238E27FC236}">
                <a16:creationId xmlns:a16="http://schemas.microsoft.com/office/drawing/2014/main" id="{E0AAE20C-06AC-4CA1-B0B8-E7F0C617E1F4}"/>
              </a:ext>
            </a:extLst>
          </p:cNvPr>
          <p:cNvCxnSpPr>
            <a:cxnSpLocks/>
          </p:cNvCxnSpPr>
          <p:nvPr/>
        </p:nvCxnSpPr>
        <p:spPr>
          <a:xfrm flipV="1">
            <a:off x="3254457" y="2640445"/>
            <a:ext cx="76828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5" name="组合 14">
            <a:extLst>
              <a:ext uri="{FF2B5EF4-FFF2-40B4-BE49-F238E27FC236}">
                <a16:creationId xmlns:a16="http://schemas.microsoft.com/office/drawing/2014/main" id="{816B430A-6121-45BD-B216-A2CE9DA93234}"/>
              </a:ext>
            </a:extLst>
          </p:cNvPr>
          <p:cNvGrpSpPr/>
          <p:nvPr/>
        </p:nvGrpSpPr>
        <p:grpSpPr>
          <a:xfrm>
            <a:off x="4005066" y="2380630"/>
            <a:ext cx="1368212" cy="2411199"/>
            <a:chOff x="1282044" y="2558871"/>
            <a:chExt cx="855375" cy="461666"/>
          </a:xfrm>
        </p:grpSpPr>
        <p:sp>
          <p:nvSpPr>
            <p:cNvPr id="16" name="矩形 15">
              <a:extLst>
                <a:ext uri="{FF2B5EF4-FFF2-40B4-BE49-F238E27FC236}">
                  <a16:creationId xmlns:a16="http://schemas.microsoft.com/office/drawing/2014/main" id="{39A74FB4-7EEF-4403-AFE4-F62ACB9663A2}"/>
                </a:ext>
              </a:extLst>
            </p:cNvPr>
            <p:cNvSpPr/>
            <p:nvPr/>
          </p:nvSpPr>
          <p:spPr>
            <a:xfrm>
              <a:off x="1282044" y="2558871"/>
              <a:ext cx="810707" cy="461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4B023331-EC6B-48D4-BA6A-39CCBBCC6E6A}"/>
                </a:ext>
              </a:extLst>
            </p:cNvPr>
            <p:cNvSpPr txBox="1"/>
            <p:nvPr/>
          </p:nvSpPr>
          <p:spPr>
            <a:xfrm>
              <a:off x="1326712" y="2598096"/>
              <a:ext cx="810707" cy="371254"/>
            </a:xfrm>
            <a:prstGeom prst="rect">
              <a:avLst/>
            </a:prstGeom>
            <a:noFill/>
          </p:spPr>
          <p:txBody>
            <a:bodyPr wrap="square" rtlCol="0">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GAN</a:t>
              </a:r>
            </a:p>
            <a:p>
              <a:r>
                <a:rPr lang="en-US" altLang="zh-CN" sz="2400" dirty="0">
                  <a:solidFill>
                    <a:srgbClr val="FF0000"/>
                  </a:solidFill>
                  <a:latin typeface="Times New Roman" panose="02020603050405020304" pitchFamily="18" charset="0"/>
                  <a:cs typeface="Times New Roman" panose="02020603050405020304" pitchFamily="18" charset="0"/>
                </a:rPr>
                <a:t>Model</a:t>
              </a:r>
            </a:p>
            <a:p>
              <a:r>
                <a:rPr lang="en-US" altLang="zh-CN" sz="2400" dirty="0">
                  <a:solidFill>
                    <a:srgbClr val="FF0000"/>
                  </a:solidFill>
                  <a:latin typeface="Times New Roman" panose="02020603050405020304" pitchFamily="18" charset="0"/>
                  <a:cs typeface="Times New Roman" panose="02020603050405020304" pitchFamily="18" charset="0"/>
                </a:rPr>
                <a:t>+</a:t>
              </a:r>
            </a:p>
            <a:p>
              <a:r>
                <a:rPr lang="en-US" altLang="zh-CN" sz="2400" dirty="0">
                  <a:solidFill>
                    <a:srgbClr val="FF0000"/>
                  </a:solidFill>
                  <a:latin typeface="Times New Roman" panose="02020603050405020304" pitchFamily="18" charset="0"/>
                  <a:cs typeface="Times New Roman" panose="02020603050405020304" pitchFamily="18" charset="0"/>
                </a:rPr>
                <a:t>No-arbitrage</a:t>
              </a:r>
            </a:p>
          </p:txBody>
        </p:sp>
      </p:grpSp>
      <p:grpSp>
        <p:nvGrpSpPr>
          <p:cNvPr id="22" name="组合 21">
            <a:extLst>
              <a:ext uri="{FF2B5EF4-FFF2-40B4-BE49-F238E27FC236}">
                <a16:creationId xmlns:a16="http://schemas.microsoft.com/office/drawing/2014/main" id="{04F554B1-CC6D-4271-B4A0-712CEBF97614}"/>
              </a:ext>
            </a:extLst>
          </p:cNvPr>
          <p:cNvGrpSpPr/>
          <p:nvPr/>
        </p:nvGrpSpPr>
        <p:grpSpPr>
          <a:xfrm>
            <a:off x="857839" y="2995939"/>
            <a:ext cx="2396617" cy="2017346"/>
            <a:chOff x="694637" y="3268584"/>
            <a:chExt cx="1275564" cy="1690306"/>
          </a:xfrm>
        </p:grpSpPr>
        <p:sp>
          <p:nvSpPr>
            <p:cNvPr id="19" name="矩形 18">
              <a:extLst>
                <a:ext uri="{FF2B5EF4-FFF2-40B4-BE49-F238E27FC236}">
                  <a16:creationId xmlns:a16="http://schemas.microsoft.com/office/drawing/2014/main" id="{17F5F208-3F3E-406A-B12F-E647115E2DD4}"/>
                </a:ext>
              </a:extLst>
            </p:cNvPr>
            <p:cNvSpPr/>
            <p:nvPr/>
          </p:nvSpPr>
          <p:spPr>
            <a:xfrm>
              <a:off x="694637" y="3268584"/>
              <a:ext cx="1275563" cy="13494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043BF32F-D6A2-4CBE-898D-C5EC7F8BACA4}"/>
                </a:ext>
              </a:extLst>
            </p:cNvPr>
            <p:cNvSpPr txBox="1"/>
            <p:nvPr/>
          </p:nvSpPr>
          <p:spPr>
            <a:xfrm>
              <a:off x="754144" y="3334235"/>
              <a:ext cx="1216057" cy="162465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Firm characteristics, </a:t>
              </a:r>
            </a:p>
            <a:p>
              <a:r>
                <a:rPr lang="en-US" altLang="zh-CN" sz="2400" dirty="0">
                  <a:latin typeface="Times New Roman" panose="02020603050405020304" pitchFamily="18" charset="0"/>
                  <a:cs typeface="Times New Roman" panose="02020603050405020304" pitchFamily="18" charset="0"/>
                </a:rPr>
                <a:t>Macroeconomic variables</a:t>
              </a:r>
              <a:endParaRPr lang="zh-CN" altLang="en-US"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p:txBody>
        </p:sp>
      </p:grpSp>
      <p:cxnSp>
        <p:nvCxnSpPr>
          <p:cNvPr id="24" name="直接箭头连接符 23">
            <a:extLst>
              <a:ext uri="{FF2B5EF4-FFF2-40B4-BE49-F238E27FC236}">
                <a16:creationId xmlns:a16="http://schemas.microsoft.com/office/drawing/2014/main" id="{A38B5AE5-8FC4-4FB1-9675-0296E49A2B11}"/>
              </a:ext>
            </a:extLst>
          </p:cNvPr>
          <p:cNvCxnSpPr>
            <a:cxnSpLocks/>
          </p:cNvCxnSpPr>
          <p:nvPr/>
        </p:nvCxnSpPr>
        <p:spPr>
          <a:xfrm flipV="1">
            <a:off x="3218230" y="3830817"/>
            <a:ext cx="76828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2D8ACC46-2652-4D48-ACC9-E39B21849500}"/>
              </a:ext>
            </a:extLst>
          </p:cNvPr>
          <p:cNvCxnSpPr>
            <a:cxnSpLocks/>
          </p:cNvCxnSpPr>
          <p:nvPr/>
        </p:nvCxnSpPr>
        <p:spPr>
          <a:xfrm flipV="1">
            <a:off x="5301829" y="3518478"/>
            <a:ext cx="546179" cy="105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6" name="组合 25">
            <a:extLst>
              <a:ext uri="{FF2B5EF4-FFF2-40B4-BE49-F238E27FC236}">
                <a16:creationId xmlns:a16="http://schemas.microsoft.com/office/drawing/2014/main" id="{DCD815DE-A492-4603-8F5E-E78C47FB2D9B}"/>
              </a:ext>
            </a:extLst>
          </p:cNvPr>
          <p:cNvGrpSpPr/>
          <p:nvPr/>
        </p:nvGrpSpPr>
        <p:grpSpPr>
          <a:xfrm>
            <a:off x="5830331" y="2380631"/>
            <a:ext cx="2320761" cy="2308324"/>
            <a:chOff x="1282044" y="2558871"/>
            <a:chExt cx="810707" cy="461666"/>
          </a:xfrm>
        </p:grpSpPr>
        <p:sp>
          <p:nvSpPr>
            <p:cNvPr id="27" name="矩形 26">
              <a:extLst>
                <a:ext uri="{FF2B5EF4-FFF2-40B4-BE49-F238E27FC236}">
                  <a16:creationId xmlns:a16="http://schemas.microsoft.com/office/drawing/2014/main" id="{DB6FB186-01CF-4648-8A44-CDCE303AA85D}"/>
                </a:ext>
              </a:extLst>
            </p:cNvPr>
            <p:cNvSpPr/>
            <p:nvPr/>
          </p:nvSpPr>
          <p:spPr>
            <a:xfrm>
              <a:off x="1282044" y="2558871"/>
              <a:ext cx="810707" cy="461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D3D2F2A9-D533-4F35-9B9D-D6680557C796}"/>
                </a:ext>
              </a:extLst>
            </p:cNvPr>
            <p:cNvSpPr txBox="1"/>
            <p:nvPr/>
          </p:nvSpPr>
          <p:spPr>
            <a:xfrm>
              <a:off x="1282044" y="2558871"/>
              <a:ext cx="810707" cy="448992"/>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Linear GAN(LS)</a:t>
              </a:r>
            </a:p>
            <a:p>
              <a:r>
                <a:rPr lang="en-US" altLang="zh-CN" sz="2400" dirty="0">
                  <a:latin typeface="Times New Roman" panose="02020603050405020304" pitchFamily="18" charset="0"/>
                  <a:cs typeface="Times New Roman" panose="02020603050405020304" pitchFamily="18" charset="0"/>
                </a:rPr>
                <a:t>Elastic Net(EN)</a:t>
              </a:r>
            </a:p>
            <a:p>
              <a:r>
                <a:rPr lang="en-US" altLang="zh-CN" sz="2400" dirty="0">
                  <a:latin typeface="Times New Roman" panose="02020603050405020304" pitchFamily="18" charset="0"/>
                  <a:cs typeface="Times New Roman" panose="02020603050405020304" pitchFamily="18" charset="0"/>
                </a:rPr>
                <a:t>feedforward Network(FFN)</a:t>
              </a:r>
              <a:endParaRPr lang="zh-CN" altLang="en-US" sz="2400" dirty="0">
                <a:latin typeface="Times New Roman" panose="02020603050405020304" pitchFamily="18" charset="0"/>
                <a:cs typeface="Times New Roman" panose="02020603050405020304" pitchFamily="18" charset="0"/>
              </a:endParaRPr>
            </a:p>
          </p:txBody>
        </p:sp>
      </p:grpSp>
      <p:sp>
        <p:nvSpPr>
          <p:cNvPr id="29" name="文本框 28">
            <a:extLst>
              <a:ext uri="{FF2B5EF4-FFF2-40B4-BE49-F238E27FC236}">
                <a16:creationId xmlns:a16="http://schemas.microsoft.com/office/drawing/2014/main" id="{CC9E74F6-6150-4D1A-B817-1FD489503C41}"/>
              </a:ext>
            </a:extLst>
          </p:cNvPr>
          <p:cNvSpPr txBox="1"/>
          <p:nvPr/>
        </p:nvSpPr>
        <p:spPr>
          <a:xfrm>
            <a:off x="5196380" y="2760450"/>
            <a:ext cx="651628"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vs</a:t>
            </a:r>
            <a:endParaRPr lang="zh-CN" altLang="en-US" sz="2800" dirty="0">
              <a:latin typeface="Times New Roman" panose="02020603050405020304" pitchFamily="18" charset="0"/>
              <a:cs typeface="Times New Roman" panose="02020603050405020304" pitchFamily="18" charset="0"/>
            </a:endParaRPr>
          </a:p>
        </p:txBody>
      </p:sp>
      <p:cxnSp>
        <p:nvCxnSpPr>
          <p:cNvPr id="30" name="直接箭头连接符 29">
            <a:extLst>
              <a:ext uri="{FF2B5EF4-FFF2-40B4-BE49-F238E27FC236}">
                <a16:creationId xmlns:a16="http://schemas.microsoft.com/office/drawing/2014/main" id="{F4622CA1-B983-4B74-92D5-D201F4AD9896}"/>
              </a:ext>
            </a:extLst>
          </p:cNvPr>
          <p:cNvCxnSpPr>
            <a:cxnSpLocks/>
          </p:cNvCxnSpPr>
          <p:nvPr/>
        </p:nvCxnSpPr>
        <p:spPr>
          <a:xfrm flipH="1">
            <a:off x="3344454" y="4791836"/>
            <a:ext cx="1206923" cy="7737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2AD48670-CA2D-41D4-80F8-0398BAC1A6CC}"/>
              </a:ext>
            </a:extLst>
          </p:cNvPr>
          <p:cNvCxnSpPr>
            <a:cxnSpLocks/>
          </p:cNvCxnSpPr>
          <p:nvPr/>
        </p:nvCxnSpPr>
        <p:spPr>
          <a:xfrm>
            <a:off x="4599836" y="4797649"/>
            <a:ext cx="1287936" cy="7524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组合 35">
            <a:extLst>
              <a:ext uri="{FF2B5EF4-FFF2-40B4-BE49-F238E27FC236}">
                <a16:creationId xmlns:a16="http://schemas.microsoft.com/office/drawing/2014/main" id="{1D755A16-225D-4EB0-B2C5-291C84174F02}"/>
              </a:ext>
            </a:extLst>
          </p:cNvPr>
          <p:cNvGrpSpPr/>
          <p:nvPr/>
        </p:nvGrpSpPr>
        <p:grpSpPr>
          <a:xfrm>
            <a:off x="1788591" y="5575725"/>
            <a:ext cx="2749973" cy="481962"/>
            <a:chOff x="1282044" y="2558871"/>
            <a:chExt cx="810707" cy="461666"/>
          </a:xfrm>
        </p:grpSpPr>
        <p:sp>
          <p:nvSpPr>
            <p:cNvPr id="37" name="矩形 36">
              <a:extLst>
                <a:ext uri="{FF2B5EF4-FFF2-40B4-BE49-F238E27FC236}">
                  <a16:creationId xmlns:a16="http://schemas.microsoft.com/office/drawing/2014/main" id="{F24A9D23-C9E8-40CD-9719-6417CC9DDEE6}"/>
                </a:ext>
              </a:extLst>
            </p:cNvPr>
            <p:cNvSpPr/>
            <p:nvPr/>
          </p:nvSpPr>
          <p:spPr>
            <a:xfrm>
              <a:off x="1282044" y="2558871"/>
              <a:ext cx="810707" cy="461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B32B458F-5B5D-4837-B094-BA0C8B0AE7E5}"/>
                </a:ext>
              </a:extLst>
            </p:cNvPr>
            <p:cNvSpPr txBox="1"/>
            <p:nvPr/>
          </p:nvSpPr>
          <p:spPr>
            <a:xfrm>
              <a:off x="1282044" y="2558871"/>
              <a:ext cx="810707" cy="442224"/>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Variable importance</a:t>
              </a:r>
              <a:endParaRPr lang="zh-CN" altLang="en-US" sz="2400" dirty="0">
                <a:latin typeface="Times New Roman" panose="02020603050405020304" pitchFamily="18" charset="0"/>
                <a:cs typeface="Times New Roman" panose="02020603050405020304" pitchFamily="18" charset="0"/>
              </a:endParaRPr>
            </a:p>
          </p:txBody>
        </p:sp>
      </p:grpSp>
      <p:grpSp>
        <p:nvGrpSpPr>
          <p:cNvPr id="35" name="组合 34">
            <a:extLst>
              <a:ext uri="{FF2B5EF4-FFF2-40B4-BE49-F238E27FC236}">
                <a16:creationId xmlns:a16="http://schemas.microsoft.com/office/drawing/2014/main" id="{8FD1EC1E-1CF0-4826-9CDA-9C113C05E77A}"/>
              </a:ext>
            </a:extLst>
          </p:cNvPr>
          <p:cNvGrpSpPr/>
          <p:nvPr/>
        </p:nvGrpSpPr>
        <p:grpSpPr>
          <a:xfrm>
            <a:off x="5138934" y="5538609"/>
            <a:ext cx="1906573" cy="502259"/>
            <a:chOff x="1282044" y="2558871"/>
            <a:chExt cx="810707" cy="461666"/>
          </a:xfrm>
        </p:grpSpPr>
        <p:sp>
          <p:nvSpPr>
            <p:cNvPr id="40" name="矩形 39">
              <a:extLst>
                <a:ext uri="{FF2B5EF4-FFF2-40B4-BE49-F238E27FC236}">
                  <a16:creationId xmlns:a16="http://schemas.microsoft.com/office/drawing/2014/main" id="{A84D3E29-1DA1-40B2-961D-EC3BC17EFDB5}"/>
                </a:ext>
              </a:extLst>
            </p:cNvPr>
            <p:cNvSpPr/>
            <p:nvPr/>
          </p:nvSpPr>
          <p:spPr>
            <a:xfrm>
              <a:off x="1282044" y="2558871"/>
              <a:ext cx="810707" cy="461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a:extLst>
                <a:ext uri="{FF2B5EF4-FFF2-40B4-BE49-F238E27FC236}">
                  <a16:creationId xmlns:a16="http://schemas.microsoft.com/office/drawing/2014/main" id="{7085FF34-AC3D-4BB6-B25B-F7B4B3A3778C}"/>
                </a:ext>
              </a:extLst>
            </p:cNvPr>
            <p:cNvSpPr txBox="1"/>
            <p:nvPr/>
          </p:nvSpPr>
          <p:spPr>
            <a:xfrm>
              <a:off x="1282044" y="2558873"/>
              <a:ext cx="810707" cy="442224"/>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SDF structure</a:t>
              </a:r>
              <a:endParaRPr lang="zh-CN" altLang="en-US" sz="24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973008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Research Design: Data</a:t>
            </a:r>
          </a:p>
        </p:txBody>
      </p:sp>
      <p:sp>
        <p:nvSpPr>
          <p:cNvPr id="3" name="内容占位符 2">
            <a:extLst>
              <a:ext uri="{FF2B5EF4-FFF2-40B4-BE49-F238E27FC236}">
                <a16:creationId xmlns:a16="http://schemas.microsoft.com/office/drawing/2014/main" id="{DEDD48A4-7D44-414B-B868-7AB78D5B2A73}"/>
              </a:ext>
            </a:extLst>
          </p:cNvPr>
          <p:cNvSpPr>
            <a:spLocks noGrp="1"/>
          </p:cNvSpPr>
          <p:nvPr>
            <p:ph idx="1"/>
          </p:nvPr>
        </p:nvSpPr>
        <p:spPr>
          <a:xfrm>
            <a:off x="476248" y="1690689"/>
            <a:ext cx="8186984" cy="4665662"/>
          </a:xfrm>
        </p:spPr>
        <p:txBody>
          <a:bodyPr>
            <a:normAutofit fontScale="92500"/>
          </a:bodyPr>
          <a:lstStyle/>
          <a:p>
            <a:r>
              <a:rPr lang="en-US" altLang="zh-CN" dirty="0">
                <a:latin typeface="Times New Roman" panose="02020603050405020304" pitchFamily="18" charset="0"/>
                <a:cs typeface="Times New Roman" panose="02020603050405020304" pitchFamily="18" charset="0"/>
              </a:rPr>
              <a:t>1967.01-2016.12 monthly data, all stocks on CRSP.</a:t>
            </a:r>
          </a:p>
          <a:p>
            <a:r>
              <a:rPr lang="en-US" altLang="zh-CN" dirty="0">
                <a:latin typeface="Times New Roman" panose="02020603050405020304" pitchFamily="18" charset="0"/>
                <a:cs typeface="Times New Roman" panose="02020603050405020304" pitchFamily="18" charset="0"/>
              </a:rPr>
              <a:t>46 firm-specific characteristics listed either on Kenneth French Data Library or used by </a:t>
            </a:r>
            <a:r>
              <a:rPr lang="en-US" altLang="zh-CN" dirty="0" err="1">
                <a:latin typeface="Times New Roman" panose="02020603050405020304" pitchFamily="18" charset="0"/>
                <a:cs typeface="Times New Roman" panose="02020603050405020304" pitchFamily="18" charset="0"/>
              </a:rPr>
              <a:t>Freyberger</a:t>
            </a:r>
            <a:r>
              <a:rPr lang="en-US" altLang="zh-CN" dirty="0">
                <a:latin typeface="Times New Roman" panose="02020603050405020304" pitchFamily="18" charset="0"/>
                <a:cs typeface="Times New Roman" panose="02020603050405020304" pitchFamily="18" charset="0"/>
              </a:rPr>
              <a:t> et al. (2019)</a:t>
            </a:r>
          </a:p>
          <a:p>
            <a:pPr lvl="1"/>
            <a:r>
              <a:rPr lang="en-US" altLang="zh-CN" sz="2600" b="1" dirty="0">
                <a:latin typeface="Times New Roman" panose="02020603050405020304" pitchFamily="18" charset="0"/>
                <a:cs typeface="Times New Roman" panose="02020603050405020304" pitchFamily="18" charset="0"/>
              </a:rPr>
              <a:t>Past returns(6)</a:t>
            </a:r>
            <a:r>
              <a:rPr lang="en-US" altLang="zh-CN" b="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Short-term momentum, Momentum, Intermediate momentum, Long-term momentum, Short-term reversal Long-term, Long-term reversal</a:t>
            </a:r>
          </a:p>
          <a:p>
            <a:pPr lvl="1"/>
            <a:r>
              <a:rPr lang="en-US" altLang="zh-CN" sz="2600" b="1" dirty="0">
                <a:latin typeface="Times New Roman" panose="02020603050405020304" pitchFamily="18" charset="0"/>
                <a:cs typeface="Times New Roman" panose="02020603050405020304" pitchFamily="18" charset="0"/>
              </a:rPr>
              <a:t>Investment(4): </a:t>
            </a:r>
            <a:r>
              <a:rPr lang="en-US" altLang="zh-CN" dirty="0">
                <a:latin typeface="Times New Roman" panose="02020603050405020304" pitchFamily="18" charset="0"/>
                <a:cs typeface="Times New Roman" panose="02020603050405020304" pitchFamily="18" charset="0"/>
              </a:rPr>
              <a:t>Investment, [Net operating assets, Change in property, plants, and equipment Net], Net share issue.</a:t>
            </a:r>
          </a:p>
          <a:p>
            <a:pPr lvl="1"/>
            <a:r>
              <a:rPr lang="en-US" altLang="zh-CN" b="1" dirty="0">
                <a:latin typeface="Times New Roman" panose="02020603050405020304" pitchFamily="18" charset="0"/>
                <a:cs typeface="Times New Roman" panose="02020603050405020304" pitchFamily="18" charset="0"/>
              </a:rPr>
              <a:t>Profitability(11): </a:t>
            </a:r>
            <a:r>
              <a:rPr lang="en-US" altLang="zh-CN" dirty="0">
                <a:latin typeface="Times New Roman" panose="02020603050405020304" pitchFamily="18" charset="0"/>
                <a:cs typeface="Times New Roman" panose="02020603050405020304" pitchFamily="18" charset="0"/>
              </a:rPr>
              <a:t>Profitability,  Net sales over lagged net operating assets Capital turnover, Fixed costs to sales Operating profitability, Profit margin, Return on net operating assets Return on assets, Return on equity, Selling, general and administrative expenses to sales Capital, sales Capital intensity</a:t>
            </a:r>
            <a:endParaRPr lang="pt-BR" altLang="zh-CN" dirty="0">
              <a:latin typeface="Times New Roman" panose="02020603050405020304" pitchFamily="18" charset="0"/>
              <a:cs typeface="Times New Roman" panose="02020603050405020304" pitchFamily="18" charset="0"/>
            </a:endParaRP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5FEB87A-4CEB-4842-933B-DF9C3A8B5DC9}" type="datetime1">
              <a:rPr lang="zh-CN" altLang="en-US" smtClean="0"/>
              <a:t>2020/2/29</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en-US" altLang="zh-CN"/>
              <a:t>2020</a:t>
            </a:r>
            <a:r>
              <a:rPr lang="zh-CN" altLang="en-US"/>
              <a:t>上组会 李玥阳</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12</a:t>
            </a:fld>
            <a:endParaRPr lang="zh-CN" altLang="en-US"/>
          </a:p>
        </p:txBody>
      </p:sp>
    </p:spTree>
    <p:extLst>
      <p:ext uri="{BB962C8B-B14F-4D97-AF65-F5344CB8AC3E}">
        <p14:creationId xmlns:p14="http://schemas.microsoft.com/office/powerpoint/2010/main" val="351375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Research Design: Data</a:t>
            </a:r>
          </a:p>
        </p:txBody>
      </p:sp>
      <p:sp>
        <p:nvSpPr>
          <p:cNvPr id="3" name="内容占位符 2">
            <a:extLst>
              <a:ext uri="{FF2B5EF4-FFF2-40B4-BE49-F238E27FC236}">
                <a16:creationId xmlns:a16="http://schemas.microsoft.com/office/drawing/2014/main" id="{DEDD48A4-7D44-414B-B868-7AB78D5B2A73}"/>
              </a:ext>
            </a:extLst>
          </p:cNvPr>
          <p:cNvSpPr>
            <a:spLocks noGrp="1"/>
          </p:cNvSpPr>
          <p:nvPr>
            <p:ph idx="1"/>
          </p:nvPr>
        </p:nvSpPr>
        <p:spPr>
          <a:xfrm>
            <a:off x="476248" y="1690689"/>
            <a:ext cx="8186984" cy="4665662"/>
          </a:xfrm>
        </p:spPr>
        <p:txBody>
          <a:bodyPr>
            <a:normAutofit lnSpcReduction="10000"/>
          </a:bodyPr>
          <a:lstStyle/>
          <a:p>
            <a:r>
              <a:rPr lang="en-US" altLang="zh-CN" dirty="0">
                <a:latin typeface="Times New Roman" panose="02020603050405020304" pitchFamily="18" charset="0"/>
                <a:cs typeface="Times New Roman" panose="02020603050405020304" pitchFamily="18" charset="0"/>
              </a:rPr>
              <a:t>46 firm-specific characteristics listed either on Kenneth French Data Library or used by </a:t>
            </a:r>
            <a:r>
              <a:rPr lang="en-US" altLang="zh-CN" dirty="0" err="1">
                <a:latin typeface="Times New Roman" panose="02020603050405020304" pitchFamily="18" charset="0"/>
                <a:cs typeface="Times New Roman" panose="02020603050405020304" pitchFamily="18" charset="0"/>
              </a:rPr>
              <a:t>Freyberger</a:t>
            </a:r>
            <a:r>
              <a:rPr lang="en-US" altLang="zh-CN" dirty="0">
                <a:latin typeface="Times New Roman" panose="02020603050405020304" pitchFamily="18" charset="0"/>
                <a:cs typeface="Times New Roman" panose="02020603050405020304" pitchFamily="18" charset="0"/>
              </a:rPr>
              <a:t> et al. (2019)</a:t>
            </a:r>
          </a:p>
          <a:p>
            <a:pPr lvl="1"/>
            <a:r>
              <a:rPr lang="en-US" altLang="zh-CN" b="1" dirty="0">
                <a:latin typeface="Times New Roman" panose="02020603050405020304" pitchFamily="18" charset="0"/>
                <a:cs typeface="Times New Roman" panose="02020603050405020304" pitchFamily="18" charset="0"/>
              </a:rPr>
              <a:t>Intangibles(4): </a:t>
            </a:r>
            <a:r>
              <a:rPr lang="en-US" altLang="zh-CN" dirty="0">
                <a:latin typeface="Times New Roman" panose="02020603050405020304" pitchFamily="18" charset="0"/>
                <a:cs typeface="Times New Roman" panose="02020603050405020304" pitchFamily="18" charset="0"/>
              </a:rPr>
              <a:t>Accrual, Operating accruals Operating leverage Price, Price to cost margin</a:t>
            </a:r>
          </a:p>
          <a:p>
            <a:pPr lvl="1"/>
            <a:r>
              <a:rPr lang="en-US" altLang="zh-CN" b="1" dirty="0">
                <a:latin typeface="Times New Roman" panose="02020603050405020304" pitchFamily="18" charset="0"/>
                <a:cs typeface="Times New Roman" panose="02020603050405020304" pitchFamily="18" charset="0"/>
              </a:rPr>
              <a:t>Values(10): </a:t>
            </a:r>
            <a:r>
              <a:rPr lang="en-US" altLang="zh-CN" dirty="0">
                <a:latin typeface="Times New Roman" panose="02020603050405020304" pitchFamily="18" charset="0"/>
                <a:cs typeface="Times New Roman" panose="02020603050405020304" pitchFamily="18" charset="0"/>
              </a:rPr>
              <a:t>Assets to market cap, Book to Market Ratio, Ratio of cash and short-term investments to total assets, Free Cash Flow to Book Value, Cashflow to price, Dividend Yield, Earnings to price, Tobin’s Q,  Sales to price, Leverage</a:t>
            </a:r>
          </a:p>
          <a:p>
            <a:pPr lvl="1"/>
            <a:r>
              <a:rPr lang="en-US" altLang="zh-CN" b="1" dirty="0">
                <a:latin typeface="Times New Roman" panose="02020603050405020304" pitchFamily="18" charset="0"/>
                <a:cs typeface="Times New Roman" panose="02020603050405020304" pitchFamily="18" charset="0"/>
              </a:rPr>
              <a:t>Trading friction(11): </a:t>
            </a:r>
            <a:r>
              <a:rPr lang="en-US" altLang="zh-CN" dirty="0">
                <a:latin typeface="Times New Roman" panose="02020603050405020304" pitchFamily="18" charset="0"/>
                <a:cs typeface="Times New Roman" panose="02020603050405020304" pitchFamily="18" charset="0"/>
              </a:rPr>
              <a:t>Total Assets, CAPM Beta, Idiosyncratic volatility, Size, Turnover Market Beta, Closeness to past year high Residual Variance, Bid-ask spread, Standard unexplained volume, Variance</a:t>
            </a:r>
            <a:endParaRPr lang="pt-BR" altLang="zh-CN" dirty="0">
              <a:latin typeface="Times New Roman" panose="02020603050405020304" pitchFamily="18" charset="0"/>
              <a:cs typeface="Times New Roman" panose="02020603050405020304" pitchFamily="18" charset="0"/>
            </a:endParaRP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5FEB87A-4CEB-4842-933B-DF9C3A8B5DC9}" type="datetime1">
              <a:rPr lang="zh-CN" altLang="en-US" smtClean="0"/>
              <a:t>2020/2/29</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en-US" altLang="zh-CN"/>
              <a:t>2020</a:t>
            </a:r>
            <a:r>
              <a:rPr lang="zh-CN" altLang="en-US"/>
              <a:t>上组会 李玥阳</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13</a:t>
            </a:fld>
            <a:endParaRPr lang="zh-CN" altLang="en-US"/>
          </a:p>
        </p:txBody>
      </p:sp>
    </p:spTree>
    <p:extLst>
      <p:ext uri="{BB962C8B-B14F-4D97-AF65-F5344CB8AC3E}">
        <p14:creationId xmlns:p14="http://schemas.microsoft.com/office/powerpoint/2010/main" val="1864367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Research Design: Data</a:t>
            </a:r>
          </a:p>
        </p:txBody>
      </p:sp>
      <p:sp>
        <p:nvSpPr>
          <p:cNvPr id="3" name="内容占位符 2">
            <a:extLst>
              <a:ext uri="{FF2B5EF4-FFF2-40B4-BE49-F238E27FC236}">
                <a16:creationId xmlns:a16="http://schemas.microsoft.com/office/drawing/2014/main" id="{DEDD48A4-7D44-414B-B868-7AB78D5B2A73}"/>
              </a:ext>
            </a:extLst>
          </p:cNvPr>
          <p:cNvSpPr>
            <a:spLocks noGrp="1"/>
          </p:cNvSpPr>
          <p:nvPr>
            <p:ph idx="1"/>
          </p:nvPr>
        </p:nvSpPr>
        <p:spPr>
          <a:xfrm>
            <a:off x="476248" y="1690689"/>
            <a:ext cx="8186984" cy="4665662"/>
          </a:xfrm>
        </p:spPr>
        <p:txBody>
          <a:bodyPr>
            <a:normAutofit/>
          </a:bodyPr>
          <a:lstStyle/>
          <a:p>
            <a:r>
              <a:rPr lang="pt-BR" altLang="zh-CN" dirty="0">
                <a:latin typeface="Times New Roman" panose="02020603050405020304" pitchFamily="18" charset="0"/>
                <a:cs typeface="Times New Roman" panose="02020603050405020304" pitchFamily="18" charset="0"/>
              </a:rPr>
              <a:t>178 macroeconomic variables: 124 from FRED-MD database(</a:t>
            </a:r>
            <a:r>
              <a:rPr lang="en-US" altLang="zh-CN" dirty="0">
                <a:latin typeface="Times New Roman" panose="02020603050405020304" pitchFamily="18" charset="0"/>
                <a:cs typeface="Times New Roman" panose="02020603050405020304" pitchFamily="18" charset="0"/>
              </a:rPr>
              <a:t>McCracken and Ng, 2016</a:t>
            </a:r>
            <a:r>
              <a:rPr lang="pt-BR" altLang="zh-CN" dirty="0">
                <a:latin typeface="Times New Roman" panose="02020603050405020304" pitchFamily="18" charset="0"/>
                <a:cs typeface="Times New Roman" panose="02020603050405020304" pitchFamily="18" charset="0"/>
              </a:rPr>
              <a:t>) + the cross-sectional median of 46 firm characteristics + </a:t>
            </a:r>
            <a:r>
              <a:rPr lang="en-US" altLang="zh-CN" dirty="0">
                <a:latin typeface="Times New Roman" panose="02020603050405020304" pitchFamily="18" charset="0"/>
                <a:cs typeface="Times New Roman" panose="02020603050405020304" pitchFamily="18" charset="0"/>
              </a:rPr>
              <a:t>8 macroeconomic predictors from Welch and Goyal (2007)</a:t>
            </a:r>
          </a:p>
          <a:p>
            <a:r>
              <a:rPr lang="en-US" altLang="zh-CN" dirty="0">
                <a:latin typeface="Times New Roman" panose="02020603050405020304" pitchFamily="18" charset="0"/>
                <a:cs typeface="Times New Roman" panose="02020603050405020304" pitchFamily="18" charset="0"/>
              </a:rPr>
              <a:t>Data processing:</a:t>
            </a:r>
          </a:p>
          <a:p>
            <a:pPr lvl="1"/>
            <a:r>
              <a:rPr lang="en-US" altLang="zh-CN" dirty="0">
                <a:latin typeface="Times New Roman" panose="02020603050405020304" pitchFamily="18" charset="0"/>
                <a:cs typeface="Times New Roman" panose="02020603050405020304" pitchFamily="18" charset="0"/>
              </a:rPr>
              <a:t>limit to the returns of stocks that have all firm characteristics information available in a certain month, which leaves around 10,000 stocks</a:t>
            </a:r>
          </a:p>
          <a:p>
            <a:pPr lvl="1"/>
            <a:r>
              <a:rPr lang="pt-BR" altLang="zh-CN" dirty="0">
                <a:latin typeface="Times New Roman" panose="02020603050405020304" pitchFamily="18" charset="0"/>
                <a:cs typeface="Times New Roman" panose="02020603050405020304" pitchFamily="18" charset="0"/>
              </a:rPr>
              <a:t>1967-1986 for taining, 1987-1991 for validation, 1992-2016 for testing.</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5FEB87A-4CEB-4842-933B-DF9C3A8B5DC9}" type="datetime1">
              <a:rPr lang="zh-CN" altLang="en-US" smtClean="0"/>
              <a:t>2020/2/29</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en-US" altLang="zh-CN"/>
              <a:t>2020</a:t>
            </a:r>
            <a:r>
              <a:rPr lang="zh-CN" altLang="en-US"/>
              <a:t>上组会 李玥阳</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14</a:t>
            </a:fld>
            <a:endParaRPr lang="zh-CN" altLang="en-US"/>
          </a:p>
        </p:txBody>
      </p:sp>
    </p:spTree>
    <p:extLst>
      <p:ext uri="{BB962C8B-B14F-4D97-AF65-F5344CB8AC3E}">
        <p14:creationId xmlns:p14="http://schemas.microsoft.com/office/powerpoint/2010/main" val="2199138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357BA1B6-2454-430D-B057-66FF7838F6F7}"/>
              </a:ext>
            </a:extLst>
          </p:cNvPr>
          <p:cNvPicPr>
            <a:picLocks noChangeAspect="1"/>
          </p:cNvPicPr>
          <p:nvPr/>
        </p:nvPicPr>
        <p:blipFill>
          <a:blip r:embed="rId3"/>
          <a:stretch>
            <a:fillRect/>
          </a:stretch>
        </p:blipFill>
        <p:spPr>
          <a:xfrm>
            <a:off x="1248509" y="3041494"/>
            <a:ext cx="6981825" cy="1619250"/>
          </a:xfrm>
          <a:prstGeom prst="rect">
            <a:avLst/>
          </a:prstGeom>
        </p:spPr>
      </p:pic>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Research Design: Theoretical Derivation</a:t>
            </a:r>
          </a:p>
        </p:txBody>
      </p:sp>
      <p:sp>
        <p:nvSpPr>
          <p:cNvPr id="3" name="内容占位符 2">
            <a:extLst>
              <a:ext uri="{FF2B5EF4-FFF2-40B4-BE49-F238E27FC236}">
                <a16:creationId xmlns:a16="http://schemas.microsoft.com/office/drawing/2014/main" id="{DEDD48A4-7D44-414B-B868-7AB78D5B2A73}"/>
              </a:ext>
            </a:extLst>
          </p:cNvPr>
          <p:cNvSpPr>
            <a:spLocks noGrp="1"/>
          </p:cNvSpPr>
          <p:nvPr>
            <p:ph idx="1"/>
          </p:nvPr>
        </p:nvSpPr>
        <p:spPr>
          <a:xfrm>
            <a:off x="476248" y="1690689"/>
            <a:ext cx="8186984" cy="4320861"/>
          </a:xfrm>
        </p:spPr>
        <p:txBody>
          <a:bodyPr>
            <a:normAutofit/>
          </a:bodyPr>
          <a:lstStyle/>
          <a:p>
            <a:r>
              <a:rPr lang="en-US" altLang="zh-CN" dirty="0">
                <a:latin typeface="Times New Roman" panose="02020603050405020304" pitchFamily="18" charset="0"/>
                <a:cs typeface="Times New Roman" panose="02020603050405020304" pitchFamily="18" charset="0"/>
              </a:rPr>
              <a:t>No-Arbitrage Asset Pricing</a:t>
            </a:r>
          </a:p>
          <a:p>
            <a:pPr lvl="1"/>
            <a:r>
              <a:rPr lang="en-US" altLang="zh-CN" dirty="0">
                <a:latin typeface="Times New Roman" panose="02020603050405020304" pitchFamily="18" charset="0"/>
                <a:cs typeface="Times New Roman" panose="02020603050405020304" pitchFamily="18" charset="0"/>
              </a:rPr>
              <a:t>The fundamental no-arbitrage assumption is equivalent to the existence of a stochastic discount factor (SDF)</a:t>
            </a:r>
          </a:p>
          <a:p>
            <a:pPr lvl="1"/>
            <a:endParaRPr lang="en-US" altLang="zh-CN" dirty="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Then assume:</a:t>
            </a:r>
          </a:p>
          <a:p>
            <a:pPr lvl="1"/>
            <a:endParaRPr lang="en-US" altLang="zh-CN" dirty="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69B9A61D-B089-40F6-9966-6746678FE3AC}" type="datetime1">
              <a:rPr lang="zh-CN" altLang="en-US" smtClean="0"/>
              <a:t>2020/2/29</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en-US" altLang="zh-CN"/>
              <a:t>2020</a:t>
            </a:r>
            <a:r>
              <a:rPr lang="zh-CN" altLang="en-US"/>
              <a:t>上组会 李玥阳</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15</a:t>
            </a:fld>
            <a:endParaRPr lang="zh-CN" altLang="en-US"/>
          </a:p>
        </p:txBody>
      </p:sp>
      <p:pic>
        <p:nvPicPr>
          <p:cNvPr id="9" name="图片 8">
            <a:extLst>
              <a:ext uri="{FF2B5EF4-FFF2-40B4-BE49-F238E27FC236}">
                <a16:creationId xmlns:a16="http://schemas.microsoft.com/office/drawing/2014/main" id="{1FD383EE-A86C-4217-AC57-3E4324E7A58E}"/>
              </a:ext>
            </a:extLst>
          </p:cNvPr>
          <p:cNvPicPr>
            <a:picLocks noChangeAspect="1"/>
          </p:cNvPicPr>
          <p:nvPr/>
        </p:nvPicPr>
        <p:blipFill>
          <a:blip r:embed="rId4"/>
          <a:stretch>
            <a:fillRect/>
          </a:stretch>
        </p:blipFill>
        <p:spPr>
          <a:xfrm>
            <a:off x="2619375" y="5022220"/>
            <a:ext cx="4867275" cy="933450"/>
          </a:xfrm>
          <a:prstGeom prst="rect">
            <a:avLst/>
          </a:prstGeom>
        </p:spPr>
      </p:pic>
    </p:spTree>
    <p:extLst>
      <p:ext uri="{BB962C8B-B14F-4D97-AF65-F5344CB8AC3E}">
        <p14:creationId xmlns:p14="http://schemas.microsoft.com/office/powerpoint/2010/main" val="1694799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EDD48A4-7D44-414B-B868-7AB78D5B2A73}"/>
              </a:ext>
            </a:extLst>
          </p:cNvPr>
          <p:cNvSpPr>
            <a:spLocks noGrp="1"/>
          </p:cNvSpPr>
          <p:nvPr>
            <p:ph idx="1"/>
          </p:nvPr>
        </p:nvSpPr>
        <p:spPr>
          <a:xfrm>
            <a:off x="476248" y="1690689"/>
            <a:ext cx="8186984" cy="4320861"/>
          </a:xfrm>
        </p:spPr>
        <p:txBody>
          <a:bodyPr>
            <a:normAutofit/>
          </a:bodyPr>
          <a:lstStyle/>
          <a:p>
            <a:r>
              <a:rPr lang="en-US" altLang="zh-CN" dirty="0">
                <a:latin typeface="Times New Roman" panose="02020603050405020304" pitchFamily="18" charset="0"/>
                <a:cs typeface="Times New Roman" panose="02020603050405020304" pitchFamily="18" charset="0"/>
              </a:rPr>
              <a:t>No-Arbitrage Asset Pricing: Adding more information</a:t>
            </a:r>
          </a:p>
          <a:p>
            <a:pPr lvl="1"/>
            <a:r>
              <a:rPr lang="en-US" altLang="zh-CN" dirty="0">
                <a:latin typeface="Times New Roman" panose="02020603050405020304" pitchFamily="18" charset="0"/>
                <a:cs typeface="Times New Roman" panose="02020603050405020304" pitchFamily="18" charset="0"/>
              </a:rPr>
              <a:t>When adding firm characteristics and macroeconomic variables, the moment problem becomes:</a:t>
            </a:r>
          </a:p>
          <a:p>
            <a:pPr lvl="1"/>
            <a:endParaRPr lang="en-US" altLang="zh-CN" dirty="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Then the weight w of M become:</a:t>
            </a:r>
          </a:p>
          <a:p>
            <a:pPr lvl="1"/>
            <a:endParaRPr lang="en-US" altLang="zh-CN" dirty="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p:txBody>
      </p:sp>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Research Design: Theoretical Derivation</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69B9A61D-B089-40F6-9966-6746678FE3AC}" type="datetime1">
              <a:rPr lang="zh-CN" altLang="en-US" smtClean="0"/>
              <a:t>2020/2/29</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en-US" altLang="zh-CN"/>
              <a:t>2020</a:t>
            </a:r>
            <a:r>
              <a:rPr lang="zh-CN" altLang="en-US"/>
              <a:t>上组会 李玥阳</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16</a:t>
            </a:fld>
            <a:endParaRPr lang="zh-CN" altLang="en-US"/>
          </a:p>
        </p:txBody>
      </p:sp>
      <p:pic>
        <p:nvPicPr>
          <p:cNvPr id="4" name="图片 3">
            <a:extLst>
              <a:ext uri="{FF2B5EF4-FFF2-40B4-BE49-F238E27FC236}">
                <a16:creationId xmlns:a16="http://schemas.microsoft.com/office/drawing/2014/main" id="{B5148296-5CD6-4DFD-A9F3-2C13A0697E65}"/>
              </a:ext>
            </a:extLst>
          </p:cNvPr>
          <p:cNvPicPr>
            <a:picLocks noChangeAspect="1"/>
          </p:cNvPicPr>
          <p:nvPr/>
        </p:nvPicPr>
        <p:blipFill>
          <a:blip r:embed="rId3"/>
          <a:stretch>
            <a:fillRect/>
          </a:stretch>
        </p:blipFill>
        <p:spPr>
          <a:xfrm>
            <a:off x="2959230" y="2836707"/>
            <a:ext cx="3371850" cy="676275"/>
          </a:xfrm>
          <a:prstGeom prst="rect">
            <a:avLst/>
          </a:prstGeom>
        </p:spPr>
      </p:pic>
      <p:pic>
        <p:nvPicPr>
          <p:cNvPr id="11" name="图片 10">
            <a:extLst>
              <a:ext uri="{FF2B5EF4-FFF2-40B4-BE49-F238E27FC236}">
                <a16:creationId xmlns:a16="http://schemas.microsoft.com/office/drawing/2014/main" id="{89D097AF-2468-4772-AC88-41B545F1FF30}"/>
              </a:ext>
            </a:extLst>
          </p:cNvPr>
          <p:cNvPicPr>
            <a:picLocks noChangeAspect="1"/>
          </p:cNvPicPr>
          <p:nvPr/>
        </p:nvPicPr>
        <p:blipFill>
          <a:blip r:embed="rId4"/>
          <a:stretch>
            <a:fillRect/>
          </a:stretch>
        </p:blipFill>
        <p:spPr>
          <a:xfrm>
            <a:off x="3560161" y="4240698"/>
            <a:ext cx="2023677" cy="418302"/>
          </a:xfrm>
          <a:prstGeom prst="rect">
            <a:avLst/>
          </a:prstGeom>
        </p:spPr>
      </p:pic>
    </p:spTree>
    <p:extLst>
      <p:ext uri="{BB962C8B-B14F-4D97-AF65-F5344CB8AC3E}">
        <p14:creationId xmlns:p14="http://schemas.microsoft.com/office/powerpoint/2010/main" val="1526124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EDD48A4-7D44-414B-B868-7AB78D5B2A73}"/>
              </a:ext>
            </a:extLst>
          </p:cNvPr>
          <p:cNvSpPr>
            <a:spLocks noGrp="1"/>
          </p:cNvSpPr>
          <p:nvPr>
            <p:ph idx="1"/>
          </p:nvPr>
        </p:nvSpPr>
        <p:spPr>
          <a:xfrm>
            <a:off x="476248" y="1690689"/>
            <a:ext cx="8186984" cy="4320861"/>
          </a:xfrm>
        </p:spPr>
        <p:txBody>
          <a:bodyPr>
            <a:normAutofit/>
          </a:bodyPr>
          <a:lstStyle/>
          <a:p>
            <a:r>
              <a:rPr lang="en-US" altLang="zh-CN" dirty="0">
                <a:latin typeface="Times New Roman" panose="02020603050405020304" pitchFamily="18" charset="0"/>
                <a:cs typeface="Times New Roman" panose="02020603050405020304" pitchFamily="18" charset="0"/>
              </a:rPr>
              <a:t>No-Arbitrage Asset Pricing: combine with network.</a:t>
            </a:r>
          </a:p>
          <a:p>
            <a:pPr lvl="1"/>
            <a:r>
              <a:rPr lang="en-US" altLang="zh-CN" dirty="0">
                <a:latin typeface="Times New Roman" panose="02020603050405020304" pitchFamily="18" charset="0"/>
                <a:cs typeface="Times New Roman" panose="02020603050405020304" pitchFamily="18" charset="0"/>
              </a:rPr>
              <a:t>When adding no-arbitrage condition, the loss function becomes:</a:t>
            </a:r>
          </a:p>
          <a:p>
            <a:pPr lvl="1"/>
            <a:endParaRPr lang="en-US" altLang="zh-CN" dirty="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This function means: </a:t>
            </a:r>
          </a:p>
          <a:p>
            <a:pPr lvl="1"/>
            <a:r>
              <a:rPr lang="en-US" altLang="zh-CN" dirty="0">
                <a:latin typeface="Times New Roman" panose="02020603050405020304" pitchFamily="18" charset="0"/>
                <a:cs typeface="Times New Roman" panose="02020603050405020304" pitchFamily="18" charset="0"/>
              </a:rPr>
              <a:t>Find g which contains most useful information of firm and macroeconomic variables and find w which holds the no-arbitrage condition.</a:t>
            </a:r>
          </a:p>
          <a:p>
            <a:pPr lvl="1"/>
            <a:endParaRPr lang="en-US" altLang="zh-CN" dirty="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p:txBody>
      </p:sp>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Research Design: Theoretical Derivation</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69B9A61D-B089-40F6-9966-6746678FE3AC}" type="datetime1">
              <a:rPr lang="zh-CN" altLang="en-US" smtClean="0"/>
              <a:t>2020/2/29</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en-US" altLang="zh-CN"/>
              <a:t>2020</a:t>
            </a:r>
            <a:r>
              <a:rPr lang="zh-CN" altLang="en-US"/>
              <a:t>上组会 李玥阳</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17</a:t>
            </a:fld>
            <a:endParaRPr lang="zh-CN" altLang="en-US"/>
          </a:p>
        </p:txBody>
      </p:sp>
      <p:pic>
        <p:nvPicPr>
          <p:cNvPr id="12" name="图片 11">
            <a:extLst>
              <a:ext uri="{FF2B5EF4-FFF2-40B4-BE49-F238E27FC236}">
                <a16:creationId xmlns:a16="http://schemas.microsoft.com/office/drawing/2014/main" id="{8D30B366-7C71-4670-9BED-68384C6226C3}"/>
              </a:ext>
            </a:extLst>
          </p:cNvPr>
          <p:cNvPicPr>
            <a:picLocks noChangeAspect="1"/>
          </p:cNvPicPr>
          <p:nvPr/>
        </p:nvPicPr>
        <p:blipFill>
          <a:blip r:embed="rId3"/>
          <a:stretch>
            <a:fillRect/>
          </a:stretch>
        </p:blipFill>
        <p:spPr>
          <a:xfrm>
            <a:off x="900946" y="2805112"/>
            <a:ext cx="7877175" cy="1247775"/>
          </a:xfrm>
          <a:prstGeom prst="rect">
            <a:avLst/>
          </a:prstGeom>
        </p:spPr>
      </p:pic>
    </p:spTree>
    <p:extLst>
      <p:ext uri="{BB962C8B-B14F-4D97-AF65-F5344CB8AC3E}">
        <p14:creationId xmlns:p14="http://schemas.microsoft.com/office/powerpoint/2010/main" val="2573825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a:xfrm>
            <a:off x="608027" y="439272"/>
            <a:ext cx="7886700" cy="1325563"/>
          </a:xfrm>
        </p:spPr>
        <p:txBody>
          <a:bodyPr/>
          <a:lstStyle/>
          <a:p>
            <a:r>
              <a:rPr lang="en-US" altLang="zh-CN" dirty="0">
                <a:latin typeface="Times New Roman" panose="02020603050405020304" pitchFamily="18" charset="0"/>
                <a:cs typeface="Times New Roman" panose="02020603050405020304" pitchFamily="18" charset="0"/>
              </a:rPr>
              <a:t>Research Design: Model structure</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C2512671-69CB-4223-AD23-B1CDA5DBD766}" type="datetime1">
              <a:rPr lang="zh-CN" altLang="en-US" smtClean="0"/>
              <a:t>2020/2/29</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en-US" altLang="zh-CN"/>
              <a:t>2020</a:t>
            </a:r>
            <a:r>
              <a:rPr lang="zh-CN" altLang="en-US"/>
              <a:t>上组会 李玥阳</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18</a:t>
            </a:fld>
            <a:endParaRPr lang="zh-CN" altLang="en-US"/>
          </a:p>
        </p:txBody>
      </p:sp>
      <p:pic>
        <p:nvPicPr>
          <p:cNvPr id="3" name="图片 2">
            <a:extLst>
              <a:ext uri="{FF2B5EF4-FFF2-40B4-BE49-F238E27FC236}">
                <a16:creationId xmlns:a16="http://schemas.microsoft.com/office/drawing/2014/main" id="{FB39ADA4-0ED7-4DB8-905E-23864B9CE2D8}"/>
              </a:ext>
            </a:extLst>
          </p:cNvPr>
          <p:cNvPicPr>
            <a:picLocks noChangeAspect="1"/>
          </p:cNvPicPr>
          <p:nvPr/>
        </p:nvPicPr>
        <p:blipFill>
          <a:blip r:embed="rId3"/>
          <a:stretch>
            <a:fillRect/>
          </a:stretch>
        </p:blipFill>
        <p:spPr>
          <a:xfrm>
            <a:off x="396367" y="1948157"/>
            <a:ext cx="7955781" cy="3659899"/>
          </a:xfrm>
          <a:prstGeom prst="rect">
            <a:avLst/>
          </a:prstGeom>
        </p:spPr>
      </p:pic>
    </p:spTree>
    <p:extLst>
      <p:ext uri="{BB962C8B-B14F-4D97-AF65-F5344CB8AC3E}">
        <p14:creationId xmlns:p14="http://schemas.microsoft.com/office/powerpoint/2010/main" val="3403066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2B526656-EB9A-475F-8518-A49DD934B495}"/>
              </a:ext>
            </a:extLst>
          </p:cNvPr>
          <p:cNvPicPr>
            <a:picLocks noChangeAspect="1"/>
          </p:cNvPicPr>
          <p:nvPr/>
        </p:nvPicPr>
        <p:blipFill>
          <a:blip r:embed="rId3"/>
          <a:stretch>
            <a:fillRect/>
          </a:stretch>
        </p:blipFill>
        <p:spPr>
          <a:xfrm>
            <a:off x="2064665" y="5181855"/>
            <a:ext cx="5476875" cy="1247775"/>
          </a:xfrm>
          <a:prstGeom prst="rect">
            <a:avLst/>
          </a:prstGeom>
        </p:spPr>
      </p:pic>
      <p:pic>
        <p:nvPicPr>
          <p:cNvPr id="9" name="图片 8">
            <a:extLst>
              <a:ext uri="{FF2B5EF4-FFF2-40B4-BE49-F238E27FC236}">
                <a16:creationId xmlns:a16="http://schemas.microsoft.com/office/drawing/2014/main" id="{06565117-53BD-4092-A2B4-F0FA08E06F03}"/>
              </a:ext>
            </a:extLst>
          </p:cNvPr>
          <p:cNvPicPr>
            <a:picLocks noChangeAspect="1"/>
          </p:cNvPicPr>
          <p:nvPr/>
        </p:nvPicPr>
        <p:blipFill>
          <a:blip r:embed="rId4"/>
          <a:stretch>
            <a:fillRect/>
          </a:stretch>
        </p:blipFill>
        <p:spPr>
          <a:xfrm>
            <a:off x="2064665" y="3484504"/>
            <a:ext cx="5010150" cy="1352550"/>
          </a:xfrm>
          <a:prstGeom prst="rect">
            <a:avLst/>
          </a:prstGeom>
        </p:spPr>
      </p:pic>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Research Design: Method</a:t>
            </a:r>
          </a:p>
        </p:txBody>
      </p:sp>
      <p:sp>
        <p:nvSpPr>
          <p:cNvPr id="3" name="内容占位符 2">
            <a:extLst>
              <a:ext uri="{FF2B5EF4-FFF2-40B4-BE49-F238E27FC236}">
                <a16:creationId xmlns:a16="http://schemas.microsoft.com/office/drawing/2014/main" id="{DEDD48A4-7D44-414B-B868-7AB78D5B2A73}"/>
              </a:ext>
            </a:extLst>
          </p:cNvPr>
          <p:cNvSpPr>
            <a:spLocks noGrp="1"/>
          </p:cNvSpPr>
          <p:nvPr>
            <p:ph idx="1"/>
          </p:nvPr>
        </p:nvSpPr>
        <p:spPr>
          <a:xfrm>
            <a:off x="476248" y="1690689"/>
            <a:ext cx="8186984" cy="4320861"/>
          </a:xfrm>
        </p:spPr>
        <p:txBody>
          <a:bodyPr>
            <a:normAutofit/>
          </a:bodyPr>
          <a:lstStyle/>
          <a:p>
            <a:r>
              <a:rPr lang="en-US" altLang="zh-CN" dirty="0">
                <a:latin typeface="Times New Roman" panose="02020603050405020304" pitchFamily="18" charset="0"/>
                <a:cs typeface="Times New Roman" panose="02020603050405020304" pitchFamily="18" charset="0"/>
              </a:rPr>
              <a:t>Model performance:</a:t>
            </a:r>
          </a:p>
          <a:p>
            <a:pPr lvl="1"/>
            <a:r>
              <a:rPr lang="en-US" altLang="zh-CN" dirty="0">
                <a:latin typeface="Times New Roman" panose="02020603050405020304" pitchFamily="18" charset="0"/>
                <a:cs typeface="Times New Roman" panose="02020603050405020304" pitchFamily="18" charset="0"/>
              </a:rPr>
              <a:t>Sharpe ratio:</a:t>
            </a:r>
          </a:p>
          <a:p>
            <a:pPr lvl="1"/>
            <a:endParaRPr lang="en-US" altLang="zh-CN" dirty="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Explain variance:</a:t>
            </a:r>
          </a:p>
          <a:p>
            <a:pPr lvl="1"/>
            <a:endParaRPr lang="en-US" altLang="zh-CN" dirty="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Cross-sectional mean R square:</a:t>
            </a:r>
          </a:p>
          <a:p>
            <a:pPr lvl="1"/>
            <a:endParaRPr lang="en-US" altLang="zh-CN" dirty="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5354643-DE16-4CC5-A067-952EC3731F66}" type="datetime1">
              <a:rPr lang="zh-CN" altLang="en-US" smtClean="0"/>
              <a:t>2020/2/29</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en-US" altLang="zh-CN"/>
              <a:t>2020</a:t>
            </a:r>
            <a:r>
              <a:rPr lang="zh-CN" altLang="en-US"/>
              <a:t>上组会 李玥阳</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19</a:t>
            </a:fld>
            <a:endParaRPr lang="zh-CN" altLang="en-US"/>
          </a:p>
        </p:txBody>
      </p:sp>
      <p:pic>
        <p:nvPicPr>
          <p:cNvPr id="8" name="图片 7">
            <a:extLst>
              <a:ext uri="{FF2B5EF4-FFF2-40B4-BE49-F238E27FC236}">
                <a16:creationId xmlns:a16="http://schemas.microsoft.com/office/drawing/2014/main" id="{B28DCA15-AB28-4334-8702-20164D24906E}"/>
              </a:ext>
            </a:extLst>
          </p:cNvPr>
          <p:cNvPicPr>
            <a:picLocks noChangeAspect="1"/>
          </p:cNvPicPr>
          <p:nvPr/>
        </p:nvPicPr>
        <p:blipFill>
          <a:blip r:embed="rId5"/>
          <a:stretch>
            <a:fillRect/>
          </a:stretch>
        </p:blipFill>
        <p:spPr>
          <a:xfrm>
            <a:off x="3584346" y="2662107"/>
            <a:ext cx="1590970" cy="616907"/>
          </a:xfrm>
          <a:prstGeom prst="rect">
            <a:avLst/>
          </a:prstGeom>
        </p:spPr>
      </p:pic>
    </p:spTree>
    <p:extLst>
      <p:ext uri="{BB962C8B-B14F-4D97-AF65-F5344CB8AC3E}">
        <p14:creationId xmlns:p14="http://schemas.microsoft.com/office/powerpoint/2010/main" val="2748264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595A25-8652-4FBE-93BC-9ED7D08751D3}"/>
              </a:ext>
            </a:extLst>
          </p:cNvPr>
          <p:cNvSpPr>
            <a:spLocks noGrp="1"/>
          </p:cNvSpPr>
          <p:nvPr>
            <p:ph type="title"/>
          </p:nvPr>
        </p:nvSpPr>
        <p:spPr/>
        <p:txBody>
          <a:bodyPr/>
          <a:lstStyle/>
          <a:p>
            <a:r>
              <a:rPr lang="en-US" altLang="zh-CN" dirty="0">
                <a:latin typeface="Times New Roman" panose="02020603050405020304" pitchFamily="18" charset="0"/>
                <a:ea typeface="黑体" panose="02010609060101010101" pitchFamily="49" charset="-122"/>
                <a:cs typeface="Times New Roman" panose="02020603050405020304" pitchFamily="18" charset="0"/>
              </a:rPr>
              <a:t>Outline</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内容占位符 2">
            <a:extLst>
              <a:ext uri="{FF2B5EF4-FFF2-40B4-BE49-F238E27FC236}">
                <a16:creationId xmlns:a16="http://schemas.microsoft.com/office/drawing/2014/main" id="{8E6D013C-0213-4FC9-B3CB-7FF81C602AA8}"/>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Introduction</a:t>
            </a:r>
          </a:p>
          <a:p>
            <a:r>
              <a:rPr lang="en-US" altLang="zh-CN" dirty="0">
                <a:latin typeface="Times New Roman" panose="02020603050405020304" pitchFamily="18" charset="0"/>
                <a:cs typeface="Times New Roman" panose="02020603050405020304" pitchFamily="18" charset="0"/>
              </a:rPr>
              <a:t>Research design</a:t>
            </a:r>
          </a:p>
          <a:p>
            <a:r>
              <a:rPr lang="en-US" altLang="zh-CN" dirty="0">
                <a:latin typeface="Times New Roman" panose="02020603050405020304" pitchFamily="18" charset="0"/>
                <a:cs typeface="Times New Roman" panose="02020603050405020304" pitchFamily="18" charset="0"/>
              </a:rPr>
              <a:t>Empirical result</a:t>
            </a:r>
          </a:p>
          <a:p>
            <a:r>
              <a:rPr lang="en-US" altLang="zh-CN" dirty="0">
                <a:latin typeface="Times New Roman" panose="02020603050405020304" pitchFamily="18" charset="0"/>
                <a:cs typeface="Times New Roman" panose="02020603050405020304" pitchFamily="18" charset="0"/>
              </a:rPr>
              <a:t>Robust Test</a:t>
            </a:r>
          </a:p>
          <a:p>
            <a:r>
              <a:rPr lang="en-US" altLang="zh-CN" dirty="0">
                <a:latin typeface="Times New Roman" panose="02020603050405020304" pitchFamily="18" charset="0"/>
                <a:cs typeface="Times New Roman" panose="02020603050405020304" pitchFamily="18" charset="0"/>
              </a:rPr>
              <a:t>A brief introduction of “Autoencoder Asset Pricing Models”</a:t>
            </a:r>
          </a:p>
          <a:p>
            <a:r>
              <a:rPr lang="en-US" altLang="zh-CN" dirty="0">
                <a:latin typeface="Times New Roman" panose="02020603050405020304" pitchFamily="18" charset="0"/>
                <a:cs typeface="Times New Roman" panose="02020603050405020304" pitchFamily="18" charset="0"/>
              </a:rPr>
              <a:t>Some views</a:t>
            </a:r>
          </a:p>
          <a:p>
            <a:endParaRPr lang="en-US" altLang="zh-CN" dirty="0"/>
          </a:p>
          <a:p>
            <a:endParaRPr lang="zh-CN" altLang="en-US" dirty="0"/>
          </a:p>
        </p:txBody>
      </p:sp>
      <p:sp>
        <p:nvSpPr>
          <p:cNvPr id="4" name="日期占位符 3">
            <a:extLst>
              <a:ext uri="{FF2B5EF4-FFF2-40B4-BE49-F238E27FC236}">
                <a16:creationId xmlns:a16="http://schemas.microsoft.com/office/drawing/2014/main" id="{2647CEC1-89F9-4275-A4EB-BF5B434000AB}"/>
              </a:ext>
            </a:extLst>
          </p:cNvPr>
          <p:cNvSpPr>
            <a:spLocks noGrp="1"/>
          </p:cNvSpPr>
          <p:nvPr>
            <p:ph type="dt" sz="half" idx="10"/>
          </p:nvPr>
        </p:nvSpPr>
        <p:spPr/>
        <p:txBody>
          <a:bodyPr/>
          <a:lstStyle/>
          <a:p>
            <a:fld id="{95BA09C7-ADF6-4C91-BB99-BE852B99F199}" type="datetime1">
              <a:rPr lang="zh-CN" altLang="en-US" smtClean="0"/>
              <a:t>2020/2/29</a:t>
            </a:fld>
            <a:endParaRPr lang="zh-CN" altLang="en-US"/>
          </a:p>
        </p:txBody>
      </p:sp>
      <p:sp>
        <p:nvSpPr>
          <p:cNvPr id="5" name="页脚占位符 4">
            <a:extLst>
              <a:ext uri="{FF2B5EF4-FFF2-40B4-BE49-F238E27FC236}">
                <a16:creationId xmlns:a16="http://schemas.microsoft.com/office/drawing/2014/main" id="{0C755756-26D0-4414-BCB2-BC9D8FC5FEC4}"/>
              </a:ext>
            </a:extLst>
          </p:cNvPr>
          <p:cNvSpPr>
            <a:spLocks noGrp="1"/>
          </p:cNvSpPr>
          <p:nvPr>
            <p:ph type="ftr" sz="quarter" idx="11"/>
          </p:nvPr>
        </p:nvSpPr>
        <p:spPr/>
        <p:txBody>
          <a:bodyPr/>
          <a:lstStyle/>
          <a:p>
            <a:r>
              <a:rPr lang="en-US" altLang="zh-CN"/>
              <a:t>2020</a:t>
            </a:r>
            <a:r>
              <a:rPr lang="zh-CN" altLang="en-US"/>
              <a:t>上组会 李玥阳</a:t>
            </a:r>
          </a:p>
        </p:txBody>
      </p:sp>
      <p:sp>
        <p:nvSpPr>
          <p:cNvPr id="6" name="灯片编号占位符 5">
            <a:extLst>
              <a:ext uri="{FF2B5EF4-FFF2-40B4-BE49-F238E27FC236}">
                <a16:creationId xmlns:a16="http://schemas.microsoft.com/office/drawing/2014/main" id="{79542482-FABB-4893-A6E1-9663907D6939}"/>
              </a:ext>
            </a:extLst>
          </p:cNvPr>
          <p:cNvSpPr>
            <a:spLocks noGrp="1"/>
          </p:cNvSpPr>
          <p:nvPr>
            <p:ph type="sldNum" sz="quarter" idx="12"/>
          </p:nvPr>
        </p:nvSpPr>
        <p:spPr/>
        <p:txBody>
          <a:bodyPr/>
          <a:lstStyle/>
          <a:p>
            <a:fld id="{6131721A-95F3-4C10-B9AE-0F28F1BB9086}" type="slidenum">
              <a:rPr lang="zh-CN" altLang="en-US" smtClean="0"/>
              <a:t>2</a:t>
            </a:fld>
            <a:endParaRPr lang="zh-CN" altLang="en-US"/>
          </a:p>
        </p:txBody>
      </p:sp>
    </p:spTree>
    <p:extLst>
      <p:ext uri="{BB962C8B-B14F-4D97-AF65-F5344CB8AC3E}">
        <p14:creationId xmlns:p14="http://schemas.microsoft.com/office/powerpoint/2010/main" val="1149766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Empirical Result: Model Performance</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740E6010-11F5-49F5-A99F-2FD7AD521512}" type="datetime1">
              <a:rPr lang="zh-CN" altLang="en-US" smtClean="0"/>
              <a:t>2020/2/29</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en-US" altLang="zh-CN"/>
              <a:t>2020</a:t>
            </a:r>
            <a:r>
              <a:rPr lang="zh-CN" altLang="en-US"/>
              <a:t>上组会 李玥阳</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20</a:t>
            </a:fld>
            <a:endParaRPr lang="zh-CN" altLang="en-US"/>
          </a:p>
        </p:txBody>
      </p:sp>
      <p:sp>
        <p:nvSpPr>
          <p:cNvPr id="14" name="内容占位符 2">
            <a:extLst>
              <a:ext uri="{FF2B5EF4-FFF2-40B4-BE49-F238E27FC236}">
                <a16:creationId xmlns:a16="http://schemas.microsoft.com/office/drawing/2014/main" id="{47EED961-A6EC-42DC-92A8-9874DAF78991}"/>
              </a:ext>
            </a:extLst>
          </p:cNvPr>
          <p:cNvSpPr txBox="1">
            <a:spLocks/>
          </p:cNvSpPr>
          <p:nvPr/>
        </p:nvSpPr>
        <p:spPr>
          <a:xfrm>
            <a:off x="628650" y="2118017"/>
            <a:ext cx="8186984" cy="43208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latin typeface="Times New Roman" panose="02020603050405020304" pitchFamily="18" charset="0"/>
                <a:cs typeface="Times New Roman" panose="02020603050405020304" pitchFamily="18" charset="0"/>
              </a:rPr>
              <a:t>GAN drawn by the authors has the highest out-of-sample Sharpe ratio, EV and R square.</a:t>
            </a:r>
          </a:p>
        </p:txBody>
      </p:sp>
      <p:pic>
        <p:nvPicPr>
          <p:cNvPr id="9" name="图片 8">
            <a:extLst>
              <a:ext uri="{FF2B5EF4-FFF2-40B4-BE49-F238E27FC236}">
                <a16:creationId xmlns:a16="http://schemas.microsoft.com/office/drawing/2014/main" id="{D715FDDD-A9C9-40B6-BA73-5157D1A3970E}"/>
              </a:ext>
            </a:extLst>
          </p:cNvPr>
          <p:cNvPicPr>
            <a:picLocks noChangeAspect="1"/>
          </p:cNvPicPr>
          <p:nvPr/>
        </p:nvPicPr>
        <p:blipFill>
          <a:blip r:embed="rId3"/>
          <a:stretch>
            <a:fillRect/>
          </a:stretch>
        </p:blipFill>
        <p:spPr>
          <a:xfrm>
            <a:off x="1393152" y="3221007"/>
            <a:ext cx="6353175" cy="2209800"/>
          </a:xfrm>
          <a:prstGeom prst="rect">
            <a:avLst/>
          </a:prstGeom>
        </p:spPr>
      </p:pic>
      <p:sp>
        <p:nvSpPr>
          <p:cNvPr id="17" name="矩形 16">
            <a:extLst>
              <a:ext uri="{FF2B5EF4-FFF2-40B4-BE49-F238E27FC236}">
                <a16:creationId xmlns:a16="http://schemas.microsoft.com/office/drawing/2014/main" id="{CD7FEE25-5C3B-451E-AE1A-44AA59444DDF}"/>
              </a:ext>
            </a:extLst>
          </p:cNvPr>
          <p:cNvSpPr/>
          <p:nvPr/>
        </p:nvSpPr>
        <p:spPr>
          <a:xfrm>
            <a:off x="2292871" y="5042688"/>
            <a:ext cx="5361694" cy="27403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18" name="矩形 17">
            <a:extLst>
              <a:ext uri="{FF2B5EF4-FFF2-40B4-BE49-F238E27FC236}">
                <a16:creationId xmlns:a16="http://schemas.microsoft.com/office/drawing/2014/main" id="{48CE40DE-8C1B-4E26-960A-7815D671D91B}"/>
              </a:ext>
            </a:extLst>
          </p:cNvPr>
          <p:cNvSpPr/>
          <p:nvPr/>
        </p:nvSpPr>
        <p:spPr>
          <a:xfrm>
            <a:off x="2292871" y="4168871"/>
            <a:ext cx="5361694" cy="27403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Tree>
    <p:extLst>
      <p:ext uri="{BB962C8B-B14F-4D97-AF65-F5344CB8AC3E}">
        <p14:creationId xmlns:p14="http://schemas.microsoft.com/office/powerpoint/2010/main" val="3545009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Robust Test: Only Large Stock Situation</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5EB1658E-6D4C-4291-AB53-2E26CF3B4E62}" type="datetime1">
              <a:rPr lang="zh-CN" altLang="en-US" smtClean="0"/>
              <a:t>2020/2/29</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en-US" altLang="zh-CN"/>
              <a:t>2020</a:t>
            </a:r>
            <a:r>
              <a:rPr lang="zh-CN" altLang="en-US"/>
              <a:t>上组会 李玥阳</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21</a:t>
            </a:fld>
            <a:endParaRPr lang="zh-CN" altLang="en-US"/>
          </a:p>
        </p:txBody>
      </p:sp>
      <p:pic>
        <p:nvPicPr>
          <p:cNvPr id="3" name="内容占位符 2">
            <a:extLst>
              <a:ext uri="{FF2B5EF4-FFF2-40B4-BE49-F238E27FC236}">
                <a16:creationId xmlns:a16="http://schemas.microsoft.com/office/drawing/2014/main" id="{0EB15049-AE7B-4D0C-A1D0-4EC870049CE6}"/>
              </a:ext>
            </a:extLst>
          </p:cNvPr>
          <p:cNvPicPr>
            <a:picLocks noGrp="1" noChangeAspect="1"/>
          </p:cNvPicPr>
          <p:nvPr>
            <p:ph idx="1"/>
          </p:nvPr>
        </p:nvPicPr>
        <p:blipFill>
          <a:blip r:embed="rId3"/>
          <a:stretch>
            <a:fillRect/>
          </a:stretch>
        </p:blipFill>
        <p:spPr>
          <a:xfrm>
            <a:off x="1203339" y="1847851"/>
            <a:ext cx="6737321" cy="4351338"/>
          </a:xfrm>
          <a:prstGeom prst="rect">
            <a:avLst/>
          </a:prstGeom>
        </p:spPr>
      </p:pic>
      <p:sp>
        <p:nvSpPr>
          <p:cNvPr id="9" name="矩形 8">
            <a:extLst>
              <a:ext uri="{FF2B5EF4-FFF2-40B4-BE49-F238E27FC236}">
                <a16:creationId xmlns:a16="http://schemas.microsoft.com/office/drawing/2014/main" id="{21D9D79E-8119-4381-A81B-72A5410645C1}"/>
              </a:ext>
            </a:extLst>
          </p:cNvPr>
          <p:cNvSpPr/>
          <p:nvPr/>
        </p:nvSpPr>
        <p:spPr>
          <a:xfrm>
            <a:off x="2283445" y="4102884"/>
            <a:ext cx="5361694" cy="27403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10" name="矩形 9">
            <a:extLst>
              <a:ext uri="{FF2B5EF4-FFF2-40B4-BE49-F238E27FC236}">
                <a16:creationId xmlns:a16="http://schemas.microsoft.com/office/drawing/2014/main" id="{9423F451-67CB-496E-95CA-30B37FA96A93}"/>
              </a:ext>
            </a:extLst>
          </p:cNvPr>
          <p:cNvSpPr/>
          <p:nvPr/>
        </p:nvSpPr>
        <p:spPr>
          <a:xfrm>
            <a:off x="2283445" y="5790281"/>
            <a:ext cx="5361694" cy="27403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Tree>
    <p:extLst>
      <p:ext uri="{BB962C8B-B14F-4D97-AF65-F5344CB8AC3E}">
        <p14:creationId xmlns:p14="http://schemas.microsoft.com/office/powerpoint/2010/main" val="4161420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Empirical Result: Performance of SDF</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740E6010-11F5-49F5-A99F-2FD7AD521512}" type="datetime1">
              <a:rPr lang="zh-CN" altLang="en-US" smtClean="0"/>
              <a:t>2020/2/29</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en-US" altLang="zh-CN"/>
              <a:t>2020</a:t>
            </a:r>
            <a:r>
              <a:rPr lang="zh-CN" altLang="en-US"/>
              <a:t>上组会 李玥阳</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22</a:t>
            </a:fld>
            <a:endParaRPr lang="zh-CN" altLang="en-US"/>
          </a:p>
        </p:txBody>
      </p:sp>
      <p:sp>
        <p:nvSpPr>
          <p:cNvPr id="14" name="内容占位符 2">
            <a:extLst>
              <a:ext uri="{FF2B5EF4-FFF2-40B4-BE49-F238E27FC236}">
                <a16:creationId xmlns:a16="http://schemas.microsoft.com/office/drawing/2014/main" id="{47EED961-A6EC-42DC-92A8-9874DAF78991}"/>
              </a:ext>
            </a:extLst>
          </p:cNvPr>
          <p:cNvSpPr txBox="1">
            <a:spLocks/>
          </p:cNvSpPr>
          <p:nvPr/>
        </p:nvSpPr>
        <p:spPr>
          <a:xfrm>
            <a:off x="628650" y="1854066"/>
            <a:ext cx="8186984" cy="43208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Times New Roman" panose="02020603050405020304" pitchFamily="18" charset="0"/>
                <a:cs typeface="Times New Roman" panose="02020603050405020304" pitchFamily="18" charset="0"/>
              </a:rPr>
              <a:t>The new SDF can gain more information which can not be explained by existing asset pricing models.</a:t>
            </a:r>
          </a:p>
        </p:txBody>
      </p:sp>
      <p:pic>
        <p:nvPicPr>
          <p:cNvPr id="3" name="图片 2">
            <a:extLst>
              <a:ext uri="{FF2B5EF4-FFF2-40B4-BE49-F238E27FC236}">
                <a16:creationId xmlns:a16="http://schemas.microsoft.com/office/drawing/2014/main" id="{789B4776-2FD5-4B7D-A46E-E6FC856BB54A}"/>
              </a:ext>
            </a:extLst>
          </p:cNvPr>
          <p:cNvPicPr>
            <a:picLocks noChangeAspect="1"/>
          </p:cNvPicPr>
          <p:nvPr/>
        </p:nvPicPr>
        <p:blipFill>
          <a:blip r:embed="rId3"/>
          <a:stretch>
            <a:fillRect/>
          </a:stretch>
        </p:blipFill>
        <p:spPr>
          <a:xfrm>
            <a:off x="21799" y="2777437"/>
            <a:ext cx="9144000" cy="3944039"/>
          </a:xfrm>
          <a:prstGeom prst="rect">
            <a:avLst/>
          </a:prstGeom>
        </p:spPr>
      </p:pic>
      <p:sp>
        <p:nvSpPr>
          <p:cNvPr id="11" name="矩形 10">
            <a:extLst>
              <a:ext uri="{FF2B5EF4-FFF2-40B4-BE49-F238E27FC236}">
                <a16:creationId xmlns:a16="http://schemas.microsoft.com/office/drawing/2014/main" id="{506DF14E-2A30-42C0-A9DD-FEA43B5FC19E}"/>
              </a:ext>
            </a:extLst>
          </p:cNvPr>
          <p:cNvSpPr/>
          <p:nvPr/>
        </p:nvSpPr>
        <p:spPr>
          <a:xfrm>
            <a:off x="981955" y="5877821"/>
            <a:ext cx="8008761" cy="29710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Tree>
    <p:extLst>
      <p:ext uri="{BB962C8B-B14F-4D97-AF65-F5344CB8AC3E}">
        <p14:creationId xmlns:p14="http://schemas.microsoft.com/office/powerpoint/2010/main" val="3437714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Empirical Result: Explanation Power of SDF</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740E6010-11F5-49F5-A99F-2FD7AD521512}" type="datetime1">
              <a:rPr lang="zh-CN" altLang="en-US" smtClean="0"/>
              <a:t>2020/2/29</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en-US" altLang="zh-CN"/>
              <a:t>2020</a:t>
            </a:r>
            <a:r>
              <a:rPr lang="zh-CN" altLang="en-US"/>
              <a:t>上组会 李玥阳</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23</a:t>
            </a:fld>
            <a:endParaRPr lang="zh-CN" altLang="en-US"/>
          </a:p>
        </p:txBody>
      </p:sp>
      <p:sp>
        <p:nvSpPr>
          <p:cNvPr id="14" name="内容占位符 2">
            <a:extLst>
              <a:ext uri="{FF2B5EF4-FFF2-40B4-BE49-F238E27FC236}">
                <a16:creationId xmlns:a16="http://schemas.microsoft.com/office/drawing/2014/main" id="{47EED961-A6EC-42DC-92A8-9874DAF78991}"/>
              </a:ext>
            </a:extLst>
          </p:cNvPr>
          <p:cNvSpPr txBox="1">
            <a:spLocks/>
          </p:cNvSpPr>
          <p:nvPr/>
        </p:nvSpPr>
        <p:spPr>
          <a:xfrm>
            <a:off x="628650" y="1854066"/>
            <a:ext cx="8186984" cy="43208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Times New Roman" panose="02020603050405020304" pitchFamily="18" charset="0"/>
                <a:cs typeface="Times New Roman" panose="02020603050405020304" pitchFamily="18" charset="0"/>
              </a:rPr>
              <a:t>SDF from GAN has the best explanation power.</a:t>
            </a:r>
          </a:p>
        </p:txBody>
      </p:sp>
      <p:pic>
        <p:nvPicPr>
          <p:cNvPr id="8" name="图片 7">
            <a:extLst>
              <a:ext uri="{FF2B5EF4-FFF2-40B4-BE49-F238E27FC236}">
                <a16:creationId xmlns:a16="http://schemas.microsoft.com/office/drawing/2014/main" id="{7C829C86-3CBF-4108-B206-A3D60AA73D4C}"/>
              </a:ext>
            </a:extLst>
          </p:cNvPr>
          <p:cNvPicPr>
            <a:picLocks noChangeAspect="1"/>
          </p:cNvPicPr>
          <p:nvPr/>
        </p:nvPicPr>
        <p:blipFill>
          <a:blip r:embed="rId3"/>
          <a:stretch>
            <a:fillRect/>
          </a:stretch>
        </p:blipFill>
        <p:spPr>
          <a:xfrm>
            <a:off x="1657350" y="2339976"/>
            <a:ext cx="5981700" cy="4381500"/>
          </a:xfrm>
          <a:prstGeom prst="rect">
            <a:avLst/>
          </a:prstGeom>
        </p:spPr>
      </p:pic>
      <p:sp>
        <p:nvSpPr>
          <p:cNvPr id="12" name="矩形 11">
            <a:extLst>
              <a:ext uri="{FF2B5EF4-FFF2-40B4-BE49-F238E27FC236}">
                <a16:creationId xmlns:a16="http://schemas.microsoft.com/office/drawing/2014/main" id="{4BBCA040-F5B5-44AB-B721-B4C48D37691B}"/>
              </a:ext>
            </a:extLst>
          </p:cNvPr>
          <p:cNvSpPr/>
          <p:nvPr/>
        </p:nvSpPr>
        <p:spPr>
          <a:xfrm>
            <a:off x="4788816" y="3429000"/>
            <a:ext cx="492550" cy="329247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13" name="矩形 12">
            <a:extLst>
              <a:ext uri="{FF2B5EF4-FFF2-40B4-BE49-F238E27FC236}">
                <a16:creationId xmlns:a16="http://schemas.microsoft.com/office/drawing/2014/main" id="{C29142B1-B0B1-4A53-9225-68319C1B4A25}"/>
              </a:ext>
            </a:extLst>
          </p:cNvPr>
          <p:cNvSpPr/>
          <p:nvPr/>
        </p:nvSpPr>
        <p:spPr>
          <a:xfrm>
            <a:off x="6897475" y="3429000"/>
            <a:ext cx="492550" cy="329247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Tree>
    <p:extLst>
      <p:ext uri="{BB962C8B-B14F-4D97-AF65-F5344CB8AC3E}">
        <p14:creationId xmlns:p14="http://schemas.microsoft.com/office/powerpoint/2010/main" val="2383876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Empirical Result: Variable Importance</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740E6010-11F5-49F5-A99F-2FD7AD521512}" type="datetime1">
              <a:rPr lang="zh-CN" altLang="en-US" smtClean="0"/>
              <a:t>2020/2/29</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en-US" altLang="zh-CN"/>
              <a:t>2020</a:t>
            </a:r>
            <a:r>
              <a:rPr lang="zh-CN" altLang="en-US"/>
              <a:t>上组会 李玥阳</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24</a:t>
            </a:fld>
            <a:endParaRPr lang="zh-CN" altLang="en-US"/>
          </a:p>
        </p:txBody>
      </p:sp>
      <p:sp>
        <p:nvSpPr>
          <p:cNvPr id="14" name="内容占位符 2">
            <a:extLst>
              <a:ext uri="{FF2B5EF4-FFF2-40B4-BE49-F238E27FC236}">
                <a16:creationId xmlns:a16="http://schemas.microsoft.com/office/drawing/2014/main" id="{47EED961-A6EC-42DC-92A8-9874DAF78991}"/>
              </a:ext>
            </a:extLst>
          </p:cNvPr>
          <p:cNvSpPr txBox="1">
            <a:spLocks/>
          </p:cNvSpPr>
          <p:nvPr/>
        </p:nvSpPr>
        <p:spPr>
          <a:xfrm>
            <a:off x="628650" y="2118017"/>
            <a:ext cx="8186984" cy="43208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latin typeface="Times New Roman" panose="02020603050405020304" pitchFamily="18" charset="0"/>
                <a:cs typeface="Times New Roman" panose="02020603050405020304" pitchFamily="18" charset="0"/>
              </a:rPr>
              <a:t>Trading frictions and past returns are the most relevant categories.</a:t>
            </a:r>
          </a:p>
        </p:txBody>
      </p:sp>
      <p:pic>
        <p:nvPicPr>
          <p:cNvPr id="3" name="图片 2">
            <a:extLst>
              <a:ext uri="{FF2B5EF4-FFF2-40B4-BE49-F238E27FC236}">
                <a16:creationId xmlns:a16="http://schemas.microsoft.com/office/drawing/2014/main" id="{1DC0B4BC-BA36-4F6A-ABB3-3E8BE03BA9DB}"/>
              </a:ext>
            </a:extLst>
          </p:cNvPr>
          <p:cNvPicPr>
            <a:picLocks noChangeAspect="1"/>
          </p:cNvPicPr>
          <p:nvPr/>
        </p:nvPicPr>
        <p:blipFill>
          <a:blip r:embed="rId3"/>
          <a:stretch>
            <a:fillRect/>
          </a:stretch>
        </p:blipFill>
        <p:spPr>
          <a:xfrm>
            <a:off x="0" y="1084544"/>
            <a:ext cx="9144000" cy="5636932"/>
          </a:xfrm>
          <a:prstGeom prst="rect">
            <a:avLst/>
          </a:prstGeom>
        </p:spPr>
      </p:pic>
    </p:spTree>
    <p:extLst>
      <p:ext uri="{BB962C8B-B14F-4D97-AF65-F5344CB8AC3E}">
        <p14:creationId xmlns:p14="http://schemas.microsoft.com/office/powerpoint/2010/main" val="3906301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Empirical Result: SDF Structure</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740E6010-11F5-49F5-A99F-2FD7AD521512}" type="datetime1">
              <a:rPr lang="zh-CN" altLang="en-US" smtClean="0"/>
              <a:t>2020/2/29</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en-US" altLang="zh-CN"/>
              <a:t>2020</a:t>
            </a:r>
            <a:r>
              <a:rPr lang="zh-CN" altLang="en-US"/>
              <a:t>上组会 李玥阳</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25</a:t>
            </a:fld>
            <a:endParaRPr lang="zh-CN" altLang="en-US"/>
          </a:p>
        </p:txBody>
      </p:sp>
      <p:sp>
        <p:nvSpPr>
          <p:cNvPr id="14" name="内容占位符 2">
            <a:extLst>
              <a:ext uri="{FF2B5EF4-FFF2-40B4-BE49-F238E27FC236}">
                <a16:creationId xmlns:a16="http://schemas.microsoft.com/office/drawing/2014/main" id="{47EED961-A6EC-42DC-92A8-9874DAF78991}"/>
              </a:ext>
            </a:extLst>
          </p:cNvPr>
          <p:cNvSpPr txBox="1">
            <a:spLocks/>
          </p:cNvSpPr>
          <p:nvPr/>
        </p:nvSpPr>
        <p:spPr>
          <a:xfrm>
            <a:off x="628650" y="1788079"/>
            <a:ext cx="8186984" cy="43208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Times New Roman" panose="02020603050405020304" pitchFamily="18" charset="0"/>
                <a:cs typeface="Times New Roman" panose="02020603050405020304" pitchFamily="18" charset="0"/>
              </a:rPr>
              <a:t>Take the most 3 important variables as example and observe change of weight.</a:t>
            </a:r>
          </a:p>
          <a:p>
            <a:r>
              <a:rPr lang="en-US" altLang="zh-CN" b="1" dirty="0">
                <a:latin typeface="Times New Roman" panose="02020603050405020304" pitchFamily="18" charset="0"/>
                <a:cs typeface="Times New Roman" panose="02020603050405020304" pitchFamily="18" charset="0"/>
              </a:rPr>
              <a:t>Conclusion 1: </a:t>
            </a:r>
            <a:r>
              <a:rPr lang="en-US" altLang="zh-CN" dirty="0">
                <a:latin typeface="Times New Roman" panose="02020603050405020304" pitchFamily="18" charset="0"/>
                <a:cs typeface="Times New Roman" panose="02020603050405020304" pitchFamily="18" charset="0"/>
              </a:rPr>
              <a:t>Individual characteristics have an almost linear effect on the pricing kernel and the risk loadings</a:t>
            </a:r>
          </a:p>
          <a:p>
            <a:endParaRPr lang="en-US" altLang="zh-CN"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97CB485B-6D96-4931-B85A-D7D5275DD052}"/>
              </a:ext>
            </a:extLst>
          </p:cNvPr>
          <p:cNvPicPr>
            <a:picLocks noChangeAspect="1"/>
          </p:cNvPicPr>
          <p:nvPr/>
        </p:nvPicPr>
        <p:blipFill>
          <a:blip r:embed="rId3"/>
          <a:stretch>
            <a:fillRect/>
          </a:stretch>
        </p:blipFill>
        <p:spPr>
          <a:xfrm>
            <a:off x="0" y="1908528"/>
            <a:ext cx="9144000" cy="4728159"/>
          </a:xfrm>
          <a:prstGeom prst="rect">
            <a:avLst/>
          </a:prstGeom>
        </p:spPr>
      </p:pic>
    </p:spTree>
    <p:extLst>
      <p:ext uri="{BB962C8B-B14F-4D97-AF65-F5344CB8AC3E}">
        <p14:creationId xmlns:p14="http://schemas.microsoft.com/office/powerpoint/2010/main" val="1291693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Empirical Result: SDF Structure</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740E6010-11F5-49F5-A99F-2FD7AD521512}" type="datetime1">
              <a:rPr lang="zh-CN" altLang="en-US" smtClean="0"/>
              <a:t>2020/2/29</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en-US" altLang="zh-CN"/>
              <a:t>2020</a:t>
            </a:r>
            <a:r>
              <a:rPr lang="zh-CN" altLang="en-US"/>
              <a:t>上组会 李玥阳</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26</a:t>
            </a:fld>
            <a:endParaRPr lang="zh-CN" altLang="en-US"/>
          </a:p>
        </p:txBody>
      </p:sp>
      <p:sp>
        <p:nvSpPr>
          <p:cNvPr id="14" name="内容占位符 2">
            <a:extLst>
              <a:ext uri="{FF2B5EF4-FFF2-40B4-BE49-F238E27FC236}">
                <a16:creationId xmlns:a16="http://schemas.microsoft.com/office/drawing/2014/main" id="{47EED961-A6EC-42DC-92A8-9874DAF78991}"/>
              </a:ext>
            </a:extLst>
          </p:cNvPr>
          <p:cNvSpPr txBox="1">
            <a:spLocks/>
          </p:cNvSpPr>
          <p:nvPr/>
        </p:nvSpPr>
        <p:spPr>
          <a:xfrm>
            <a:off x="628650" y="1788079"/>
            <a:ext cx="8186984" cy="43208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Times New Roman" panose="02020603050405020304" pitchFamily="18" charset="0"/>
                <a:cs typeface="Times New Roman" panose="02020603050405020304" pitchFamily="18" charset="0"/>
              </a:rPr>
              <a:t>Take the interaction of Short-Term Reversal  and Momentum as example.</a:t>
            </a:r>
          </a:p>
          <a:p>
            <a:r>
              <a:rPr lang="en-US" altLang="zh-CN" b="1" dirty="0">
                <a:latin typeface="Times New Roman" panose="02020603050405020304" pitchFamily="18" charset="0"/>
                <a:cs typeface="Times New Roman" panose="02020603050405020304" pitchFamily="18" charset="0"/>
              </a:rPr>
              <a:t>Conclusion 2: </a:t>
            </a:r>
            <a:r>
              <a:rPr lang="en-US" altLang="zh-CN" dirty="0">
                <a:latin typeface="Times New Roman" panose="02020603050405020304" pitchFamily="18" charset="0"/>
                <a:cs typeface="Times New Roman" panose="02020603050405020304" pitchFamily="18" charset="0"/>
              </a:rPr>
              <a:t>the better performance of GAN is explained by non-linear interaction effects</a:t>
            </a:r>
          </a:p>
        </p:txBody>
      </p:sp>
      <p:pic>
        <p:nvPicPr>
          <p:cNvPr id="3" name="图片 2">
            <a:extLst>
              <a:ext uri="{FF2B5EF4-FFF2-40B4-BE49-F238E27FC236}">
                <a16:creationId xmlns:a16="http://schemas.microsoft.com/office/drawing/2014/main" id="{AF7C0C00-0D32-4F35-A084-00A6415A3751}"/>
              </a:ext>
            </a:extLst>
          </p:cNvPr>
          <p:cNvPicPr>
            <a:picLocks noChangeAspect="1"/>
          </p:cNvPicPr>
          <p:nvPr/>
        </p:nvPicPr>
        <p:blipFill>
          <a:blip r:embed="rId3"/>
          <a:stretch>
            <a:fillRect/>
          </a:stretch>
        </p:blipFill>
        <p:spPr>
          <a:xfrm>
            <a:off x="0" y="2741759"/>
            <a:ext cx="9144000" cy="3797154"/>
          </a:xfrm>
          <a:prstGeom prst="rect">
            <a:avLst/>
          </a:prstGeom>
        </p:spPr>
      </p:pic>
    </p:spTree>
    <p:extLst>
      <p:ext uri="{BB962C8B-B14F-4D97-AF65-F5344CB8AC3E}">
        <p14:creationId xmlns:p14="http://schemas.microsoft.com/office/powerpoint/2010/main" val="324675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Autoencoder Asset Pricing Models(Gu et al., 2019)</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740E6010-11F5-49F5-A99F-2FD7AD521512}" type="datetime1">
              <a:rPr lang="zh-CN" altLang="en-US" smtClean="0"/>
              <a:t>2020/2/29</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en-US" altLang="zh-CN"/>
              <a:t>2020</a:t>
            </a:r>
            <a:r>
              <a:rPr lang="zh-CN" altLang="en-US"/>
              <a:t>上组会 李玥阳</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27</a:t>
            </a:fld>
            <a:endParaRPr lang="zh-CN" altLang="en-US"/>
          </a:p>
        </p:txBody>
      </p:sp>
      <p:sp>
        <p:nvSpPr>
          <p:cNvPr id="14" name="内容占位符 2">
            <a:extLst>
              <a:ext uri="{FF2B5EF4-FFF2-40B4-BE49-F238E27FC236}">
                <a16:creationId xmlns:a16="http://schemas.microsoft.com/office/drawing/2014/main" id="{47EED961-A6EC-42DC-92A8-9874DAF78991}"/>
              </a:ext>
            </a:extLst>
          </p:cNvPr>
          <p:cNvSpPr txBox="1">
            <a:spLocks/>
          </p:cNvSpPr>
          <p:nvPr/>
        </p:nvSpPr>
        <p:spPr>
          <a:xfrm>
            <a:off x="628650" y="1788079"/>
            <a:ext cx="8186984" cy="43208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rgbClr val="FF0000"/>
                </a:solidFill>
                <a:latin typeface="Times New Roman" panose="02020603050405020304" pitchFamily="18" charset="0"/>
                <a:cs typeface="Times New Roman" panose="02020603050405020304" pitchFamily="18" charset="0"/>
              </a:rPr>
              <a:t>Difference: Using autoencoder to raise a new factor model.</a:t>
            </a:r>
          </a:p>
          <a:p>
            <a:r>
              <a:rPr lang="en-US" altLang="zh-CN" dirty="0">
                <a:latin typeface="Times New Roman" panose="02020603050405020304" pitchFamily="18" charset="0"/>
                <a:cs typeface="Times New Roman" panose="02020603050405020304" pitchFamily="18" charset="0"/>
              </a:rPr>
              <a:t>Input:  Stock returns, lagged firm characteristics</a:t>
            </a:r>
          </a:p>
          <a:p>
            <a:r>
              <a:rPr lang="en-US" altLang="zh-CN" dirty="0">
                <a:latin typeface="Times New Roman" panose="02020603050405020304" pitchFamily="18" charset="0"/>
                <a:cs typeface="Times New Roman" panose="02020603050405020304" pitchFamily="18" charset="0"/>
              </a:rPr>
              <a:t>Data: 1957.03-2016.12, monthly data, all stocks’ returns.</a:t>
            </a:r>
          </a:p>
          <a:p>
            <a:pPr lvl="1"/>
            <a:r>
              <a:rPr lang="en-US" altLang="zh-CN" dirty="0">
                <a:latin typeface="Times New Roman" panose="02020603050405020304" pitchFamily="18" charset="0"/>
                <a:cs typeface="Times New Roman" panose="02020603050405020304" pitchFamily="18" charset="0"/>
              </a:rPr>
              <a:t>1957 – 1974 for training</a:t>
            </a:r>
          </a:p>
          <a:p>
            <a:pPr lvl="1"/>
            <a:r>
              <a:rPr lang="en-US" altLang="zh-CN" dirty="0">
                <a:latin typeface="Times New Roman" panose="02020603050405020304" pitchFamily="18" charset="0"/>
                <a:cs typeface="Times New Roman" panose="02020603050405020304" pitchFamily="18" charset="0"/>
              </a:rPr>
              <a:t>1975-1986 for validation</a:t>
            </a:r>
          </a:p>
          <a:p>
            <a:pPr lvl="1"/>
            <a:r>
              <a:rPr lang="en-US" altLang="zh-CN" dirty="0">
                <a:latin typeface="Times New Roman" panose="02020603050405020304" pitchFamily="18" charset="0"/>
                <a:cs typeface="Times New Roman" panose="02020603050405020304" pitchFamily="18" charset="0"/>
              </a:rPr>
              <a:t>1987-2016 for testing.</a:t>
            </a:r>
          </a:p>
          <a:p>
            <a:pPr lvl="1"/>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36A03354-8345-4485-BDC6-73AA447D9F03}"/>
              </a:ext>
            </a:extLst>
          </p:cNvPr>
          <p:cNvPicPr>
            <a:picLocks noChangeAspect="1"/>
          </p:cNvPicPr>
          <p:nvPr/>
        </p:nvPicPr>
        <p:blipFill>
          <a:blip r:embed="rId3"/>
          <a:stretch>
            <a:fillRect/>
          </a:stretch>
        </p:blipFill>
        <p:spPr>
          <a:xfrm>
            <a:off x="281234" y="2590800"/>
            <a:ext cx="8534400" cy="4267200"/>
          </a:xfrm>
          <a:prstGeom prst="rect">
            <a:avLst/>
          </a:prstGeom>
        </p:spPr>
      </p:pic>
    </p:spTree>
    <p:extLst>
      <p:ext uri="{BB962C8B-B14F-4D97-AF65-F5344CB8AC3E}">
        <p14:creationId xmlns:p14="http://schemas.microsoft.com/office/powerpoint/2010/main" val="1276302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Autoencoder Asset Pricing Models(Gu et al., 2019)</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740E6010-11F5-49F5-A99F-2FD7AD521512}" type="datetime1">
              <a:rPr lang="zh-CN" altLang="en-US" smtClean="0"/>
              <a:t>2020/2/29</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en-US" altLang="zh-CN"/>
              <a:t>2020</a:t>
            </a:r>
            <a:r>
              <a:rPr lang="zh-CN" altLang="en-US"/>
              <a:t>上组会 李玥阳</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28</a:t>
            </a:fld>
            <a:endParaRPr lang="zh-CN" altLang="en-US"/>
          </a:p>
        </p:txBody>
      </p:sp>
      <p:sp>
        <p:nvSpPr>
          <p:cNvPr id="14" name="内容占位符 2">
            <a:extLst>
              <a:ext uri="{FF2B5EF4-FFF2-40B4-BE49-F238E27FC236}">
                <a16:creationId xmlns:a16="http://schemas.microsoft.com/office/drawing/2014/main" id="{47EED961-A6EC-42DC-92A8-9874DAF78991}"/>
              </a:ext>
            </a:extLst>
          </p:cNvPr>
          <p:cNvSpPr txBox="1">
            <a:spLocks/>
          </p:cNvSpPr>
          <p:nvPr/>
        </p:nvSpPr>
        <p:spPr>
          <a:xfrm>
            <a:off x="628650" y="1788079"/>
            <a:ext cx="8186984" cy="43208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Times New Roman" panose="02020603050405020304" pitchFamily="18" charset="0"/>
                <a:cs typeface="Times New Roman" panose="02020603050405020304" pitchFamily="18" charset="0"/>
              </a:rPr>
              <a:t>Empirical results(out-of-sample R2):</a:t>
            </a:r>
          </a:p>
          <a:p>
            <a:endParaRPr lang="en-US" altLang="zh-CN"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233716CB-D21E-449C-9D67-1C46B345D751}"/>
              </a:ext>
            </a:extLst>
          </p:cNvPr>
          <p:cNvPicPr>
            <a:picLocks noChangeAspect="1"/>
          </p:cNvPicPr>
          <p:nvPr/>
        </p:nvPicPr>
        <p:blipFill>
          <a:blip r:embed="rId3"/>
          <a:stretch>
            <a:fillRect/>
          </a:stretch>
        </p:blipFill>
        <p:spPr>
          <a:xfrm>
            <a:off x="109537" y="2310721"/>
            <a:ext cx="8924925" cy="4286250"/>
          </a:xfrm>
          <a:prstGeom prst="rect">
            <a:avLst/>
          </a:prstGeom>
        </p:spPr>
      </p:pic>
      <p:sp>
        <p:nvSpPr>
          <p:cNvPr id="10" name="矩形 9">
            <a:extLst>
              <a:ext uri="{FF2B5EF4-FFF2-40B4-BE49-F238E27FC236}">
                <a16:creationId xmlns:a16="http://schemas.microsoft.com/office/drawing/2014/main" id="{E2BBDB88-8470-4E20-B3E0-66E2EEAF3CC9}"/>
              </a:ext>
            </a:extLst>
          </p:cNvPr>
          <p:cNvSpPr/>
          <p:nvPr/>
        </p:nvSpPr>
        <p:spPr>
          <a:xfrm>
            <a:off x="223297" y="5429839"/>
            <a:ext cx="8811165" cy="1180757"/>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33368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Some views</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740E6010-11F5-49F5-A99F-2FD7AD521512}" type="datetime1">
              <a:rPr lang="zh-CN" altLang="en-US" smtClean="0"/>
              <a:t>2020/2/29</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en-US" altLang="zh-CN"/>
              <a:t>2020</a:t>
            </a:r>
            <a:r>
              <a:rPr lang="zh-CN" altLang="en-US"/>
              <a:t>上组会 李玥阳</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29</a:t>
            </a:fld>
            <a:endParaRPr lang="zh-CN" altLang="en-US"/>
          </a:p>
        </p:txBody>
      </p:sp>
      <p:sp>
        <p:nvSpPr>
          <p:cNvPr id="14" name="内容占位符 2">
            <a:extLst>
              <a:ext uri="{FF2B5EF4-FFF2-40B4-BE49-F238E27FC236}">
                <a16:creationId xmlns:a16="http://schemas.microsoft.com/office/drawing/2014/main" id="{47EED961-A6EC-42DC-92A8-9874DAF78991}"/>
              </a:ext>
            </a:extLst>
          </p:cNvPr>
          <p:cNvSpPr txBox="1">
            <a:spLocks/>
          </p:cNvSpPr>
          <p:nvPr/>
        </p:nvSpPr>
        <p:spPr>
          <a:xfrm>
            <a:off x="628650" y="1788079"/>
            <a:ext cx="8186984" cy="43208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Times New Roman" panose="02020603050405020304" pitchFamily="18" charset="0"/>
                <a:cs typeface="Times New Roman" panose="02020603050405020304" pitchFamily="18" charset="0"/>
              </a:rPr>
              <a:t>flaw:</a:t>
            </a:r>
          </a:p>
          <a:p>
            <a:pPr lvl="1"/>
            <a:r>
              <a:rPr lang="en-US" altLang="zh-CN" dirty="0">
                <a:latin typeface="Times New Roman" panose="02020603050405020304" pitchFamily="18" charset="0"/>
                <a:cs typeface="Times New Roman" panose="02020603050405020304" pitchFamily="18" charset="0"/>
              </a:rPr>
              <a:t>They should have to train and test a model with all stocks to check the behavior of  SDF raised by GAN.</a:t>
            </a:r>
          </a:p>
          <a:p>
            <a:r>
              <a:rPr lang="en-US" altLang="zh-CN" dirty="0">
                <a:latin typeface="Times New Roman" panose="02020603050405020304" pitchFamily="18" charset="0"/>
                <a:cs typeface="Times New Roman" panose="02020603050405020304" pitchFamily="18" charset="0"/>
              </a:rPr>
              <a:t>Inspiration: </a:t>
            </a:r>
          </a:p>
          <a:p>
            <a:pPr lvl="1"/>
            <a:r>
              <a:rPr lang="en-US" altLang="zh-CN" dirty="0">
                <a:latin typeface="Times New Roman" panose="02020603050405020304" pitchFamily="18" charset="0"/>
                <a:cs typeface="Times New Roman" panose="02020603050405020304" pitchFamily="18" charset="0"/>
              </a:rPr>
              <a:t>When using new technology, we need to combine economic knowledges with it.</a:t>
            </a:r>
          </a:p>
          <a:p>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2497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Introduction: Background</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6921BB57-1BBB-43EB-924C-FCBACD8D6C3F}" type="datetime1">
              <a:rPr lang="zh-CN" altLang="en-US" smtClean="0"/>
              <a:t>2020/2/29</a:t>
            </a:fld>
            <a:endParaRPr lang="zh-CN" altLang="en-US"/>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en-US" altLang="zh-CN"/>
              <a:t>2020</a:t>
            </a:r>
            <a:r>
              <a:rPr lang="zh-CN" altLang="en-US"/>
              <a:t>上组会 李玥阳</a:t>
            </a:r>
            <a:endParaRPr lang="zh-CN" altLang="en-US" dirty="0"/>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3</a:t>
            </a:fld>
            <a:endParaRPr lang="zh-CN" altLang="en-US"/>
          </a:p>
        </p:txBody>
      </p:sp>
      <p:sp>
        <p:nvSpPr>
          <p:cNvPr id="8" name="内容占位符 2">
            <a:extLst>
              <a:ext uri="{FF2B5EF4-FFF2-40B4-BE49-F238E27FC236}">
                <a16:creationId xmlns:a16="http://schemas.microsoft.com/office/drawing/2014/main" id="{62BB2DDE-FA80-4CB0-8129-804C7171C4FD}"/>
              </a:ext>
            </a:extLst>
          </p:cNvPr>
          <p:cNvSpPr>
            <a:spLocks noGrp="1"/>
          </p:cNvSpPr>
          <p:nvPr>
            <p:ph idx="1"/>
          </p:nvPr>
        </p:nvSpPr>
        <p:spPr>
          <a:xfrm>
            <a:off x="207390" y="1825625"/>
            <a:ext cx="8307962" cy="4339648"/>
          </a:xfrm>
        </p:spPr>
        <p:txBody>
          <a:bodyPr>
            <a:normAutofit/>
          </a:bodyPr>
          <a:lstStyle/>
          <a:p>
            <a:pPr lvl="1"/>
            <a:r>
              <a:rPr lang="en-US" altLang="zh-CN" sz="2800" dirty="0">
                <a:latin typeface="Times New Roman" panose="02020603050405020304" pitchFamily="18" charset="0"/>
                <a:cs typeface="Times New Roman" panose="02020603050405020304" pitchFamily="18" charset="0"/>
              </a:rPr>
              <a:t>The most fundamental question in asset pricing is to estimate a stochastic discount factor that can explain expected returns of all assets.</a:t>
            </a:r>
          </a:p>
          <a:p>
            <a:pPr lvl="1"/>
            <a:r>
              <a:rPr lang="en-US" altLang="zh-CN" sz="2800" dirty="0">
                <a:latin typeface="Times New Roman" panose="02020603050405020304" pitchFamily="18" charset="0"/>
                <a:cs typeface="Times New Roman" panose="02020603050405020304" pitchFamily="18" charset="0"/>
              </a:rPr>
              <a:t>Recently, lots of new methods was applied to find a  stochastic discount factor that can explain more asset’s returns, like IPCA(Kelly et al., 2019).</a:t>
            </a:r>
          </a:p>
          <a:p>
            <a:pPr lvl="1"/>
            <a:r>
              <a:rPr lang="en-US" altLang="zh-CN" sz="2800" dirty="0">
                <a:latin typeface="Times New Roman" panose="02020603050405020304" pitchFamily="18" charset="0"/>
                <a:cs typeface="Times New Roman" panose="02020603050405020304" pitchFamily="18" charset="0"/>
              </a:rPr>
              <a:t>Deep learning method has shown its power in many field.</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66171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cs typeface="Times New Roman" panose="02020603050405020304" pitchFamily="18" charset="0"/>
              </a:rPr>
              <a:t>本周工作</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740E6010-11F5-49F5-A99F-2FD7AD521512}" type="datetime1">
              <a:rPr lang="zh-CN" altLang="en-US" smtClean="0"/>
              <a:t>2020/2/29</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en-US" altLang="zh-CN"/>
              <a:t>2020</a:t>
            </a:r>
            <a:r>
              <a:rPr lang="zh-CN" altLang="en-US"/>
              <a:t>上组会 李玥阳</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30</a:t>
            </a:fld>
            <a:endParaRPr lang="zh-CN" altLang="en-US"/>
          </a:p>
        </p:txBody>
      </p:sp>
      <p:sp>
        <p:nvSpPr>
          <p:cNvPr id="14" name="内容占位符 2">
            <a:extLst>
              <a:ext uri="{FF2B5EF4-FFF2-40B4-BE49-F238E27FC236}">
                <a16:creationId xmlns:a16="http://schemas.microsoft.com/office/drawing/2014/main" id="{47EED961-A6EC-42DC-92A8-9874DAF78991}"/>
              </a:ext>
            </a:extLst>
          </p:cNvPr>
          <p:cNvSpPr txBox="1">
            <a:spLocks/>
          </p:cNvSpPr>
          <p:nvPr/>
        </p:nvSpPr>
        <p:spPr>
          <a:xfrm>
            <a:off x="628650" y="1788079"/>
            <a:ext cx="8186984" cy="43208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Times New Roman" panose="02020603050405020304" pitchFamily="18" charset="0"/>
                <a:cs typeface="Times New Roman" panose="02020603050405020304" pitchFamily="18" charset="0"/>
              </a:rPr>
              <a:t>因子检查：</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96</a:t>
            </a:r>
            <a:r>
              <a:rPr lang="zh-CN" altLang="en-US" dirty="0">
                <a:latin typeface="Times New Roman" panose="02020603050405020304" pitchFamily="18" charset="0"/>
                <a:cs typeface="Times New Roman" panose="02020603050405020304" pitchFamily="18" charset="0"/>
              </a:rPr>
              <a:t>个因子已检查完成。</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1898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Introduction: Motivation</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4C8784CA-7F96-404F-95CC-88D2352D5CE7}" type="datetime1">
              <a:rPr lang="zh-CN" altLang="en-US" smtClean="0"/>
              <a:t>2020/2/29</a:t>
            </a:fld>
            <a:endParaRPr lang="zh-CN" altLang="en-US"/>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en-US" altLang="zh-CN"/>
              <a:t>2020</a:t>
            </a:r>
            <a:r>
              <a:rPr lang="zh-CN" altLang="en-US"/>
              <a:t>上组会 李玥阳</a:t>
            </a:r>
            <a:endParaRPr lang="zh-CN" altLang="en-US" dirty="0"/>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4</a:t>
            </a:fld>
            <a:endParaRPr lang="zh-CN" altLang="en-US"/>
          </a:p>
        </p:txBody>
      </p:sp>
      <p:sp>
        <p:nvSpPr>
          <p:cNvPr id="8" name="内容占位符 2">
            <a:extLst>
              <a:ext uri="{FF2B5EF4-FFF2-40B4-BE49-F238E27FC236}">
                <a16:creationId xmlns:a16="http://schemas.microsoft.com/office/drawing/2014/main" id="{62BB2DDE-FA80-4CB0-8129-804C7171C4FD}"/>
              </a:ext>
            </a:extLst>
          </p:cNvPr>
          <p:cNvSpPr>
            <a:spLocks noGrp="1"/>
          </p:cNvSpPr>
          <p:nvPr>
            <p:ph idx="1"/>
          </p:nvPr>
        </p:nvSpPr>
        <p:spPr>
          <a:xfrm>
            <a:off x="207390" y="1825625"/>
            <a:ext cx="8307962" cy="4339648"/>
          </a:xfrm>
        </p:spPr>
        <p:txBody>
          <a:bodyPr>
            <a:normAutofit/>
          </a:bodyPr>
          <a:lstStyle/>
          <a:p>
            <a:pPr lvl="1"/>
            <a:r>
              <a:rPr lang="en-US" altLang="zh-CN" sz="2800" dirty="0">
                <a:latin typeface="Times New Roman" panose="02020603050405020304" pitchFamily="18" charset="0"/>
                <a:cs typeface="Times New Roman" panose="02020603050405020304" pitchFamily="18" charset="0"/>
              </a:rPr>
              <a:t>The SDF is hard to estimate by traditional method:</a:t>
            </a:r>
          </a:p>
          <a:p>
            <a:pPr lvl="2"/>
            <a:r>
              <a:rPr lang="en-US" altLang="zh-CN" sz="2400" dirty="0">
                <a:latin typeface="Times New Roman" panose="02020603050405020304" pitchFamily="18" charset="0"/>
                <a:cs typeface="Times New Roman" panose="02020603050405020304" pitchFamily="18" charset="0"/>
              </a:rPr>
              <a:t>The SDF could by construction depend on all available information, which means the SDF is a function of a potentially very large set of variables. </a:t>
            </a:r>
          </a:p>
          <a:p>
            <a:pPr lvl="2"/>
            <a:r>
              <a:rPr lang="en-US" altLang="zh-CN" sz="2400" dirty="0">
                <a:latin typeface="Times New Roman" panose="02020603050405020304" pitchFamily="18" charset="0"/>
                <a:cs typeface="Times New Roman" panose="02020603050405020304" pitchFamily="18" charset="0"/>
              </a:rPr>
              <a:t>The functional form of the SDF is unknown and likely complex.</a:t>
            </a:r>
          </a:p>
          <a:p>
            <a:pPr lvl="1"/>
            <a:r>
              <a:rPr lang="en-US" altLang="zh-CN" sz="2800" dirty="0">
                <a:latin typeface="Times New Roman" panose="02020603050405020304" pitchFamily="18" charset="0"/>
                <a:cs typeface="Times New Roman" panose="02020603050405020304" pitchFamily="18" charset="0"/>
              </a:rPr>
              <a:t>Recent machine learning methods do not take the economic condition into consideration.</a:t>
            </a:r>
          </a:p>
        </p:txBody>
      </p:sp>
    </p:spTree>
    <p:extLst>
      <p:ext uri="{BB962C8B-B14F-4D97-AF65-F5344CB8AC3E}">
        <p14:creationId xmlns:p14="http://schemas.microsoft.com/office/powerpoint/2010/main" val="393508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Introduction: Research Questions</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115A8FD5-7DCB-4456-8FAF-2C68A9CEE48A}" type="datetime1">
              <a:rPr lang="zh-CN" altLang="en-US" smtClean="0"/>
              <a:t>2020/2/29</a:t>
            </a:fld>
            <a:endParaRPr lang="zh-CN" altLang="en-US"/>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en-US" altLang="zh-CN"/>
              <a:t>2020</a:t>
            </a:r>
            <a:r>
              <a:rPr lang="zh-CN" altLang="en-US"/>
              <a:t>上组会 李玥阳</a:t>
            </a:r>
            <a:endParaRPr lang="zh-CN" altLang="en-US" dirty="0"/>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5</a:t>
            </a:fld>
            <a:endParaRPr lang="zh-CN" altLang="en-US"/>
          </a:p>
        </p:txBody>
      </p:sp>
      <p:sp>
        <p:nvSpPr>
          <p:cNvPr id="8" name="内容占位符 2">
            <a:extLst>
              <a:ext uri="{FF2B5EF4-FFF2-40B4-BE49-F238E27FC236}">
                <a16:creationId xmlns:a16="http://schemas.microsoft.com/office/drawing/2014/main" id="{62BB2DDE-FA80-4CB0-8129-804C7171C4FD}"/>
              </a:ext>
            </a:extLst>
          </p:cNvPr>
          <p:cNvSpPr>
            <a:spLocks noGrp="1"/>
          </p:cNvSpPr>
          <p:nvPr>
            <p:ph idx="1"/>
          </p:nvPr>
        </p:nvSpPr>
        <p:spPr>
          <a:xfrm>
            <a:off x="207390" y="1825625"/>
            <a:ext cx="8307962" cy="4339648"/>
          </a:xfrm>
        </p:spPr>
        <p:txBody>
          <a:bodyPr>
            <a:normAutofit/>
          </a:bodyPr>
          <a:lstStyle/>
          <a:p>
            <a:pPr lvl="1"/>
            <a:r>
              <a:rPr lang="en-US" altLang="zh-CN" sz="2800" dirty="0">
                <a:latin typeface="Times New Roman" panose="02020603050405020304" pitchFamily="18" charset="0"/>
                <a:cs typeface="Times New Roman" panose="02020603050405020304" pitchFamily="18" charset="0"/>
              </a:rPr>
              <a:t>Does the new method have a better performance than existing methods?</a:t>
            </a:r>
          </a:p>
          <a:p>
            <a:pPr lvl="1"/>
            <a:r>
              <a:rPr lang="en-US" altLang="zh-CN" sz="2800" dirty="0">
                <a:latin typeface="Times New Roman" panose="02020603050405020304" pitchFamily="18" charset="0"/>
                <a:cs typeface="Times New Roman" panose="02020603050405020304" pitchFamily="18" charset="0"/>
              </a:rPr>
              <a:t>Which variable is important to the SDF from the new method.</a:t>
            </a:r>
          </a:p>
          <a:p>
            <a:pPr lvl="1"/>
            <a:r>
              <a:rPr lang="en-US" altLang="zh-CN" sz="2800" dirty="0">
                <a:latin typeface="Times New Roman" panose="02020603050405020304" pitchFamily="18" charset="0"/>
                <a:cs typeface="Times New Roman" panose="02020603050405020304" pitchFamily="18" charset="0"/>
              </a:rPr>
              <a:t>What’s the structure of the SDF in this paper.</a:t>
            </a:r>
          </a:p>
          <a:p>
            <a:pPr lvl="1"/>
            <a:endParaRPr lang="en-US" altLang="zh-CN" sz="2800" dirty="0">
              <a:latin typeface="Times New Roman" panose="02020603050405020304" pitchFamily="18" charset="0"/>
              <a:cs typeface="Times New Roman" panose="02020603050405020304" pitchFamily="18" charset="0"/>
            </a:endParaRPr>
          </a:p>
          <a:p>
            <a:pPr lvl="1"/>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4738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Introduction: Related Researches</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934B214E-5916-4647-8128-4A4392552A9F}" type="datetime1">
              <a:rPr lang="zh-CN" altLang="en-US" smtClean="0"/>
              <a:t>2020/2/29</a:t>
            </a:fld>
            <a:endParaRPr lang="zh-CN" altLang="en-US"/>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en-US" altLang="zh-CN"/>
              <a:t>2020</a:t>
            </a:r>
            <a:r>
              <a:rPr lang="zh-CN" altLang="en-US"/>
              <a:t>上组会 李玥阳</a:t>
            </a:r>
            <a:endParaRPr lang="zh-CN" altLang="en-US" dirty="0"/>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6</a:t>
            </a:fld>
            <a:endParaRPr lang="zh-CN" altLang="en-US"/>
          </a:p>
        </p:txBody>
      </p:sp>
      <p:sp>
        <p:nvSpPr>
          <p:cNvPr id="8" name="内容占位符 2">
            <a:extLst>
              <a:ext uri="{FF2B5EF4-FFF2-40B4-BE49-F238E27FC236}">
                <a16:creationId xmlns:a16="http://schemas.microsoft.com/office/drawing/2014/main" id="{62BB2DDE-FA80-4CB0-8129-804C7171C4FD}"/>
              </a:ext>
            </a:extLst>
          </p:cNvPr>
          <p:cNvSpPr>
            <a:spLocks noGrp="1"/>
          </p:cNvSpPr>
          <p:nvPr>
            <p:ph idx="1"/>
          </p:nvPr>
        </p:nvSpPr>
        <p:spPr>
          <a:xfrm>
            <a:off x="628650" y="1825625"/>
            <a:ext cx="7886702" cy="4339648"/>
          </a:xfrm>
        </p:spPr>
        <p:txBody>
          <a:bodyPr>
            <a:normAutofit/>
          </a:bodyPr>
          <a:lstStyle/>
          <a:p>
            <a:r>
              <a:rPr lang="en-US" altLang="zh-CN" dirty="0">
                <a:latin typeface="Times New Roman" panose="02020603050405020304" pitchFamily="18" charset="0"/>
                <a:cs typeface="Times New Roman" panose="02020603050405020304" pitchFamily="18" charset="0"/>
              </a:rPr>
              <a:t>Using existing machine/deep learning methods:</a:t>
            </a:r>
          </a:p>
          <a:p>
            <a:pPr lvl="1"/>
            <a:r>
              <a:rPr lang="en-US" altLang="zh-CN" dirty="0">
                <a:latin typeface="Times New Roman" panose="02020603050405020304" pitchFamily="18" charset="0"/>
                <a:cs typeface="Times New Roman" panose="02020603050405020304" pitchFamily="18" charset="0"/>
              </a:rPr>
              <a:t>Gu et al. (2019) conduct a comparison of machine learning methods for predicting the panel of individual US stock returns.</a:t>
            </a:r>
          </a:p>
          <a:p>
            <a:pPr lvl="1"/>
            <a:r>
              <a:rPr lang="en-US" altLang="zh-CN" dirty="0">
                <a:latin typeface="Times New Roman" panose="02020603050405020304" pitchFamily="18" charset="0"/>
                <a:cs typeface="Times New Roman" panose="02020603050405020304" pitchFamily="18" charset="0"/>
              </a:rPr>
              <a:t>Messmer (2017) and Feng et al. (2018) follow a similar approach as Gu et al. (2019) to predict stock returns with neural networks. </a:t>
            </a:r>
          </a:p>
          <a:p>
            <a:pPr lvl="1"/>
            <a:r>
              <a:rPr lang="en-US" altLang="zh-CN" dirty="0">
                <a:latin typeface="Times New Roman" panose="02020603050405020304" pitchFamily="18" charset="0"/>
                <a:cs typeface="Times New Roman" panose="02020603050405020304" pitchFamily="18" charset="0"/>
              </a:rPr>
              <a:t>Rossi (2018) uses Boosted Regression Trees to form conditional mean-variance efficient portfolios based on the market portfolio and the risk-free asset.</a:t>
            </a:r>
          </a:p>
        </p:txBody>
      </p:sp>
    </p:spTree>
    <p:extLst>
      <p:ext uri="{BB962C8B-B14F-4D97-AF65-F5344CB8AC3E}">
        <p14:creationId xmlns:p14="http://schemas.microsoft.com/office/powerpoint/2010/main" val="2067410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Introduction: Related Researches</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4CE3B710-10C5-43AA-908D-61AD8BA56926}" type="datetime1">
              <a:rPr lang="zh-CN" altLang="en-US" smtClean="0"/>
              <a:t>2020/2/29</a:t>
            </a:fld>
            <a:endParaRPr lang="zh-CN" altLang="en-US"/>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en-US" altLang="zh-CN"/>
              <a:t>2020</a:t>
            </a:r>
            <a:r>
              <a:rPr lang="zh-CN" altLang="en-US"/>
              <a:t>上组会 李玥阳</a:t>
            </a:r>
            <a:endParaRPr lang="zh-CN" altLang="en-US" dirty="0"/>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7</a:t>
            </a:fld>
            <a:endParaRPr lang="zh-CN" altLang="en-US"/>
          </a:p>
        </p:txBody>
      </p:sp>
      <p:sp>
        <p:nvSpPr>
          <p:cNvPr id="8" name="内容占位符 2">
            <a:extLst>
              <a:ext uri="{FF2B5EF4-FFF2-40B4-BE49-F238E27FC236}">
                <a16:creationId xmlns:a16="http://schemas.microsoft.com/office/drawing/2014/main" id="{62BB2DDE-FA80-4CB0-8129-804C7171C4FD}"/>
              </a:ext>
            </a:extLst>
          </p:cNvPr>
          <p:cNvSpPr>
            <a:spLocks noGrp="1"/>
          </p:cNvSpPr>
          <p:nvPr>
            <p:ph idx="1"/>
          </p:nvPr>
        </p:nvSpPr>
        <p:spPr>
          <a:xfrm>
            <a:off x="628650" y="1825625"/>
            <a:ext cx="7886702" cy="4339648"/>
          </a:xfrm>
        </p:spPr>
        <p:txBody>
          <a:bodyPr>
            <a:normAutofit/>
          </a:bodyPr>
          <a:lstStyle/>
          <a:p>
            <a:r>
              <a:rPr lang="en-US" altLang="zh-CN" dirty="0">
                <a:latin typeface="Times New Roman" panose="02020603050405020304" pitchFamily="18" charset="0"/>
                <a:cs typeface="Times New Roman" panose="02020603050405020304" pitchFamily="18" charset="0"/>
              </a:rPr>
              <a:t>Design new model structure:</a:t>
            </a:r>
          </a:p>
          <a:p>
            <a:pPr lvl="1"/>
            <a:r>
              <a:rPr lang="en-US" altLang="zh-CN" dirty="0">
                <a:latin typeface="Times New Roman" panose="02020603050405020304" pitchFamily="18" charset="0"/>
                <a:cs typeface="Times New Roman" panose="02020603050405020304" pitchFamily="18" charset="0"/>
              </a:rPr>
              <a:t>Gu et al. (2019) extend the linear conditional factor model of Kelly et al. (2018) to a non-linear factor model using an autoencoder neural network.</a:t>
            </a:r>
          </a:p>
          <a:p>
            <a:pPr lvl="1"/>
            <a:r>
              <a:rPr lang="en-US" altLang="zh-CN" dirty="0">
                <a:latin typeface="Times New Roman" panose="02020603050405020304" pitchFamily="18" charset="0"/>
                <a:cs typeface="Times New Roman" panose="02020603050405020304" pitchFamily="18" charset="0"/>
              </a:rPr>
              <a:t>Kelly et al. (2018) raised a new method named IPCA to find a better SDF.</a:t>
            </a:r>
          </a:p>
        </p:txBody>
      </p:sp>
    </p:spTree>
    <p:extLst>
      <p:ext uri="{BB962C8B-B14F-4D97-AF65-F5344CB8AC3E}">
        <p14:creationId xmlns:p14="http://schemas.microsoft.com/office/powerpoint/2010/main" val="3515682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Introduction: Research Contents</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5DE719ED-98A1-41ED-9373-1595868C1881}" type="datetime1">
              <a:rPr lang="zh-CN" altLang="en-US" smtClean="0"/>
              <a:t>2020/2/29</a:t>
            </a:fld>
            <a:endParaRPr lang="zh-CN" altLang="en-US"/>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en-US" altLang="zh-CN"/>
              <a:t>2020</a:t>
            </a:r>
            <a:r>
              <a:rPr lang="zh-CN" altLang="en-US"/>
              <a:t>上组会 李玥阳</a:t>
            </a:r>
            <a:endParaRPr lang="zh-CN" altLang="en-US" dirty="0"/>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8</a:t>
            </a:fld>
            <a:endParaRPr lang="zh-CN" altLang="en-US"/>
          </a:p>
        </p:txBody>
      </p:sp>
      <p:sp>
        <p:nvSpPr>
          <p:cNvPr id="8" name="内容占位符 2">
            <a:extLst>
              <a:ext uri="{FF2B5EF4-FFF2-40B4-BE49-F238E27FC236}">
                <a16:creationId xmlns:a16="http://schemas.microsoft.com/office/drawing/2014/main" id="{62BB2DDE-FA80-4CB0-8129-804C7171C4FD}"/>
              </a:ext>
            </a:extLst>
          </p:cNvPr>
          <p:cNvSpPr>
            <a:spLocks noGrp="1"/>
          </p:cNvSpPr>
          <p:nvPr>
            <p:ph idx="1"/>
          </p:nvPr>
        </p:nvSpPr>
        <p:spPr>
          <a:xfrm>
            <a:off x="207390" y="1825624"/>
            <a:ext cx="8307962" cy="4667249"/>
          </a:xfrm>
        </p:spPr>
        <p:txBody>
          <a:bodyPr>
            <a:normAutofit/>
          </a:bodyPr>
          <a:lstStyle/>
          <a:p>
            <a:pPr lvl="1"/>
            <a:r>
              <a:rPr lang="en-US" altLang="zh-CN" sz="2800" dirty="0">
                <a:latin typeface="Times New Roman" panose="02020603050405020304" pitchFamily="18" charset="0"/>
                <a:cs typeface="Times New Roman" panose="02020603050405020304" pitchFamily="18" charset="0"/>
              </a:rPr>
              <a:t>Form a new deep learning structure, which has a highest </a:t>
            </a:r>
            <a:r>
              <a:rPr lang="en-US" altLang="zh-CN" sz="2800" dirty="0" err="1">
                <a:latin typeface="Times New Roman" panose="02020603050405020304" pitchFamily="18" charset="0"/>
                <a:cs typeface="Times New Roman" panose="02020603050405020304" pitchFamily="18" charset="0"/>
              </a:rPr>
              <a:t>sharpe</a:t>
            </a:r>
            <a:r>
              <a:rPr lang="en-US" altLang="zh-CN" sz="2800" dirty="0">
                <a:latin typeface="Times New Roman" panose="02020603050405020304" pitchFamily="18" charset="0"/>
                <a:cs typeface="Times New Roman" panose="02020603050405020304" pitchFamily="18" charset="0"/>
              </a:rPr>
              <a:t> ratio (2.6) and best explanation power of individual stock returns.</a:t>
            </a:r>
          </a:p>
          <a:p>
            <a:pPr lvl="1"/>
            <a:r>
              <a:rPr lang="en-US" altLang="zh-CN" sz="2800" dirty="0">
                <a:latin typeface="Times New Roman" panose="02020603050405020304" pitchFamily="18" charset="0"/>
                <a:cs typeface="Times New Roman" panose="02020603050405020304" pitchFamily="18" charset="0"/>
              </a:rPr>
              <a:t>Calculate the importance of input variables and find that trading frictions and past returns are the most relevant categories. </a:t>
            </a:r>
          </a:p>
          <a:p>
            <a:pPr lvl="1"/>
            <a:r>
              <a:rPr lang="en-US" altLang="zh-CN" sz="2800" dirty="0">
                <a:latin typeface="Times New Roman" panose="02020603050405020304" pitchFamily="18" charset="0"/>
                <a:cs typeface="Times New Roman" panose="02020603050405020304" pitchFamily="18" charset="0"/>
              </a:rPr>
              <a:t>Study the structure of the SDF weights and betas as a function of the characteristics and find that individual characteristics have an almost linear effect on the pricing kernel and the risk loadings</a:t>
            </a:r>
          </a:p>
        </p:txBody>
      </p:sp>
    </p:spTree>
    <p:extLst>
      <p:ext uri="{BB962C8B-B14F-4D97-AF65-F5344CB8AC3E}">
        <p14:creationId xmlns:p14="http://schemas.microsoft.com/office/powerpoint/2010/main" val="123761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Introduction: Innovation</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BE63ABAD-11D6-46FC-904B-7B6EE090AFEB}" type="datetime1">
              <a:rPr lang="zh-CN" altLang="en-US" smtClean="0"/>
              <a:t>2020/2/29</a:t>
            </a:fld>
            <a:endParaRPr lang="zh-CN" altLang="en-US"/>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en-US" altLang="zh-CN"/>
              <a:t>2020</a:t>
            </a:r>
            <a:r>
              <a:rPr lang="zh-CN" altLang="en-US"/>
              <a:t>上组会 李玥阳</a:t>
            </a:r>
            <a:endParaRPr lang="zh-CN" altLang="en-US" dirty="0"/>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9</a:t>
            </a:fld>
            <a:endParaRPr lang="zh-CN" altLang="en-US"/>
          </a:p>
        </p:txBody>
      </p:sp>
      <p:sp>
        <p:nvSpPr>
          <p:cNvPr id="8" name="内容占位符 2">
            <a:extLst>
              <a:ext uri="{FF2B5EF4-FFF2-40B4-BE49-F238E27FC236}">
                <a16:creationId xmlns:a16="http://schemas.microsoft.com/office/drawing/2014/main" id="{62BB2DDE-FA80-4CB0-8129-804C7171C4FD}"/>
              </a:ext>
            </a:extLst>
          </p:cNvPr>
          <p:cNvSpPr>
            <a:spLocks noGrp="1"/>
          </p:cNvSpPr>
          <p:nvPr>
            <p:ph idx="1"/>
          </p:nvPr>
        </p:nvSpPr>
        <p:spPr>
          <a:xfrm>
            <a:off x="207390" y="1825625"/>
            <a:ext cx="8307962" cy="4339648"/>
          </a:xfrm>
        </p:spPr>
        <p:txBody>
          <a:bodyPr>
            <a:normAutofit/>
          </a:bodyPr>
          <a:lstStyle/>
          <a:p>
            <a:pPr lvl="1"/>
            <a:r>
              <a:rPr lang="en-US" altLang="zh-CN" sz="2800" dirty="0">
                <a:latin typeface="Times New Roman" panose="02020603050405020304" pitchFamily="18" charset="0"/>
                <a:cs typeface="Times New Roman" panose="02020603050405020304" pitchFamily="18" charset="0"/>
              </a:rPr>
              <a:t>Using the no-arbitrage condition as part of the neural network algorithm.</a:t>
            </a:r>
          </a:p>
          <a:p>
            <a:pPr lvl="1"/>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6628132"/>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CCE8C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10394</TotalTime>
  <Words>1548</Words>
  <Application>Microsoft Office PowerPoint</Application>
  <PresentationFormat>全屏显示(4:3)</PresentationFormat>
  <Paragraphs>258</Paragraphs>
  <Slides>30</Slides>
  <Notes>20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30</vt:i4>
      </vt:variant>
    </vt:vector>
  </HeadingPairs>
  <TitlesOfParts>
    <vt:vector size="37" baseType="lpstr">
      <vt:lpstr>等线</vt:lpstr>
      <vt:lpstr>黑体</vt:lpstr>
      <vt:lpstr>Arial</vt:lpstr>
      <vt:lpstr>Calibri</vt:lpstr>
      <vt:lpstr>Calibri Light</vt:lpstr>
      <vt:lpstr>Times New Roman</vt:lpstr>
      <vt:lpstr>Office 主题​​</vt:lpstr>
      <vt:lpstr>Deep Learning in Asset Pricing</vt:lpstr>
      <vt:lpstr>Outline</vt:lpstr>
      <vt:lpstr>Introduction: Background</vt:lpstr>
      <vt:lpstr>Introduction: Motivation</vt:lpstr>
      <vt:lpstr>Introduction: Research Questions</vt:lpstr>
      <vt:lpstr>Introduction: Related Researches</vt:lpstr>
      <vt:lpstr>Introduction: Related Researches</vt:lpstr>
      <vt:lpstr>Introduction: Research Contents</vt:lpstr>
      <vt:lpstr>Introduction: Innovation</vt:lpstr>
      <vt:lpstr>Introduction: Contribution </vt:lpstr>
      <vt:lpstr>Research Design: </vt:lpstr>
      <vt:lpstr>Research Design: Data</vt:lpstr>
      <vt:lpstr>Research Design: Data</vt:lpstr>
      <vt:lpstr>Research Design: Data</vt:lpstr>
      <vt:lpstr>Research Design: Theoretical Derivation</vt:lpstr>
      <vt:lpstr>Research Design: Theoretical Derivation</vt:lpstr>
      <vt:lpstr>Research Design: Theoretical Derivation</vt:lpstr>
      <vt:lpstr>Research Design: Model structure</vt:lpstr>
      <vt:lpstr>Research Design: Method</vt:lpstr>
      <vt:lpstr>Empirical Result: Model Performance</vt:lpstr>
      <vt:lpstr>Robust Test: Only Large Stock Situation</vt:lpstr>
      <vt:lpstr>Empirical Result: Performance of SDF</vt:lpstr>
      <vt:lpstr>Empirical Result: Explanation Power of SDF</vt:lpstr>
      <vt:lpstr>Empirical Result: Variable Importance</vt:lpstr>
      <vt:lpstr>Empirical Result: SDF Structure</vt:lpstr>
      <vt:lpstr>Empirical Result: SDF Structure</vt:lpstr>
      <vt:lpstr>Autoencoder Asset Pricing Models(Gu et al., 2019)</vt:lpstr>
      <vt:lpstr>Autoencoder Asset Pricing Models(Gu et al., 2019)</vt:lpstr>
      <vt:lpstr>Some views</vt:lpstr>
      <vt:lpstr>本周工作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Betting against beta</dc:title>
  <dc:creator>李 玥阳</dc:creator>
  <cp:lastModifiedBy>李 玥阳</cp:lastModifiedBy>
  <cp:revision>413</cp:revision>
  <dcterms:created xsi:type="dcterms:W3CDTF">2018-05-20T16:38:52Z</dcterms:created>
  <dcterms:modified xsi:type="dcterms:W3CDTF">2020-02-29T00:29:01Z</dcterms:modified>
</cp:coreProperties>
</file>