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5"/>
  </p:notesMasterIdLst>
  <p:sldIdLst>
    <p:sldId id="449" r:id="rId2"/>
    <p:sldId id="256" r:id="rId3"/>
    <p:sldId id="484" r:id="rId4"/>
    <p:sldId id="257" r:id="rId5"/>
    <p:sldId id="464" r:id="rId6"/>
    <p:sldId id="434" r:id="rId7"/>
    <p:sldId id="452" r:id="rId8"/>
    <p:sldId id="467" r:id="rId9"/>
    <p:sldId id="468" r:id="rId10"/>
    <p:sldId id="485" r:id="rId11"/>
    <p:sldId id="469" r:id="rId12"/>
    <p:sldId id="470" r:id="rId13"/>
    <p:sldId id="471" r:id="rId14"/>
    <p:sldId id="486" r:id="rId15"/>
    <p:sldId id="476" r:id="rId16"/>
    <p:sldId id="479" r:id="rId17"/>
    <p:sldId id="482" r:id="rId18"/>
    <p:sldId id="478" r:id="rId19"/>
    <p:sldId id="477" r:id="rId20"/>
    <p:sldId id="472" r:id="rId21"/>
    <p:sldId id="473" r:id="rId22"/>
    <p:sldId id="474" r:id="rId23"/>
    <p:sldId id="475" r:id="rId24"/>
    <p:sldId id="481" r:id="rId25"/>
    <p:sldId id="480" r:id="rId26"/>
    <p:sldId id="487" r:id="rId27"/>
    <p:sldId id="483" r:id="rId28"/>
    <p:sldId id="488" r:id="rId29"/>
    <p:sldId id="309" r:id="rId30"/>
    <p:sldId id="450" r:id="rId31"/>
    <p:sldId id="431" r:id="rId32"/>
    <p:sldId id="429" r:id="rId33"/>
    <p:sldId id="428" r:id="rId34"/>
    <p:sldId id="432" r:id="rId35"/>
    <p:sldId id="465" r:id="rId36"/>
    <p:sldId id="451" r:id="rId37"/>
    <p:sldId id="444" r:id="rId38"/>
    <p:sldId id="445" r:id="rId39"/>
    <p:sldId id="466" r:id="rId40"/>
    <p:sldId id="412" r:id="rId41"/>
    <p:sldId id="453" r:id="rId42"/>
    <p:sldId id="455" r:id="rId43"/>
    <p:sldId id="454" r:id="rId44"/>
    <p:sldId id="456" r:id="rId45"/>
    <p:sldId id="457" r:id="rId46"/>
    <p:sldId id="459" r:id="rId47"/>
    <p:sldId id="458" r:id="rId48"/>
    <p:sldId id="437" r:id="rId49"/>
    <p:sldId id="460" r:id="rId50"/>
    <p:sldId id="461" r:id="rId51"/>
    <p:sldId id="462" r:id="rId52"/>
    <p:sldId id="463" r:id="rId53"/>
    <p:sldId id="489" r:id="rId5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96" autoAdjust="0"/>
    <p:restoredTop sz="94660"/>
  </p:normalViewPr>
  <p:slideViewPr>
    <p:cSldViewPr snapToGrid="0">
      <p:cViewPr varScale="1">
        <p:scale>
          <a:sx n="63" d="100"/>
          <a:sy n="63" d="100"/>
        </p:scale>
        <p:origin x="149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A8BDC-449E-4F46-9D2E-5A9CCEFFA80C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BB37BA-6B08-405D-AE9E-E06A77D99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515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increase the power of our tests, decrease the possibility that some documented results are driven by database-specific selection biases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9638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820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5037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6239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1598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4645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4213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7943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7180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4184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867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proxy for the investor redemption </a:t>
            </a:r>
            <a:r>
              <a:rPr lang="en-US" altLang="zh-CN" dirty="0" err="1"/>
              <a:t>risk,because</a:t>
            </a:r>
            <a:r>
              <a:rPr lang="en-US" altLang="zh-CN" dirty="0"/>
              <a:t> Ω is sensitive to the investor’s utility function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2781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lack of </a:t>
            </a:r>
            <a:r>
              <a:rPr lang="en-US" altLang="zh-CN" dirty="0" err="1"/>
              <a:t>data,and</a:t>
            </a:r>
            <a:r>
              <a:rPr lang="en-US" altLang="zh-CN" dirty="0"/>
              <a:t> lack of clear distinction of operational risk from market and credit risks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3335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,but it is rather “indirect” for explaining and predicting the idiosyncratic part of the return.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2896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4590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to experience at least one complete training-testing cycle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8448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9805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2693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proxy for the investor redemption </a:t>
            </a:r>
            <a:r>
              <a:rPr lang="en-US" altLang="zh-CN" dirty="0" err="1"/>
              <a:t>risk,because</a:t>
            </a:r>
            <a:r>
              <a:rPr lang="en-US" altLang="zh-CN" dirty="0"/>
              <a:t> Ω is sensitive to the investor’s utility function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7931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4786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6610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degree of diversiﬁcation over the sub-strategies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713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proxy for the investor redemption </a:t>
            </a:r>
            <a:r>
              <a:rPr lang="en-US" altLang="zh-CN" dirty="0" err="1"/>
              <a:t>risk,because</a:t>
            </a:r>
            <a:r>
              <a:rPr lang="en-US" altLang="zh-CN" dirty="0"/>
              <a:t> Ω is sensitive to the investor’s utility function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5760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degree of diversiﬁcation over the sub-strategies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7025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degree of diversiﬁcation over the sub-strategies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3199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degree of diversiﬁcation over the sub-strategies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1346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2766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degree of diversiﬁcation over the sub-strategies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1750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5846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03118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51056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210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216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proxy for the investor redemption </a:t>
            </a:r>
            <a:r>
              <a:rPr lang="en-US" altLang="zh-CN" dirty="0" err="1"/>
              <a:t>risk,because</a:t>
            </a:r>
            <a:r>
              <a:rPr lang="en-US" altLang="zh-CN" dirty="0"/>
              <a:t> Ω is sensitive to the investor’s utility function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024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505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27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055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571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052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C47AB-79BC-49B7-A53D-8F7EBE4A8E52}" type="datetime1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2019</a:t>
            </a:r>
            <a:r>
              <a:rPr lang="zh-CN" altLang="en-US"/>
              <a:t>上组会 李玥阳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495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543F8-ED1A-4B8A-8F9A-805E3DB94640}" type="datetime1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2019</a:t>
            </a:r>
            <a:r>
              <a:rPr lang="zh-CN" altLang="en-US"/>
              <a:t>上组会 李玥阳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726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08723-A357-47DA-A943-47D8420EBD1E}" type="datetime1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2019</a:t>
            </a:r>
            <a:r>
              <a:rPr lang="zh-CN" altLang="en-US"/>
              <a:t>上组会 李玥阳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422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9F0B1-BE05-4454-8DB8-40FCC415B6DE}" type="datetime1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2019</a:t>
            </a:r>
            <a:r>
              <a:rPr lang="zh-CN" altLang="en-US"/>
              <a:t>上组会 李玥阳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995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BE2C-4D06-4418-B271-1D179494F109}" type="datetime1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2019</a:t>
            </a:r>
            <a:r>
              <a:rPr lang="zh-CN" altLang="en-US"/>
              <a:t>上组会 李玥阳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513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66A43-310A-40DC-B1D4-DA7AF6A967BD}" type="datetime1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2019</a:t>
            </a:r>
            <a:r>
              <a:rPr lang="zh-CN" altLang="en-US"/>
              <a:t>上组会 李玥阳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458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A966-75FD-475C-A334-2FD74AAC4BFC}" type="datetime1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2019</a:t>
            </a:r>
            <a:r>
              <a:rPr lang="zh-CN" altLang="en-US"/>
              <a:t>上组会 李玥阳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44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67C84-1455-45CD-B55B-7A197CEA9221}" type="datetime1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2019</a:t>
            </a:r>
            <a:r>
              <a:rPr lang="zh-CN" altLang="en-US"/>
              <a:t>上组会 李玥阳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152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7455E-1E9D-4BE9-A79C-2ABB25C2E3CC}" type="datetime1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2019</a:t>
            </a:r>
            <a:r>
              <a:rPr lang="zh-CN" altLang="en-US"/>
              <a:t>上组会 李玥阳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167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4793-7B27-4EF4-A4E7-2D97868D5E10}" type="datetime1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2019</a:t>
            </a:r>
            <a:r>
              <a:rPr lang="zh-CN" altLang="en-US"/>
              <a:t>上组会 李玥阳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19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F72F-DFBB-4AF6-8130-51098BE42454}" type="datetime1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2019</a:t>
            </a:r>
            <a:r>
              <a:rPr lang="zh-CN" altLang="en-US"/>
              <a:t>上组会 李玥阳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610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4C6CA-085A-4B79-A682-57C3FE4D8530}" type="datetime1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2019</a:t>
            </a:r>
            <a:r>
              <a:rPr lang="zh-CN" altLang="en-US"/>
              <a:t>上组会 李玥阳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1721A-95F3-4C10-B9AE-0F28F1BB9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395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9895C6-0EAE-464F-B9AC-FEFE537C2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52183"/>
            <a:ext cx="9144001" cy="2542300"/>
          </a:xfrm>
        </p:spPr>
        <p:txBody>
          <a:bodyPr>
            <a:no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Hedge Fund Performance: </a:t>
            </a:r>
            <a:b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of an Era? </a:t>
            </a:r>
            <a:endParaRPr lang="zh-CN" altLang="en-US" sz="4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59C511-A008-43B4-A005-16381DDCB8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3794405"/>
            <a:ext cx="9015957" cy="1744052"/>
          </a:xfrm>
        </p:spPr>
        <p:txBody>
          <a:bodyPr>
            <a:normAutofit/>
          </a:bodyPr>
          <a:lstStyle/>
          <a:p>
            <a:r>
              <a:rPr lang="fi-FI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NICOLAS P.B. BOLLEN, JUHA JOENVÄÄRÄ, MIKKO KAUPPILA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SSRN Working Paper, 2020.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9C74EB-A02F-4BE4-9B2E-43562E06D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27E3-78DC-468A-83FD-E58C3F783EAA}" type="datetime1">
              <a:rPr lang="zh-CN" altLang="en-US" smtClean="0"/>
              <a:t>2020/3/6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14AAA9-703B-483D-8C83-03D115F32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2F95C2-BFED-4B7F-BD2E-F154A8AFF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2775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Questions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D3BB4-8C45-4CFE-8EFA-0F46E9664BAB}" type="datetime1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62BB2DDE-FA80-4CB0-8129-804C7171C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220" y="1764664"/>
            <a:ext cx="8295260" cy="4463415"/>
          </a:xfrm>
        </p:spPr>
        <p:txBody>
          <a:bodyPr>
            <a:normAutofit/>
          </a:bodyPr>
          <a:lstStyle/>
          <a:p>
            <a:pPr marL="971550" lvl="1" indent="-514350">
              <a:buFont typeface="+mj-lt"/>
              <a:buAutoNum type="alphaUcPeriod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aggregate hedge fund performance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generally declined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time, as claimed by the popular press? 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any of the wide array of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 models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in the academic literature over the past several decades enable investors to pick a subset of funds that perform well out-of-sample? 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likely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causes of decline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aggregate hedge fund performance, and what does this suggest for hedge fund investment going forward?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页脚占位符 5">
            <a:extLst>
              <a:ext uri="{FF2B5EF4-FFF2-40B4-BE49-F238E27FC236}">
                <a16:creationId xmlns:a16="http://schemas.microsoft.com/office/drawing/2014/main" id="{84716708-646B-4E10-AB18-6512D6EA6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2513BF6-FD8F-40DA-8D2C-220FCF68ADB0}"/>
              </a:ext>
            </a:extLst>
          </p:cNvPr>
          <p:cNvSpPr txBox="1"/>
          <p:nvPr/>
        </p:nvSpPr>
        <p:spPr>
          <a:xfrm>
            <a:off x="406400" y="3017520"/>
            <a:ext cx="8108950" cy="2946400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8138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Empirical Result: Performance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AE1B-DCE4-4E54-8B7D-1C1833BAD0F5}" type="datetime1">
              <a:rPr lang="zh-CN" altLang="en-US" smtClean="0"/>
              <a:t>2020/3/6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47EED961-A6EC-42DC-92A8-9874DAF78991}"/>
              </a:ext>
            </a:extLst>
          </p:cNvPr>
          <p:cNvSpPr txBox="1">
            <a:spLocks/>
          </p:cNvSpPr>
          <p:nvPr/>
        </p:nvSpPr>
        <p:spPr>
          <a:xfrm>
            <a:off x="476248" y="1548449"/>
            <a:ext cx="8186984" cy="4320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1: Whether overall hedge fund performance has declined substantially over time?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“stock/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bond”:Equally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weighted portfolio consisting of the S&amp;P 500 and the Vanguard Total Bond Market Index fund (VBTIX) 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2129B19-5BD5-4CA5-8C96-DB1444935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" y="3239772"/>
            <a:ext cx="4481992" cy="301778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1542912-B345-418C-9B1C-5CE72EA8B2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6528" y="3239772"/>
            <a:ext cx="4481992" cy="3038639"/>
          </a:xfrm>
          <a:prstGeom prst="rect">
            <a:avLst/>
          </a:prstGeom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4ADD6E3F-40AD-4558-B783-D1F3D6C5ACFB}"/>
              </a:ext>
            </a:extLst>
          </p:cNvPr>
          <p:cNvCxnSpPr>
            <a:cxnSpLocks/>
          </p:cNvCxnSpPr>
          <p:nvPr/>
        </p:nvCxnSpPr>
        <p:spPr>
          <a:xfrm>
            <a:off x="6238240" y="3525520"/>
            <a:ext cx="0" cy="21336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5A8232C0-AA4C-4EA0-B9FE-C29A94741FEE}"/>
              </a:ext>
            </a:extLst>
          </p:cNvPr>
          <p:cNvSpPr txBox="1"/>
          <p:nvPr/>
        </p:nvSpPr>
        <p:spPr>
          <a:xfrm>
            <a:off x="1532182" y="3151605"/>
            <a:ext cx="1153868" cy="2773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9041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Empirical Result: Performance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AE1B-DCE4-4E54-8B7D-1C1833BAD0F5}" type="datetime1">
              <a:rPr lang="zh-CN" altLang="en-US" smtClean="0"/>
              <a:t>2020/3/6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47EED961-A6EC-42DC-92A8-9874DAF78991}"/>
              </a:ext>
            </a:extLst>
          </p:cNvPr>
          <p:cNvSpPr txBox="1">
            <a:spLocks/>
          </p:cNvSpPr>
          <p:nvPr/>
        </p:nvSpPr>
        <p:spPr>
          <a:xfrm>
            <a:off x="476248" y="1548449"/>
            <a:ext cx="8186984" cy="4320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1: Whether overall hedge fund performance has declined substantially over time?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C9DCEDC-B8E7-43E6-803F-EF06FF1D2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640" y="2377440"/>
            <a:ext cx="6364922" cy="397891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C7F89F11-6CFF-430F-9A75-201EE1522049}"/>
              </a:ext>
            </a:extLst>
          </p:cNvPr>
          <p:cNvSpPr txBox="1"/>
          <p:nvPr/>
        </p:nvSpPr>
        <p:spPr>
          <a:xfrm>
            <a:off x="4884982" y="2296161"/>
            <a:ext cx="967178" cy="2641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1FF8E324-8C76-4A51-99F3-EB725D10819F}"/>
              </a:ext>
            </a:extLst>
          </p:cNvPr>
          <p:cNvCxnSpPr>
            <a:cxnSpLocks/>
          </p:cNvCxnSpPr>
          <p:nvPr/>
        </p:nvCxnSpPr>
        <p:spPr>
          <a:xfrm>
            <a:off x="5872480" y="2661920"/>
            <a:ext cx="0" cy="30886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746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Empirical Result: Performance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AE1B-DCE4-4E54-8B7D-1C1833BAD0F5}" type="datetime1">
              <a:rPr lang="zh-CN" altLang="en-US" smtClean="0"/>
              <a:t>2020/3/6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47EED961-A6EC-42DC-92A8-9874DAF78991}"/>
              </a:ext>
            </a:extLst>
          </p:cNvPr>
          <p:cNvSpPr txBox="1">
            <a:spLocks/>
          </p:cNvSpPr>
          <p:nvPr/>
        </p:nvSpPr>
        <p:spPr>
          <a:xfrm>
            <a:off x="476248" y="1548449"/>
            <a:ext cx="8186984" cy="4320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1: Whether overall hedge fund performance has declined substantially over time?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D909969-6F84-45C0-A699-66D8E2A25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8658" y="2355853"/>
            <a:ext cx="6182163" cy="400049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FB539D4-D122-4176-A0EA-60050E50A57E}"/>
              </a:ext>
            </a:extLst>
          </p:cNvPr>
          <p:cNvSpPr txBox="1"/>
          <p:nvPr/>
        </p:nvSpPr>
        <p:spPr>
          <a:xfrm>
            <a:off x="4293088" y="2296161"/>
            <a:ext cx="1233951" cy="2336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92B7C45-D540-45D4-A59B-A351DBC639D1}"/>
              </a:ext>
            </a:extLst>
          </p:cNvPr>
          <p:cNvCxnSpPr>
            <a:cxnSpLocks/>
          </p:cNvCxnSpPr>
          <p:nvPr/>
        </p:nvCxnSpPr>
        <p:spPr>
          <a:xfrm>
            <a:off x="6187440" y="2651761"/>
            <a:ext cx="0" cy="30886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913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Questions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D3BB4-8C45-4CFE-8EFA-0F46E9664BAB}" type="datetime1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62BB2DDE-FA80-4CB0-8129-804C7171C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220" y="1764664"/>
            <a:ext cx="8295260" cy="4463415"/>
          </a:xfrm>
        </p:spPr>
        <p:txBody>
          <a:bodyPr>
            <a:normAutofit/>
          </a:bodyPr>
          <a:lstStyle/>
          <a:p>
            <a:pPr marL="971550" lvl="1" indent="-514350">
              <a:buFont typeface="+mj-lt"/>
              <a:buAutoNum type="alphaUcPeriod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aggregate hedge fund performance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generally declined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time, as claimed by the popular press? 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Whether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 models and predictor variables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in prior literature enable investors can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subsets of individual funds that subsequently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outperform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likely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causes of decline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aggregate hedge fund performance, and what does this suggest for hedge fund investment going forward?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页脚占位符 5">
            <a:extLst>
              <a:ext uri="{FF2B5EF4-FFF2-40B4-BE49-F238E27FC236}">
                <a16:creationId xmlns:a16="http://schemas.microsoft.com/office/drawing/2014/main" id="{84716708-646B-4E10-AB18-6512D6EA6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2513BF6-FD8F-40DA-8D2C-220FCF68ADB0}"/>
              </a:ext>
            </a:extLst>
          </p:cNvPr>
          <p:cNvSpPr txBox="1"/>
          <p:nvPr/>
        </p:nvSpPr>
        <p:spPr>
          <a:xfrm>
            <a:off x="548640" y="4607876"/>
            <a:ext cx="7966710" cy="1325563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7BA6B5E-CEEF-4FDA-A237-5C488E5405FE}"/>
              </a:ext>
            </a:extLst>
          </p:cNvPr>
          <p:cNvSpPr txBox="1"/>
          <p:nvPr/>
        </p:nvSpPr>
        <p:spPr>
          <a:xfrm>
            <a:off x="497205" y="1636392"/>
            <a:ext cx="7966710" cy="1325563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1248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Allocation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AE1B-DCE4-4E54-8B7D-1C1833BAD0F5}" type="datetime1">
              <a:rPr lang="zh-CN" altLang="en-US" smtClean="0"/>
              <a:t>2020/3/6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47EED961-A6EC-42DC-92A8-9874DAF78991}"/>
              </a:ext>
            </a:extLst>
          </p:cNvPr>
          <p:cNvSpPr txBox="1">
            <a:spLocks/>
          </p:cNvSpPr>
          <p:nvPr/>
        </p:nvSpPr>
        <p:spPr>
          <a:xfrm>
            <a:off x="478508" y="1731011"/>
            <a:ext cx="8186984" cy="4807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Investors should not hold hedge funds in isolation but rather as a source of diversification for positions in standard asset classes. 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the performance of the stock/bond portfolio to the performance of a portfolio in which the weights are 30% S&amp;P 500, 50% the bond index fund VBTIX, and 20% hedge funds in a risk-averse investor’s portfolio.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E689CDD-B045-4E3A-9CF9-D3C06B931BEB}"/>
              </a:ext>
            </a:extLst>
          </p:cNvPr>
          <p:cNvSpPr txBox="1"/>
          <p:nvPr/>
        </p:nvSpPr>
        <p:spPr>
          <a:xfrm>
            <a:off x="1463040" y="3190240"/>
            <a:ext cx="2326640" cy="83099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Non-Hedge Fund Portfolio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200D1ED-920B-411F-8C7C-7B703094EE80}"/>
              </a:ext>
            </a:extLst>
          </p:cNvPr>
          <p:cNvSpPr txBox="1"/>
          <p:nvPr/>
        </p:nvSpPr>
        <p:spPr>
          <a:xfrm>
            <a:off x="5689600" y="3190239"/>
            <a:ext cx="2326640" cy="83099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Hedge Fund Portfolio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ADC5446-2D9A-464D-946D-A09BF4ABDD1B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 flipV="1">
            <a:off x="3789680" y="3605738"/>
            <a:ext cx="1899920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1F366325-E8AB-4FA5-B7F0-7A45A33B8FF7}"/>
              </a:ext>
            </a:extLst>
          </p:cNvPr>
          <p:cNvSpPr txBox="1"/>
          <p:nvPr/>
        </p:nvSpPr>
        <p:spPr>
          <a:xfrm>
            <a:off x="4232584" y="3646061"/>
            <a:ext cx="954052" cy="46166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altLang="zh-CN" dirty="0"/>
              <a:t>V.S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07A426B-FAAA-4616-A6B7-8596EB4199D8}"/>
              </a:ext>
            </a:extLst>
          </p:cNvPr>
          <p:cNvSpPr txBox="1"/>
          <p:nvPr/>
        </p:nvSpPr>
        <p:spPr>
          <a:xfrm>
            <a:off x="3891818" y="3070508"/>
            <a:ext cx="1764788" cy="46166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altLang="zh-CN" dirty="0"/>
              <a:t>Performance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1511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125" y="106997"/>
            <a:ext cx="8258810" cy="1325563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Whether predictor variables can select successful funds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AE1B-DCE4-4E54-8B7D-1C1833BAD0F5}" type="datetime1">
              <a:rPr lang="zh-CN" altLang="en-US" smtClean="0"/>
              <a:t>2020/3/6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C12E894-2E8E-489C-B7F7-23B3C9B5E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312387"/>
            <a:ext cx="7985760" cy="536735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BA06D61-256A-41BF-8FD9-510A9593DB70}"/>
              </a:ext>
            </a:extLst>
          </p:cNvPr>
          <p:cNvSpPr txBox="1"/>
          <p:nvPr/>
        </p:nvSpPr>
        <p:spPr>
          <a:xfrm>
            <a:off x="3018790" y="1645920"/>
            <a:ext cx="1075690" cy="33324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7F48670-359A-476A-8D0D-92A153565DC9}"/>
              </a:ext>
            </a:extLst>
          </p:cNvPr>
          <p:cNvSpPr txBox="1"/>
          <p:nvPr/>
        </p:nvSpPr>
        <p:spPr>
          <a:xfrm>
            <a:off x="6484620" y="1645920"/>
            <a:ext cx="596900" cy="40843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9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Whether predictor variables can select successful funds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AE1B-DCE4-4E54-8B7D-1C1833BAD0F5}" type="datetime1">
              <a:rPr lang="zh-CN" altLang="en-US" smtClean="0"/>
              <a:t>2020/3/6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E836F13-283B-4C34-AA85-87DB5CAA0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5930" y="1027907"/>
            <a:ext cx="3698240" cy="578706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25C393A-5CF0-4E88-8ADA-FB496E6591D4}"/>
              </a:ext>
            </a:extLst>
          </p:cNvPr>
          <p:cNvSpPr/>
          <p:nvPr/>
        </p:nvSpPr>
        <p:spPr>
          <a:xfrm>
            <a:off x="400050" y="2030304"/>
            <a:ext cx="358267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all cases the skill and incentive categories are ranked first and second.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risk reduction provided by a hedge fund allocation is especially valuable to investors.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386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Allocation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AE1B-DCE4-4E54-8B7D-1C1833BAD0F5}" type="datetime1">
              <a:rPr lang="zh-CN" altLang="en-US" smtClean="0"/>
              <a:t>2020/3/6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47EED961-A6EC-42DC-92A8-9874DAF78991}"/>
              </a:ext>
            </a:extLst>
          </p:cNvPr>
          <p:cNvSpPr txBox="1">
            <a:spLocks/>
          </p:cNvSpPr>
          <p:nvPr/>
        </p:nvSpPr>
        <p:spPr>
          <a:xfrm>
            <a:off x="478508" y="1731011"/>
            <a:ext cx="8186984" cy="4807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types of utility-based measures of performance.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MPPM 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Goetzmann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2007)</a:t>
            </a: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incremental return that a risk-averse investor would accept to exchange a risky investment.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“Delta” Method (Fleming et al, 2001)</a:t>
            </a: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maximum fee a risk-averse investor would pay in order to switch from one risky asset to another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5 lists differences between the performance statistics of portfolios with a 20% allocation to hedge funds to those with no hedge fund allocation.</a:t>
            </a:r>
          </a:p>
        </p:txBody>
      </p:sp>
    </p:spTree>
    <p:extLst>
      <p:ext uri="{BB962C8B-B14F-4D97-AF65-F5344CB8AC3E}">
        <p14:creationId xmlns:p14="http://schemas.microsoft.com/office/powerpoint/2010/main" val="1776584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AE1B-DCE4-4E54-8B7D-1C1833BAD0F5}" type="datetime1">
              <a:rPr lang="zh-CN" altLang="en-US" smtClean="0"/>
              <a:t>2020/3/6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DFA8278-5D3C-41AC-89C0-3D9034F74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656" y="238112"/>
            <a:ext cx="7278688" cy="6192059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3A49A2B6-5B0A-4728-B8A4-420C1D36CFDA}"/>
              </a:ext>
            </a:extLst>
          </p:cNvPr>
          <p:cNvSpPr txBox="1"/>
          <p:nvPr/>
        </p:nvSpPr>
        <p:spPr>
          <a:xfrm>
            <a:off x="4399280" y="215399"/>
            <a:ext cx="640080" cy="61920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511C7CD-F9AA-4A20-9C4B-20506046F6F6}"/>
              </a:ext>
            </a:extLst>
          </p:cNvPr>
          <p:cNvSpPr txBox="1"/>
          <p:nvPr/>
        </p:nvSpPr>
        <p:spPr>
          <a:xfrm>
            <a:off x="7528560" y="238112"/>
            <a:ext cx="772160" cy="17735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2654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9895C6-0EAE-464F-B9AC-FEFE537C2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6503"/>
            <a:ext cx="9144001" cy="2542300"/>
          </a:xfrm>
        </p:spPr>
        <p:txBody>
          <a:bodyPr>
            <a:no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Cross-Sectional Machine Learning Approach for Hedge Fund Return Prediction and Selection</a:t>
            </a:r>
            <a:endParaRPr lang="zh-CN" altLang="en-US" sz="4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59C511-A008-43B4-A005-16381DDCB8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3987445"/>
            <a:ext cx="9015957" cy="1744052"/>
          </a:xfrm>
        </p:spPr>
        <p:txBody>
          <a:bodyPr>
            <a:norm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Wenbo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Wu,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Jiaqi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Chen,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Zhibin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Yang, Michael L. Tindall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SSRN Working Paper, 2018.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9C74EB-A02F-4BE4-9B2E-43562E06D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27E3-78DC-468A-83FD-E58C3F783EAA}" type="datetime1">
              <a:rPr lang="zh-CN" altLang="en-US" smtClean="0"/>
              <a:t>2020/3/6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14AAA9-703B-483D-8C83-03D115F32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2F95C2-BFED-4B7F-BD2E-F154A8AFF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8728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of Prediction Model 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AE1B-DCE4-4E54-8B7D-1C1833BAD0F5}" type="datetime1">
              <a:rPr lang="zh-CN" altLang="en-US" smtClean="0"/>
              <a:t>2020/3/6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47EED961-A6EC-42DC-92A8-9874DAF78991}"/>
              </a:ext>
            </a:extLst>
          </p:cNvPr>
          <p:cNvSpPr txBox="1">
            <a:spLocks/>
          </p:cNvSpPr>
          <p:nvPr/>
        </p:nvSpPr>
        <p:spPr>
          <a:xfrm>
            <a:off x="476248" y="1548449"/>
            <a:ext cx="8186984" cy="432086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simulate random selection of 15 funds from the top quintile sorted on various predictor variables and repeat the process 1,000 times.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“Raw” results are those of portfolios of all funds in the top quintile using returns as reported to the databases. 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“Treated” results are averages across the simulated portfolios of 15 funds using returns treated to reverse the impact of database biases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A484CFC-D9D6-4399-B7F1-40D7CF503189}"/>
              </a:ext>
            </a:extLst>
          </p:cNvPr>
          <p:cNvSpPr txBox="1"/>
          <p:nvPr/>
        </p:nvSpPr>
        <p:spPr>
          <a:xfrm>
            <a:off x="1544320" y="2011680"/>
            <a:ext cx="2326640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“Raw” Result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514BA41-4496-4319-8DF6-21019990EA89}"/>
              </a:ext>
            </a:extLst>
          </p:cNvPr>
          <p:cNvSpPr txBox="1"/>
          <p:nvPr/>
        </p:nvSpPr>
        <p:spPr>
          <a:xfrm>
            <a:off x="5394960" y="2013148"/>
            <a:ext cx="2326640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“Treated” Result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B727B32-9244-4F55-8CEA-B1FE74F64ED6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3870960" y="2242512"/>
            <a:ext cx="1524000" cy="14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03F9E321-592B-4E37-9AC3-CD04865184AD}"/>
              </a:ext>
            </a:extLst>
          </p:cNvPr>
          <p:cNvSpPr txBox="1"/>
          <p:nvPr/>
        </p:nvSpPr>
        <p:spPr>
          <a:xfrm>
            <a:off x="4155934" y="1726139"/>
            <a:ext cx="954052" cy="46166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altLang="zh-CN" dirty="0"/>
              <a:t>V.S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8327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Empirical Result: Performance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AE1B-DCE4-4E54-8B7D-1C1833BAD0F5}" type="datetime1">
              <a:rPr lang="zh-CN" altLang="en-US" smtClean="0"/>
              <a:t>2020/3/6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47EED961-A6EC-42DC-92A8-9874DAF78991}"/>
              </a:ext>
            </a:extLst>
          </p:cNvPr>
          <p:cNvSpPr txBox="1">
            <a:spLocks/>
          </p:cNvSpPr>
          <p:nvPr/>
        </p:nvSpPr>
        <p:spPr>
          <a:xfrm>
            <a:off x="476248" y="1548449"/>
            <a:ext cx="8186984" cy="4320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2: Whether prediction models developed in prior literature enable investors to select subsets of individual funds that subsequently outperform?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5A89DD0-E41C-4363-99CD-2155A6C16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4602"/>
            <a:ext cx="9144000" cy="597039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63F3559-0FD8-45B3-98E6-7DF17ACCF18A}"/>
              </a:ext>
            </a:extLst>
          </p:cNvPr>
          <p:cNvSpPr txBox="1"/>
          <p:nvPr/>
        </p:nvSpPr>
        <p:spPr>
          <a:xfrm>
            <a:off x="100328" y="74470"/>
            <a:ext cx="4837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of Top Quintile Performance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C63CF88-BAF7-4EFF-8C6E-EC34249F97C0}"/>
              </a:ext>
            </a:extLst>
          </p:cNvPr>
          <p:cNvSpPr txBox="1"/>
          <p:nvPr/>
        </p:nvSpPr>
        <p:spPr>
          <a:xfrm>
            <a:off x="5435600" y="518160"/>
            <a:ext cx="490782" cy="59035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399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Empirical Result: Performance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AE1B-DCE4-4E54-8B7D-1C1833BAD0F5}" type="datetime1">
              <a:rPr lang="zh-CN" altLang="en-US" smtClean="0"/>
              <a:t>2020/3/6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47EED961-A6EC-42DC-92A8-9874DAF78991}"/>
              </a:ext>
            </a:extLst>
          </p:cNvPr>
          <p:cNvSpPr txBox="1">
            <a:spLocks/>
          </p:cNvSpPr>
          <p:nvPr/>
        </p:nvSpPr>
        <p:spPr>
          <a:xfrm>
            <a:off x="476248" y="1548449"/>
            <a:ext cx="8186984" cy="4807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hedge fund performance realized by investors is likely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 inferior than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typically reported.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average return drops because the delisting adjustment adds a one-time –50% return to funds that have been deemed to fail during the holding period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standard deviation rises also due to the inclusion of the extreme delisting return for funds that fail, as well as the use of de-smoothed returns and loss of diversification when holding 15 funds as opposed to all in the top quintile.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Investors should not hold hedge funds in isolation but rather as a source of diversification for positions in standard asset classes.</a:t>
            </a:r>
          </a:p>
        </p:txBody>
      </p:sp>
    </p:spTree>
    <p:extLst>
      <p:ext uri="{BB962C8B-B14F-4D97-AF65-F5344CB8AC3E}">
        <p14:creationId xmlns:p14="http://schemas.microsoft.com/office/powerpoint/2010/main" val="9983932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980" y="325908"/>
            <a:ext cx="788670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Empirical Result: Predicting Fund Failure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AE1B-DCE4-4E54-8B7D-1C1833BAD0F5}" type="datetime1">
              <a:rPr lang="zh-CN" altLang="en-US" smtClean="0"/>
              <a:t>2020/3/6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47EED961-A6EC-42DC-92A8-9874DAF78991}"/>
              </a:ext>
            </a:extLst>
          </p:cNvPr>
          <p:cNvSpPr txBox="1">
            <a:spLocks/>
          </p:cNvSpPr>
          <p:nvPr/>
        </p:nvSpPr>
        <p:spPr>
          <a:xfrm>
            <a:off x="500949" y="1731720"/>
            <a:ext cx="8186984" cy="4320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SDI, ∆Manager, and ∆Valuation sorts feature top quintile funds with the highest failure rates. 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A09EA99-0128-43AD-9CD1-8D963FA77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40" y="2561656"/>
            <a:ext cx="4391025" cy="36099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975FA73-6277-434B-8792-B34007FDAC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5616" y="2834641"/>
            <a:ext cx="4364559" cy="328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6675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Robustness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AE1B-DCE4-4E54-8B7D-1C1833BAD0F5}" type="datetime1">
              <a:rPr lang="zh-CN" altLang="en-US" smtClean="0"/>
              <a:t>2020/3/6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47EED961-A6EC-42DC-92A8-9874DAF78991}"/>
              </a:ext>
            </a:extLst>
          </p:cNvPr>
          <p:cNvSpPr txBox="1">
            <a:spLocks/>
          </p:cNvSpPr>
          <p:nvPr/>
        </p:nvSpPr>
        <p:spPr>
          <a:xfrm>
            <a:off x="478508" y="1731011"/>
            <a:ext cx="8186984" cy="4807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lphaU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Varying hedge fund allocations weights in the multi-asset class from 0% to 50%</a:t>
            </a:r>
          </a:p>
          <a:p>
            <a:pPr marL="514350" indent="-514350">
              <a:buFont typeface="+mj-lt"/>
              <a:buAutoNum type="alphaU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expanding windows for means and rolling 36-month windows for variances and correlations</a:t>
            </a:r>
          </a:p>
          <a:p>
            <a:pPr marL="514350" indent="-514350">
              <a:buFont typeface="+mj-lt"/>
              <a:buAutoNum type="alphaU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 the predictors with other fund characteristics that prior work shows correlate with performance. Whether the results above are robust to incorporating four of these organizational variables.</a:t>
            </a:r>
          </a:p>
        </p:txBody>
      </p:sp>
    </p:spTree>
    <p:extLst>
      <p:ext uri="{BB962C8B-B14F-4D97-AF65-F5344CB8AC3E}">
        <p14:creationId xmlns:p14="http://schemas.microsoft.com/office/powerpoint/2010/main" val="29582638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Robustness-C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AE1B-DCE4-4E54-8B7D-1C1833BAD0F5}" type="datetime1">
              <a:rPr lang="zh-CN" altLang="en-US" smtClean="0"/>
              <a:t>2020/3/6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25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9F140D5-B37E-4BC1-87FD-C06BDEBCF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25" y="2533969"/>
            <a:ext cx="3848100" cy="37242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F0FD93F-B7EA-4984-8D25-F1300BFDDF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2372" y="2487930"/>
            <a:ext cx="3914775" cy="377190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A4C99BA-9510-4159-9232-A50CE5AF9A5D}"/>
              </a:ext>
            </a:extLst>
          </p:cNvPr>
          <p:cNvSpPr/>
          <p:nvPr/>
        </p:nvSpPr>
        <p:spPr>
          <a:xfrm>
            <a:off x="588645" y="1537454"/>
            <a:ext cx="79667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Unaffiliated funds and high restriction portfolio outperform on each of the summary statistics.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1242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Questions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D3BB4-8C45-4CFE-8EFA-0F46E9664BAB}" type="datetime1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62BB2DDE-FA80-4CB0-8129-804C7171C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220" y="1764664"/>
            <a:ext cx="8295260" cy="4463415"/>
          </a:xfrm>
        </p:spPr>
        <p:txBody>
          <a:bodyPr>
            <a:normAutofit/>
          </a:bodyPr>
          <a:lstStyle/>
          <a:p>
            <a:pPr marL="971550" lvl="1" indent="-514350">
              <a:buFont typeface="+mj-lt"/>
              <a:buAutoNum type="alphaUcPeriod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aggregate hedge fund performance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generally declined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time, as claimed by the popular press? 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any of the wide array of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 models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in the academic literature over the past several decades enable investors to pick a subset of funds that perform well out-of-sample? 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likely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causes of decline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aggregate hedge fund performance, and what does this suggest for hedge fund investment going forward?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页脚占位符 5">
            <a:extLst>
              <a:ext uri="{FF2B5EF4-FFF2-40B4-BE49-F238E27FC236}">
                <a16:creationId xmlns:a16="http://schemas.microsoft.com/office/drawing/2014/main" id="{84716708-646B-4E10-AB18-6512D6EA6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7BA6B5E-CEEF-4FDA-A237-5C488E5405FE}"/>
              </a:ext>
            </a:extLst>
          </p:cNvPr>
          <p:cNvSpPr txBox="1"/>
          <p:nvPr/>
        </p:nvSpPr>
        <p:spPr>
          <a:xfrm>
            <a:off x="497204" y="1636392"/>
            <a:ext cx="8402955" cy="2927989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51646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5"/>
            <a:ext cx="7886700" cy="193941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3: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might explain the pronounced decline of overall hedge fund performance?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AE1B-DCE4-4E54-8B7D-1C1833BAD0F5}" type="datetime1">
              <a:rPr lang="zh-CN" altLang="en-US" smtClean="0"/>
              <a:t>2020/3/6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A4C99BA-9510-4159-9232-A50CE5AF9A5D}"/>
              </a:ext>
            </a:extLst>
          </p:cNvPr>
          <p:cNvSpPr/>
          <p:nvPr/>
        </p:nvSpPr>
        <p:spPr>
          <a:xfrm>
            <a:off x="456565" y="1923534"/>
            <a:ext cx="796670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+mj-lt"/>
              <a:buAutoNum type="alphaU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Database-related Explanations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Backfill bias of the available self-reported hedge fund return data, managers tend only to import histories with good performance 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 Explanation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correlation and depressed levels of volatility in many asset markets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Regulators have increased scrutiny for financial crisis and managerial misconduct in the hedge fund industry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competition among hedge fund managers could erode fund level performance.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26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595A25-8652-4FBE-93BC-9ED7D0875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Outline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47CEC1-89F9-4275-A4EB-BF5B43400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C7F6-8B79-41D1-96D0-E2F43F61AB6D}" type="datetime1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542482-FABB-4893-A6E1-9663907D6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05495A47-1DBE-4649-A7CD-26C34B273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7FA7DEB-B955-4B12-80DE-0544C0B39267}"/>
              </a:ext>
            </a:extLst>
          </p:cNvPr>
          <p:cNvSpPr txBox="1"/>
          <p:nvPr/>
        </p:nvSpPr>
        <p:spPr>
          <a:xfrm>
            <a:off x="467360" y="2069088"/>
            <a:ext cx="2129790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Warren Buffet’s successful bet with Protégé Partners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75C045F-D022-49FA-AE2E-0ACBAB3329BC}"/>
              </a:ext>
            </a:extLst>
          </p:cNvPr>
          <p:cNvSpPr txBox="1"/>
          <p:nvPr/>
        </p:nvSpPr>
        <p:spPr>
          <a:xfrm>
            <a:off x="2941955" y="1262043"/>
            <a:ext cx="240665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Whether hedge fund performance declined?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1532867-8C02-4B3F-9909-242088D4182D}"/>
              </a:ext>
            </a:extLst>
          </p:cNvPr>
          <p:cNvSpPr txBox="1"/>
          <p:nvPr/>
        </p:nvSpPr>
        <p:spPr>
          <a:xfrm>
            <a:off x="2941955" y="2220576"/>
            <a:ext cx="240665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Whether prediction models is </a:t>
            </a:r>
            <a:r>
              <a:rPr lang="en-US" altLang="zh-CN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efficient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6D75773-5C3D-47E5-9631-8628CF3EE43E}"/>
              </a:ext>
            </a:extLst>
          </p:cNvPr>
          <p:cNvSpPr txBox="1"/>
          <p:nvPr/>
        </p:nvSpPr>
        <p:spPr>
          <a:xfrm>
            <a:off x="2941955" y="3209589"/>
            <a:ext cx="240665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likely causes of decline?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83A8795-343B-4F60-B089-D2F66B897E6D}"/>
              </a:ext>
            </a:extLst>
          </p:cNvPr>
          <p:cNvSpPr txBox="1"/>
          <p:nvPr/>
        </p:nvSpPr>
        <p:spPr>
          <a:xfrm>
            <a:off x="6105207" y="4659452"/>
            <a:ext cx="205740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we find more efficient model to forecast fund performance?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0B41F365-8C07-49CE-93E8-79AB6FD79A4B}"/>
              </a:ext>
            </a:extLst>
          </p:cNvPr>
          <p:cNvCxnSpPr>
            <a:stCxn id="34" idx="3"/>
            <a:endCxn id="36" idx="1"/>
          </p:cNvCxnSpPr>
          <p:nvPr/>
        </p:nvCxnSpPr>
        <p:spPr>
          <a:xfrm flipV="1">
            <a:off x="2597150" y="1615986"/>
            <a:ext cx="344805" cy="960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4DA6635-5CEE-48AB-A6DF-8AA2F91427EE}"/>
              </a:ext>
            </a:extLst>
          </p:cNvPr>
          <p:cNvCxnSpPr>
            <a:stCxn id="34" idx="3"/>
            <a:endCxn id="37" idx="1"/>
          </p:cNvCxnSpPr>
          <p:nvPr/>
        </p:nvCxnSpPr>
        <p:spPr>
          <a:xfrm flipV="1">
            <a:off x="2597150" y="2574519"/>
            <a:ext cx="344805" cy="2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599EB87D-6F77-4B2E-94C3-A1AC13C12380}"/>
              </a:ext>
            </a:extLst>
          </p:cNvPr>
          <p:cNvCxnSpPr>
            <a:stCxn id="34" idx="3"/>
            <a:endCxn id="40" idx="1"/>
          </p:cNvCxnSpPr>
          <p:nvPr/>
        </p:nvCxnSpPr>
        <p:spPr>
          <a:xfrm>
            <a:off x="2597150" y="2576920"/>
            <a:ext cx="344805" cy="9866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73446723-1890-48ED-979C-2D0DDCFA9018}"/>
              </a:ext>
            </a:extLst>
          </p:cNvPr>
          <p:cNvSpPr txBox="1"/>
          <p:nvPr/>
        </p:nvSpPr>
        <p:spPr>
          <a:xfrm>
            <a:off x="5693410" y="1411793"/>
            <a:ext cx="253174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2011 diverges</a:t>
            </a:r>
            <a:endParaRPr lang="zh-CN" altLang="en-US" dirty="0"/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5E026496-8C97-48AC-A8BD-6118CE6D4F7C}"/>
              </a:ext>
            </a:extLst>
          </p:cNvPr>
          <p:cNvCxnSpPr>
            <a:cxnSpLocks/>
            <a:stCxn id="36" idx="3"/>
            <a:endCxn id="48" idx="1"/>
          </p:cNvCxnSpPr>
          <p:nvPr/>
        </p:nvCxnSpPr>
        <p:spPr>
          <a:xfrm flipV="1">
            <a:off x="5348605" y="1611848"/>
            <a:ext cx="344805" cy="41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794A3E17-7689-47DD-AC05-13BA043779EE}"/>
              </a:ext>
            </a:extLst>
          </p:cNvPr>
          <p:cNvSpPr txBox="1"/>
          <p:nvPr/>
        </p:nvSpPr>
        <p:spPr>
          <a:xfrm>
            <a:off x="5693410" y="2220576"/>
            <a:ext cx="2531744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Allocation and decrease STD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4E391FB1-0791-41EA-BFF6-40F7EC89D073}"/>
              </a:ext>
            </a:extLst>
          </p:cNvPr>
          <p:cNvCxnSpPr>
            <a:cxnSpLocks/>
            <a:stCxn id="37" idx="3"/>
            <a:endCxn id="51" idx="1"/>
          </p:cNvCxnSpPr>
          <p:nvPr/>
        </p:nvCxnSpPr>
        <p:spPr>
          <a:xfrm>
            <a:off x="5348605" y="2574519"/>
            <a:ext cx="3448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73DB7981-13DC-44B6-9BC1-AA73688C190B}"/>
              </a:ext>
            </a:extLst>
          </p:cNvPr>
          <p:cNvSpPr txBox="1"/>
          <p:nvPr/>
        </p:nvSpPr>
        <p:spPr>
          <a:xfrm>
            <a:off x="5697854" y="3209172"/>
            <a:ext cx="253174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bias and economic explanation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C2580743-43AF-4F1E-B5F4-66BE23FD3019}"/>
              </a:ext>
            </a:extLst>
          </p:cNvPr>
          <p:cNvCxnSpPr>
            <a:cxnSpLocks/>
            <a:stCxn id="51" idx="3"/>
            <a:endCxn id="41" idx="3"/>
          </p:cNvCxnSpPr>
          <p:nvPr/>
        </p:nvCxnSpPr>
        <p:spPr>
          <a:xfrm flipH="1">
            <a:off x="8162607" y="2574519"/>
            <a:ext cx="62547" cy="2746653"/>
          </a:xfrm>
          <a:prstGeom prst="bentConnector3">
            <a:avLst>
              <a:gd name="adj1" fmla="val -62538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C99868B4-7247-45EB-922B-9B67A2D9E8DE}"/>
              </a:ext>
            </a:extLst>
          </p:cNvPr>
          <p:cNvSpPr txBox="1"/>
          <p:nvPr/>
        </p:nvSpPr>
        <p:spPr>
          <a:xfrm>
            <a:off x="3636010" y="4511089"/>
            <a:ext cx="2057400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</a:p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LASSO</a:t>
            </a:r>
          </a:p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</a:t>
            </a:r>
          </a:p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GB</a:t>
            </a:r>
          </a:p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6D5B7601-EE7A-456B-A29E-924B7DC8FD5F}"/>
              </a:ext>
            </a:extLst>
          </p:cNvPr>
          <p:cNvSpPr txBox="1"/>
          <p:nvPr/>
        </p:nvSpPr>
        <p:spPr>
          <a:xfrm>
            <a:off x="4063047" y="4865031"/>
            <a:ext cx="1203325" cy="1214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ECE7FB02-EB2F-4A3B-BB46-7C7E10C76E0D}"/>
              </a:ext>
            </a:extLst>
          </p:cNvPr>
          <p:cNvCxnSpPr>
            <a:stCxn id="41" idx="1"/>
            <a:endCxn id="63" idx="3"/>
          </p:cNvCxnSpPr>
          <p:nvPr/>
        </p:nvCxnSpPr>
        <p:spPr>
          <a:xfrm flipH="1">
            <a:off x="5693410" y="5321172"/>
            <a:ext cx="411797" cy="5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A325493D-FFF7-42C9-A181-8D23E9FCE63C}"/>
              </a:ext>
            </a:extLst>
          </p:cNvPr>
          <p:cNvCxnSpPr>
            <a:stCxn id="40" idx="3"/>
            <a:endCxn id="55" idx="1"/>
          </p:cNvCxnSpPr>
          <p:nvPr/>
        </p:nvCxnSpPr>
        <p:spPr>
          <a:xfrm flipV="1">
            <a:off x="5348605" y="3563115"/>
            <a:ext cx="349249" cy="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37CE89B3-CB43-4274-BEC4-FA0B5E64312C}"/>
              </a:ext>
            </a:extLst>
          </p:cNvPr>
          <p:cNvSpPr txBox="1"/>
          <p:nvPr/>
        </p:nvSpPr>
        <p:spPr>
          <a:xfrm>
            <a:off x="203200" y="4602529"/>
            <a:ext cx="2795905" cy="40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features input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C8B7BF50-919F-4AE0-8B0A-F55C3D531C85}"/>
              </a:ext>
            </a:extLst>
          </p:cNvPr>
          <p:cNvSpPr txBox="1"/>
          <p:nvPr/>
        </p:nvSpPr>
        <p:spPr>
          <a:xfrm>
            <a:off x="203200" y="5362627"/>
            <a:ext cx="279590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Linear model 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Time series prediction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34AF1462-F4B9-4295-8F72-FD99F70839EE}"/>
              </a:ext>
            </a:extLst>
          </p:cNvPr>
          <p:cNvCxnSpPr/>
          <p:nvPr/>
        </p:nvCxnSpPr>
        <p:spPr>
          <a:xfrm>
            <a:off x="3008630" y="4826000"/>
            <a:ext cx="6070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A67C17EF-D626-4BEC-836B-EDD472AB7899}"/>
              </a:ext>
            </a:extLst>
          </p:cNvPr>
          <p:cNvCxnSpPr/>
          <p:nvPr/>
        </p:nvCxnSpPr>
        <p:spPr>
          <a:xfrm flipH="1">
            <a:off x="3028950" y="5709920"/>
            <a:ext cx="5867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59E6E912-B9D6-4F36-8BB3-180EDC772306}"/>
              </a:ext>
            </a:extLst>
          </p:cNvPr>
          <p:cNvSpPr txBox="1"/>
          <p:nvPr/>
        </p:nvSpPr>
        <p:spPr>
          <a:xfrm>
            <a:off x="274320" y="715696"/>
            <a:ext cx="8595360" cy="3369670"/>
          </a:xfrm>
          <a:prstGeom prst="rect">
            <a:avLst/>
          </a:prstGeom>
          <a:noFill/>
          <a:ln w="19050">
            <a:solidFill>
              <a:srgbClr val="00B0F0"/>
            </a:solidFill>
            <a:prstDash val="lgDash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61FF1C02-842B-407D-A46A-2B62FB0C2F63}"/>
              </a:ext>
            </a:extLst>
          </p:cNvPr>
          <p:cNvSpPr txBox="1"/>
          <p:nvPr/>
        </p:nvSpPr>
        <p:spPr>
          <a:xfrm>
            <a:off x="111760" y="4285421"/>
            <a:ext cx="8757920" cy="2006866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526BC5C-C411-4C40-9B7A-830FD4D3ECCF}"/>
              </a:ext>
            </a:extLst>
          </p:cNvPr>
          <p:cNvSpPr txBox="1"/>
          <p:nvPr/>
        </p:nvSpPr>
        <p:spPr>
          <a:xfrm>
            <a:off x="49212" y="508377"/>
            <a:ext cx="8993188" cy="3693315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1808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 Background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D3BB4-8C45-4CFE-8EFA-0F46E9664BAB}" type="datetime1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62BB2DDE-FA80-4CB0-8129-804C7171C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80" y="1690689"/>
            <a:ext cx="8438770" cy="4651433"/>
          </a:xfrm>
        </p:spPr>
        <p:txBody>
          <a:bodyPr>
            <a:normAutofit/>
          </a:bodyPr>
          <a:lstStyle/>
          <a:p>
            <a:pPr lvl="1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approaches have been studied for selecting a portfolio of hedge funds for investment.</a:t>
            </a:r>
          </a:p>
          <a:p>
            <a:pPr marL="1371600" lvl="2" indent="-457200">
              <a:buFont typeface="+mj-lt"/>
              <a:buAutoNum type="alphaU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diligence</a:t>
            </a:r>
          </a:p>
          <a:p>
            <a:pPr marL="1371600" lvl="3" indent="0">
              <a:buNone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Reviewing and monitoring primarily operational risk to sort out funds that are likely to fail or underperform (Brown et al., 2008, 2012). </a:t>
            </a:r>
          </a:p>
          <a:p>
            <a:pPr marL="1371600" lvl="2" indent="-457200">
              <a:buFont typeface="+mj-lt"/>
              <a:buAutoNum type="alphaU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Hedge fund return distributions(negative skewness and excess kurtosis)</a:t>
            </a:r>
          </a:p>
          <a:p>
            <a:pPr marL="1371600" lvl="3" indent="0">
              <a:buNone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Alternatives to the variance: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drawdown at risk, expected shortfall, tail risk &amp; their variants, and the performance measure of omega. (Agarwal and Naik,2004;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Giomouridis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Vrontos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2007; Bali et al., 2007; Liang and Park, 2007, 2010; Harris and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Mazibas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2013)</a:t>
            </a:r>
          </a:p>
        </p:txBody>
      </p:sp>
    </p:spTree>
    <p:extLst>
      <p:ext uri="{BB962C8B-B14F-4D97-AF65-F5344CB8AC3E}">
        <p14:creationId xmlns:p14="http://schemas.microsoft.com/office/powerpoint/2010/main" val="3376617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595A25-8652-4FBE-93BC-9ED7D0875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Outline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47CEC1-89F9-4275-A4EB-BF5B43400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C7F6-8B79-41D1-96D0-E2F43F61AB6D}" type="datetime1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542482-FABB-4893-A6E1-9663907D6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05495A47-1DBE-4649-A7CD-26C34B273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7FA7DEB-B955-4B12-80DE-0544C0B39267}"/>
              </a:ext>
            </a:extLst>
          </p:cNvPr>
          <p:cNvSpPr txBox="1"/>
          <p:nvPr/>
        </p:nvSpPr>
        <p:spPr>
          <a:xfrm>
            <a:off x="467360" y="2069088"/>
            <a:ext cx="2129790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Warren Buffet’s successful bet with Protégé Partners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75C045F-D022-49FA-AE2E-0ACBAB3329BC}"/>
              </a:ext>
            </a:extLst>
          </p:cNvPr>
          <p:cNvSpPr txBox="1"/>
          <p:nvPr/>
        </p:nvSpPr>
        <p:spPr>
          <a:xfrm>
            <a:off x="2941955" y="1262043"/>
            <a:ext cx="240665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Whether hedge fund performance declined?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1532867-8C02-4B3F-9909-242088D4182D}"/>
              </a:ext>
            </a:extLst>
          </p:cNvPr>
          <p:cNvSpPr txBox="1"/>
          <p:nvPr/>
        </p:nvSpPr>
        <p:spPr>
          <a:xfrm>
            <a:off x="2941955" y="2220576"/>
            <a:ext cx="240665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Whether prediction models is </a:t>
            </a:r>
            <a:r>
              <a:rPr lang="en-US" altLang="zh-CN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efficient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6D75773-5C3D-47E5-9631-8628CF3EE43E}"/>
              </a:ext>
            </a:extLst>
          </p:cNvPr>
          <p:cNvSpPr txBox="1"/>
          <p:nvPr/>
        </p:nvSpPr>
        <p:spPr>
          <a:xfrm>
            <a:off x="2941955" y="3209589"/>
            <a:ext cx="240665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likely causes of decline?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83A8795-343B-4F60-B089-D2F66B897E6D}"/>
              </a:ext>
            </a:extLst>
          </p:cNvPr>
          <p:cNvSpPr txBox="1"/>
          <p:nvPr/>
        </p:nvSpPr>
        <p:spPr>
          <a:xfrm>
            <a:off x="6105207" y="4659452"/>
            <a:ext cx="205740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we find more efficient model to forecast fund performance?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0B41F365-8C07-49CE-93E8-79AB6FD79A4B}"/>
              </a:ext>
            </a:extLst>
          </p:cNvPr>
          <p:cNvCxnSpPr>
            <a:stCxn id="34" idx="3"/>
            <a:endCxn id="36" idx="1"/>
          </p:cNvCxnSpPr>
          <p:nvPr/>
        </p:nvCxnSpPr>
        <p:spPr>
          <a:xfrm flipV="1">
            <a:off x="2597150" y="1615986"/>
            <a:ext cx="344805" cy="960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4DA6635-5CEE-48AB-A6DF-8AA2F91427EE}"/>
              </a:ext>
            </a:extLst>
          </p:cNvPr>
          <p:cNvCxnSpPr>
            <a:stCxn id="34" idx="3"/>
            <a:endCxn id="37" idx="1"/>
          </p:cNvCxnSpPr>
          <p:nvPr/>
        </p:nvCxnSpPr>
        <p:spPr>
          <a:xfrm flipV="1">
            <a:off x="2597150" y="2574519"/>
            <a:ext cx="344805" cy="2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599EB87D-6F77-4B2E-94C3-A1AC13C12380}"/>
              </a:ext>
            </a:extLst>
          </p:cNvPr>
          <p:cNvCxnSpPr>
            <a:stCxn id="34" idx="3"/>
            <a:endCxn id="40" idx="1"/>
          </p:cNvCxnSpPr>
          <p:nvPr/>
        </p:nvCxnSpPr>
        <p:spPr>
          <a:xfrm>
            <a:off x="2597150" y="2576920"/>
            <a:ext cx="344805" cy="9866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73446723-1890-48ED-979C-2D0DDCFA9018}"/>
              </a:ext>
            </a:extLst>
          </p:cNvPr>
          <p:cNvSpPr txBox="1"/>
          <p:nvPr/>
        </p:nvSpPr>
        <p:spPr>
          <a:xfrm>
            <a:off x="5693410" y="1411793"/>
            <a:ext cx="253174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2011 diverges</a:t>
            </a:r>
            <a:endParaRPr lang="zh-CN" altLang="en-US" dirty="0"/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5E026496-8C97-48AC-A8BD-6118CE6D4F7C}"/>
              </a:ext>
            </a:extLst>
          </p:cNvPr>
          <p:cNvCxnSpPr>
            <a:cxnSpLocks/>
            <a:stCxn id="36" idx="3"/>
            <a:endCxn id="48" idx="1"/>
          </p:cNvCxnSpPr>
          <p:nvPr/>
        </p:nvCxnSpPr>
        <p:spPr>
          <a:xfrm flipV="1">
            <a:off x="5348605" y="1611848"/>
            <a:ext cx="344805" cy="41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794A3E17-7689-47DD-AC05-13BA043779EE}"/>
              </a:ext>
            </a:extLst>
          </p:cNvPr>
          <p:cNvSpPr txBox="1"/>
          <p:nvPr/>
        </p:nvSpPr>
        <p:spPr>
          <a:xfrm>
            <a:off x="5693410" y="2220576"/>
            <a:ext cx="2531744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Allocation and decrease STD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4E391FB1-0791-41EA-BFF6-40F7EC89D073}"/>
              </a:ext>
            </a:extLst>
          </p:cNvPr>
          <p:cNvCxnSpPr>
            <a:cxnSpLocks/>
            <a:stCxn id="37" idx="3"/>
            <a:endCxn id="51" idx="1"/>
          </p:cNvCxnSpPr>
          <p:nvPr/>
        </p:nvCxnSpPr>
        <p:spPr>
          <a:xfrm>
            <a:off x="5348605" y="2574519"/>
            <a:ext cx="3448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73DB7981-13DC-44B6-9BC1-AA73688C190B}"/>
              </a:ext>
            </a:extLst>
          </p:cNvPr>
          <p:cNvSpPr txBox="1"/>
          <p:nvPr/>
        </p:nvSpPr>
        <p:spPr>
          <a:xfrm>
            <a:off x="5697854" y="3209172"/>
            <a:ext cx="253174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bias and economic explanation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C2580743-43AF-4F1E-B5F4-66BE23FD3019}"/>
              </a:ext>
            </a:extLst>
          </p:cNvPr>
          <p:cNvCxnSpPr>
            <a:cxnSpLocks/>
            <a:stCxn id="51" idx="3"/>
            <a:endCxn id="41" idx="3"/>
          </p:cNvCxnSpPr>
          <p:nvPr/>
        </p:nvCxnSpPr>
        <p:spPr>
          <a:xfrm flipH="1">
            <a:off x="8162607" y="2574519"/>
            <a:ext cx="62547" cy="2746653"/>
          </a:xfrm>
          <a:prstGeom prst="bentConnector3">
            <a:avLst>
              <a:gd name="adj1" fmla="val -62538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C99868B4-7247-45EB-922B-9B67A2D9E8DE}"/>
              </a:ext>
            </a:extLst>
          </p:cNvPr>
          <p:cNvSpPr txBox="1"/>
          <p:nvPr/>
        </p:nvSpPr>
        <p:spPr>
          <a:xfrm>
            <a:off x="3636010" y="4511089"/>
            <a:ext cx="2057400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</a:p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LASSO</a:t>
            </a:r>
          </a:p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</a:t>
            </a:r>
          </a:p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GB</a:t>
            </a:r>
          </a:p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6D5B7601-EE7A-456B-A29E-924B7DC8FD5F}"/>
              </a:ext>
            </a:extLst>
          </p:cNvPr>
          <p:cNvSpPr txBox="1"/>
          <p:nvPr/>
        </p:nvSpPr>
        <p:spPr>
          <a:xfrm>
            <a:off x="4063047" y="4865031"/>
            <a:ext cx="1203325" cy="1214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ECE7FB02-EB2F-4A3B-BB46-7C7E10C76E0D}"/>
              </a:ext>
            </a:extLst>
          </p:cNvPr>
          <p:cNvCxnSpPr>
            <a:stCxn id="41" idx="1"/>
            <a:endCxn id="63" idx="3"/>
          </p:cNvCxnSpPr>
          <p:nvPr/>
        </p:nvCxnSpPr>
        <p:spPr>
          <a:xfrm flipH="1">
            <a:off x="5693410" y="5321172"/>
            <a:ext cx="411797" cy="5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A325493D-FFF7-42C9-A181-8D23E9FCE63C}"/>
              </a:ext>
            </a:extLst>
          </p:cNvPr>
          <p:cNvCxnSpPr>
            <a:stCxn id="40" idx="3"/>
            <a:endCxn id="55" idx="1"/>
          </p:cNvCxnSpPr>
          <p:nvPr/>
        </p:nvCxnSpPr>
        <p:spPr>
          <a:xfrm flipV="1">
            <a:off x="5348605" y="3563115"/>
            <a:ext cx="349249" cy="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37CE89B3-CB43-4274-BEC4-FA0B5E64312C}"/>
              </a:ext>
            </a:extLst>
          </p:cNvPr>
          <p:cNvSpPr txBox="1"/>
          <p:nvPr/>
        </p:nvSpPr>
        <p:spPr>
          <a:xfrm>
            <a:off x="203200" y="4602529"/>
            <a:ext cx="2795905" cy="40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features input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C8B7BF50-919F-4AE0-8B0A-F55C3D531C85}"/>
              </a:ext>
            </a:extLst>
          </p:cNvPr>
          <p:cNvSpPr txBox="1"/>
          <p:nvPr/>
        </p:nvSpPr>
        <p:spPr>
          <a:xfrm>
            <a:off x="203200" y="5362627"/>
            <a:ext cx="279590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Linear model 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Time series prediction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34AF1462-F4B9-4295-8F72-FD99F70839EE}"/>
              </a:ext>
            </a:extLst>
          </p:cNvPr>
          <p:cNvCxnSpPr/>
          <p:nvPr/>
        </p:nvCxnSpPr>
        <p:spPr>
          <a:xfrm>
            <a:off x="3008630" y="4826000"/>
            <a:ext cx="6070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A67C17EF-D626-4BEC-836B-EDD472AB7899}"/>
              </a:ext>
            </a:extLst>
          </p:cNvPr>
          <p:cNvCxnSpPr/>
          <p:nvPr/>
        </p:nvCxnSpPr>
        <p:spPr>
          <a:xfrm flipH="1">
            <a:off x="3028950" y="5709920"/>
            <a:ext cx="5867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59E6E912-B9D6-4F36-8BB3-180EDC772306}"/>
              </a:ext>
            </a:extLst>
          </p:cNvPr>
          <p:cNvSpPr txBox="1"/>
          <p:nvPr/>
        </p:nvSpPr>
        <p:spPr>
          <a:xfrm>
            <a:off x="274320" y="715696"/>
            <a:ext cx="8595360" cy="3369670"/>
          </a:xfrm>
          <a:prstGeom prst="rect">
            <a:avLst/>
          </a:prstGeom>
          <a:noFill/>
          <a:ln w="19050">
            <a:solidFill>
              <a:srgbClr val="00B0F0"/>
            </a:solidFill>
            <a:prstDash val="lgDash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61FF1C02-842B-407D-A46A-2B62FB0C2F63}"/>
              </a:ext>
            </a:extLst>
          </p:cNvPr>
          <p:cNvSpPr txBox="1"/>
          <p:nvPr/>
        </p:nvSpPr>
        <p:spPr>
          <a:xfrm>
            <a:off x="111760" y="4285421"/>
            <a:ext cx="8757920" cy="2006866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57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 animBg="1"/>
      <p:bldP spid="37" grpId="0" animBg="1"/>
      <p:bldP spid="40" grpId="0" animBg="1"/>
      <p:bldP spid="41" grpId="0" animBg="1"/>
      <p:bldP spid="48" grpId="0" animBg="1"/>
      <p:bldP spid="51" grpId="0" animBg="1"/>
      <p:bldP spid="55" grpId="0" animBg="1"/>
      <p:bldP spid="63" grpId="0" animBg="1"/>
      <p:bldP spid="64" grpId="0" animBg="1"/>
      <p:bldP spid="70" grpId="0" animBg="1"/>
      <p:bldP spid="71" grpId="0" animBg="1"/>
      <p:bldP spid="78" grpId="0" animBg="1"/>
      <p:bldP spid="7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 Background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D3BB4-8C45-4CFE-8EFA-0F46E9664BAB}" type="datetime1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62BB2DDE-FA80-4CB0-8129-804C7171C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80" y="1690689"/>
            <a:ext cx="8438770" cy="465143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Prediction of future performance of the hedge fund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series prediction</a:t>
            </a:r>
          </a:p>
          <a:p>
            <a:pPr marL="1371600" lvl="3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Forecast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on regression on time series of systematic or macroeconomic factors is powerful for explaining the systematic part of hedge fund returns(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Amenc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al.,2003; Hamza et al.,2006; Wegener et al.,2010;</a:t>
            </a:r>
            <a:r>
              <a:rPr lang="nb-NO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Avramov et al.,2011,2013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Cross-sectional forecast</a:t>
            </a:r>
          </a:p>
          <a:p>
            <a:pPr marL="1371600" lvl="3" indent="0">
              <a:buNone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Hedge fund performance is linked to fund characteristics. It is  eﬀective for explaining and predicting the idiosyncratic part of the return. (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Fama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MacBeth,1973;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Fama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French, 1992, 2015)</a:t>
            </a:r>
          </a:p>
          <a:p>
            <a:pPr marL="1371600" lvl="2" indent="-457200">
              <a:buFont typeface="+mj-lt"/>
              <a:buAutoNum type="arabicPeriod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2822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 Research Design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D3BB4-8C45-4CFE-8EFA-0F46E9664BAB}" type="datetime1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9" name="日期占位符 4">
            <a:extLst>
              <a:ext uri="{FF2B5EF4-FFF2-40B4-BE49-F238E27FC236}">
                <a16:creationId xmlns:a16="http://schemas.microsoft.com/office/drawing/2014/main" id="{A5D2AF88-7BE3-4691-A9EA-06293046C25B}"/>
              </a:ext>
            </a:extLst>
          </p:cNvPr>
          <p:cNvSpPr txBox="1">
            <a:spLocks/>
          </p:cNvSpPr>
          <p:nvPr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4DBAE1B-DCE4-4E54-8B7D-1C1833BAD0F5}" type="datetime1">
              <a:rPr lang="zh-CN" altLang="en-US" smtClean="0"/>
              <a:pPr/>
              <a:t>2020/3/6</a:t>
            </a:fld>
            <a:endParaRPr lang="zh-CN" altLang="en-US" dirty="0"/>
          </a:p>
        </p:txBody>
      </p:sp>
      <p:sp>
        <p:nvSpPr>
          <p:cNvPr id="11" name="灯片编号占位符 6">
            <a:extLst>
              <a:ext uri="{FF2B5EF4-FFF2-40B4-BE49-F238E27FC236}">
                <a16:creationId xmlns:a16="http://schemas.microsoft.com/office/drawing/2014/main" id="{D4AF1DDE-47C8-4528-92BA-B4B46E3ED156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131721A-95F3-4C10-B9AE-0F28F1BB9086}" type="slidenum">
              <a:rPr lang="zh-CN" altLang="en-US" smtClean="0"/>
              <a:pPr/>
              <a:t>31</a:t>
            </a:fld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DB74A82A-57B0-444D-A6D3-88E5E91E318D}"/>
              </a:ext>
            </a:extLst>
          </p:cNvPr>
          <p:cNvGrpSpPr/>
          <p:nvPr/>
        </p:nvGrpSpPr>
        <p:grpSpPr>
          <a:xfrm>
            <a:off x="7162695" y="2501995"/>
            <a:ext cx="1693529" cy="1938991"/>
            <a:chOff x="1282044" y="2550517"/>
            <a:chExt cx="812434" cy="473005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B984313-3AC4-4024-9E04-9F63C3C88CA4}"/>
                </a:ext>
              </a:extLst>
            </p:cNvPr>
            <p:cNvSpPr/>
            <p:nvPr/>
          </p:nvSpPr>
          <p:spPr>
            <a:xfrm>
              <a:off x="1282044" y="2558871"/>
              <a:ext cx="810707" cy="4616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431221E8-82F8-4F36-B4D1-E8501FC58B4A}"/>
                </a:ext>
              </a:extLst>
            </p:cNvPr>
            <p:cNvSpPr txBox="1"/>
            <p:nvPr/>
          </p:nvSpPr>
          <p:spPr>
            <a:xfrm>
              <a:off x="1283771" y="2550517"/>
              <a:ext cx="810707" cy="4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HFR Index</a:t>
              </a:r>
            </a:p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AR</a:t>
              </a:r>
            </a:p>
            <a:p>
              <a:pPr algn="ctr"/>
              <a:r>
                <a:rPr lang="en-US" altLang="zh-CN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SortR</a:t>
              </a:r>
              <a:endPara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Alpha</a:t>
              </a:r>
            </a:p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IR </a:t>
              </a:r>
            </a:p>
          </p:txBody>
        </p:sp>
      </p:grp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CE1A250-4433-4C9E-BBA1-19A2971BD486}"/>
              </a:ext>
            </a:extLst>
          </p:cNvPr>
          <p:cNvCxnSpPr>
            <a:cxnSpLocks/>
          </p:cNvCxnSpPr>
          <p:nvPr/>
        </p:nvCxnSpPr>
        <p:spPr>
          <a:xfrm>
            <a:off x="2786350" y="3471963"/>
            <a:ext cx="18551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48BB065F-EC66-4610-A273-01675448B9ED}"/>
              </a:ext>
            </a:extLst>
          </p:cNvPr>
          <p:cNvGrpSpPr/>
          <p:nvPr/>
        </p:nvGrpSpPr>
        <p:grpSpPr>
          <a:xfrm>
            <a:off x="4793539" y="2495601"/>
            <a:ext cx="1445058" cy="1964762"/>
            <a:chOff x="1282044" y="2558871"/>
            <a:chExt cx="831478" cy="461666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93D7909-BB63-4C14-ADBF-BBB91F396E00}"/>
                </a:ext>
              </a:extLst>
            </p:cNvPr>
            <p:cNvSpPr/>
            <p:nvPr/>
          </p:nvSpPr>
          <p:spPr>
            <a:xfrm>
              <a:off x="1282044" y="2558871"/>
              <a:ext cx="810707" cy="4616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A3EB607D-A1ED-432C-BF74-2744564073E4}"/>
                </a:ext>
              </a:extLst>
            </p:cNvPr>
            <p:cNvSpPr txBox="1"/>
            <p:nvPr/>
          </p:nvSpPr>
          <p:spPr>
            <a:xfrm>
              <a:off x="1302815" y="2599842"/>
              <a:ext cx="810707" cy="36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LASSO</a:t>
              </a:r>
            </a:p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RF</a:t>
              </a:r>
            </a:p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GB</a:t>
              </a:r>
            </a:p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DNN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ECC59D65-0EFC-425F-B2B0-4663138A6768}"/>
              </a:ext>
            </a:extLst>
          </p:cNvPr>
          <p:cNvGrpSpPr/>
          <p:nvPr/>
        </p:nvGrpSpPr>
        <p:grpSpPr>
          <a:xfrm>
            <a:off x="3311607" y="1589609"/>
            <a:ext cx="1543049" cy="1417680"/>
            <a:chOff x="694636" y="3268585"/>
            <a:chExt cx="2437402" cy="896648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EC18314-7599-417C-B55A-CDF7ADDF5149}"/>
                </a:ext>
              </a:extLst>
            </p:cNvPr>
            <p:cNvSpPr/>
            <p:nvPr/>
          </p:nvSpPr>
          <p:spPr>
            <a:xfrm>
              <a:off x="694636" y="3268585"/>
              <a:ext cx="2100753" cy="8966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9F71395A-2E7A-4ED2-9D3E-CD922BB6D265}"/>
                </a:ext>
              </a:extLst>
            </p:cNvPr>
            <p:cNvSpPr txBox="1"/>
            <p:nvPr/>
          </p:nvSpPr>
          <p:spPr>
            <a:xfrm>
              <a:off x="754144" y="3334235"/>
              <a:ext cx="237789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Fund-speciﬁc  features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A1878B2-E2B4-4C8F-A318-543DCF0244DE}"/>
              </a:ext>
            </a:extLst>
          </p:cNvPr>
          <p:cNvCxnSpPr>
            <a:cxnSpLocks/>
          </p:cNvCxnSpPr>
          <p:nvPr/>
        </p:nvCxnSpPr>
        <p:spPr>
          <a:xfrm>
            <a:off x="3965096" y="3023972"/>
            <a:ext cx="0" cy="4248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668EFAD-F9F6-4D5F-875F-BB07C07ACD51}"/>
              </a:ext>
            </a:extLst>
          </p:cNvPr>
          <p:cNvCxnSpPr>
            <a:cxnSpLocks/>
          </p:cNvCxnSpPr>
          <p:nvPr/>
        </p:nvCxnSpPr>
        <p:spPr>
          <a:xfrm flipV="1">
            <a:off x="6323507" y="3476498"/>
            <a:ext cx="76828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84B1D90D-53C7-44CF-A3CA-BD08BE737DF3}"/>
              </a:ext>
            </a:extLst>
          </p:cNvPr>
          <p:cNvGrpSpPr/>
          <p:nvPr/>
        </p:nvGrpSpPr>
        <p:grpSpPr>
          <a:xfrm>
            <a:off x="581222" y="2221781"/>
            <a:ext cx="2164335" cy="2530453"/>
            <a:chOff x="1282044" y="2558871"/>
            <a:chExt cx="810707" cy="461666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46A5FE1-57FF-488F-A727-E70437984564}"/>
                </a:ext>
              </a:extLst>
            </p:cNvPr>
            <p:cNvSpPr/>
            <p:nvPr/>
          </p:nvSpPr>
          <p:spPr>
            <a:xfrm>
              <a:off x="1282044" y="2558871"/>
              <a:ext cx="810707" cy="4616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E031CAF0-4FB1-467A-8053-5DDE38D459C1}"/>
                </a:ext>
              </a:extLst>
            </p:cNvPr>
            <p:cNvSpPr txBox="1"/>
            <p:nvPr/>
          </p:nvSpPr>
          <p:spPr>
            <a:xfrm>
              <a:off x="1335381" y="2598596"/>
              <a:ext cx="757370" cy="3591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Equity Hedge</a:t>
              </a:r>
            </a:p>
            <a:p>
              <a:endPara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Event Driven</a:t>
              </a:r>
            </a:p>
            <a:p>
              <a:endPara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Relative Value</a:t>
              </a:r>
            </a:p>
            <a:p>
              <a:endPara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Macro</a:t>
              </a:r>
            </a:p>
          </p:txBody>
        </p:sp>
      </p:grpSp>
      <p:sp>
        <p:nvSpPr>
          <p:cNvPr id="39" name="文本框 38">
            <a:extLst>
              <a:ext uri="{FF2B5EF4-FFF2-40B4-BE49-F238E27FC236}">
                <a16:creationId xmlns:a16="http://schemas.microsoft.com/office/drawing/2014/main" id="{B2B41D02-A9A0-44C6-B583-9E2285D00C0E}"/>
              </a:ext>
            </a:extLst>
          </p:cNvPr>
          <p:cNvSpPr txBox="1"/>
          <p:nvPr/>
        </p:nvSpPr>
        <p:spPr>
          <a:xfrm>
            <a:off x="6461948" y="2921231"/>
            <a:ext cx="669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V.S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1273479-DB60-40D7-B185-A51DD837AE14}"/>
              </a:ext>
            </a:extLst>
          </p:cNvPr>
          <p:cNvSpPr txBox="1"/>
          <p:nvPr/>
        </p:nvSpPr>
        <p:spPr>
          <a:xfrm>
            <a:off x="676614" y="4003040"/>
            <a:ext cx="2009436" cy="4153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3DB01CB7-4DD1-4B7B-A82F-51D15EABA9CF}"/>
              </a:ext>
            </a:extLst>
          </p:cNvPr>
          <p:cNvCxnSpPr>
            <a:cxnSpLocks/>
            <a:endCxn id="25" idx="2"/>
          </p:cNvCxnSpPr>
          <p:nvPr/>
        </p:nvCxnSpPr>
        <p:spPr>
          <a:xfrm rot="10800000" flipV="1">
            <a:off x="1663390" y="4454340"/>
            <a:ext cx="6346070" cy="297894"/>
          </a:xfrm>
          <a:prstGeom prst="bentConnector4">
            <a:avLst>
              <a:gd name="adj1" fmla="val 168"/>
              <a:gd name="adj2" fmla="val 38137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B163883B-1A3C-4B26-A636-D9C2C97731F0}"/>
              </a:ext>
            </a:extLst>
          </p:cNvPr>
          <p:cNvCxnSpPr>
            <a:cxnSpLocks/>
          </p:cNvCxnSpPr>
          <p:nvPr/>
        </p:nvCxnSpPr>
        <p:spPr>
          <a:xfrm flipV="1">
            <a:off x="3966366" y="3487009"/>
            <a:ext cx="0" cy="1037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F979DB86-95EF-4092-9FA4-5009546C04B5}"/>
              </a:ext>
            </a:extLst>
          </p:cNvPr>
          <p:cNvSpPr txBox="1"/>
          <p:nvPr/>
        </p:nvSpPr>
        <p:spPr>
          <a:xfrm>
            <a:off x="2855518" y="4561695"/>
            <a:ext cx="2164334" cy="8309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Macroeconomic 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factors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EDAB9CDE-F7B6-42FD-8841-3586A87B5242}"/>
              </a:ext>
            </a:extLst>
          </p:cNvPr>
          <p:cNvSpPr txBox="1"/>
          <p:nvPr/>
        </p:nvSpPr>
        <p:spPr>
          <a:xfrm>
            <a:off x="4854656" y="3859122"/>
            <a:ext cx="1167809" cy="3998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448C960F-74AC-4C8D-ADFA-31B4DF11E756}"/>
              </a:ext>
            </a:extLst>
          </p:cNvPr>
          <p:cNvSpPr txBox="1"/>
          <p:nvPr/>
        </p:nvSpPr>
        <p:spPr>
          <a:xfrm>
            <a:off x="6200902" y="2979493"/>
            <a:ext cx="488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①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0BFD228C-8E64-487D-8C8B-649E1CC874CB}"/>
              </a:ext>
            </a:extLst>
          </p:cNvPr>
          <p:cNvSpPr txBox="1"/>
          <p:nvPr/>
        </p:nvSpPr>
        <p:spPr>
          <a:xfrm>
            <a:off x="4757440" y="2138495"/>
            <a:ext cx="352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②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64CC8446-81F6-4BFD-A0E5-05D4D6B5EEE2}"/>
              </a:ext>
            </a:extLst>
          </p:cNvPr>
          <p:cNvSpPr txBox="1"/>
          <p:nvPr/>
        </p:nvSpPr>
        <p:spPr>
          <a:xfrm>
            <a:off x="2350928" y="4807064"/>
            <a:ext cx="47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③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F8FF3BFD-C540-4B83-A1C1-68C95EFB49E8}"/>
              </a:ext>
            </a:extLst>
          </p:cNvPr>
          <p:cNvSpPr txBox="1"/>
          <p:nvPr/>
        </p:nvSpPr>
        <p:spPr>
          <a:xfrm>
            <a:off x="2855518" y="1572926"/>
            <a:ext cx="50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12376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 Research Questions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D3BB4-8C45-4CFE-8EFA-0F46E9664BAB}" type="datetime1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62BB2DDE-FA80-4CB0-8129-804C7171C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220" y="1764665"/>
            <a:ext cx="8295260" cy="4339648"/>
          </a:xfrm>
        </p:spPr>
        <p:txBody>
          <a:bodyPr>
            <a:normAutofit lnSpcReduction="10000"/>
          </a:bodyPr>
          <a:lstStyle/>
          <a:p>
            <a:pPr marL="971550" lvl="1" indent="-514350">
              <a:buFont typeface="+mj-lt"/>
              <a:buAutoNum type="alphaUcPeriod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 forecast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outperform the respective HFR Index for each of the four hedge fund styles?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methodological advantage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ML forecast method outperform the forecast based on time series regression and linear regression?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macroeconomic risk factor improve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prediction performance?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the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predictive power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return-based feature set contributes?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Robustness </a:t>
            </a:r>
          </a:p>
          <a:p>
            <a:pPr marL="457200" lvl="1" indent="0"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页脚占位符 5">
            <a:extLst>
              <a:ext uri="{FF2B5EF4-FFF2-40B4-BE49-F238E27FC236}">
                <a16:creationId xmlns:a16="http://schemas.microsoft.com/office/drawing/2014/main" id="{84716708-646B-4E10-AB18-6512D6EA6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zh-CN" altLang="en-US" dirty="0"/>
              <a:t>雷印如</a:t>
            </a:r>
          </a:p>
        </p:txBody>
      </p:sp>
    </p:spTree>
    <p:extLst>
      <p:ext uri="{BB962C8B-B14F-4D97-AF65-F5344CB8AC3E}">
        <p14:creationId xmlns:p14="http://schemas.microsoft.com/office/powerpoint/2010/main" val="7047389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 Motivation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D3BB4-8C45-4CFE-8EFA-0F46E9664BAB}" type="datetime1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62BB2DDE-FA80-4CB0-8129-804C7171C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390" y="1825625"/>
            <a:ext cx="8307962" cy="4339648"/>
          </a:xfrm>
        </p:spPr>
        <p:txBody>
          <a:bodyPr>
            <a:normAutofit/>
          </a:bodyPr>
          <a:lstStyle/>
          <a:p>
            <a:pPr lvl="1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growing stream of research on the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idiosyncratic determinants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predictors of the hedge fund’s performance.</a:t>
            </a:r>
          </a:p>
          <a:p>
            <a:pPr lvl="1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one takes cross-sectional approach to prediction of future hedge fund returns and power the prediction with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9" name="页脚占位符 5">
            <a:extLst>
              <a:ext uri="{FF2B5EF4-FFF2-40B4-BE49-F238E27FC236}">
                <a16:creationId xmlns:a16="http://schemas.microsoft.com/office/drawing/2014/main" id="{62DA7731-7D69-4FE3-83C4-FFD04983D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zh-CN" altLang="en-US" dirty="0"/>
              <a:t>雷印如</a:t>
            </a:r>
          </a:p>
        </p:txBody>
      </p:sp>
    </p:spTree>
    <p:extLst>
      <p:ext uri="{BB962C8B-B14F-4D97-AF65-F5344CB8AC3E}">
        <p14:creationId xmlns:p14="http://schemas.microsoft.com/office/powerpoint/2010/main" val="3935085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 Contribution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D3BB4-8C45-4CFE-8EFA-0F46E9664BAB}" type="datetime1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62BB2DDE-FA80-4CB0-8129-804C7171C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390" y="1825625"/>
            <a:ext cx="8307962" cy="4339648"/>
          </a:xfrm>
        </p:spPr>
        <p:txBody>
          <a:bodyPr>
            <a:normAutofit/>
          </a:bodyPr>
          <a:lstStyle/>
          <a:p>
            <a:pPr lvl="1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paper is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ﬁrst to apply machine learning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hedge fund return prediction and selection.</a:t>
            </a:r>
          </a:p>
          <a:p>
            <a:pPr lvl="1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comparison with forecast methods based on time series regression, the approach oﬀers two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methodological advantages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ﬁnd that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kurtosis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most important feature, regardless of whether or not we merge the two variable sets.</a:t>
            </a:r>
          </a:p>
          <a:p>
            <a:pPr lvl="1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页脚占位符 5">
            <a:extLst>
              <a:ext uri="{FF2B5EF4-FFF2-40B4-BE49-F238E27FC236}">
                <a16:creationId xmlns:a16="http://schemas.microsoft.com/office/drawing/2014/main" id="{77871340-BAD9-448F-9841-D8F1BF921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zh-CN" altLang="en-US" dirty="0"/>
              <a:t>雷印如</a:t>
            </a:r>
          </a:p>
        </p:txBody>
      </p:sp>
    </p:spTree>
    <p:extLst>
      <p:ext uri="{BB962C8B-B14F-4D97-AF65-F5344CB8AC3E}">
        <p14:creationId xmlns:p14="http://schemas.microsoft.com/office/powerpoint/2010/main" val="16966281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Design: Data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DD48A4-7D44-414B-B868-7AB78D5B2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48" y="1690689"/>
            <a:ext cx="8186984" cy="4665662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1994.01-2015.12 monthly data, individual hedge funds recorded in the HFR database. </a:t>
            </a:r>
          </a:p>
          <a:p>
            <a:pPr marL="514350" indent="-514350">
              <a:buFont typeface="+mj-lt"/>
              <a:buAutoNum type="alphaU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Certain treatments for bias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(Fung and Hsieh, 2000, 2004)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Survivorship bias</a:t>
            </a: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all available 7,327 live funds and 16,435 graveyard funds in the HFR database. 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Backﬁll bias</a:t>
            </a: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Exclude the ﬁrst 24 months (i.e., from January, 1994 to December, 1995) of reported returns of each fund.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AE1B-DCE4-4E54-8B7D-1C1833BAD0F5}" type="datetime1">
              <a:rPr lang="zh-CN" altLang="en-US" smtClean="0"/>
              <a:t>2020/3/6</a:t>
            </a:fld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8" name="页脚占位符 5">
            <a:extLst>
              <a:ext uri="{FF2B5EF4-FFF2-40B4-BE49-F238E27FC236}">
                <a16:creationId xmlns:a16="http://schemas.microsoft.com/office/drawing/2014/main" id="{4F24729A-2C75-4AA5-A28B-7CF7E646A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zh-CN" altLang="en-US" dirty="0"/>
              <a:t>雷印如</a:t>
            </a:r>
          </a:p>
        </p:txBody>
      </p:sp>
    </p:spTree>
    <p:extLst>
      <p:ext uri="{BB962C8B-B14F-4D97-AF65-F5344CB8AC3E}">
        <p14:creationId xmlns:p14="http://schemas.microsoft.com/office/powerpoint/2010/main" val="42820449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Design: Data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DD48A4-7D44-414B-B868-7AB78D5B2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48" y="1690689"/>
            <a:ext cx="8186984" cy="46656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 Certain treatments to obtain enough data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(Aragon,2007)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only the funds that report net-of-fee returns on a monthly basis and are denoted in US dollars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out the funds-of-funds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Eliminate the funds that survived less than 3 years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Eliminate funds that never reached 5 million dollars of assets under management</a:t>
            </a:r>
          </a:p>
          <a:p>
            <a:pPr lvl="1"/>
            <a:endParaRPr lang="en-US" altLang="zh-CN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ﬁnal dataset contains 3,193 unique funds, among which 1,237 are live funds and 1,956 are graveyard funds. 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AE1B-DCE4-4E54-8B7D-1C1833BAD0F5}" type="datetime1">
              <a:rPr lang="zh-CN" altLang="en-US" smtClean="0"/>
              <a:t>2020/3/6</a:t>
            </a:fld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8" name="页脚占位符 5">
            <a:extLst>
              <a:ext uri="{FF2B5EF4-FFF2-40B4-BE49-F238E27FC236}">
                <a16:creationId xmlns:a16="http://schemas.microsoft.com/office/drawing/2014/main" id="{EAECBB3F-B7CF-43B8-9816-006EEBAEE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zh-CN" altLang="en-US" dirty="0"/>
              <a:t>雷印如</a:t>
            </a:r>
          </a:p>
        </p:txBody>
      </p:sp>
    </p:spTree>
    <p:extLst>
      <p:ext uri="{BB962C8B-B14F-4D97-AF65-F5344CB8AC3E}">
        <p14:creationId xmlns:p14="http://schemas.microsoft.com/office/powerpoint/2010/main" val="35584586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Design: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EDD48A4-7D44-414B-B868-7AB78D5B2A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6248" y="1690689"/>
                <a:ext cx="8186984" cy="4665662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General forecast model:</a:t>
                </a: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US" altLang="zh-CN" sz="22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</m:acc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→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</a:t>
                </a:r>
                <a:r>
                  <a:rPr lang="en-US" altLang="zh-CN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cumulative return </a:t>
                </a:r>
                <a:r>
                  <a:rPr lang="en-US" altLang="zh-C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fund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altLang="zh-C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during periods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+1 </m:t>
                    </m:r>
                  </m:oMath>
                </a14:m>
                <a:r>
                  <a:rPr lang="en-US" altLang="zh-C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is computed 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</m:acc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→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p>
                    </m:sSubSup>
                    <m:r>
                      <a:rPr lang="en-US" altLang="zh-CN" sz="22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∏"/>
                        <m:limLoc m:val="subSup"/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sz="22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zh-CN" sz="22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2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sup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(1 + </m:t>
                        </m:r>
                        <m:sSubSup>
                          <m:sSubSupPr>
                            <m:ctrlPr>
                              <a:rPr lang="en-US" altLang="zh-CN" sz="22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2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200" i="1" dirty="0" err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22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22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sz="22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altLang="zh-CN" sz="22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sz="22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−1</m:t>
                    </m:r>
                  </m:oMath>
                </a14:m>
                <a:endParaRPr lang="en-US" altLang="zh-CN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200" i="1" dirty="0" err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2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2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22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p>
                    </m:sSubSup>
                    <m:r>
                      <a:rPr lang="en-US" altLang="zh-CN" sz="22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return of fund </a:t>
                </a:r>
                <a:r>
                  <a:rPr lang="en-US" altLang="zh-CN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over the time period t + j. </a:t>
                </a:r>
              </a:p>
              <a:p>
                <a:pPr lvl="1"/>
                <a:r>
                  <a:rPr lang="en-US" altLang="zh-C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model’s input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Ω</m:t>
                        </m:r>
                      </m:e>
                      <m:sub>
                        <m:acc>
                          <m:accPr>
                            <m:chr m:val="⃖"/>
                            <m:ctrlPr>
                              <a:rPr lang="en-US" altLang="zh-CN" sz="22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2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acc>
                      </m:sub>
                      <m:sup>
                        <m:r>
                          <a:rPr lang="en-US" altLang="zh-CN" sz="2200" i="1" dirty="0" err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set of variables that contain </a:t>
                </a:r>
                <a:r>
                  <a:rPr lang="en-US" altLang="zh-CN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idiosyncratic past information </a:t>
                </a:r>
                <a:r>
                  <a:rPr lang="en-US" altLang="zh-C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the individual hedge fund by the end of period t.</a:t>
                </a:r>
              </a:p>
              <a:p>
                <a:pPr lvl="1"/>
                <a:r>
                  <a:rPr lang="en-US" altLang="zh-C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Back arrow in </a:t>
                </a:r>
                <a14:m>
                  <m:oMath xmlns:m="http://schemas.openxmlformats.org/officeDocument/2006/math">
                    <m:acc>
                      <m:accPr>
                        <m:chr m:val="⃖"/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acc>
                    <m:r>
                      <a:rPr lang="en-US" altLang="zh-CN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emphasize that the information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Ω</m:t>
                        </m:r>
                      </m:e>
                      <m:sub>
                        <m:acc>
                          <m:accPr>
                            <m:chr m:val="⃖"/>
                            <m:ctrlPr>
                              <a:rPr lang="en-US" altLang="zh-CN" sz="22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2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acc>
                      </m:sub>
                      <m:sup>
                        <m:r>
                          <a:rPr lang="en-US" altLang="zh-CN" sz="2200" i="1" dirty="0" err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p>
                    </m:sSubSup>
                    <m:r>
                      <a:rPr lang="en-US" altLang="zh-CN" sz="2200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gathered at or before period t.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EDD48A4-7D44-414B-B868-7AB78D5B2A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6248" y="1690689"/>
                <a:ext cx="8186984" cy="4665662"/>
              </a:xfrm>
              <a:blipFill>
                <a:blip r:embed="rId3"/>
                <a:stretch>
                  <a:fillRect l="-1340" t="-2219" r="-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AE1B-DCE4-4E54-8B7D-1C1833BAD0F5}" type="datetime1">
              <a:rPr lang="zh-CN" altLang="en-US" smtClean="0"/>
              <a:t>2020/3/6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37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06701EA-3C5F-4317-A512-A93219C4E3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8950" y="2344680"/>
            <a:ext cx="3249930" cy="67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7995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Design: Method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AE1B-DCE4-4E54-8B7D-1C1833BAD0F5}" type="datetime1">
              <a:rPr lang="zh-CN" altLang="en-US" smtClean="0"/>
              <a:t>2020/3/6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38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C118C8E-8CD0-45B5-B30E-9A5BBB7A9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824" y="2594698"/>
            <a:ext cx="4429126" cy="50974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DA31D39-69E6-4BA6-80BF-13D3DD10AD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5146" y="4158544"/>
            <a:ext cx="1804693" cy="568329"/>
          </a:xfrm>
          <a:prstGeom prst="rect">
            <a:avLst/>
          </a:prstGeom>
        </p:spPr>
      </p:pic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7C6C5A6A-F989-47C4-9E77-7090DD6C6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A57379A-DAAC-43A0-9CA2-9A02C4452E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325" y="1456691"/>
            <a:ext cx="8515350" cy="499110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0B908755-7D42-4396-847C-218E63342EF3}"/>
              </a:ext>
            </a:extLst>
          </p:cNvPr>
          <p:cNvSpPr/>
          <p:nvPr/>
        </p:nvSpPr>
        <p:spPr>
          <a:xfrm>
            <a:off x="4872673" y="5266144"/>
            <a:ext cx="3799840" cy="371548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 In this paper, we set F = 3 and W = 12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76FA92E-ABDF-4B93-862C-EE31F0436A12}"/>
              </a:ext>
            </a:extLst>
          </p:cNvPr>
          <p:cNvSpPr txBox="1"/>
          <p:nvPr/>
        </p:nvSpPr>
        <p:spPr>
          <a:xfrm>
            <a:off x="7416800" y="1950720"/>
            <a:ext cx="690880" cy="3715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1593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Design: Method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AE1B-DCE4-4E54-8B7D-1C1833BAD0F5}" type="datetime1">
              <a:rPr lang="zh-CN" altLang="en-US" smtClean="0"/>
              <a:t>2020/3/6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39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790F9D4-7E09-45D2-8FF6-E8625C3FF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0" y="533400"/>
            <a:ext cx="7848600" cy="57912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AE27917-3A94-41B5-B49F-239B4EFDA856}"/>
              </a:ext>
            </a:extLst>
          </p:cNvPr>
          <p:cNvSpPr txBox="1"/>
          <p:nvPr/>
        </p:nvSpPr>
        <p:spPr>
          <a:xfrm>
            <a:off x="628650" y="365126"/>
            <a:ext cx="3059430" cy="7524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8383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595A25-8652-4FBE-93BC-9ED7D0875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Outline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6D013C-0213-4FC9-B3CB-7FF81C602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design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Empirical result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 Test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47CEC1-89F9-4275-A4EB-BF5B43400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C7F6-8B79-41D1-96D0-E2F43F61AB6D}" type="datetime1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542482-FABB-4893-A6E1-9663907D6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05495A47-1DBE-4649-A7CD-26C34B273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zh-CN" altLang="en-US" dirty="0"/>
              <a:t>雷印如</a:t>
            </a:r>
          </a:p>
        </p:txBody>
      </p:sp>
    </p:spTree>
    <p:extLst>
      <p:ext uri="{BB962C8B-B14F-4D97-AF65-F5344CB8AC3E}">
        <p14:creationId xmlns:p14="http://schemas.microsoft.com/office/powerpoint/2010/main" val="11497660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Empirical Result: Performance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AE1B-DCE4-4E54-8B7D-1C1833BAD0F5}" type="datetime1">
              <a:rPr lang="zh-CN" altLang="en-US" smtClean="0"/>
              <a:t>2020/3/6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40</a:t>
            </a:fld>
            <a:endParaRPr lang="zh-CN" altLang="en-US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47EED961-A6EC-42DC-92A8-9874DAF78991}"/>
              </a:ext>
            </a:extLst>
          </p:cNvPr>
          <p:cNvSpPr txBox="1">
            <a:spLocks/>
          </p:cNvSpPr>
          <p:nvPr/>
        </p:nvSpPr>
        <p:spPr>
          <a:xfrm>
            <a:off x="476248" y="1548449"/>
            <a:ext cx="8186984" cy="4320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AdvML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methods outperform among the Equity Hedge, Event Driven, and Relative Value fund styles, but the Macro fund style 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A3A2A93-6C44-4B9B-B33F-4A048600A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48" y="2284690"/>
            <a:ext cx="8068348" cy="417770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D16C023-7C51-46D4-926D-3A933181FE0F}"/>
              </a:ext>
            </a:extLst>
          </p:cNvPr>
          <p:cNvSpPr txBox="1"/>
          <p:nvPr/>
        </p:nvSpPr>
        <p:spPr>
          <a:xfrm>
            <a:off x="476248" y="5618480"/>
            <a:ext cx="316232" cy="6400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50090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Empirical Result: Performance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AE1B-DCE4-4E54-8B7D-1C1833BAD0F5}" type="datetime1">
              <a:rPr lang="zh-CN" altLang="en-US" smtClean="0"/>
              <a:t>2020/3/6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41</a:t>
            </a:fld>
            <a:endParaRPr lang="zh-CN" altLang="en-US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47EED961-A6EC-42DC-92A8-9874DAF78991}"/>
              </a:ext>
            </a:extLst>
          </p:cNvPr>
          <p:cNvSpPr txBox="1">
            <a:spLocks/>
          </p:cNvSpPr>
          <p:nvPr/>
        </p:nvSpPr>
        <p:spPr>
          <a:xfrm>
            <a:off x="476248" y="1548449"/>
            <a:ext cx="8186984" cy="4320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non-Macro funds, the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AdvML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methods consistently generate higher returns, alphas and IRs than that of the HFR Indices by a signiﬁcant margin.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56D04A7-798D-4372-AB87-C89E526C0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04904"/>
            <a:ext cx="9144000" cy="242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416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Empirical Result: Sorting Ability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AE1B-DCE4-4E54-8B7D-1C1833BAD0F5}" type="datetime1">
              <a:rPr lang="zh-CN" altLang="en-US" smtClean="0"/>
              <a:t>2020/3/6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42</a:t>
            </a:fld>
            <a:endParaRPr lang="zh-CN" altLang="en-US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47EED961-A6EC-42DC-92A8-9874DAF78991}"/>
              </a:ext>
            </a:extLst>
          </p:cNvPr>
          <p:cNvSpPr txBox="1">
            <a:spLocks/>
          </p:cNvSpPr>
          <p:nvPr/>
        </p:nvSpPr>
        <p:spPr>
          <a:xfrm>
            <a:off x="476248" y="1507809"/>
            <a:ext cx="8186984" cy="4720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Comparisons of different ML approaches.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22761C9-0E8C-432A-BCFC-5D4EDDCAA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670" y="1930401"/>
            <a:ext cx="6819900" cy="451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4495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Empirical Result: Macro Fund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AE1B-DCE4-4E54-8B7D-1C1833BAD0F5}" type="datetime1">
              <a:rPr lang="zh-CN" altLang="en-US" smtClean="0"/>
              <a:t>2020/3/6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43</a:t>
            </a:fld>
            <a:endParaRPr lang="zh-CN" altLang="en-US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47EED961-A6EC-42DC-92A8-9874DAF78991}"/>
              </a:ext>
            </a:extLst>
          </p:cNvPr>
          <p:cNvSpPr txBox="1">
            <a:spLocks/>
          </p:cNvSpPr>
          <p:nvPr/>
        </p:nvSpPr>
        <p:spPr>
          <a:xfrm>
            <a:off x="476248" y="1548449"/>
            <a:ext cx="8186984" cy="4720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Comparisons of the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Shannon Equitability Index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D10 portfolios between fund styles.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Macro Funds that follow the same sub-strategy are relatively homogeneous in their investment processes, causing under-diversiﬁcation and concentration of risk. 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3CB2287-5502-4E15-9FB4-40C7AD11A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" y="2446334"/>
            <a:ext cx="851535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9732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Empirical Result: Values of ML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AE1B-DCE4-4E54-8B7D-1C1833BAD0F5}" type="datetime1">
              <a:rPr lang="zh-CN" altLang="en-US" smtClean="0"/>
              <a:t>2020/3/6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44</a:t>
            </a:fld>
            <a:endParaRPr lang="zh-CN" altLang="en-US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47EED961-A6EC-42DC-92A8-9874DAF78991}"/>
              </a:ext>
            </a:extLst>
          </p:cNvPr>
          <p:cNvSpPr txBox="1">
            <a:spLocks/>
          </p:cNvSpPr>
          <p:nvPr/>
        </p:nvSpPr>
        <p:spPr>
          <a:xfrm>
            <a:off x="476248" y="1548449"/>
            <a:ext cx="8186984" cy="4720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6E1A6E3-BAF2-40DB-BC71-084DCDFF7DEE}"/>
              </a:ext>
            </a:extLst>
          </p:cNvPr>
          <p:cNvSpPr txBox="1"/>
          <p:nvPr/>
        </p:nvSpPr>
        <p:spPr>
          <a:xfrm>
            <a:off x="779145" y="3103433"/>
            <a:ext cx="1756410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of fund performance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213261-BFC7-4AC4-A2D0-90BF0445433C}"/>
              </a:ext>
            </a:extLst>
          </p:cNvPr>
          <p:cNvSpPr txBox="1"/>
          <p:nvPr/>
        </p:nvSpPr>
        <p:spPr>
          <a:xfrm>
            <a:off x="3028950" y="2598003"/>
            <a:ext cx="2367280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Cross sectional forecast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BDF2948-8777-4404-B6AE-B4D03501DCD6}"/>
              </a:ext>
            </a:extLst>
          </p:cNvPr>
          <p:cNvSpPr txBox="1"/>
          <p:nvPr/>
        </p:nvSpPr>
        <p:spPr>
          <a:xfrm>
            <a:off x="3028950" y="4071518"/>
            <a:ext cx="2367280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Time series forecast(ABK</a:t>
            </a:r>
            <a:r>
              <a:rPr lang="en-US" altLang="zh-CN" sz="1600" dirty="0"/>
              <a:t>,2013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3FEFEF6-76C8-4B5C-A624-C04CE37F5106}"/>
              </a:ext>
            </a:extLst>
          </p:cNvPr>
          <p:cNvSpPr txBox="1"/>
          <p:nvPr/>
        </p:nvSpPr>
        <p:spPr>
          <a:xfrm>
            <a:off x="5889625" y="2050106"/>
            <a:ext cx="2441576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Linear model (BLM)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2CDD177-924C-4F44-8EC5-9174E5890284}"/>
              </a:ext>
            </a:extLst>
          </p:cNvPr>
          <p:cNvSpPr txBox="1"/>
          <p:nvPr/>
        </p:nvSpPr>
        <p:spPr>
          <a:xfrm>
            <a:off x="5889625" y="3338331"/>
            <a:ext cx="2441576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Nonlinear model (</a:t>
            </a:r>
            <a:r>
              <a:rPr lang="en-US" altLang="zh-CN" dirty="0" err="1"/>
              <a:t>AdvML</a:t>
            </a:r>
            <a:r>
              <a:rPr lang="en-US" altLang="zh-CN" dirty="0"/>
              <a:t>)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E7DB165-55D4-4401-8920-7F6890A5CF29}"/>
              </a:ext>
            </a:extLst>
          </p:cNvPr>
          <p:cNvCxnSpPr/>
          <p:nvPr/>
        </p:nvCxnSpPr>
        <p:spPr>
          <a:xfrm flipV="1">
            <a:off x="5396230" y="2280938"/>
            <a:ext cx="493395" cy="7325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7531E78-B152-4386-9C0F-AF5778AAE337}"/>
              </a:ext>
            </a:extLst>
          </p:cNvPr>
          <p:cNvCxnSpPr>
            <a:cxnSpLocks/>
          </p:cNvCxnSpPr>
          <p:nvPr/>
        </p:nvCxnSpPr>
        <p:spPr>
          <a:xfrm>
            <a:off x="5396230" y="3013501"/>
            <a:ext cx="493395" cy="599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E13895E-94EC-4896-BF73-FFA04D258AF1}"/>
              </a:ext>
            </a:extLst>
          </p:cNvPr>
          <p:cNvCxnSpPr>
            <a:endCxn id="4" idx="1"/>
          </p:cNvCxnSpPr>
          <p:nvPr/>
        </p:nvCxnSpPr>
        <p:spPr>
          <a:xfrm flipV="1">
            <a:off x="2535555" y="3013502"/>
            <a:ext cx="493395" cy="7152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4BF722A-CD86-4BAC-9BF9-CF298975053E}"/>
              </a:ext>
            </a:extLst>
          </p:cNvPr>
          <p:cNvCxnSpPr>
            <a:stCxn id="3" idx="3"/>
            <a:endCxn id="10" idx="1"/>
          </p:cNvCxnSpPr>
          <p:nvPr/>
        </p:nvCxnSpPr>
        <p:spPr>
          <a:xfrm>
            <a:off x="2535555" y="3703598"/>
            <a:ext cx="493395" cy="7834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E0B9FE41-3A7A-480C-94B9-6AFB2555D554}"/>
              </a:ext>
            </a:extLst>
          </p:cNvPr>
          <p:cNvSpPr txBox="1"/>
          <p:nvPr/>
        </p:nvSpPr>
        <p:spPr>
          <a:xfrm>
            <a:off x="3028950" y="5547360"/>
            <a:ext cx="236728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Macroeconomic </a:t>
            </a:r>
          </a:p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risk factors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A8F9199-DA6B-4F29-9F76-41F73012E57A}"/>
              </a:ext>
            </a:extLst>
          </p:cNvPr>
          <p:cNvCxnSpPr>
            <a:stCxn id="22" idx="0"/>
            <a:endCxn id="10" idx="2"/>
          </p:cNvCxnSpPr>
          <p:nvPr/>
        </p:nvCxnSpPr>
        <p:spPr>
          <a:xfrm flipV="1">
            <a:off x="4212590" y="4902515"/>
            <a:ext cx="0" cy="644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161E8390-65F2-4836-BBD1-F05C75FD254B}"/>
              </a:ext>
            </a:extLst>
          </p:cNvPr>
          <p:cNvCxnSpPr>
            <a:cxnSpLocks/>
            <a:stCxn id="22" idx="3"/>
            <a:endCxn id="12" idx="3"/>
          </p:cNvCxnSpPr>
          <p:nvPr/>
        </p:nvCxnSpPr>
        <p:spPr>
          <a:xfrm flipV="1">
            <a:off x="5396230" y="3753830"/>
            <a:ext cx="2934971" cy="2147473"/>
          </a:xfrm>
          <a:prstGeom prst="bentConnector3">
            <a:avLst>
              <a:gd name="adj1" fmla="val 11782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7701DAF2-DC7A-4C69-8CBB-7658D9956FE3}"/>
              </a:ext>
            </a:extLst>
          </p:cNvPr>
          <p:cNvCxnSpPr>
            <a:cxnSpLocks/>
          </p:cNvCxnSpPr>
          <p:nvPr/>
        </p:nvCxnSpPr>
        <p:spPr>
          <a:xfrm rot="16200000" flipV="1">
            <a:off x="7948564" y="2848242"/>
            <a:ext cx="1273276" cy="52832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CADB87A5-6BDB-459B-8C3A-E26863B8FCA5}"/>
              </a:ext>
            </a:extLst>
          </p:cNvPr>
          <p:cNvSpPr/>
          <p:nvPr/>
        </p:nvSpPr>
        <p:spPr>
          <a:xfrm>
            <a:off x="550620" y="1396779"/>
            <a:ext cx="80345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strive to feed all of these forecast methods with equivalent information.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8561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Empirical Result: Macro Fund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AE1B-DCE4-4E54-8B7D-1C1833BAD0F5}" type="datetime1">
              <a:rPr lang="zh-CN" altLang="en-US" smtClean="0"/>
              <a:t>2020/3/6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45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767BBB2-C807-4C16-94AA-BFC2BA67E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25" y="523875"/>
            <a:ext cx="7677150" cy="581025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C143DC6-06C4-43BD-BD93-7085328D8F48}"/>
              </a:ext>
            </a:extLst>
          </p:cNvPr>
          <p:cNvSpPr txBox="1"/>
          <p:nvPr/>
        </p:nvSpPr>
        <p:spPr>
          <a:xfrm>
            <a:off x="1068070" y="4669155"/>
            <a:ext cx="7342505" cy="2482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B3E7A65-907B-43D1-AC69-8AD59631050C}"/>
              </a:ext>
            </a:extLst>
          </p:cNvPr>
          <p:cNvSpPr txBox="1"/>
          <p:nvPr/>
        </p:nvSpPr>
        <p:spPr>
          <a:xfrm>
            <a:off x="1078230" y="3307715"/>
            <a:ext cx="7342505" cy="2482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7D03F34-7ABE-41AB-A8CD-E6BB2CC842E4}"/>
              </a:ext>
            </a:extLst>
          </p:cNvPr>
          <p:cNvSpPr txBox="1"/>
          <p:nvPr/>
        </p:nvSpPr>
        <p:spPr>
          <a:xfrm>
            <a:off x="1068069" y="1960880"/>
            <a:ext cx="7342505" cy="2482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57467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206740" cy="1325563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Empirical Result: Interaction between information and modeling capabilities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AE1B-DCE4-4E54-8B7D-1C1833BAD0F5}" type="datetime1">
              <a:rPr lang="zh-CN" altLang="en-US" smtClean="0"/>
              <a:t>2020/3/6</a:t>
            </a:fld>
            <a:endParaRPr lang="zh-CN" altLang="en-US" dirty="0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47EED961-A6EC-42DC-92A8-9874DAF78991}"/>
              </a:ext>
            </a:extLst>
          </p:cNvPr>
          <p:cNvSpPr txBox="1">
            <a:spLocks/>
          </p:cNvSpPr>
          <p:nvPr/>
        </p:nvSpPr>
        <p:spPr>
          <a:xfrm>
            <a:off x="400050" y="1690689"/>
            <a:ext cx="8343900" cy="4728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assess how the value of return-based features depends on the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AdvML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methods’ advanced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modeling capability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compare the diﬀerence in this value when the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AdvML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methods are used and when BLM is used.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74FF5A8-C5EE-4893-B0FA-1989818C9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3366" y="3462813"/>
            <a:ext cx="5137267" cy="2553129"/>
          </a:xfrm>
          <a:prstGeom prst="rect">
            <a:avLst/>
          </a:prstGeom>
        </p:spPr>
      </p:pic>
      <p:sp>
        <p:nvSpPr>
          <p:cNvPr id="9" name="页脚占位符 5">
            <a:extLst>
              <a:ext uri="{FF2B5EF4-FFF2-40B4-BE49-F238E27FC236}">
                <a16:creationId xmlns:a16="http://schemas.microsoft.com/office/drawing/2014/main" id="{C68D0DEB-6F23-4E7C-9C9A-C26CA7F3A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10" name="灯片编号占位符 6">
            <a:extLst>
              <a:ext uri="{FF2B5EF4-FFF2-40B4-BE49-F238E27FC236}">
                <a16:creationId xmlns:a16="http://schemas.microsoft.com/office/drawing/2014/main" id="{C7151F9D-4AF9-4A6E-BB61-F59A96D82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131721A-95F3-4C10-B9AE-0F28F1BB9086}" type="slidenum">
              <a:rPr lang="zh-CN" altLang="en-US" smtClean="0"/>
              <a:t>46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EF6AE75-0798-4325-AF4D-E544ACBC717C}"/>
              </a:ext>
            </a:extLst>
          </p:cNvPr>
          <p:cNvSpPr/>
          <p:nvPr/>
        </p:nvSpPr>
        <p:spPr>
          <a:xfrm>
            <a:off x="3203675" y="3122404"/>
            <a:ext cx="27366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Return-based feature set 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286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AE1B-DCE4-4E54-8B7D-1C1833BAD0F5}" type="datetime1">
              <a:rPr lang="zh-CN" altLang="en-US" smtClean="0"/>
              <a:t>2020/3/6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47</a:t>
            </a:fld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A240F12-DE02-461F-A9B5-A22FB0D48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225" y="3429000"/>
            <a:ext cx="7658100" cy="2800350"/>
          </a:xfrm>
          <a:prstGeom prst="rect">
            <a:avLst/>
          </a:prstGeom>
        </p:spPr>
      </p:pic>
      <p:sp>
        <p:nvSpPr>
          <p:cNvPr id="14" name="标题 1">
            <a:extLst>
              <a:ext uri="{FF2B5EF4-FFF2-40B4-BE49-F238E27FC236}">
                <a16:creationId xmlns:a16="http://schemas.microsoft.com/office/drawing/2014/main" id="{74BD4A88-4D1E-489D-AD07-8D359067921B}"/>
              </a:ext>
            </a:extLst>
          </p:cNvPr>
          <p:cNvSpPr txBox="1">
            <a:spLocks/>
          </p:cNvSpPr>
          <p:nvPr/>
        </p:nvSpPr>
        <p:spPr>
          <a:xfrm>
            <a:off x="781050" y="5175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defTabSz="914400">
              <a:lnSpc>
                <a:spcPct val="90000"/>
              </a:lnSpc>
              <a:spcBef>
                <a:spcPct val="0"/>
              </a:spcBef>
              <a:buNone/>
              <a:defRPr sz="440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Empirical Result:  Performance of the </a:t>
            </a:r>
            <a:r>
              <a:rPr lang="en-US" altLang="zh-CN" dirty="0" err="1"/>
              <a:t>AdvML</a:t>
            </a:r>
            <a:r>
              <a:rPr lang="en-US" altLang="zh-CN" dirty="0"/>
              <a:t> methods on diﬀerent feature sets 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EBA643B-A525-489E-A583-D6947C5A71A6}"/>
              </a:ext>
            </a:extLst>
          </p:cNvPr>
          <p:cNvSpPr/>
          <p:nvPr/>
        </p:nvSpPr>
        <p:spPr>
          <a:xfrm>
            <a:off x="753745" y="1843089"/>
            <a:ext cx="7529830" cy="1882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pure return-based feature set leads to higher returns than using only the macro-derivative feature set</a:t>
            </a:r>
          </a:p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Having more information enhances the models’ predictive power.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7077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Empirical Result: Predictive Power of the Return-based Features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AE1B-DCE4-4E54-8B7D-1C1833BAD0F5}" type="datetime1">
              <a:rPr lang="zh-CN" altLang="en-US" smtClean="0"/>
              <a:t>2020/3/6</a:t>
            </a:fld>
            <a:endParaRPr lang="zh-CN" altLang="en-US" dirty="0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47EED961-A6EC-42DC-92A8-9874DAF78991}"/>
              </a:ext>
            </a:extLst>
          </p:cNvPr>
          <p:cNvSpPr txBox="1">
            <a:spLocks/>
          </p:cNvSpPr>
          <p:nvPr/>
        </p:nvSpPr>
        <p:spPr>
          <a:xfrm>
            <a:off x="400050" y="1690689"/>
            <a:ext cx="8343900" cy="4728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conﬁrm that kurtosis is the most important feature.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VIX Index is the most important feature when using the macro-derivative.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set alone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5CD6D54-D0CB-4E4C-9014-3EFCDAFFD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" y="2851150"/>
            <a:ext cx="8343900" cy="33909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2C22C08-A4C9-4548-8317-B95913F28ADE}"/>
              </a:ext>
            </a:extLst>
          </p:cNvPr>
          <p:cNvSpPr txBox="1"/>
          <p:nvPr/>
        </p:nvSpPr>
        <p:spPr>
          <a:xfrm>
            <a:off x="1270000" y="5486400"/>
            <a:ext cx="7630160" cy="274320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7523718-018E-42F3-9480-2DF0F5D71F83}"/>
              </a:ext>
            </a:extLst>
          </p:cNvPr>
          <p:cNvSpPr txBox="1"/>
          <p:nvPr/>
        </p:nvSpPr>
        <p:spPr>
          <a:xfrm>
            <a:off x="1341120" y="3429000"/>
            <a:ext cx="7494270" cy="187960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7" name="页脚占位符 5">
            <a:extLst>
              <a:ext uri="{FF2B5EF4-FFF2-40B4-BE49-F238E27FC236}">
                <a16:creationId xmlns:a16="http://schemas.microsoft.com/office/drawing/2014/main" id="{87EA906A-7DAB-4451-921B-29F893EE3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22" name="灯片编号占位符 6">
            <a:extLst>
              <a:ext uri="{FF2B5EF4-FFF2-40B4-BE49-F238E27FC236}">
                <a16:creationId xmlns:a16="http://schemas.microsoft.com/office/drawing/2014/main" id="{75C25B95-56D2-45EA-AABD-222FC650E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131721A-95F3-4C10-B9AE-0F28F1BB9086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7189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206740" cy="1325563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Robustness: Whether the superior performance is mainly due to pure luck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AE1B-DCE4-4E54-8B7D-1C1833BAD0F5}" type="datetime1">
              <a:rPr lang="zh-CN" altLang="en-US" smtClean="0"/>
              <a:t>2020/3/6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内容占位符 2">
                <a:extLst>
                  <a:ext uri="{FF2B5EF4-FFF2-40B4-BE49-F238E27FC236}">
                    <a16:creationId xmlns:a16="http://schemas.microsoft.com/office/drawing/2014/main" id="{47EED961-A6EC-42DC-92A8-9874DAF789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0050" y="1690689"/>
                <a:ext cx="8343900" cy="47285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each rebalancing time period t, we randomly select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hedge funds to form a portfolio. We repeat the process 1,000 times to obtain 1,000 randomly selected portfolios.</a:t>
                </a:r>
              </a:p>
            </p:txBody>
          </p:sp>
        </mc:Choice>
        <mc:Fallback xmlns="">
          <p:sp>
            <p:nvSpPr>
              <p:cNvPr id="14" name="内容占位符 2">
                <a:extLst>
                  <a:ext uri="{FF2B5EF4-FFF2-40B4-BE49-F238E27FC236}">
                    <a16:creationId xmlns:a16="http://schemas.microsoft.com/office/drawing/2014/main" id="{47EED961-A6EC-42DC-92A8-9874DAF78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50" y="1690689"/>
                <a:ext cx="8343900" cy="4728580"/>
              </a:xfrm>
              <a:prstGeom prst="rect">
                <a:avLst/>
              </a:prstGeom>
              <a:blipFill>
                <a:blip r:embed="rId3"/>
                <a:stretch>
                  <a:fillRect l="-1023" t="-18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页脚占位符 5">
            <a:extLst>
              <a:ext uri="{FF2B5EF4-FFF2-40B4-BE49-F238E27FC236}">
                <a16:creationId xmlns:a16="http://schemas.microsoft.com/office/drawing/2014/main" id="{C68D0DEB-6F23-4E7C-9C9A-C26CA7F3A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10" name="灯片编号占位符 6">
            <a:extLst>
              <a:ext uri="{FF2B5EF4-FFF2-40B4-BE49-F238E27FC236}">
                <a16:creationId xmlns:a16="http://schemas.microsoft.com/office/drawing/2014/main" id="{C7151F9D-4AF9-4A6E-BB61-F59A96D82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131721A-95F3-4C10-B9AE-0F28F1BB9086}" type="slidenum">
              <a:rPr lang="zh-CN" altLang="en-US" smtClean="0"/>
              <a:t>49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5007CC0-4690-4C60-BA6C-A59EC15310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" y="2854642"/>
            <a:ext cx="840105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121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 Research Questions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D3BB4-8C45-4CFE-8EFA-0F46E9664BAB}" type="datetime1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62BB2DDE-FA80-4CB0-8129-804C7171C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220" y="1764664"/>
            <a:ext cx="8295260" cy="4463415"/>
          </a:xfrm>
        </p:spPr>
        <p:txBody>
          <a:bodyPr>
            <a:normAutofit/>
          </a:bodyPr>
          <a:lstStyle/>
          <a:p>
            <a:pPr marL="971550" lvl="1" indent="-514350">
              <a:buFont typeface="+mj-lt"/>
              <a:buAutoNum type="alphaUcPeriod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aggregate hedge fund performance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generally declined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time, as claimed by the popular press? 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any of the wide array of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 models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in the academic literature over the past several decades enable investors to pick a subset of funds that perform well out-of-sample? 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likely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causes of decline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aggregate hedge fund performance, and what does this suggest for hedge fund investment going forward?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页脚占位符 5">
            <a:extLst>
              <a:ext uri="{FF2B5EF4-FFF2-40B4-BE49-F238E27FC236}">
                <a16:creationId xmlns:a16="http://schemas.microsoft.com/office/drawing/2014/main" id="{84716708-646B-4E10-AB18-6512D6EA6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zh-CN" altLang="en-US" dirty="0"/>
              <a:t>雷印如</a:t>
            </a:r>
          </a:p>
        </p:txBody>
      </p:sp>
    </p:spTree>
    <p:extLst>
      <p:ext uri="{BB962C8B-B14F-4D97-AF65-F5344CB8AC3E}">
        <p14:creationId xmlns:p14="http://schemas.microsoft.com/office/powerpoint/2010/main" val="22669373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233046"/>
            <a:ext cx="8515350" cy="1325563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Robustness: Performance persistence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AE1B-DCE4-4E54-8B7D-1C1833BAD0F5}" type="datetime1">
              <a:rPr lang="zh-CN" altLang="en-US" smtClean="0"/>
              <a:t>2020/3/6</a:t>
            </a:fld>
            <a:endParaRPr lang="zh-CN" altLang="en-US" dirty="0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47EED961-A6EC-42DC-92A8-9874DAF78991}"/>
              </a:ext>
            </a:extLst>
          </p:cNvPr>
          <p:cNvSpPr txBox="1">
            <a:spLocks/>
          </p:cNvSpPr>
          <p:nvPr/>
        </p:nvSpPr>
        <p:spPr>
          <a:xfrm>
            <a:off x="400050" y="1416368"/>
            <a:ext cx="8343900" cy="5116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 the look-forward window F from 3 months to 6 months and then to 12 months. 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performance tend to decline mildly as the look-forward window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increases from 3 to 6 months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drop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rapidly as the window stretches to 12 months</a:t>
            </a:r>
          </a:p>
        </p:txBody>
      </p:sp>
      <p:sp>
        <p:nvSpPr>
          <p:cNvPr id="9" name="页脚占位符 5">
            <a:extLst>
              <a:ext uri="{FF2B5EF4-FFF2-40B4-BE49-F238E27FC236}">
                <a16:creationId xmlns:a16="http://schemas.microsoft.com/office/drawing/2014/main" id="{C68D0DEB-6F23-4E7C-9C9A-C26CA7F3A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10" name="灯片编号占位符 6">
            <a:extLst>
              <a:ext uri="{FF2B5EF4-FFF2-40B4-BE49-F238E27FC236}">
                <a16:creationId xmlns:a16="http://schemas.microsoft.com/office/drawing/2014/main" id="{C7151F9D-4AF9-4A6E-BB61-F59A96D82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131721A-95F3-4C10-B9AE-0F28F1BB9086}" type="slidenum">
              <a:rPr lang="zh-CN" altLang="en-US" smtClean="0"/>
              <a:t>50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8474B53-5FA8-42A7-944F-2F2617DB4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45" y="2154240"/>
            <a:ext cx="886777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3323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206740" cy="1325563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Robustness: Smaller pool of fund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AE1B-DCE4-4E54-8B7D-1C1833BAD0F5}" type="datetime1">
              <a:rPr lang="zh-CN" altLang="en-US" smtClean="0"/>
              <a:t>2020/3/6</a:t>
            </a:fld>
            <a:endParaRPr lang="zh-CN" altLang="en-US" dirty="0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47EED961-A6EC-42DC-92A8-9874DAF78991}"/>
              </a:ext>
            </a:extLst>
          </p:cNvPr>
          <p:cNvSpPr txBox="1">
            <a:spLocks/>
          </p:cNvSpPr>
          <p:nvPr/>
        </p:nvSpPr>
        <p:spPr>
          <a:xfrm>
            <a:off x="400050" y="1690689"/>
            <a:ext cx="8343900" cy="4728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funds with at least 10 million dollars of assets under management, and funds aged at least 5-years old</a:t>
            </a:r>
          </a:p>
        </p:txBody>
      </p:sp>
      <p:sp>
        <p:nvSpPr>
          <p:cNvPr id="9" name="页脚占位符 5">
            <a:extLst>
              <a:ext uri="{FF2B5EF4-FFF2-40B4-BE49-F238E27FC236}">
                <a16:creationId xmlns:a16="http://schemas.microsoft.com/office/drawing/2014/main" id="{C68D0DEB-6F23-4E7C-9C9A-C26CA7F3A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10" name="灯片编号占位符 6">
            <a:extLst>
              <a:ext uri="{FF2B5EF4-FFF2-40B4-BE49-F238E27FC236}">
                <a16:creationId xmlns:a16="http://schemas.microsoft.com/office/drawing/2014/main" id="{C7151F9D-4AF9-4A6E-BB61-F59A96D82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131721A-95F3-4C10-B9AE-0F28F1BB9086}" type="slidenum">
              <a:rPr lang="zh-CN" altLang="en-US" smtClean="0"/>
              <a:t>51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5387A42-065F-4E52-A8A4-911FDDD23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89903"/>
            <a:ext cx="9144000" cy="324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0635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410" y="365126"/>
            <a:ext cx="8206740" cy="1325563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Robustness: Good vs. bad economy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AE1B-DCE4-4E54-8B7D-1C1833BAD0F5}" type="datetime1">
              <a:rPr lang="zh-CN" altLang="en-US" smtClean="0"/>
              <a:t>2020/3/6</a:t>
            </a:fld>
            <a:endParaRPr lang="zh-CN" altLang="en-US" dirty="0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47EED961-A6EC-42DC-92A8-9874DAF78991}"/>
              </a:ext>
            </a:extLst>
          </p:cNvPr>
          <p:cNvSpPr txBox="1">
            <a:spLocks/>
          </p:cNvSpPr>
          <p:nvPr/>
        </p:nvSpPr>
        <p:spPr>
          <a:xfrm>
            <a:off x="400050" y="1497649"/>
            <a:ext cx="8343900" cy="4728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Hedge fund managers may deliver relatively better performance in down markets given their ﬂexibility to control risk by hedging.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split the data into three economic periods:</a:t>
            </a:r>
          </a:p>
        </p:txBody>
      </p:sp>
      <p:sp>
        <p:nvSpPr>
          <p:cNvPr id="9" name="页脚占位符 5">
            <a:extLst>
              <a:ext uri="{FF2B5EF4-FFF2-40B4-BE49-F238E27FC236}">
                <a16:creationId xmlns:a16="http://schemas.microsoft.com/office/drawing/2014/main" id="{C68D0DEB-6F23-4E7C-9C9A-C26CA7F3A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10" name="灯片编号占位符 6">
            <a:extLst>
              <a:ext uri="{FF2B5EF4-FFF2-40B4-BE49-F238E27FC236}">
                <a16:creationId xmlns:a16="http://schemas.microsoft.com/office/drawing/2014/main" id="{C7151F9D-4AF9-4A6E-BB61-F59A96D82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131721A-95F3-4C10-B9AE-0F28F1BB9086}" type="slidenum">
              <a:rPr lang="zh-CN" altLang="en-US" smtClean="0"/>
              <a:t>52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2BBF2DF-AC5E-44CF-9449-4B14B092A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632" y="3330576"/>
            <a:ext cx="7191375" cy="3076575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5DF85896-5322-4DDD-B022-1FA3342440C0}"/>
              </a:ext>
            </a:extLst>
          </p:cNvPr>
          <p:cNvCxnSpPr>
            <a:cxnSpLocks/>
          </p:cNvCxnSpPr>
          <p:nvPr/>
        </p:nvCxnSpPr>
        <p:spPr>
          <a:xfrm>
            <a:off x="826770" y="2886553"/>
            <a:ext cx="74739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AF57630-76F6-4090-88E5-9DB1749334D3}"/>
              </a:ext>
            </a:extLst>
          </p:cNvPr>
          <p:cNvSpPr txBox="1"/>
          <p:nvPr/>
        </p:nvSpPr>
        <p:spPr>
          <a:xfrm>
            <a:off x="1097280" y="2862937"/>
            <a:ext cx="138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2001.12.31</a:t>
            </a:r>
            <a:endParaRPr lang="zh-CN" alt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9C15885-5211-467C-8B7A-4D6B2DD217DE}"/>
              </a:ext>
            </a:extLst>
          </p:cNvPr>
          <p:cNvSpPr txBox="1"/>
          <p:nvPr/>
        </p:nvSpPr>
        <p:spPr>
          <a:xfrm>
            <a:off x="6727190" y="2863217"/>
            <a:ext cx="165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2015.12.31</a:t>
            </a:r>
            <a:endParaRPr lang="zh-CN" altLang="en-US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9717036-40C3-41A4-BAC6-5F67ED7CE0DF}"/>
              </a:ext>
            </a:extLst>
          </p:cNvPr>
          <p:cNvSpPr txBox="1"/>
          <p:nvPr/>
        </p:nvSpPr>
        <p:spPr>
          <a:xfrm>
            <a:off x="5019040" y="2853057"/>
            <a:ext cx="165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2009.6.30</a:t>
            </a:r>
            <a:endParaRPr lang="zh-CN" altLang="en-US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F015D51-F906-4FC6-9848-78AE55B5EE25}"/>
              </a:ext>
            </a:extLst>
          </p:cNvPr>
          <p:cNvSpPr txBox="1"/>
          <p:nvPr/>
        </p:nvSpPr>
        <p:spPr>
          <a:xfrm>
            <a:off x="3180080" y="2862937"/>
            <a:ext cx="165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2007.12.31</a:t>
            </a:r>
            <a:endParaRPr lang="zh-CN" altLang="en-US" b="1" dirty="0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BBC4A7C3-DA8D-41AB-BB82-31421B74E128}"/>
              </a:ext>
            </a:extLst>
          </p:cNvPr>
          <p:cNvCxnSpPr/>
          <p:nvPr/>
        </p:nvCxnSpPr>
        <p:spPr>
          <a:xfrm>
            <a:off x="7301230" y="2763520"/>
            <a:ext cx="0" cy="14224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40E1C22D-C1E4-45BE-8D2A-3130D324E8E6}"/>
              </a:ext>
            </a:extLst>
          </p:cNvPr>
          <p:cNvCxnSpPr/>
          <p:nvPr/>
        </p:nvCxnSpPr>
        <p:spPr>
          <a:xfrm>
            <a:off x="5553710" y="2763520"/>
            <a:ext cx="0" cy="14224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9731E23E-60C1-48C1-B3B3-D26D4FD2BB00}"/>
              </a:ext>
            </a:extLst>
          </p:cNvPr>
          <p:cNvCxnSpPr/>
          <p:nvPr/>
        </p:nvCxnSpPr>
        <p:spPr>
          <a:xfrm>
            <a:off x="3826510" y="2763520"/>
            <a:ext cx="0" cy="14224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A63A89E7-25FF-46B2-B2A5-8150D5619AA4}"/>
              </a:ext>
            </a:extLst>
          </p:cNvPr>
          <p:cNvCxnSpPr/>
          <p:nvPr/>
        </p:nvCxnSpPr>
        <p:spPr>
          <a:xfrm>
            <a:off x="1743710" y="2763520"/>
            <a:ext cx="0" cy="14224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7B702E7B-90C8-4037-8F2C-1D64A4B3D324}"/>
              </a:ext>
            </a:extLst>
          </p:cNvPr>
          <p:cNvSpPr txBox="1"/>
          <p:nvPr/>
        </p:nvSpPr>
        <p:spPr>
          <a:xfrm>
            <a:off x="2498092" y="2588062"/>
            <a:ext cx="69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8FCE787-BB80-415B-ADC1-3E38AA674059}"/>
              </a:ext>
            </a:extLst>
          </p:cNvPr>
          <p:cNvSpPr txBox="1"/>
          <p:nvPr/>
        </p:nvSpPr>
        <p:spPr>
          <a:xfrm>
            <a:off x="4517390" y="2578854"/>
            <a:ext cx="69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65EA315-4245-4391-98FB-39F71649CF37}"/>
              </a:ext>
            </a:extLst>
          </p:cNvPr>
          <p:cNvSpPr txBox="1"/>
          <p:nvPr/>
        </p:nvSpPr>
        <p:spPr>
          <a:xfrm>
            <a:off x="6199510" y="2588062"/>
            <a:ext cx="69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P3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DA205D9-26DF-40D0-8F38-591C45AA3FDA}"/>
              </a:ext>
            </a:extLst>
          </p:cNvPr>
          <p:cNvSpPr txBox="1"/>
          <p:nvPr/>
        </p:nvSpPr>
        <p:spPr>
          <a:xfrm>
            <a:off x="3826510" y="4114800"/>
            <a:ext cx="4474210" cy="4673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54099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4E4EA9-A390-4E8C-8A71-30360A0D7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A3F11000-2D8D-4120-8C3E-DA3502D5C0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307" y="136524"/>
            <a:ext cx="1566086" cy="6301816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6576D5-1266-407D-83EC-1ECF90FE4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9F0B1-BE05-4454-8DB8-40FCC415B6DE}" type="datetime1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0F5563-B9BC-4EE3-9C00-28D497E1F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762532-F6F4-49DC-9D4B-1A4A03848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53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3B042E0-0F01-414C-98B8-0274B64BB7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280" y="365126"/>
            <a:ext cx="1495723" cy="601867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D01B7AC-0198-4388-8C23-097B1FB2E0B3}"/>
              </a:ext>
            </a:extLst>
          </p:cNvPr>
          <p:cNvSpPr txBox="1"/>
          <p:nvPr/>
        </p:nvSpPr>
        <p:spPr>
          <a:xfrm>
            <a:off x="1503680" y="136524"/>
            <a:ext cx="1856653" cy="22860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B40EE45-AE2A-4888-A2BF-E30038BD68DE}"/>
              </a:ext>
            </a:extLst>
          </p:cNvPr>
          <p:cNvSpPr/>
          <p:nvPr/>
        </p:nvSpPr>
        <p:spPr>
          <a:xfrm>
            <a:off x="6262546" y="566242"/>
            <a:ext cx="24482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准确率</a:t>
            </a:r>
            <a:r>
              <a:rPr lang="en-US" altLang="zh-CN" dirty="0"/>
              <a:t>: 0.941</a:t>
            </a:r>
          </a:p>
          <a:p>
            <a:r>
              <a:rPr lang="zh-CN" altLang="en-US" dirty="0"/>
              <a:t>召回率</a:t>
            </a:r>
            <a:r>
              <a:rPr lang="en-US" altLang="zh-CN" dirty="0"/>
              <a:t>: 0.918</a:t>
            </a:r>
          </a:p>
          <a:p>
            <a:r>
              <a:rPr lang="en-US" altLang="zh-CN" dirty="0"/>
              <a:t>f1-score: 0.922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8541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Design: Data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DD48A4-7D44-414B-B868-7AB78D5B2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508" y="1497648"/>
            <a:ext cx="8186984" cy="5223828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1994.01-2016.12 monthly data, consolidate six major commercial databases 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BarclayHedge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EurekaHedge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eVestment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HFR, Lipper TASS and Morningstar)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Certain treatments for bias 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Survivorship bias</a:t>
            </a: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using data from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EurekaHedge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eVestment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2003 and 2010 respectively, and use data from other databases starting in 1994. 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Backﬁll bias</a:t>
            </a: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the first 12 return observations of each fund.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Retain a fund’s history starting from the time its AUM first reaches 20 million USD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12,173 funds, 4,431 (36.4%) are still reporting and 7,742 (63.6%) have stopped reporting. 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AE1B-DCE4-4E54-8B7D-1C1833BAD0F5}" type="datetime1">
              <a:rPr lang="zh-CN" altLang="en-US" smtClean="0"/>
              <a:t>2020/3/6</a:t>
            </a:fld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8" name="页脚占位符 5">
            <a:extLst>
              <a:ext uri="{FF2B5EF4-FFF2-40B4-BE49-F238E27FC236}">
                <a16:creationId xmlns:a16="http://schemas.microsoft.com/office/drawing/2014/main" id="{4F24729A-2C75-4AA5-A28B-7CF7E646A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zh-CN" altLang="en-US" dirty="0"/>
              <a:t>雷印如</a:t>
            </a:r>
          </a:p>
        </p:txBody>
      </p:sp>
    </p:spTree>
    <p:extLst>
      <p:ext uri="{BB962C8B-B14F-4D97-AF65-F5344CB8AC3E}">
        <p14:creationId xmlns:p14="http://schemas.microsoft.com/office/powerpoint/2010/main" val="3513754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1612"/>
            <a:ext cx="788670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Design: Hedge Fund Performance Predictors 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AE1B-DCE4-4E54-8B7D-1C1833BAD0F5}" type="datetime1">
              <a:rPr lang="zh-CN" altLang="en-US" smtClean="0"/>
              <a:t>2020/3/6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A204E6A-5174-4640-8494-D94BF1DC2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" y="1446847"/>
            <a:ext cx="902970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987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1612"/>
            <a:ext cx="788670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Design: Hedge Fund Performance Predictors 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AE1B-DCE4-4E54-8B7D-1C1833BAD0F5}" type="datetime1">
              <a:rPr lang="zh-CN" altLang="en-US" smtClean="0"/>
              <a:t>2020/3/6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6CF9727-BFCA-4FDC-8898-642979378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16189"/>
            <a:ext cx="9128907" cy="300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515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1612"/>
            <a:ext cx="788670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Design: Hedge Fund Performance Predictors 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AE1B-DCE4-4E54-8B7D-1C1833BAD0F5}" type="datetime1">
              <a:rPr lang="zh-CN" altLang="en-US" smtClean="0"/>
              <a:t>2020/3/6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C4EED3-A6CE-41B1-9EB0-A43F21B10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" y="1646555"/>
            <a:ext cx="9020175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6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10836</TotalTime>
  <Words>2941</Words>
  <Application>Microsoft Office PowerPoint</Application>
  <PresentationFormat>全屏显示(4:3)</PresentationFormat>
  <Paragraphs>495</Paragraphs>
  <Slides>53</Slides>
  <Notes>39</Notes>
  <HiddenSlides>1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1" baseType="lpstr">
      <vt:lpstr>等线</vt:lpstr>
      <vt:lpstr>黑体</vt:lpstr>
      <vt:lpstr>Arial</vt:lpstr>
      <vt:lpstr>Calibri</vt:lpstr>
      <vt:lpstr>Calibri Light</vt:lpstr>
      <vt:lpstr>Cambria Math</vt:lpstr>
      <vt:lpstr>Times New Roman</vt:lpstr>
      <vt:lpstr>Office 主题​​</vt:lpstr>
      <vt:lpstr>Hedge Fund Performance:  End of an Era? </vt:lpstr>
      <vt:lpstr>A Cross-Sectional Machine Learning Approach for Hedge Fund Return Prediction and Selection</vt:lpstr>
      <vt:lpstr>Outline</vt:lpstr>
      <vt:lpstr>Outline</vt:lpstr>
      <vt:lpstr>Introduction: Research Questions</vt:lpstr>
      <vt:lpstr>Research Design: Data</vt:lpstr>
      <vt:lpstr>Research Design: Hedge Fund Performance Predictors </vt:lpstr>
      <vt:lpstr>Research Design: Hedge Fund Performance Predictors </vt:lpstr>
      <vt:lpstr>Research Design: Hedge Fund Performance Predictors </vt:lpstr>
      <vt:lpstr>Research Questions</vt:lpstr>
      <vt:lpstr>Empirical Result: Performance</vt:lpstr>
      <vt:lpstr>Empirical Result: Performance</vt:lpstr>
      <vt:lpstr>Empirical Result: Performance</vt:lpstr>
      <vt:lpstr>Research Questions</vt:lpstr>
      <vt:lpstr>Benefit of Allocation</vt:lpstr>
      <vt:lpstr>Whether predictor variables can select successful funds</vt:lpstr>
      <vt:lpstr>Whether predictor variables can select successful funds</vt:lpstr>
      <vt:lpstr>Benefit of Allocation</vt:lpstr>
      <vt:lpstr>PowerPoint 演示文稿</vt:lpstr>
      <vt:lpstr>Performance of Prediction Model </vt:lpstr>
      <vt:lpstr>Empirical Result: Performance</vt:lpstr>
      <vt:lpstr>Empirical Result: Performance</vt:lpstr>
      <vt:lpstr>Empirical Result: Predicting Fund Failure</vt:lpstr>
      <vt:lpstr>Robustness</vt:lpstr>
      <vt:lpstr>Robustness-C</vt:lpstr>
      <vt:lpstr>Research Questions</vt:lpstr>
      <vt:lpstr>Question 3:What might explain the pronounced decline of overall hedge fund performance? </vt:lpstr>
      <vt:lpstr>Outline</vt:lpstr>
      <vt:lpstr>Introduction: Background</vt:lpstr>
      <vt:lpstr>Introduction: Background</vt:lpstr>
      <vt:lpstr>Introduction: Research Design</vt:lpstr>
      <vt:lpstr>Introduction: Research Questions</vt:lpstr>
      <vt:lpstr>Introduction: Motivation</vt:lpstr>
      <vt:lpstr>Introduction: Contribution</vt:lpstr>
      <vt:lpstr>Research Design: Data</vt:lpstr>
      <vt:lpstr>Research Design: Data</vt:lpstr>
      <vt:lpstr>Research Design: Method</vt:lpstr>
      <vt:lpstr>Research Design: Method</vt:lpstr>
      <vt:lpstr>Research Design: Method</vt:lpstr>
      <vt:lpstr>Empirical Result: Performance</vt:lpstr>
      <vt:lpstr>Empirical Result: Performance</vt:lpstr>
      <vt:lpstr>Empirical Result: Sorting Ability</vt:lpstr>
      <vt:lpstr>Empirical Result: Macro Fund</vt:lpstr>
      <vt:lpstr>Empirical Result: Values of ML</vt:lpstr>
      <vt:lpstr>Empirical Result: Macro Fund</vt:lpstr>
      <vt:lpstr>Empirical Result: Interaction between information and modeling capabilities</vt:lpstr>
      <vt:lpstr>PowerPoint 演示文稿</vt:lpstr>
      <vt:lpstr>Empirical Result: Predictive Power of the Return-based Features</vt:lpstr>
      <vt:lpstr>Robustness: Whether the superior performance is mainly due to pure luck</vt:lpstr>
      <vt:lpstr>Robustness: Performance persistence</vt:lpstr>
      <vt:lpstr>Robustness: Smaller pool of fund</vt:lpstr>
      <vt:lpstr>Robustness: Good vs. bad economy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Betting against beta</dc:title>
  <dc:creator>李 玥阳</dc:creator>
  <cp:lastModifiedBy>hp</cp:lastModifiedBy>
  <cp:revision>439</cp:revision>
  <dcterms:created xsi:type="dcterms:W3CDTF">2018-05-20T16:38:52Z</dcterms:created>
  <dcterms:modified xsi:type="dcterms:W3CDTF">2020-03-06T14:47:36Z</dcterms:modified>
</cp:coreProperties>
</file>