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60" r:id="rId5"/>
    <p:sldId id="265" r:id="rId6"/>
    <p:sldId id="289" r:id="rId7"/>
    <p:sldId id="264" r:id="rId8"/>
    <p:sldId id="287" r:id="rId9"/>
    <p:sldId id="283" r:id="rId10"/>
    <p:sldId id="288" r:id="rId11"/>
    <p:sldId id="263" r:id="rId12"/>
    <p:sldId id="266" r:id="rId13"/>
    <p:sldId id="259" r:id="rId14"/>
    <p:sldId id="284" r:id="rId15"/>
    <p:sldId id="267" r:id="rId16"/>
    <p:sldId id="268" r:id="rId17"/>
    <p:sldId id="269" r:id="rId18"/>
    <p:sldId id="270" r:id="rId19"/>
    <p:sldId id="280" r:id="rId20"/>
    <p:sldId id="281" r:id="rId21"/>
    <p:sldId id="271" r:id="rId22"/>
    <p:sldId id="272" r:id="rId23"/>
    <p:sldId id="273" r:id="rId24"/>
    <p:sldId id="274" r:id="rId25"/>
    <p:sldId id="275" r:id="rId26"/>
    <p:sldId id="276" r:id="rId27"/>
    <p:sldId id="277" r:id="rId28"/>
    <p:sldId id="278"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B1CC642-C514-444A-8E6F-BDDCE99425E6}">
          <p14:sldIdLst>
            <p14:sldId id="256"/>
            <p14:sldId id="257"/>
            <p14:sldId id="258"/>
            <p14:sldId id="260"/>
            <p14:sldId id="265"/>
            <p14:sldId id="289"/>
            <p14:sldId id="264"/>
            <p14:sldId id="287"/>
            <p14:sldId id="283"/>
            <p14:sldId id="288"/>
            <p14:sldId id="263"/>
            <p14:sldId id="266"/>
            <p14:sldId id="259"/>
            <p14:sldId id="284"/>
            <p14:sldId id="267"/>
            <p14:sldId id="268"/>
            <p14:sldId id="269"/>
            <p14:sldId id="270"/>
            <p14:sldId id="280"/>
            <p14:sldId id="281"/>
            <p14:sldId id="271"/>
            <p14:sldId id="272"/>
            <p14:sldId id="273"/>
            <p14:sldId id="274"/>
            <p14:sldId id="275"/>
            <p14:sldId id="276"/>
            <p14:sldId id="277"/>
            <p14:sldId id="278"/>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8" autoAdjust="0"/>
    <p:restoredTop sz="64977" autoAdjust="0"/>
  </p:normalViewPr>
  <p:slideViewPr>
    <p:cSldViewPr snapToGrid="0" showGuides="1">
      <p:cViewPr varScale="1">
        <p:scale>
          <a:sx n="64" d="100"/>
          <a:sy n="64" d="100"/>
        </p:scale>
        <p:origin x="111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99872-0B7A-40A9-9742-23E743A8C872}" type="datetimeFigureOut">
              <a:rPr lang="zh-CN" altLang="en-US" smtClean="0"/>
              <a:t>2020/3/21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7AB70-8006-4AA4-9D51-6A7CF85A2DDA}" type="slidenum">
              <a:rPr lang="zh-CN" altLang="en-US" smtClean="0"/>
              <a:t>‹#›</a:t>
            </a:fld>
            <a:endParaRPr lang="zh-CN" altLang="en-US"/>
          </a:p>
        </p:txBody>
      </p:sp>
    </p:spTree>
    <p:extLst>
      <p:ext uri="{BB962C8B-B14F-4D97-AF65-F5344CB8AC3E}">
        <p14:creationId xmlns:p14="http://schemas.microsoft.com/office/powerpoint/2010/main" val="967270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金融学的一个核心问题是解释为什么资产具有不同的预期收益。</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公司债券市场的资本金与股票市场相当，是美国长期资本的主要来源，但其横向可预测性却鲜有证据。</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公司债券的横截面是否具有可预测性仍是一个悬而未决的问题。</a:t>
            </a:r>
            <a:endParaRPr lang="zh-CN" altLang="en-US" dirty="0"/>
          </a:p>
        </p:txBody>
      </p:sp>
      <p:sp>
        <p:nvSpPr>
          <p:cNvPr id="4" name="灯片编号占位符 3"/>
          <p:cNvSpPr>
            <a:spLocks noGrp="1"/>
          </p:cNvSpPr>
          <p:nvPr>
            <p:ph type="sldNum" sz="quarter" idx="5"/>
          </p:nvPr>
        </p:nvSpPr>
        <p:spPr/>
        <p:txBody>
          <a:bodyPr/>
          <a:lstStyle/>
          <a:p>
            <a:fld id="{1FE7AB70-8006-4AA4-9D51-6A7CF85A2DDA}" type="slidenum">
              <a:rPr lang="zh-CN" altLang="en-US" smtClean="0"/>
              <a:t>3</a:t>
            </a:fld>
            <a:endParaRPr lang="zh-CN" altLang="en-US"/>
          </a:p>
        </p:txBody>
      </p:sp>
    </p:spTree>
    <p:extLst>
      <p:ext uri="{BB962C8B-B14F-4D97-AF65-F5344CB8AC3E}">
        <p14:creationId xmlns:p14="http://schemas.microsoft.com/office/powerpoint/2010/main" val="3650250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我们不使用一个收益率平均值，而是采用短期、中期和长期持有到期日的平均值，并使用所有的预测值，而不是单一的预测值。</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有两个原因。</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第一：很难论证哪一个平均收益率是一个有代表性的债券投资者使用的平均收益率。有些投资者关注短期趋势，另一些人可能关注长期趋势。这种模式可能是由于有限的信息或锚定行为偏见而合理产生的。</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锚定行为偏见：</a:t>
            </a:r>
            <a:r>
              <a:rPr lang="zh-CN" altLang="en-US" sz="1200" b="0" i="0" kern="1200" dirty="0">
                <a:solidFill>
                  <a:schemeClr val="tx1"/>
                </a:solidFill>
                <a:effectLst/>
                <a:latin typeface="+mn-lt"/>
                <a:ea typeface="+mn-ea"/>
                <a:cs typeface="+mn-cs"/>
              </a:rPr>
              <a:t>一般的投资者下决定时，往往过分依赖最初接收的信息或熟悉（被多次重提）的信息，然后一锤定音。）</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第二：很难选择哪一个收益率平均值是最好的预测指标。我们使用多个预测因子，捕捉短期、中期和长期回报趋势，是合理的，因为它允许数据确定这些预测因子的相对重要性。</a:t>
            </a:r>
            <a:endParaRPr lang="zh-CN" altLang="en-US" dirty="0"/>
          </a:p>
        </p:txBody>
      </p:sp>
      <p:sp>
        <p:nvSpPr>
          <p:cNvPr id="4" name="灯片编号占位符 3"/>
          <p:cNvSpPr>
            <a:spLocks noGrp="1"/>
          </p:cNvSpPr>
          <p:nvPr>
            <p:ph type="sldNum" sz="quarter" idx="5"/>
          </p:nvPr>
        </p:nvSpPr>
        <p:spPr/>
        <p:txBody>
          <a:bodyPr/>
          <a:lstStyle/>
          <a:p>
            <a:fld id="{1FE7AB70-8006-4AA4-9D51-6A7CF85A2DDA}" type="slidenum">
              <a:rPr lang="zh-CN" altLang="en-US" smtClean="0"/>
              <a:t>13</a:t>
            </a:fld>
            <a:endParaRPr lang="zh-CN" altLang="en-US"/>
          </a:p>
        </p:txBody>
      </p:sp>
    </p:spTree>
    <p:extLst>
      <p:ext uri="{BB962C8B-B14F-4D97-AF65-F5344CB8AC3E}">
        <p14:creationId xmlns:p14="http://schemas.microsoft.com/office/powerpoint/2010/main" val="3714446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a:t>
            </a:r>
            <a:r>
              <a:rPr lang="zh-CN" altLang="en-US" dirty="0"/>
              <a:t>是债券的月度收益。</a:t>
            </a:r>
            <a:endParaRPr lang="en-US" altLang="zh-CN" dirty="0"/>
          </a:p>
          <a:p>
            <a:r>
              <a:rPr lang="en-US" altLang="zh-CN" dirty="0"/>
              <a:t>x</a:t>
            </a:r>
            <a:r>
              <a:rPr lang="zh-CN" altLang="en-US" dirty="0"/>
              <a:t>分别是</a:t>
            </a:r>
            <a:r>
              <a:rPr lang="en-US" altLang="zh-CN" dirty="0"/>
              <a:t>MA</a:t>
            </a:r>
            <a:r>
              <a:rPr lang="zh-CN" altLang="en-US" dirty="0"/>
              <a:t>预测的收益，</a:t>
            </a:r>
            <a:r>
              <a:rPr lang="en-US" altLang="zh-CN" dirty="0"/>
              <a:t>B</a:t>
            </a:r>
            <a:r>
              <a:rPr lang="zh-CN" altLang="en-US" dirty="0"/>
              <a:t>是各种债券特征。</a:t>
            </a:r>
            <a:endParaRPr lang="en-US" altLang="zh-CN" dirty="0"/>
          </a:p>
          <a:p>
            <a:r>
              <a:rPr lang="zh-CN" altLang="en-US" dirty="0"/>
              <a:t>回归使用的</a:t>
            </a:r>
            <a:r>
              <a:rPr lang="en-US" altLang="zh-CN" dirty="0"/>
              <a:t>WLS</a:t>
            </a:r>
            <a:r>
              <a:rPr lang="zh-CN" altLang="en-US" dirty="0"/>
              <a:t>。我们主要关注的变量是</a:t>
            </a:r>
            <a:r>
              <a:rPr lang="en-US" altLang="zh-CN" dirty="0"/>
              <a:t>z1</a:t>
            </a:r>
            <a:endParaRPr lang="zh-CN" altLang="en-US" dirty="0"/>
          </a:p>
        </p:txBody>
      </p:sp>
      <p:sp>
        <p:nvSpPr>
          <p:cNvPr id="4" name="灯片编号占位符 3"/>
          <p:cNvSpPr>
            <a:spLocks noGrp="1"/>
          </p:cNvSpPr>
          <p:nvPr>
            <p:ph type="sldNum" sz="quarter" idx="5"/>
          </p:nvPr>
        </p:nvSpPr>
        <p:spPr/>
        <p:txBody>
          <a:bodyPr/>
          <a:lstStyle/>
          <a:p>
            <a:fld id="{1FE7AB70-8006-4AA4-9D51-6A7CF85A2DDA}" type="slidenum">
              <a:rPr lang="zh-CN" altLang="en-US" smtClean="0"/>
              <a:t>14</a:t>
            </a:fld>
            <a:endParaRPr lang="zh-CN" altLang="en-US"/>
          </a:p>
        </p:txBody>
      </p:sp>
    </p:spTree>
    <p:extLst>
      <p:ext uri="{BB962C8B-B14F-4D97-AF65-F5344CB8AC3E}">
        <p14:creationId xmlns:p14="http://schemas.microsoft.com/office/powerpoint/2010/main" val="1233036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第二栏是超额收益，即做多债券，做空无风险等价债券。</a:t>
            </a:r>
            <a:endParaRPr lang="en-US" altLang="zh-CN" dirty="0"/>
          </a:p>
          <a:p>
            <a:r>
              <a:rPr lang="zh-CN" altLang="en-US" dirty="0"/>
              <a:t>可以看到评级越低，收益越高。</a:t>
            </a:r>
          </a:p>
        </p:txBody>
      </p:sp>
      <p:sp>
        <p:nvSpPr>
          <p:cNvPr id="4" name="灯片编号占位符 3"/>
          <p:cNvSpPr>
            <a:spLocks noGrp="1"/>
          </p:cNvSpPr>
          <p:nvPr>
            <p:ph type="sldNum" sz="quarter" idx="5"/>
          </p:nvPr>
        </p:nvSpPr>
        <p:spPr/>
        <p:txBody>
          <a:bodyPr/>
          <a:lstStyle/>
          <a:p>
            <a:fld id="{1FE7AB70-8006-4AA4-9D51-6A7CF85A2DDA}" type="slidenum">
              <a:rPr lang="zh-CN" altLang="en-US" smtClean="0"/>
              <a:t>16</a:t>
            </a:fld>
            <a:endParaRPr lang="zh-CN" altLang="en-US"/>
          </a:p>
        </p:txBody>
      </p:sp>
    </p:spTree>
    <p:extLst>
      <p:ext uri="{BB962C8B-B14F-4D97-AF65-F5344CB8AC3E}">
        <p14:creationId xmlns:p14="http://schemas.microsoft.com/office/powerpoint/2010/main" val="3574128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本表：</a:t>
            </a:r>
            <a:r>
              <a:rPr lang="en-US" altLang="zh-CN" dirty="0"/>
              <a:t>1</a:t>
            </a:r>
            <a:r>
              <a:rPr lang="zh-CN" altLang="en-US" dirty="0"/>
              <a:t>个月持有期的收益。</a:t>
            </a:r>
            <a:endParaRPr lang="en-US" altLang="zh-CN" dirty="0"/>
          </a:p>
          <a:p>
            <a:r>
              <a:rPr lang="zh-CN" altLang="en-US" dirty="0"/>
              <a:t>①收益都是显著的，并且收益随着评级的降低也在提高。</a:t>
            </a:r>
            <a:endParaRPr lang="en-US" altLang="zh-CN" dirty="0"/>
          </a:p>
          <a:p>
            <a:r>
              <a:rPr lang="zh-CN" altLang="en-US" dirty="0"/>
              <a:t>而</a:t>
            </a:r>
            <a:r>
              <a:rPr lang="en-US" altLang="zh-CN" dirty="0"/>
              <a:t>PLS</a:t>
            </a:r>
            <a:r>
              <a:rPr lang="zh-CN" altLang="en-US" dirty="0"/>
              <a:t>的预测结果表明，收益也都是显著的，且比趋势因子弱一些，这说明</a:t>
            </a:r>
            <a:r>
              <a:rPr lang="zh-CN" altLang="en-US" sz="1200" kern="1200" dirty="0">
                <a:solidFill>
                  <a:schemeClr val="tx1"/>
                </a:solidFill>
                <a:effectLst/>
                <a:latin typeface="+mn-lt"/>
                <a:ea typeface="+mn-ea"/>
                <a:cs typeface="+mn-cs"/>
              </a:rPr>
              <a:t>预测因子之间的相关性在这里似乎不是一个严重的问题。</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②此外在不同的评级债券中都能获得显著收益表明趋势溢价不是主要来自低评级债券。投资性债券一样有趋势溢价。</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③不管是低趋势还是高趋势，收益都是正的，这说明我们的收益主要来自于多头（因为空头的卖出是在降低收益）</a:t>
            </a:r>
            <a:endParaRPr lang="zh-CN" altLang="en-US" dirty="0"/>
          </a:p>
        </p:txBody>
      </p:sp>
      <p:sp>
        <p:nvSpPr>
          <p:cNvPr id="4" name="灯片编号占位符 3"/>
          <p:cNvSpPr>
            <a:spLocks noGrp="1"/>
          </p:cNvSpPr>
          <p:nvPr>
            <p:ph type="sldNum" sz="quarter" idx="5"/>
          </p:nvPr>
        </p:nvSpPr>
        <p:spPr/>
        <p:txBody>
          <a:bodyPr/>
          <a:lstStyle/>
          <a:p>
            <a:fld id="{1FE7AB70-8006-4AA4-9D51-6A7CF85A2DDA}" type="slidenum">
              <a:rPr lang="zh-CN" altLang="en-US" smtClean="0"/>
              <a:t>17</a:t>
            </a:fld>
            <a:endParaRPr lang="zh-CN" altLang="en-US"/>
          </a:p>
        </p:txBody>
      </p:sp>
    </p:spTree>
    <p:extLst>
      <p:ext uri="{BB962C8B-B14F-4D97-AF65-F5344CB8AC3E}">
        <p14:creationId xmlns:p14="http://schemas.microsoft.com/office/powerpoint/2010/main" val="2279382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a:t>
            </a:r>
            <a:r>
              <a:rPr lang="en-US" altLang="zh-CN" dirty="0"/>
              <a:t>3</a:t>
            </a:r>
            <a:r>
              <a:rPr lang="zh-CN" altLang="en-US" dirty="0"/>
              <a:t>是进一步把预测结果划分成了十分位组。</a:t>
            </a:r>
            <a:endParaRPr lang="en-US" altLang="zh-CN" dirty="0"/>
          </a:p>
          <a:p>
            <a:r>
              <a:rPr lang="zh-CN" altLang="en-US" dirty="0"/>
              <a:t>结果表明，趋势预测信号的收益呈现出了明显的单调性。</a:t>
            </a:r>
          </a:p>
        </p:txBody>
      </p:sp>
      <p:sp>
        <p:nvSpPr>
          <p:cNvPr id="4" name="灯片编号占位符 3"/>
          <p:cNvSpPr>
            <a:spLocks noGrp="1"/>
          </p:cNvSpPr>
          <p:nvPr>
            <p:ph type="sldNum" sz="quarter" idx="5"/>
          </p:nvPr>
        </p:nvSpPr>
        <p:spPr/>
        <p:txBody>
          <a:bodyPr/>
          <a:lstStyle/>
          <a:p>
            <a:fld id="{1FE7AB70-8006-4AA4-9D51-6A7CF85A2DDA}" type="slidenum">
              <a:rPr lang="zh-CN" altLang="en-US" smtClean="0"/>
              <a:t>18</a:t>
            </a:fld>
            <a:endParaRPr lang="zh-CN" altLang="en-US"/>
          </a:p>
        </p:txBody>
      </p:sp>
    </p:spTree>
    <p:extLst>
      <p:ext uri="{BB962C8B-B14F-4D97-AF65-F5344CB8AC3E}">
        <p14:creationId xmlns:p14="http://schemas.microsoft.com/office/powerpoint/2010/main" val="2165934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描绘了每个月</a:t>
            </a:r>
            <a:r>
              <a:rPr lang="en-US" altLang="zh-CN" sz="1200" kern="1200" dirty="0">
                <a:solidFill>
                  <a:schemeClr val="tx1"/>
                </a:solidFill>
                <a:effectLst/>
                <a:latin typeface="+mn-lt"/>
                <a:ea typeface="+mn-ea"/>
                <a:cs typeface="+mn-cs"/>
              </a:rPr>
              <a:t>AAA</a:t>
            </a:r>
            <a:r>
              <a:rPr lang="zh-CN" altLang="en-US" sz="1200" kern="1200" dirty="0">
                <a:solidFill>
                  <a:schemeClr val="tx1"/>
                </a:solidFill>
                <a:effectLst/>
                <a:latin typeface="+mn-lt"/>
                <a:ea typeface="+mn-ea"/>
                <a:cs typeface="+mn-cs"/>
              </a:rPr>
              <a:t>债券收益率第</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90</a:t>
            </a:r>
            <a:r>
              <a:rPr lang="zh-CN" altLang="en-US" sz="1200" kern="1200" dirty="0">
                <a:solidFill>
                  <a:schemeClr val="tx1"/>
                </a:solidFill>
                <a:effectLst/>
                <a:latin typeface="+mn-lt"/>
                <a:ea typeface="+mn-ea"/>
                <a:cs typeface="+mn-cs"/>
              </a:rPr>
              <a:t>个百分点的时间序列。</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可以看出债券收益的截面变化是很大的。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这个例子的要点是，即使对于溢价</a:t>
            </a:r>
            <a:r>
              <a:rPr lang="en-US" altLang="zh-CN" sz="1200" kern="1200" dirty="0">
                <a:solidFill>
                  <a:schemeClr val="tx1"/>
                </a:solidFill>
                <a:effectLst/>
                <a:latin typeface="+mn-lt"/>
                <a:ea typeface="+mn-ea"/>
                <a:cs typeface="+mn-cs"/>
              </a:rPr>
              <a:t>AAA</a:t>
            </a:r>
            <a:r>
              <a:rPr lang="zh-CN" altLang="en-US" sz="1200" kern="1200" dirty="0">
                <a:solidFill>
                  <a:schemeClr val="tx1"/>
                </a:solidFill>
                <a:effectLst/>
                <a:latin typeface="+mn-lt"/>
                <a:ea typeface="+mn-ea"/>
                <a:cs typeface="+mn-cs"/>
              </a:rPr>
              <a:t>债券，使用像我们这样的有效信号提取方法，从收益动态中获得利润也是合理的。</a:t>
            </a:r>
            <a:endParaRPr lang="zh-CN" altLang="en-US" dirty="0"/>
          </a:p>
        </p:txBody>
      </p:sp>
      <p:sp>
        <p:nvSpPr>
          <p:cNvPr id="4" name="灯片编号占位符 3"/>
          <p:cNvSpPr>
            <a:spLocks noGrp="1"/>
          </p:cNvSpPr>
          <p:nvPr>
            <p:ph type="sldNum" sz="quarter" idx="5"/>
          </p:nvPr>
        </p:nvSpPr>
        <p:spPr/>
        <p:txBody>
          <a:bodyPr/>
          <a:lstStyle/>
          <a:p>
            <a:fld id="{1FE7AB70-8006-4AA4-9D51-6A7CF85A2DDA}" type="slidenum">
              <a:rPr lang="zh-CN" altLang="en-US" smtClean="0"/>
              <a:t>19</a:t>
            </a:fld>
            <a:endParaRPr lang="zh-CN" altLang="en-US"/>
          </a:p>
        </p:txBody>
      </p:sp>
    </p:spTree>
    <p:extLst>
      <p:ext uri="{BB962C8B-B14F-4D97-AF65-F5344CB8AC3E}">
        <p14:creationId xmlns:p14="http://schemas.microsoft.com/office/powerpoint/2010/main" val="1506705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绘制了整个采样期间趋势因子收益（</a:t>
            </a:r>
            <a:r>
              <a:rPr lang="en-US" altLang="zh-CN" sz="1200" kern="1200" dirty="0">
                <a:solidFill>
                  <a:schemeClr val="tx1"/>
                </a:solidFill>
                <a:effectLst/>
                <a:latin typeface="+mn-lt"/>
                <a:ea typeface="+mn-ea"/>
                <a:cs typeface="+mn-cs"/>
              </a:rPr>
              <a:t>H-L</a:t>
            </a:r>
            <a:r>
              <a:rPr lang="zh-CN" altLang="en-US" sz="1200" kern="1200" dirty="0">
                <a:solidFill>
                  <a:schemeClr val="tx1"/>
                </a:solidFill>
                <a:effectLst/>
                <a:latin typeface="+mn-lt"/>
                <a:ea typeface="+mn-ea"/>
                <a:cs typeface="+mn-cs"/>
              </a:rPr>
              <a:t>）的时间序列。</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①趋势溢价是相当稳定的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②趋势溢价是普遍存在的，不仅限于特定的评级类别。</a:t>
            </a:r>
            <a:endParaRPr lang="zh-CN" altLang="en-US" dirty="0"/>
          </a:p>
        </p:txBody>
      </p:sp>
      <p:sp>
        <p:nvSpPr>
          <p:cNvPr id="4" name="灯片编号占位符 3"/>
          <p:cNvSpPr>
            <a:spLocks noGrp="1"/>
          </p:cNvSpPr>
          <p:nvPr>
            <p:ph type="sldNum" sz="quarter" idx="5"/>
          </p:nvPr>
        </p:nvSpPr>
        <p:spPr/>
        <p:txBody>
          <a:bodyPr/>
          <a:lstStyle/>
          <a:p>
            <a:fld id="{1FE7AB70-8006-4AA4-9D51-6A7CF85A2DDA}" type="slidenum">
              <a:rPr lang="zh-CN" altLang="en-US" smtClean="0"/>
              <a:t>20</a:t>
            </a:fld>
            <a:endParaRPr lang="zh-CN" altLang="en-US"/>
          </a:p>
        </p:txBody>
      </p:sp>
    </p:spTree>
    <p:extLst>
      <p:ext uri="{BB962C8B-B14F-4D97-AF65-F5344CB8AC3E}">
        <p14:creationId xmlns:p14="http://schemas.microsoft.com/office/powerpoint/2010/main" val="1600965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本表展示了趋势因子收益的相关特征。</a:t>
            </a:r>
            <a:endParaRPr lang="en-US" altLang="zh-CN" dirty="0"/>
          </a:p>
          <a:p>
            <a:r>
              <a:rPr lang="zh-CN" altLang="en-US" dirty="0"/>
              <a:t>主要观察的是：</a:t>
            </a:r>
            <a:endParaRPr lang="en-US" altLang="zh-CN" dirty="0"/>
          </a:p>
          <a:p>
            <a:r>
              <a:rPr lang="zh-CN" altLang="en-US" dirty="0"/>
              <a:t>①趋势因子的表现比</a:t>
            </a:r>
            <a:r>
              <a:rPr lang="en-US" altLang="zh-CN" dirty="0"/>
              <a:t>mom</a:t>
            </a:r>
            <a:r>
              <a:rPr lang="zh-CN" altLang="en-US" dirty="0"/>
              <a:t>要好。（标准差更小，夏普率更高等）</a:t>
            </a:r>
            <a:endParaRPr lang="en-US" altLang="zh-CN" dirty="0"/>
          </a:p>
          <a:p>
            <a:r>
              <a:rPr lang="zh-CN" altLang="en-US" dirty="0"/>
              <a:t>②趋势因子和其他因子相关性接近于</a:t>
            </a:r>
            <a:r>
              <a:rPr lang="en-US" altLang="zh-CN" dirty="0"/>
              <a:t>0</a:t>
            </a:r>
            <a:r>
              <a:rPr lang="zh-CN" altLang="en-US" dirty="0"/>
              <a:t>，很多时候也是负的。这启发我们是不是同时对他们进行投资也可以获得收益呢？</a:t>
            </a:r>
          </a:p>
        </p:txBody>
      </p:sp>
      <p:sp>
        <p:nvSpPr>
          <p:cNvPr id="4" name="灯片编号占位符 3"/>
          <p:cNvSpPr>
            <a:spLocks noGrp="1"/>
          </p:cNvSpPr>
          <p:nvPr>
            <p:ph type="sldNum" sz="quarter" idx="5"/>
          </p:nvPr>
        </p:nvSpPr>
        <p:spPr/>
        <p:txBody>
          <a:bodyPr/>
          <a:lstStyle/>
          <a:p>
            <a:fld id="{1FE7AB70-8006-4AA4-9D51-6A7CF85A2DDA}" type="slidenum">
              <a:rPr lang="zh-CN" altLang="en-US" smtClean="0"/>
              <a:t>21</a:t>
            </a:fld>
            <a:endParaRPr lang="zh-CN" altLang="en-US"/>
          </a:p>
        </p:txBody>
      </p:sp>
    </p:spTree>
    <p:extLst>
      <p:ext uri="{BB962C8B-B14F-4D97-AF65-F5344CB8AC3E}">
        <p14:creationId xmlns:p14="http://schemas.microsoft.com/office/powerpoint/2010/main" val="393675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表</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报告了整个样本的时间序列回归的</a:t>
            </a:r>
            <a:r>
              <a:rPr lang="en-US" altLang="zh-CN" sz="1200" kern="1200" dirty="0">
                <a:solidFill>
                  <a:schemeClr val="tx1"/>
                </a:solidFill>
                <a:effectLst/>
                <a:latin typeface="+mn-lt"/>
                <a:ea typeface="+mn-ea"/>
                <a:cs typeface="+mn-cs"/>
              </a:rPr>
              <a:t>α</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结果表明，趋势因子组合（</a:t>
            </a:r>
            <a:r>
              <a:rPr lang="en-US" altLang="zh-CN" sz="1200" kern="1200" dirty="0">
                <a:solidFill>
                  <a:schemeClr val="tx1"/>
                </a:solidFill>
                <a:effectLst/>
                <a:latin typeface="+mn-lt"/>
                <a:ea typeface="+mn-ea"/>
                <a:cs typeface="+mn-cs"/>
              </a:rPr>
              <a:t>H-L</a:t>
            </a:r>
            <a:r>
              <a:rPr lang="zh-CN" altLang="en-US" sz="1200" kern="1200" dirty="0">
                <a:solidFill>
                  <a:schemeClr val="tx1"/>
                </a:solidFill>
                <a:effectLst/>
                <a:latin typeface="+mn-lt"/>
                <a:ea typeface="+mn-ea"/>
                <a:cs typeface="+mn-cs"/>
              </a:rPr>
              <a:t>）的收益不能用标准风险因子来解释。此外，</a:t>
            </a:r>
            <a:r>
              <a:rPr lang="en-US" altLang="zh-CN" sz="1200" kern="1200" dirty="0">
                <a:solidFill>
                  <a:schemeClr val="tx1"/>
                </a:solidFill>
                <a:effectLst/>
                <a:latin typeface="+mn-lt"/>
                <a:ea typeface="+mn-ea"/>
                <a:cs typeface="+mn-cs"/>
              </a:rPr>
              <a:t>GRS</a:t>
            </a:r>
            <a:r>
              <a:rPr lang="zh-CN" altLang="en-US" sz="1200" kern="1200" dirty="0">
                <a:solidFill>
                  <a:schemeClr val="tx1"/>
                </a:solidFill>
                <a:effectLst/>
                <a:latin typeface="+mn-lt"/>
                <a:ea typeface="+mn-ea"/>
                <a:cs typeface="+mn-cs"/>
              </a:rPr>
              <a:t>检验统计量完全否定了所有截获都为零的零假设。引入更多的因素可以提高模型的解释力，但无助于减少</a:t>
            </a:r>
            <a:r>
              <a:rPr lang="en-US" altLang="zh-CN" sz="1200" kern="1200" dirty="0">
                <a:solidFill>
                  <a:schemeClr val="tx1"/>
                </a:solidFill>
                <a:effectLst/>
                <a:latin typeface="+mn-lt"/>
                <a:ea typeface="+mn-ea"/>
                <a:cs typeface="+mn-cs"/>
              </a:rPr>
              <a:t>alpha</a:t>
            </a:r>
            <a:r>
              <a:rPr lang="zh-CN" altLang="en-US" sz="1200" kern="1200" dirty="0">
                <a:solidFill>
                  <a:schemeClr val="tx1"/>
                </a:solidFill>
                <a:effectLst/>
                <a:latin typeface="+mn-lt"/>
                <a:ea typeface="+mn-ea"/>
                <a:cs typeface="+mn-cs"/>
              </a:rPr>
              <a:t>值。</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此外，对于低等级债券来说，无法解释的超额收益更大。（这个结果不再展示）</a:t>
            </a:r>
            <a:endParaRPr lang="zh-CN" altLang="en-US" dirty="0"/>
          </a:p>
        </p:txBody>
      </p:sp>
      <p:sp>
        <p:nvSpPr>
          <p:cNvPr id="4" name="灯片编号占位符 3"/>
          <p:cNvSpPr>
            <a:spLocks noGrp="1"/>
          </p:cNvSpPr>
          <p:nvPr>
            <p:ph type="sldNum" sz="quarter" idx="5"/>
          </p:nvPr>
        </p:nvSpPr>
        <p:spPr/>
        <p:txBody>
          <a:bodyPr/>
          <a:lstStyle/>
          <a:p>
            <a:fld id="{1FE7AB70-8006-4AA4-9D51-6A7CF85A2DDA}" type="slidenum">
              <a:rPr lang="zh-CN" altLang="en-US" smtClean="0"/>
              <a:t>22</a:t>
            </a:fld>
            <a:endParaRPr lang="zh-CN" altLang="en-US"/>
          </a:p>
        </p:txBody>
      </p:sp>
    </p:spTree>
    <p:extLst>
      <p:ext uri="{BB962C8B-B14F-4D97-AF65-F5344CB8AC3E}">
        <p14:creationId xmlns:p14="http://schemas.microsoft.com/office/powerpoint/2010/main" val="3633712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单位是每月收益。</a:t>
            </a:r>
            <a:endParaRPr lang="en-US" altLang="zh-CN" dirty="0"/>
          </a:p>
          <a:p>
            <a:r>
              <a:rPr lang="zh-CN" altLang="en-US" dirty="0"/>
              <a:t>出现了很明显的夏普比率的提高。</a:t>
            </a:r>
            <a:endParaRPr lang="en-US" altLang="zh-CN" dirty="0"/>
          </a:p>
          <a:p>
            <a:endParaRPr lang="en-US" altLang="zh-CN" dirty="0"/>
          </a:p>
          <a:p>
            <a:r>
              <a:rPr lang="zh-CN" altLang="en-US" dirty="0"/>
              <a:t>就换手率而言，高低趋势组合中换手率没有明显差异。</a:t>
            </a:r>
            <a:r>
              <a:rPr lang="zh-CN" altLang="en-US" sz="1200" kern="1200" dirty="0">
                <a:solidFill>
                  <a:schemeClr val="tx1"/>
                </a:solidFill>
                <a:effectLst/>
                <a:latin typeface="+mn-lt"/>
                <a:ea typeface="+mn-ea"/>
                <a:cs typeface="+mn-cs"/>
              </a:rPr>
              <a:t>表明趋势因子投资组合的成交量不受多头或空头的支配。</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就交易成本而言，交易成本为</a:t>
            </a:r>
            <a:r>
              <a:rPr lang="en-US" altLang="zh-CN" sz="1200" kern="1200" dirty="0">
                <a:solidFill>
                  <a:schemeClr val="tx1"/>
                </a:solidFill>
                <a:effectLst/>
                <a:latin typeface="+mn-lt"/>
                <a:ea typeface="+mn-ea"/>
                <a:cs typeface="+mn-cs"/>
              </a:rPr>
              <a:t>1.72%</a:t>
            </a:r>
            <a:r>
              <a:rPr lang="zh-CN" altLang="en-US" sz="1200" kern="1200" dirty="0">
                <a:solidFill>
                  <a:schemeClr val="tx1"/>
                </a:solidFill>
                <a:effectLst/>
                <a:latin typeface="+mn-lt"/>
                <a:ea typeface="+mn-ea"/>
                <a:cs typeface="+mn-cs"/>
              </a:rPr>
              <a:t>才能完全抵消</a:t>
            </a:r>
            <a:r>
              <a:rPr lang="en-US" altLang="zh-CN" sz="1200" kern="1200" dirty="0">
                <a:solidFill>
                  <a:schemeClr val="tx1"/>
                </a:solidFill>
                <a:effectLst/>
                <a:latin typeface="+mn-lt"/>
                <a:ea typeface="+mn-ea"/>
                <a:cs typeface="+mn-cs"/>
              </a:rPr>
              <a:t>H-L</a:t>
            </a:r>
            <a:r>
              <a:rPr lang="zh-CN" altLang="en-US" sz="1200" kern="1200" dirty="0">
                <a:solidFill>
                  <a:schemeClr val="tx1"/>
                </a:solidFill>
                <a:effectLst/>
                <a:latin typeface="+mn-lt"/>
                <a:ea typeface="+mn-ea"/>
                <a:cs typeface="+mn-cs"/>
              </a:rPr>
              <a:t>收益，</a:t>
            </a:r>
            <a:r>
              <a:rPr lang="en-US" altLang="zh-CN" sz="1200" kern="1200" dirty="0">
                <a:solidFill>
                  <a:schemeClr val="tx1"/>
                </a:solidFill>
                <a:effectLst/>
                <a:latin typeface="+mn-lt"/>
                <a:ea typeface="+mn-ea"/>
                <a:cs typeface="+mn-cs"/>
              </a:rPr>
              <a:t>1.30%</a:t>
            </a:r>
            <a:r>
              <a:rPr lang="zh-CN" altLang="en-US" sz="1200" kern="1200" dirty="0">
                <a:solidFill>
                  <a:schemeClr val="tx1"/>
                </a:solidFill>
                <a:effectLst/>
                <a:latin typeface="+mn-lt"/>
                <a:ea typeface="+mn-ea"/>
                <a:cs typeface="+mn-cs"/>
              </a:rPr>
              <a:t>才能使</a:t>
            </a:r>
            <a:r>
              <a:rPr lang="en-US" altLang="zh-CN" sz="1200" kern="1200" dirty="0">
                <a:solidFill>
                  <a:schemeClr val="tx1"/>
                </a:solidFill>
                <a:effectLst/>
                <a:latin typeface="+mn-lt"/>
                <a:ea typeface="+mn-ea"/>
                <a:cs typeface="+mn-cs"/>
              </a:rPr>
              <a:t>H-L</a:t>
            </a:r>
            <a:r>
              <a:rPr lang="zh-CN" altLang="en-US" sz="1200" kern="1200" dirty="0">
                <a:solidFill>
                  <a:schemeClr val="tx1"/>
                </a:solidFill>
                <a:effectLst/>
                <a:latin typeface="+mn-lt"/>
                <a:ea typeface="+mn-ea"/>
                <a:cs typeface="+mn-cs"/>
              </a:rPr>
              <a:t>收益在</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的水平上统计上不显著。</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BETC</a:t>
            </a:r>
            <a:r>
              <a:rPr lang="zh-CN" altLang="en-US" sz="1200" kern="1200" dirty="0">
                <a:solidFill>
                  <a:schemeClr val="tx1"/>
                </a:solidFill>
                <a:effectLst/>
                <a:latin typeface="+mn-lt"/>
                <a:ea typeface="+mn-ea"/>
                <a:cs typeface="+mn-cs"/>
              </a:rPr>
              <a:t>随着债券评级的下降而上升</a:t>
            </a:r>
            <a:endParaRPr lang="zh-CN" altLang="en-US" dirty="0"/>
          </a:p>
        </p:txBody>
      </p:sp>
      <p:sp>
        <p:nvSpPr>
          <p:cNvPr id="4" name="灯片编号占位符 3"/>
          <p:cNvSpPr>
            <a:spLocks noGrp="1"/>
          </p:cNvSpPr>
          <p:nvPr>
            <p:ph type="sldNum" sz="quarter" idx="5"/>
          </p:nvPr>
        </p:nvSpPr>
        <p:spPr/>
        <p:txBody>
          <a:bodyPr/>
          <a:lstStyle/>
          <a:p>
            <a:fld id="{1FE7AB70-8006-4AA4-9D51-6A7CF85A2DDA}" type="slidenum">
              <a:rPr lang="zh-CN" altLang="en-US" smtClean="0"/>
              <a:t>23</a:t>
            </a:fld>
            <a:endParaRPr lang="zh-CN" altLang="en-US"/>
          </a:p>
        </p:txBody>
      </p:sp>
    </p:spTree>
    <p:extLst>
      <p:ext uri="{BB962C8B-B14F-4D97-AF65-F5344CB8AC3E}">
        <p14:creationId xmlns:p14="http://schemas.microsoft.com/office/powerpoint/2010/main" val="2080922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Cochrane</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Piazzesi</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2005</a:t>
            </a:r>
            <a:r>
              <a:rPr lang="zh-CN" altLang="en-US" sz="1200" kern="1200" dirty="0">
                <a:solidFill>
                  <a:schemeClr val="tx1"/>
                </a:solidFill>
                <a:effectLst/>
                <a:latin typeface="+mn-lt"/>
                <a:ea typeface="+mn-ea"/>
                <a:cs typeface="+mn-cs"/>
              </a:rPr>
              <a:t>）是使用一至五年期美国国债平均收益率预测未来美国国债收益率的主要研究之一，他们发现过去的收益率包含了债券溢价的重要信息。</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FE7AB70-8006-4AA4-9D51-6A7CF85A2DDA}" type="slidenum">
              <a:rPr lang="zh-CN" altLang="en-US" smtClean="0"/>
              <a:t>4</a:t>
            </a:fld>
            <a:endParaRPr lang="zh-CN" altLang="en-US"/>
          </a:p>
        </p:txBody>
      </p:sp>
    </p:spTree>
    <p:extLst>
      <p:ext uri="{BB962C8B-B14F-4D97-AF65-F5344CB8AC3E}">
        <p14:creationId xmlns:p14="http://schemas.microsoft.com/office/powerpoint/2010/main" val="3762514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债券发行规模、年龄、票面利率和上个月及过去六个月收益率的移动平均值。</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高趋势投资组合收益率和票面利率较高，发行量较低，年龄较轻。</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dirty="0"/>
              <a:t>但是随着评级的降低，高低组合之间的特征差异变得更小了。</a:t>
            </a:r>
          </a:p>
        </p:txBody>
      </p:sp>
      <p:sp>
        <p:nvSpPr>
          <p:cNvPr id="4" name="灯片编号占位符 3"/>
          <p:cNvSpPr>
            <a:spLocks noGrp="1"/>
          </p:cNvSpPr>
          <p:nvPr>
            <p:ph type="sldNum" sz="quarter" idx="5"/>
          </p:nvPr>
        </p:nvSpPr>
        <p:spPr/>
        <p:txBody>
          <a:bodyPr/>
          <a:lstStyle/>
          <a:p>
            <a:fld id="{1FE7AB70-8006-4AA4-9D51-6A7CF85A2DDA}" type="slidenum">
              <a:rPr lang="zh-CN" altLang="en-US" smtClean="0"/>
              <a:t>24</a:t>
            </a:fld>
            <a:endParaRPr lang="zh-CN" altLang="en-US"/>
          </a:p>
        </p:txBody>
      </p:sp>
    </p:spTree>
    <p:extLst>
      <p:ext uri="{BB962C8B-B14F-4D97-AF65-F5344CB8AC3E}">
        <p14:creationId xmlns:p14="http://schemas.microsoft.com/office/powerpoint/2010/main" val="1562828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为了判断动量是不是驱动趋势投资组合收益的主要因素。我们根据动量因子对债券分组。然后观察各个组合中对应的高低趋势投资组合债券的比例。</a:t>
            </a:r>
            <a:endParaRPr lang="en-US" altLang="zh-CN" dirty="0"/>
          </a:p>
          <a:p>
            <a:r>
              <a:rPr lang="zh-CN" altLang="en-US" dirty="0"/>
              <a:t>结果表明：</a:t>
            </a:r>
            <a:r>
              <a:rPr lang="zh-CN" altLang="en-US" sz="1200" kern="1200" dirty="0">
                <a:solidFill>
                  <a:schemeClr val="tx1"/>
                </a:solidFill>
                <a:effectLst/>
                <a:latin typeface="+mn-lt"/>
                <a:ea typeface="+mn-ea"/>
                <a:cs typeface="+mn-cs"/>
              </a:rPr>
              <a:t>债券动量不是趋势信号产生的横截面收益可预测性的驱动因素。</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没有证据表明，高趋势投资组合中属于赢家集团的债券所占比例较大，而低趋势投资组合中属于输家集团的债券所占比例较大。</a:t>
            </a:r>
            <a:endParaRPr lang="zh-CN" altLang="en-US" dirty="0"/>
          </a:p>
        </p:txBody>
      </p:sp>
      <p:sp>
        <p:nvSpPr>
          <p:cNvPr id="4" name="灯片编号占位符 3"/>
          <p:cNvSpPr>
            <a:spLocks noGrp="1"/>
          </p:cNvSpPr>
          <p:nvPr>
            <p:ph type="sldNum" sz="quarter" idx="5"/>
          </p:nvPr>
        </p:nvSpPr>
        <p:spPr/>
        <p:txBody>
          <a:bodyPr/>
          <a:lstStyle/>
          <a:p>
            <a:fld id="{1FE7AB70-8006-4AA4-9D51-6A7CF85A2DDA}" type="slidenum">
              <a:rPr lang="zh-CN" altLang="en-US" smtClean="0"/>
              <a:t>25</a:t>
            </a:fld>
            <a:endParaRPr lang="zh-CN" altLang="en-US"/>
          </a:p>
        </p:txBody>
      </p:sp>
    </p:spTree>
    <p:extLst>
      <p:ext uri="{BB962C8B-B14F-4D97-AF65-F5344CB8AC3E}">
        <p14:creationId xmlns:p14="http://schemas.microsoft.com/office/powerpoint/2010/main" val="1792296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非独立</a:t>
            </a:r>
            <a:endParaRPr lang="en-US" altLang="zh-CN" dirty="0"/>
          </a:p>
          <a:p>
            <a:r>
              <a:rPr lang="zh-CN" altLang="en-US" dirty="0"/>
              <a:t>第一排序：</a:t>
            </a:r>
            <a:r>
              <a:rPr lang="zh-CN" altLang="en-US" sz="1200" kern="1200" dirty="0">
                <a:solidFill>
                  <a:schemeClr val="tx1"/>
                </a:solidFill>
                <a:effectLst/>
                <a:latin typeface="+mn-lt"/>
                <a:ea typeface="+mn-ea"/>
                <a:cs typeface="+mn-cs"/>
              </a:rPr>
              <a:t>过去六个月的回报率及其他债券特征。（受到了控制）</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第二排序：趋势信号预期回报率。</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表中的</a:t>
            </a:r>
            <a:r>
              <a:rPr lang="en-US" altLang="zh-CN" sz="1200" kern="1200" dirty="0">
                <a:solidFill>
                  <a:schemeClr val="tx1"/>
                </a:solidFill>
                <a:effectLst/>
                <a:latin typeface="+mn-lt"/>
                <a:ea typeface="+mn-ea"/>
                <a:cs typeface="+mn-cs"/>
              </a:rPr>
              <a:t>H-L</a:t>
            </a:r>
            <a:r>
              <a:rPr lang="zh-CN" altLang="en-US" sz="1200" kern="1200" dirty="0">
                <a:solidFill>
                  <a:schemeClr val="tx1"/>
                </a:solidFill>
                <a:effectLst/>
                <a:latin typeface="+mn-lt"/>
                <a:ea typeface="+mn-ea"/>
                <a:cs typeface="+mn-cs"/>
              </a:rPr>
              <a:t>是求所有五个动量投资组合的平均值，进而得到</a:t>
            </a:r>
            <a:r>
              <a:rPr lang="en-US" altLang="zh-CN" sz="1200" kern="1200" dirty="0">
                <a:solidFill>
                  <a:schemeClr val="tx1"/>
                </a:solidFill>
                <a:effectLst/>
                <a:latin typeface="+mn-lt"/>
                <a:ea typeface="+mn-ea"/>
                <a:cs typeface="+mn-cs"/>
              </a:rPr>
              <a:t>H-L</a:t>
            </a:r>
            <a:r>
              <a:rPr lang="zh-CN" altLang="en-US" sz="1200" kern="1200" dirty="0">
                <a:solidFill>
                  <a:schemeClr val="tx1"/>
                </a:solidFill>
                <a:effectLst/>
                <a:latin typeface="+mn-lt"/>
                <a:ea typeface="+mn-ea"/>
                <a:cs typeface="+mn-cs"/>
              </a:rPr>
              <a:t>每个趋势投资组合的回报。</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可见：</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①趋势溢价并非由传统债券动量所驱动</a:t>
            </a:r>
            <a:endParaRPr lang="zh-CN" altLang="en-US" dirty="0"/>
          </a:p>
        </p:txBody>
      </p:sp>
      <p:sp>
        <p:nvSpPr>
          <p:cNvPr id="4" name="灯片编号占位符 3"/>
          <p:cNvSpPr>
            <a:spLocks noGrp="1"/>
          </p:cNvSpPr>
          <p:nvPr>
            <p:ph type="sldNum" sz="quarter" idx="5"/>
          </p:nvPr>
        </p:nvSpPr>
        <p:spPr/>
        <p:txBody>
          <a:bodyPr/>
          <a:lstStyle/>
          <a:p>
            <a:fld id="{1FE7AB70-8006-4AA4-9D51-6A7CF85A2DDA}" type="slidenum">
              <a:rPr lang="zh-CN" altLang="en-US" smtClean="0"/>
              <a:t>26</a:t>
            </a:fld>
            <a:endParaRPr lang="zh-CN" altLang="en-US"/>
          </a:p>
        </p:txBody>
      </p:sp>
    </p:spTree>
    <p:extLst>
      <p:ext uri="{BB962C8B-B14F-4D97-AF65-F5344CB8AC3E}">
        <p14:creationId xmlns:p14="http://schemas.microsoft.com/office/powerpoint/2010/main" val="924812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几乎所有的</a:t>
            </a:r>
            <a:r>
              <a:rPr lang="en-US" altLang="zh-CN" dirty="0"/>
              <a:t>z1</a:t>
            </a:r>
            <a:r>
              <a:rPr lang="zh-CN" altLang="en-US" dirty="0"/>
              <a:t>都是显著为正的。</a:t>
            </a:r>
            <a:endParaRPr lang="en-US" altLang="zh-CN" dirty="0"/>
          </a:p>
          <a:p>
            <a:r>
              <a:rPr lang="zh-CN" altLang="en-US" dirty="0"/>
              <a:t>并且</a:t>
            </a:r>
            <a:r>
              <a:rPr lang="en-US" altLang="zh-CN" dirty="0"/>
              <a:t>MA</a:t>
            </a:r>
            <a:r>
              <a:rPr lang="zh-CN" altLang="en-US" dirty="0"/>
              <a:t>在控制了所有控制变量后，依然有显著的预测能力。（其中，模型</a:t>
            </a:r>
            <a:r>
              <a:rPr lang="en-US" altLang="zh-CN" dirty="0"/>
              <a:t>6</a:t>
            </a:r>
            <a:r>
              <a:rPr lang="zh-CN" altLang="en-US" dirty="0"/>
              <a:t>囊括了所有的控制变量）</a:t>
            </a:r>
            <a:endParaRPr lang="en-US" altLang="zh-CN" dirty="0"/>
          </a:p>
          <a:p>
            <a:endParaRPr lang="en-US" altLang="zh-CN" dirty="0"/>
          </a:p>
          <a:p>
            <a:r>
              <a:rPr lang="zh-CN" altLang="en-US" dirty="0"/>
              <a:t>控制变量的加入提高了模型的解释能力</a:t>
            </a:r>
            <a:r>
              <a:rPr lang="en-US" altLang="zh-CN" dirty="0"/>
              <a:t>——R2</a:t>
            </a:r>
            <a:r>
              <a:rPr lang="zh-CN" altLang="en-US" dirty="0"/>
              <a:t>在增加。</a:t>
            </a:r>
            <a:endParaRPr lang="en-US" altLang="zh-CN" dirty="0"/>
          </a:p>
          <a:p>
            <a:r>
              <a:rPr lang="zh-CN" altLang="en-US" dirty="0"/>
              <a:t>而随着评级的降低，</a:t>
            </a:r>
            <a:r>
              <a:rPr lang="en-US" altLang="zh-CN" dirty="0"/>
              <a:t>z1</a:t>
            </a:r>
            <a:r>
              <a:rPr lang="zh-CN" altLang="en-US" dirty="0"/>
              <a:t>也更大，这与双变量组合分析是一致的。</a:t>
            </a:r>
          </a:p>
        </p:txBody>
      </p:sp>
      <p:sp>
        <p:nvSpPr>
          <p:cNvPr id="4" name="灯片编号占位符 3"/>
          <p:cNvSpPr>
            <a:spLocks noGrp="1"/>
          </p:cNvSpPr>
          <p:nvPr>
            <p:ph type="sldNum" sz="quarter" idx="5"/>
          </p:nvPr>
        </p:nvSpPr>
        <p:spPr/>
        <p:txBody>
          <a:bodyPr/>
          <a:lstStyle/>
          <a:p>
            <a:fld id="{1FE7AB70-8006-4AA4-9D51-6A7CF85A2DDA}" type="slidenum">
              <a:rPr lang="zh-CN" altLang="en-US" smtClean="0"/>
              <a:t>27</a:t>
            </a:fld>
            <a:endParaRPr lang="zh-CN" altLang="en-US"/>
          </a:p>
        </p:txBody>
      </p:sp>
    </p:spTree>
    <p:extLst>
      <p:ext uri="{BB962C8B-B14F-4D97-AF65-F5344CB8AC3E}">
        <p14:creationId xmlns:p14="http://schemas.microsoft.com/office/powerpoint/2010/main" val="3615166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趋势信号是一个在不同评级的债券下都有良好预测能力的工具。</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不仅在投机性债券回报率方面，而且在投资性债券回报率方面，存在显著的趋势溢价。</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发行规模较小、票面利率和收益率较高以及发行时间较新的债券的趋势溢价更高。</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趋势溢价与基于单一过去收益预测的传统债券动量几乎没有关系</a:t>
            </a:r>
            <a:endParaRPr lang="zh-CN" altLang="en-US" dirty="0"/>
          </a:p>
        </p:txBody>
      </p:sp>
      <p:sp>
        <p:nvSpPr>
          <p:cNvPr id="4" name="灯片编号占位符 3"/>
          <p:cNvSpPr>
            <a:spLocks noGrp="1"/>
          </p:cNvSpPr>
          <p:nvPr>
            <p:ph type="sldNum" sz="quarter" idx="5"/>
          </p:nvPr>
        </p:nvSpPr>
        <p:spPr/>
        <p:txBody>
          <a:bodyPr/>
          <a:lstStyle/>
          <a:p>
            <a:fld id="{1FE7AB70-8006-4AA4-9D51-6A7CF85A2DDA}" type="slidenum">
              <a:rPr lang="zh-CN" altLang="en-US" smtClean="0"/>
              <a:t>28</a:t>
            </a:fld>
            <a:endParaRPr lang="zh-CN" altLang="en-US"/>
          </a:p>
        </p:txBody>
      </p:sp>
    </p:spTree>
    <p:extLst>
      <p:ext uri="{BB962C8B-B14F-4D97-AF65-F5344CB8AC3E}">
        <p14:creationId xmlns:p14="http://schemas.microsoft.com/office/powerpoint/2010/main" val="29627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Treynor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Ferguson</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1985</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Brown</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Jennings</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1989</a:t>
            </a:r>
            <a:r>
              <a:rPr lang="zh-CN" altLang="en-US" sz="1200" kern="1200" dirty="0">
                <a:solidFill>
                  <a:schemeClr val="tx1"/>
                </a:solidFill>
                <a:effectLst/>
                <a:latin typeface="+mn-lt"/>
                <a:ea typeface="+mn-ea"/>
                <a:cs typeface="+mn-cs"/>
              </a:rPr>
              <a:t>）以及</a:t>
            </a:r>
            <a:r>
              <a:rPr lang="en-US" altLang="zh-CN" sz="1200" kern="1200" dirty="0" err="1">
                <a:solidFill>
                  <a:schemeClr val="tx1"/>
                </a:solidFill>
                <a:effectLst/>
                <a:latin typeface="+mn-lt"/>
                <a:ea typeface="+mn-ea"/>
                <a:cs typeface="+mn-cs"/>
              </a:rPr>
              <a:t>Cespa</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Vives</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2011</a:t>
            </a:r>
            <a:r>
              <a:rPr lang="zh-CN" altLang="en-US" sz="1200" kern="1200" dirty="0">
                <a:solidFill>
                  <a:schemeClr val="tx1"/>
                </a:solidFill>
                <a:effectLst/>
                <a:latin typeface="+mn-lt"/>
                <a:ea typeface="+mn-ea"/>
                <a:cs typeface="+mn-cs"/>
              </a:rPr>
              <a:t>）从理论上表明，由于异质投资者在接收和响应信息方面的差异，过去的回报对未来的回报具有预测力。</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Greenwood and Shleifer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2014</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Hirshleifer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Li</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and Yu(2015)</a:t>
            </a:r>
            <a:r>
              <a:rPr lang="zh-CN" altLang="en-US" sz="1200" kern="1200" dirty="0">
                <a:solidFill>
                  <a:schemeClr val="tx1"/>
                </a:solidFill>
                <a:effectLst/>
                <a:latin typeface="+mn-lt"/>
                <a:ea typeface="+mn-ea"/>
                <a:cs typeface="+mn-cs"/>
              </a:rPr>
              <a:t>表明，当投资者从过去推断预期时，回报趋势应反映预期回报。</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Han</a:t>
            </a:r>
            <a:r>
              <a:rPr lang="zh-CN" altLang="en-US" sz="1200" kern="1200" dirty="0">
                <a:solidFill>
                  <a:schemeClr val="tx1"/>
                </a:solidFill>
                <a:effectLst/>
                <a:latin typeface="+mn-lt"/>
                <a:ea typeface="+mn-ea"/>
                <a:cs typeface="+mn-cs"/>
              </a:rPr>
              <a:t>等人。（</a:t>
            </a:r>
            <a:r>
              <a:rPr lang="en-US" altLang="zh-CN" sz="1200" kern="1200" dirty="0">
                <a:solidFill>
                  <a:schemeClr val="tx1"/>
                </a:solidFill>
                <a:effectLst/>
                <a:latin typeface="+mn-lt"/>
                <a:ea typeface="+mn-ea"/>
                <a:cs typeface="+mn-cs"/>
              </a:rPr>
              <a:t>2016</a:t>
            </a:r>
            <a:r>
              <a:rPr lang="zh-CN" altLang="en-US" sz="1200" kern="1200" dirty="0">
                <a:solidFill>
                  <a:schemeClr val="tx1"/>
                </a:solidFill>
                <a:effectLst/>
                <a:latin typeface="+mn-lt"/>
                <a:ea typeface="+mn-ea"/>
                <a:cs typeface="+mn-cs"/>
              </a:rPr>
              <a:t>）显示，过去价格的移动平均值（</a:t>
            </a:r>
            <a:r>
              <a:rPr lang="en-US" altLang="zh-CN" sz="1200" kern="1200" dirty="0">
                <a:solidFill>
                  <a:schemeClr val="tx1"/>
                </a:solidFill>
                <a:effectLst/>
                <a:latin typeface="+mn-lt"/>
                <a:ea typeface="+mn-ea"/>
                <a:cs typeface="+mn-cs"/>
              </a:rPr>
              <a:t>MAs</a:t>
            </a:r>
            <a:r>
              <a:rPr lang="zh-CN" altLang="en-US" sz="1200" kern="1200" dirty="0">
                <a:solidFill>
                  <a:schemeClr val="tx1"/>
                </a:solidFill>
                <a:effectLst/>
                <a:latin typeface="+mn-lt"/>
                <a:ea typeface="+mn-ea"/>
                <a:cs typeface="+mn-cs"/>
              </a:rPr>
              <a:t>）按当前价格缩放，对未来回报具有预测能力。</a:t>
            </a:r>
            <a:endParaRPr lang="zh-CN" altLang="en-US" dirty="0"/>
          </a:p>
        </p:txBody>
      </p:sp>
      <p:sp>
        <p:nvSpPr>
          <p:cNvPr id="4" name="灯片编号占位符 3"/>
          <p:cNvSpPr>
            <a:spLocks noGrp="1"/>
          </p:cNvSpPr>
          <p:nvPr>
            <p:ph type="sldNum" sz="quarter" idx="5"/>
          </p:nvPr>
        </p:nvSpPr>
        <p:spPr/>
        <p:txBody>
          <a:bodyPr/>
          <a:lstStyle/>
          <a:p>
            <a:fld id="{1FE7AB70-8006-4AA4-9D51-6A7CF85A2DDA}" type="slidenum">
              <a:rPr lang="zh-CN" altLang="en-US" smtClean="0"/>
              <a:t>5</a:t>
            </a:fld>
            <a:endParaRPr lang="zh-CN" altLang="en-US"/>
          </a:p>
        </p:txBody>
      </p:sp>
    </p:spTree>
    <p:extLst>
      <p:ext uri="{BB962C8B-B14F-4D97-AF65-F5344CB8AC3E}">
        <p14:creationId xmlns:p14="http://schemas.microsoft.com/office/powerpoint/2010/main" val="2893319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①作者是第一个检测趋势因子对债券未来收益的预测能力的人。</a:t>
            </a:r>
            <a:endParaRPr lang="en-US" altLang="zh-CN" dirty="0"/>
          </a:p>
          <a:p>
            <a:r>
              <a:rPr lang="zh-CN" altLang="en-US" dirty="0"/>
              <a:t>②作者从多方面展示了趋势因子预测债券未来收益能力的稳定性</a:t>
            </a:r>
          </a:p>
        </p:txBody>
      </p:sp>
      <p:sp>
        <p:nvSpPr>
          <p:cNvPr id="4" name="灯片编号占位符 3"/>
          <p:cNvSpPr>
            <a:spLocks noGrp="1"/>
          </p:cNvSpPr>
          <p:nvPr>
            <p:ph type="sldNum" sz="quarter" idx="5"/>
          </p:nvPr>
        </p:nvSpPr>
        <p:spPr/>
        <p:txBody>
          <a:bodyPr/>
          <a:lstStyle/>
          <a:p>
            <a:fld id="{1FE7AB70-8006-4AA4-9D51-6A7CF85A2DDA}" type="slidenum">
              <a:rPr lang="zh-CN" altLang="en-US" smtClean="0"/>
              <a:t>7</a:t>
            </a:fld>
            <a:endParaRPr lang="zh-CN" altLang="en-US"/>
          </a:p>
        </p:txBody>
      </p:sp>
    </p:spTree>
    <p:extLst>
      <p:ext uri="{BB962C8B-B14F-4D97-AF65-F5344CB8AC3E}">
        <p14:creationId xmlns:p14="http://schemas.microsoft.com/office/powerpoint/2010/main" val="2018618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因为本文使用的方法是简单的</a:t>
            </a:r>
            <a:r>
              <a:rPr lang="en-US" altLang="zh-CN" dirty="0"/>
              <a:t>OLS</a:t>
            </a:r>
            <a:r>
              <a:rPr lang="zh-CN" altLang="en-US" dirty="0"/>
              <a:t>回归，所以有可能出现多重共线，为了解决这个问题，作者还使用了</a:t>
            </a:r>
            <a:r>
              <a:rPr lang="en-US" altLang="zh-CN" dirty="0"/>
              <a:t>PLS</a:t>
            </a:r>
            <a:r>
              <a:rPr lang="zh-CN" altLang="en-US" dirty="0"/>
              <a:t>的方法，这个方法的优势是可以处理大型横截面和潜在相关预测因素。</a:t>
            </a:r>
            <a:endParaRPr lang="en-US" altLang="zh-CN" dirty="0"/>
          </a:p>
          <a:p>
            <a:endParaRPr lang="en-US" altLang="zh-CN" dirty="0"/>
          </a:p>
          <a:p>
            <a:r>
              <a:rPr lang="zh-CN" altLang="en-US" dirty="0"/>
              <a:t>作者都进行了哪些展示呢？</a:t>
            </a:r>
            <a:endParaRPr lang="en-US" altLang="zh-CN" dirty="0"/>
          </a:p>
          <a:p>
            <a:r>
              <a:rPr lang="zh-CN" altLang="en-US" dirty="0"/>
              <a:t>①作者对趋势投资组合的收益进行了各种角度的展示。（五分组、十分组等等）</a:t>
            </a:r>
            <a:endParaRPr lang="en-US" altLang="zh-CN" dirty="0"/>
          </a:p>
          <a:p>
            <a:r>
              <a:rPr lang="zh-CN" altLang="en-US" dirty="0"/>
              <a:t>②作者展示了趋势投资组合是否持续获得异常回报。</a:t>
            </a:r>
            <a:r>
              <a:rPr lang="en-US" altLang="zh-CN" dirty="0"/>
              <a:t>F</a:t>
            </a:r>
            <a:r>
              <a:rPr lang="zh-CN" altLang="en-US" dirty="0"/>
              <a:t>是各种风险因子。</a:t>
            </a:r>
            <a:endParaRPr lang="en-US" altLang="zh-CN" dirty="0"/>
          </a:p>
          <a:p>
            <a:r>
              <a:rPr lang="zh-CN" altLang="en-US" dirty="0"/>
              <a:t>③</a:t>
            </a:r>
            <a:r>
              <a:rPr lang="zh-CN" altLang="en-US" sz="1200" kern="1200" dirty="0">
                <a:solidFill>
                  <a:schemeClr val="tx1"/>
                </a:solidFill>
                <a:effectLst/>
                <a:latin typeface="+mn-lt"/>
                <a:ea typeface="+mn-ea"/>
                <a:cs typeface="+mn-cs"/>
              </a:rPr>
              <a:t>通过将趋势因素投资组合纳入交易策略，可以获得多少经济收益。</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④研究投资组合内债券的特征。首先研究每个趋势投资组合中债券的特征。在此之后，我们报告过去六个月债券在每个趋势投资组合中的回报分布（趋势投资组合回报可预测性是否受到传统因子动量的驱动）将债券按过去六个月的回报率分成五分位数（失败者、</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分位数、中等分位数、</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分位数和赢者）。然后，我们计算趋势投资组合中债券的百分比</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其他</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①子样本期。因为在股权市场有</a:t>
            </a:r>
            <a:r>
              <a:rPr lang="en-US" altLang="zh-CN" sz="1200" kern="1200" dirty="0">
                <a:solidFill>
                  <a:schemeClr val="tx1"/>
                </a:solidFill>
                <a:effectLst/>
                <a:latin typeface="+mn-lt"/>
                <a:ea typeface="+mn-ea"/>
                <a:cs typeface="+mn-cs"/>
              </a:rPr>
              <a:t>mom</a:t>
            </a:r>
            <a:r>
              <a:rPr lang="zh-CN" altLang="en-US" sz="1200" kern="1200" dirty="0">
                <a:solidFill>
                  <a:schemeClr val="tx1"/>
                </a:solidFill>
                <a:effectLst/>
                <a:latin typeface="+mn-lt"/>
                <a:ea typeface="+mn-ea"/>
                <a:cs typeface="+mn-cs"/>
              </a:rPr>
              <a:t>随时间变化的现象，所以作者根据两个债券市场的重大事件把样本期划分成</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段。</a:t>
            </a:r>
            <a:r>
              <a:rPr lang="en-US" altLang="zh-CN" sz="1200" kern="1200" dirty="0">
                <a:solidFill>
                  <a:schemeClr val="tx1"/>
                </a:solidFill>
                <a:effectLst/>
                <a:latin typeface="+mn-lt"/>
                <a:ea typeface="+mn-ea"/>
                <a:cs typeface="+mn-cs"/>
              </a:rPr>
              <a:t>1994</a:t>
            </a:r>
            <a:r>
              <a:rPr lang="zh-CN" altLang="en-US"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NAIC</a:t>
            </a:r>
            <a:r>
              <a:rPr lang="zh-CN" altLang="en-US" sz="1200" kern="1200" dirty="0">
                <a:solidFill>
                  <a:schemeClr val="tx1"/>
                </a:solidFill>
                <a:effectLst/>
                <a:latin typeface="+mn-lt"/>
                <a:ea typeface="+mn-ea"/>
                <a:cs typeface="+mn-cs"/>
              </a:rPr>
              <a:t>开始报告保险公司的债券交易，另一个是</a:t>
            </a:r>
            <a:r>
              <a:rPr lang="en-US" altLang="zh-CN" sz="1200" kern="1200" dirty="0">
                <a:solidFill>
                  <a:schemeClr val="tx1"/>
                </a:solidFill>
                <a:effectLst/>
                <a:latin typeface="+mn-lt"/>
                <a:ea typeface="+mn-ea"/>
                <a:cs typeface="+mn-cs"/>
              </a:rPr>
              <a:t>2002</a:t>
            </a:r>
            <a:r>
              <a:rPr lang="zh-CN" altLang="en-US"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7</a:t>
            </a:r>
            <a:r>
              <a:rPr lang="zh-CN" altLang="en-US"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TRACE</a:t>
            </a:r>
            <a:r>
              <a:rPr lang="zh-CN" altLang="en-US" sz="1200" kern="1200" dirty="0">
                <a:solidFill>
                  <a:schemeClr val="tx1"/>
                </a:solidFill>
                <a:effectLst/>
                <a:latin typeface="+mn-lt"/>
                <a:ea typeface="+mn-ea"/>
                <a:cs typeface="+mn-cs"/>
              </a:rPr>
              <a:t>成立。此外作者还考虑了不同的宏观经济情况下投资组合的表现情况，比如</a:t>
            </a:r>
            <a:r>
              <a:rPr lang="en-US" altLang="zh-CN" sz="1200" kern="1200" dirty="0">
                <a:solidFill>
                  <a:schemeClr val="tx1"/>
                </a:solidFill>
                <a:effectLst/>
                <a:latin typeface="+mn-lt"/>
                <a:ea typeface="+mn-ea"/>
                <a:cs typeface="+mn-cs"/>
              </a:rPr>
              <a:t>GDP</a:t>
            </a:r>
            <a:r>
              <a:rPr lang="zh-CN" altLang="en-US" sz="1200" kern="1200" dirty="0">
                <a:solidFill>
                  <a:schemeClr val="tx1"/>
                </a:solidFill>
                <a:effectLst/>
                <a:latin typeface="+mn-lt"/>
                <a:ea typeface="+mn-ea"/>
                <a:cs typeface="+mn-cs"/>
              </a:rPr>
              <a:t>增长率的高中低。</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②不同的收益率计算方法。因为在计算</a:t>
            </a:r>
            <a:r>
              <a:rPr lang="en-US" altLang="zh-CN" sz="1200" kern="1200" dirty="0">
                <a:solidFill>
                  <a:schemeClr val="tx1"/>
                </a:solidFill>
                <a:effectLst/>
                <a:latin typeface="+mn-lt"/>
                <a:ea typeface="+mn-ea"/>
                <a:cs typeface="+mn-cs"/>
              </a:rPr>
              <a:t>MA</a:t>
            </a:r>
            <a:r>
              <a:rPr lang="zh-CN" altLang="en-US" sz="1200" kern="1200" dirty="0">
                <a:solidFill>
                  <a:schemeClr val="tx1"/>
                </a:solidFill>
                <a:effectLst/>
                <a:latin typeface="+mn-lt"/>
                <a:ea typeface="+mn-ea"/>
                <a:cs typeface="+mn-cs"/>
              </a:rPr>
              <a:t>时使用的是债券的原始收益。将其替换为：超额收益；去掉息票只计算资本利得或损失的超额收益；考虑到债券交易频率较低，因此去掉近三个月无交易的债券；在当月构建投资组合的时候，未来一个月无收益的债券收益记为</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③和利用</a:t>
            </a:r>
            <a:r>
              <a:rPr lang="en-US" altLang="zh-CN" dirty="0"/>
              <a:t>MA</a:t>
            </a:r>
            <a:r>
              <a:rPr lang="zh-CN" altLang="en-US" dirty="0"/>
              <a:t>预测未来收益一样，作者将</a:t>
            </a:r>
            <a:r>
              <a:rPr lang="en-US" altLang="zh-CN" dirty="0"/>
              <a:t>MA</a:t>
            </a:r>
            <a:r>
              <a:rPr lang="zh-CN" altLang="en-US" dirty="0"/>
              <a:t>替换成不同组的债券特征。观察其预测收益的能力，发现都不显著。</a:t>
            </a:r>
          </a:p>
          <a:p>
            <a:r>
              <a:rPr lang="zh-CN" altLang="en-US" dirty="0"/>
              <a:t>④本来是持有未来一个月。持有</a:t>
            </a:r>
            <a:r>
              <a:rPr lang="en-US" altLang="zh-CN" dirty="0"/>
              <a:t>3</a:t>
            </a:r>
            <a:r>
              <a:rPr lang="zh-CN" altLang="en-US" dirty="0"/>
              <a:t>个月或者</a:t>
            </a:r>
            <a:r>
              <a:rPr lang="en-US" altLang="zh-CN" dirty="0"/>
              <a:t>6</a:t>
            </a:r>
            <a:r>
              <a:rPr lang="zh-CN" altLang="en-US" dirty="0"/>
              <a:t>个月会如何？</a:t>
            </a:r>
            <a:endParaRPr lang="en-US" altLang="zh-CN" dirty="0"/>
          </a:p>
          <a:p>
            <a:r>
              <a:rPr lang="zh-CN" altLang="en-US" dirty="0"/>
              <a:t>⑤文献表明股票相关特征可以预测债券收益。作者使用一些股票特征，结合趋势因子做双变量分组和</a:t>
            </a:r>
            <a:r>
              <a:rPr lang="en-US" altLang="zh-CN" dirty="0"/>
              <a:t>FM</a:t>
            </a:r>
            <a:r>
              <a:rPr lang="zh-CN" altLang="en-US" dirty="0"/>
              <a:t>回归。</a:t>
            </a:r>
            <a:endParaRPr lang="en-US" altLang="zh-CN" dirty="0"/>
          </a:p>
          <a:p>
            <a:r>
              <a:rPr lang="zh-CN" altLang="en-US" dirty="0"/>
              <a:t>⑥本来之前的文献说债券收益信息不能预测股票未来收益。但作者认为自己构建的因子综合了长中短期的信息，所以想检验趋势信号是否能预测股票收益。</a:t>
            </a:r>
          </a:p>
        </p:txBody>
      </p:sp>
      <p:sp>
        <p:nvSpPr>
          <p:cNvPr id="4" name="灯片编号占位符 3"/>
          <p:cNvSpPr>
            <a:spLocks noGrp="1"/>
          </p:cNvSpPr>
          <p:nvPr>
            <p:ph type="sldNum" sz="quarter" idx="5"/>
          </p:nvPr>
        </p:nvSpPr>
        <p:spPr/>
        <p:txBody>
          <a:bodyPr/>
          <a:lstStyle/>
          <a:p>
            <a:fld id="{1FE7AB70-8006-4AA4-9D51-6A7CF85A2DDA}" type="slidenum">
              <a:rPr lang="zh-CN" altLang="en-US" smtClean="0"/>
              <a:t>8</a:t>
            </a:fld>
            <a:endParaRPr lang="zh-CN" altLang="en-US"/>
          </a:p>
        </p:txBody>
      </p:sp>
    </p:spTree>
    <p:extLst>
      <p:ext uri="{BB962C8B-B14F-4D97-AF65-F5344CB8AC3E}">
        <p14:creationId xmlns:p14="http://schemas.microsoft.com/office/powerpoint/2010/main" val="1946882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夏普比率的提升：只用一般因子组合获得的最大超额收益，和添加趋势因子以后获得的最大超额收益。看两者之差。</a:t>
            </a:r>
            <a:endParaRPr lang="en-US" altLang="zh-CN" dirty="0"/>
          </a:p>
          <a:p>
            <a:r>
              <a:rPr lang="zh-CN" altLang="en-US" sz="1200" kern="1200" dirty="0">
                <a:solidFill>
                  <a:schemeClr val="tx1"/>
                </a:solidFill>
                <a:effectLst/>
                <a:latin typeface="+mn-lt"/>
                <a:ea typeface="+mn-ea"/>
                <a:cs typeface="+mn-cs"/>
              </a:rPr>
              <a:t>零回报率是指利用风险因素完全抵消趋势因素投资组合的原始回报或风险调整回报的交易成本。不显著的</a:t>
            </a:r>
            <a:r>
              <a:rPr lang="en-US" altLang="zh-CN" sz="1200" kern="1200" dirty="0" err="1">
                <a:solidFill>
                  <a:schemeClr val="tx1"/>
                </a:solidFill>
                <a:effectLst/>
                <a:latin typeface="+mn-lt"/>
                <a:ea typeface="+mn-ea"/>
                <a:cs typeface="+mn-cs"/>
              </a:rPr>
              <a:t>betc</a:t>
            </a:r>
            <a:r>
              <a:rPr lang="zh-CN" altLang="en-US" sz="1200" kern="1200" dirty="0">
                <a:solidFill>
                  <a:schemeClr val="tx1"/>
                </a:solidFill>
                <a:effectLst/>
                <a:latin typeface="+mn-lt"/>
                <a:ea typeface="+mn-ea"/>
                <a:cs typeface="+mn-cs"/>
              </a:rPr>
              <a:t>是使趋势因子投资组合的原始收益或风险调整收益在</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的水平上与零相差不大的交易成本</a:t>
            </a:r>
            <a:endParaRPr lang="zh-CN" altLang="en-US" dirty="0"/>
          </a:p>
        </p:txBody>
      </p:sp>
      <p:sp>
        <p:nvSpPr>
          <p:cNvPr id="4" name="灯片编号占位符 3"/>
          <p:cNvSpPr>
            <a:spLocks noGrp="1"/>
          </p:cNvSpPr>
          <p:nvPr>
            <p:ph type="sldNum" sz="quarter" idx="5"/>
          </p:nvPr>
        </p:nvSpPr>
        <p:spPr/>
        <p:txBody>
          <a:bodyPr/>
          <a:lstStyle/>
          <a:p>
            <a:fld id="{1FE7AB70-8006-4AA4-9D51-6A7CF85A2DDA}" type="slidenum">
              <a:rPr lang="zh-CN" altLang="en-US" smtClean="0"/>
              <a:t>9</a:t>
            </a:fld>
            <a:endParaRPr lang="zh-CN" altLang="en-US"/>
          </a:p>
        </p:txBody>
      </p:sp>
    </p:spTree>
    <p:extLst>
      <p:ext uri="{BB962C8B-B14F-4D97-AF65-F5344CB8AC3E}">
        <p14:creationId xmlns:p14="http://schemas.microsoft.com/office/powerpoint/2010/main" val="3480519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②趋势投资组合是否持续获得异常回报。</a:t>
            </a:r>
            <a:r>
              <a:rPr lang="en-US" altLang="zh-CN" dirty="0"/>
              <a:t>F</a:t>
            </a:r>
            <a:r>
              <a:rPr lang="zh-CN" altLang="en-US" dirty="0"/>
              <a:t>是各种风险因子。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③将趋势因子纳入投资组合后夏普比率的变化；以及交易成本的考量。使用的指标是</a:t>
            </a:r>
            <a:r>
              <a:rPr lang="en-US" altLang="zh-CN" dirty="0"/>
              <a:t>BETCS,</a:t>
            </a:r>
            <a:r>
              <a:rPr lang="zh-CN" altLang="en-US" sz="1200" kern="1200" dirty="0">
                <a:solidFill>
                  <a:schemeClr val="tx1"/>
                </a:solidFill>
                <a:effectLst/>
                <a:latin typeface="+mn-lt"/>
                <a:ea typeface="+mn-ea"/>
                <a:cs typeface="+mn-cs"/>
              </a:rPr>
              <a:t>零回报</a:t>
            </a:r>
            <a:r>
              <a:rPr lang="en-US" altLang="zh-CN" sz="1200" kern="1200" dirty="0">
                <a:solidFill>
                  <a:schemeClr val="tx1"/>
                </a:solidFill>
                <a:effectLst/>
                <a:latin typeface="+mn-lt"/>
                <a:ea typeface="+mn-ea"/>
                <a:cs typeface="+mn-cs"/>
              </a:rPr>
              <a:t>BETC</a:t>
            </a:r>
            <a:r>
              <a:rPr lang="zh-CN" altLang="en-US" sz="1200" kern="1200" dirty="0">
                <a:solidFill>
                  <a:schemeClr val="tx1"/>
                </a:solidFill>
                <a:effectLst/>
                <a:latin typeface="+mn-lt"/>
                <a:ea typeface="+mn-ea"/>
                <a:cs typeface="+mn-cs"/>
              </a:rPr>
              <a:t>是指完全抵消趋势因素投资组合的原始回报或风险调整回报的交易成本。不显著的</a:t>
            </a:r>
            <a:r>
              <a:rPr lang="en-US" altLang="zh-CN" sz="1200" kern="1200" dirty="0" err="1">
                <a:solidFill>
                  <a:schemeClr val="tx1"/>
                </a:solidFill>
                <a:effectLst/>
                <a:latin typeface="+mn-lt"/>
                <a:ea typeface="+mn-ea"/>
                <a:cs typeface="+mn-cs"/>
              </a:rPr>
              <a:t>betc</a:t>
            </a:r>
            <a:r>
              <a:rPr lang="zh-CN" altLang="en-US" sz="1200" kern="1200" dirty="0">
                <a:solidFill>
                  <a:schemeClr val="tx1"/>
                </a:solidFill>
                <a:effectLst/>
                <a:latin typeface="+mn-lt"/>
                <a:ea typeface="+mn-ea"/>
                <a:cs typeface="+mn-cs"/>
              </a:rPr>
              <a:t>是使趋势因子投资组合的原始收益或风险调整收益在</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的水平上不显著异于零的交易成本。</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④</a:t>
            </a:r>
            <a:r>
              <a:rPr lang="zh-CN" altLang="en-US" sz="1200" kern="1200" dirty="0">
                <a:solidFill>
                  <a:schemeClr val="tx1"/>
                </a:solidFill>
                <a:effectLst/>
                <a:latin typeface="+mn-lt"/>
                <a:ea typeface="+mn-ea"/>
                <a:cs typeface="+mn-cs"/>
              </a:rPr>
              <a:t>研究投资组合内债券的特征。首先研究每个趋势投资组合中债券的特征。在此之后，我们报告过去六个月债券在每个趋势投资组合中的回报分布（趋势投资组合回报可预测性是否受到传统因子动量的驱动）将债券按过去六个月的回报率分成五分位数（失败者、</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分位数、中等分位数、</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分位数和赢者）。然后，我们计算趋势投资组合中债券的百分比。</a:t>
            </a:r>
            <a:endParaRPr lang="zh-CN" altLang="en-US" dirty="0"/>
          </a:p>
          <a:p>
            <a:r>
              <a:rPr lang="zh-CN" altLang="en-US" dirty="0"/>
              <a:t>⑥</a:t>
            </a:r>
            <a:r>
              <a:rPr lang="en-US" altLang="zh-CN" dirty="0"/>
              <a:t>y</a:t>
            </a:r>
            <a:r>
              <a:rPr lang="zh-CN" altLang="en-US" dirty="0"/>
              <a:t>是债券的月度收益。</a:t>
            </a:r>
            <a:r>
              <a:rPr lang="en-US" altLang="zh-CN" dirty="0"/>
              <a:t>x</a:t>
            </a:r>
            <a:r>
              <a:rPr lang="zh-CN" altLang="en-US" dirty="0"/>
              <a:t>分别是</a:t>
            </a:r>
            <a:r>
              <a:rPr lang="en-US" altLang="zh-CN" dirty="0"/>
              <a:t>MA</a:t>
            </a:r>
            <a:r>
              <a:rPr lang="zh-CN" altLang="en-US" dirty="0"/>
              <a:t>预测的收益，</a:t>
            </a:r>
            <a:r>
              <a:rPr lang="en-US" altLang="zh-CN" dirty="0"/>
              <a:t>B</a:t>
            </a:r>
            <a:r>
              <a:rPr lang="zh-CN" altLang="en-US" dirty="0"/>
              <a:t>是各种债券特征。回归使用的</a:t>
            </a:r>
            <a:r>
              <a:rPr lang="en-US" altLang="zh-CN" dirty="0"/>
              <a:t>WLS</a:t>
            </a:r>
            <a:r>
              <a:rPr lang="zh-CN" altLang="en-US" dirty="0"/>
              <a:t>。我们主要关注的变量是</a:t>
            </a:r>
            <a:r>
              <a:rPr lang="en-US" altLang="zh-CN" dirty="0"/>
              <a:t>z1</a:t>
            </a:r>
            <a:r>
              <a:rPr lang="zh-CN" altLang="en-US" dirty="0"/>
              <a:t>的大小和显著。</a:t>
            </a:r>
          </a:p>
        </p:txBody>
      </p:sp>
      <p:sp>
        <p:nvSpPr>
          <p:cNvPr id="4" name="灯片编号占位符 3"/>
          <p:cNvSpPr>
            <a:spLocks noGrp="1"/>
          </p:cNvSpPr>
          <p:nvPr>
            <p:ph type="sldNum" sz="quarter" idx="5"/>
          </p:nvPr>
        </p:nvSpPr>
        <p:spPr/>
        <p:txBody>
          <a:bodyPr/>
          <a:lstStyle/>
          <a:p>
            <a:fld id="{1FE7AB70-8006-4AA4-9D51-6A7CF85A2DDA}" type="slidenum">
              <a:rPr lang="zh-CN" altLang="en-US" smtClean="0"/>
              <a:t>10</a:t>
            </a:fld>
            <a:endParaRPr lang="zh-CN" altLang="en-US"/>
          </a:p>
        </p:txBody>
      </p:sp>
    </p:spTree>
    <p:extLst>
      <p:ext uri="{BB962C8B-B14F-4D97-AF65-F5344CB8AC3E}">
        <p14:creationId xmlns:p14="http://schemas.microsoft.com/office/powerpoint/2010/main" val="2268160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使用债券收益率而不是价格的</a:t>
            </a:r>
            <a:r>
              <a:rPr lang="en-US" altLang="zh-CN" sz="1200" kern="1200" dirty="0">
                <a:solidFill>
                  <a:schemeClr val="tx1"/>
                </a:solidFill>
                <a:effectLst/>
                <a:latin typeface="+mn-lt"/>
                <a:ea typeface="+mn-ea"/>
                <a:cs typeface="+mn-cs"/>
              </a:rPr>
              <a:t>MAs</a:t>
            </a:r>
            <a:r>
              <a:rPr lang="zh-CN" altLang="en-US" sz="1200" kern="1200" dirty="0">
                <a:solidFill>
                  <a:schemeClr val="tx1"/>
                </a:solidFill>
                <a:effectLst/>
                <a:latin typeface="+mn-lt"/>
                <a:ea typeface="+mn-ea"/>
                <a:cs typeface="+mn-cs"/>
              </a:rPr>
              <a:t>来预测收益</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首先，几乎所有传统的固定收益定价、市场时机和交易决策都是从某种收益率分析开始的。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其次，收益率为市场参与者提供了比较不同债券的一致汇总数据。现金流不具有直接可比性，价格也不具有可比性</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第三，文献表明，过去和现在的收益率包含未来债券回报的大量信息</a:t>
            </a:r>
            <a:r>
              <a:rPr lang="en-US"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1FE7AB70-8006-4AA4-9D51-6A7CF85A2DDA}" type="slidenum">
              <a:rPr lang="zh-CN" altLang="en-US" smtClean="0"/>
              <a:t>11</a:t>
            </a:fld>
            <a:endParaRPr lang="zh-CN" altLang="en-US"/>
          </a:p>
        </p:txBody>
      </p:sp>
    </p:spTree>
    <p:extLst>
      <p:ext uri="{BB962C8B-B14F-4D97-AF65-F5344CB8AC3E}">
        <p14:creationId xmlns:p14="http://schemas.microsoft.com/office/powerpoint/2010/main" val="2761475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a:t>
            </a:r>
            <a:r>
              <a:rPr lang="zh-CN" altLang="en-US" dirty="0"/>
              <a:t>收益率</a:t>
            </a:r>
            <a:endParaRPr lang="en-US" altLang="zh-CN" dirty="0"/>
          </a:p>
          <a:p>
            <a:r>
              <a:rPr lang="en-US" altLang="zh-CN" sz="1200" kern="1200" dirty="0">
                <a:solidFill>
                  <a:schemeClr val="tx1"/>
                </a:solidFill>
                <a:effectLst/>
                <a:latin typeface="+mn-lt"/>
                <a:ea typeface="+mn-ea"/>
                <a:cs typeface="+mn-cs"/>
              </a:rPr>
              <a:t>MA</a:t>
            </a:r>
            <a:r>
              <a:rPr lang="zh-CN" altLang="en-US" sz="1200" kern="1200" dirty="0">
                <a:solidFill>
                  <a:schemeClr val="tx1"/>
                </a:solidFill>
                <a:effectLst/>
                <a:latin typeface="+mn-lt"/>
                <a:ea typeface="+mn-ea"/>
                <a:cs typeface="+mn-cs"/>
              </a:rPr>
              <a:t>信号基本上代表了债券从短期到长期的回报趋势。</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回归①：</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月的债券收益，</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t-1</a:t>
            </a:r>
            <a:r>
              <a:rPr lang="zh-CN" altLang="en-US" sz="1200" kern="1200" dirty="0">
                <a:solidFill>
                  <a:schemeClr val="tx1"/>
                </a:solidFill>
                <a:effectLst/>
                <a:latin typeface="+mn-lt"/>
                <a:ea typeface="+mn-ea"/>
                <a:cs typeface="+mn-cs"/>
              </a:rPr>
              <a:t>月的</a:t>
            </a:r>
            <a:r>
              <a:rPr lang="en-US" altLang="zh-CN" sz="1200" kern="1200" dirty="0">
                <a:solidFill>
                  <a:schemeClr val="tx1"/>
                </a:solidFill>
                <a:effectLst/>
                <a:latin typeface="+mn-lt"/>
                <a:ea typeface="+mn-ea"/>
                <a:cs typeface="+mn-cs"/>
              </a:rPr>
              <a:t>MA</a:t>
            </a:r>
            <a:r>
              <a:rPr lang="zh-CN" altLang="en-US" sz="1200" kern="1200" dirty="0">
                <a:solidFill>
                  <a:schemeClr val="tx1"/>
                </a:solidFill>
                <a:effectLst/>
                <a:latin typeface="+mn-lt"/>
                <a:ea typeface="+mn-ea"/>
                <a:cs typeface="+mn-cs"/>
              </a:rPr>
              <a:t>。回归系数的大小表明了</a:t>
            </a:r>
            <a:r>
              <a:rPr lang="en-US" altLang="zh-CN" sz="1200" kern="1200" dirty="0">
                <a:solidFill>
                  <a:schemeClr val="tx1"/>
                </a:solidFill>
                <a:effectLst/>
                <a:latin typeface="+mn-lt"/>
                <a:ea typeface="+mn-ea"/>
                <a:cs typeface="+mn-cs"/>
              </a:rPr>
              <a:t>MA</a:t>
            </a:r>
            <a:r>
              <a:rPr lang="zh-CN" altLang="en-US" sz="1200" kern="1200" dirty="0">
                <a:solidFill>
                  <a:schemeClr val="tx1"/>
                </a:solidFill>
                <a:effectLst/>
                <a:latin typeface="+mn-lt"/>
                <a:ea typeface="+mn-ea"/>
                <a:cs typeface="+mn-cs"/>
              </a:rPr>
              <a:t>信号和未来收益的相关性大小。</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回归②：简单的加和。最右侧系数的平均可以降低噪声。</a:t>
            </a:r>
            <a:endParaRPr lang="zh-CN" altLang="en-US" dirty="0"/>
          </a:p>
        </p:txBody>
      </p:sp>
      <p:sp>
        <p:nvSpPr>
          <p:cNvPr id="4" name="灯片编号占位符 3"/>
          <p:cNvSpPr>
            <a:spLocks noGrp="1"/>
          </p:cNvSpPr>
          <p:nvPr>
            <p:ph type="sldNum" sz="quarter" idx="5"/>
          </p:nvPr>
        </p:nvSpPr>
        <p:spPr/>
        <p:txBody>
          <a:bodyPr/>
          <a:lstStyle/>
          <a:p>
            <a:fld id="{1FE7AB70-8006-4AA4-9D51-6A7CF85A2DDA}" type="slidenum">
              <a:rPr lang="zh-CN" altLang="en-US" smtClean="0"/>
              <a:t>12</a:t>
            </a:fld>
            <a:endParaRPr lang="zh-CN" altLang="en-US"/>
          </a:p>
        </p:txBody>
      </p:sp>
    </p:spTree>
    <p:extLst>
      <p:ext uri="{BB962C8B-B14F-4D97-AF65-F5344CB8AC3E}">
        <p14:creationId xmlns:p14="http://schemas.microsoft.com/office/powerpoint/2010/main" val="966005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F0C1B-595A-4F3B-A5BE-5BCFC67100ED}"/>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633EB77-8339-4D19-9E7D-979718797FF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0D34556-B7BF-4CCE-9A4F-BBC647B9BF1E}"/>
              </a:ext>
            </a:extLst>
          </p:cNvPr>
          <p:cNvSpPr>
            <a:spLocks noGrp="1"/>
          </p:cNvSpPr>
          <p:nvPr>
            <p:ph type="dt" sz="half" idx="10"/>
          </p:nvPr>
        </p:nvSpPr>
        <p:spPr/>
        <p:txBody>
          <a:bodyPr/>
          <a:lstStyle/>
          <a:p>
            <a:fld id="{ED28D361-2B08-4413-BE3B-6B299145DF0F}" type="datetimeFigureOut">
              <a:rPr lang="zh-CN" altLang="en-US" smtClean="0"/>
              <a:t>2020/3/21</a:t>
            </a:fld>
            <a:endParaRPr lang="zh-CN" altLang="en-US"/>
          </a:p>
        </p:txBody>
      </p:sp>
      <p:sp>
        <p:nvSpPr>
          <p:cNvPr id="5" name="页脚占位符 4">
            <a:extLst>
              <a:ext uri="{FF2B5EF4-FFF2-40B4-BE49-F238E27FC236}">
                <a16:creationId xmlns:a16="http://schemas.microsoft.com/office/drawing/2014/main" id="{A82A886F-8715-4317-8F0E-96ECB9C2F4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D43091-DCD1-4C94-9790-78AFFA518EDD}"/>
              </a:ext>
            </a:extLst>
          </p:cNvPr>
          <p:cNvSpPr>
            <a:spLocks noGrp="1"/>
          </p:cNvSpPr>
          <p:nvPr>
            <p:ph type="sldNum" sz="quarter" idx="12"/>
          </p:nvPr>
        </p:nvSpPr>
        <p:spPr/>
        <p:txBody>
          <a:bodyPr/>
          <a:lstStyle/>
          <a:p>
            <a:fld id="{0EF2F574-528C-4C80-8481-537AE01151A0}" type="slidenum">
              <a:rPr lang="zh-CN" altLang="en-US" smtClean="0"/>
              <a:t>‹#›</a:t>
            </a:fld>
            <a:endParaRPr lang="zh-CN" altLang="en-US"/>
          </a:p>
        </p:txBody>
      </p:sp>
    </p:spTree>
    <p:extLst>
      <p:ext uri="{BB962C8B-B14F-4D97-AF65-F5344CB8AC3E}">
        <p14:creationId xmlns:p14="http://schemas.microsoft.com/office/powerpoint/2010/main" val="2574857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C0236-3FFD-4422-8FE7-2BBF8D863C2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ED895BE-A696-4765-A77B-65B698F476A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BBD49B-6DBB-468A-9212-EFA164E2878E}"/>
              </a:ext>
            </a:extLst>
          </p:cNvPr>
          <p:cNvSpPr>
            <a:spLocks noGrp="1"/>
          </p:cNvSpPr>
          <p:nvPr>
            <p:ph type="dt" sz="half" idx="10"/>
          </p:nvPr>
        </p:nvSpPr>
        <p:spPr/>
        <p:txBody>
          <a:bodyPr/>
          <a:lstStyle/>
          <a:p>
            <a:fld id="{ED28D361-2B08-4413-BE3B-6B299145DF0F}" type="datetimeFigureOut">
              <a:rPr lang="zh-CN" altLang="en-US" smtClean="0"/>
              <a:t>2020/3/21</a:t>
            </a:fld>
            <a:endParaRPr lang="zh-CN" altLang="en-US"/>
          </a:p>
        </p:txBody>
      </p:sp>
      <p:sp>
        <p:nvSpPr>
          <p:cNvPr id="5" name="页脚占位符 4">
            <a:extLst>
              <a:ext uri="{FF2B5EF4-FFF2-40B4-BE49-F238E27FC236}">
                <a16:creationId xmlns:a16="http://schemas.microsoft.com/office/drawing/2014/main" id="{A068E955-1F15-4F04-BC44-1D307F8151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00F771-B8F4-4E42-B310-DC34E5A0F4D6}"/>
              </a:ext>
            </a:extLst>
          </p:cNvPr>
          <p:cNvSpPr>
            <a:spLocks noGrp="1"/>
          </p:cNvSpPr>
          <p:nvPr>
            <p:ph type="sldNum" sz="quarter" idx="12"/>
          </p:nvPr>
        </p:nvSpPr>
        <p:spPr/>
        <p:txBody>
          <a:bodyPr/>
          <a:lstStyle/>
          <a:p>
            <a:fld id="{0EF2F574-528C-4C80-8481-537AE01151A0}" type="slidenum">
              <a:rPr lang="zh-CN" altLang="en-US" smtClean="0"/>
              <a:t>‹#›</a:t>
            </a:fld>
            <a:endParaRPr lang="zh-CN" altLang="en-US"/>
          </a:p>
        </p:txBody>
      </p:sp>
    </p:spTree>
    <p:extLst>
      <p:ext uri="{BB962C8B-B14F-4D97-AF65-F5344CB8AC3E}">
        <p14:creationId xmlns:p14="http://schemas.microsoft.com/office/powerpoint/2010/main" val="1353581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8BF6EF-F735-44FC-8076-B047DA0B8A59}"/>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367C422-7DA5-41E4-86E7-FAD803489CC9}"/>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02FF52-28EF-4B97-A848-9B350B60C404}"/>
              </a:ext>
            </a:extLst>
          </p:cNvPr>
          <p:cNvSpPr>
            <a:spLocks noGrp="1"/>
          </p:cNvSpPr>
          <p:nvPr>
            <p:ph type="dt" sz="half" idx="10"/>
          </p:nvPr>
        </p:nvSpPr>
        <p:spPr/>
        <p:txBody>
          <a:bodyPr/>
          <a:lstStyle/>
          <a:p>
            <a:fld id="{ED28D361-2B08-4413-BE3B-6B299145DF0F}" type="datetimeFigureOut">
              <a:rPr lang="zh-CN" altLang="en-US" smtClean="0"/>
              <a:t>2020/3/21</a:t>
            </a:fld>
            <a:endParaRPr lang="zh-CN" altLang="en-US"/>
          </a:p>
        </p:txBody>
      </p:sp>
      <p:sp>
        <p:nvSpPr>
          <p:cNvPr id="5" name="页脚占位符 4">
            <a:extLst>
              <a:ext uri="{FF2B5EF4-FFF2-40B4-BE49-F238E27FC236}">
                <a16:creationId xmlns:a16="http://schemas.microsoft.com/office/drawing/2014/main" id="{B3099BDF-C473-46BF-ABBA-F46F039AEA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DC7CD2-4DF1-4B60-BACC-F353AA29DC84}"/>
              </a:ext>
            </a:extLst>
          </p:cNvPr>
          <p:cNvSpPr>
            <a:spLocks noGrp="1"/>
          </p:cNvSpPr>
          <p:nvPr>
            <p:ph type="sldNum" sz="quarter" idx="12"/>
          </p:nvPr>
        </p:nvSpPr>
        <p:spPr/>
        <p:txBody>
          <a:bodyPr/>
          <a:lstStyle/>
          <a:p>
            <a:fld id="{0EF2F574-528C-4C80-8481-537AE01151A0}" type="slidenum">
              <a:rPr lang="zh-CN" altLang="en-US" smtClean="0"/>
              <a:t>‹#›</a:t>
            </a:fld>
            <a:endParaRPr lang="zh-CN" altLang="en-US"/>
          </a:p>
        </p:txBody>
      </p:sp>
    </p:spTree>
    <p:extLst>
      <p:ext uri="{BB962C8B-B14F-4D97-AF65-F5344CB8AC3E}">
        <p14:creationId xmlns:p14="http://schemas.microsoft.com/office/powerpoint/2010/main" val="244884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8F4C9-E91D-4BD5-9ED3-4D35FF6847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6325DC-6C05-4735-B569-75C33BDAA87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849B6D-C7B2-4217-A1F0-321400941E03}"/>
              </a:ext>
            </a:extLst>
          </p:cNvPr>
          <p:cNvSpPr>
            <a:spLocks noGrp="1"/>
          </p:cNvSpPr>
          <p:nvPr>
            <p:ph type="dt" sz="half" idx="10"/>
          </p:nvPr>
        </p:nvSpPr>
        <p:spPr/>
        <p:txBody>
          <a:bodyPr/>
          <a:lstStyle/>
          <a:p>
            <a:fld id="{ED28D361-2B08-4413-BE3B-6B299145DF0F}" type="datetimeFigureOut">
              <a:rPr lang="zh-CN" altLang="en-US" smtClean="0"/>
              <a:t>2020/3/21</a:t>
            </a:fld>
            <a:endParaRPr lang="zh-CN" altLang="en-US"/>
          </a:p>
        </p:txBody>
      </p:sp>
      <p:sp>
        <p:nvSpPr>
          <p:cNvPr id="5" name="页脚占位符 4">
            <a:extLst>
              <a:ext uri="{FF2B5EF4-FFF2-40B4-BE49-F238E27FC236}">
                <a16:creationId xmlns:a16="http://schemas.microsoft.com/office/drawing/2014/main" id="{475A5FE9-703C-4910-9C10-43B96D9894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F9B1A2-CA40-44A4-88FE-3480E71E5C1F}"/>
              </a:ext>
            </a:extLst>
          </p:cNvPr>
          <p:cNvSpPr>
            <a:spLocks noGrp="1"/>
          </p:cNvSpPr>
          <p:nvPr>
            <p:ph type="sldNum" sz="quarter" idx="12"/>
          </p:nvPr>
        </p:nvSpPr>
        <p:spPr/>
        <p:txBody>
          <a:bodyPr/>
          <a:lstStyle/>
          <a:p>
            <a:fld id="{0EF2F574-528C-4C80-8481-537AE01151A0}" type="slidenum">
              <a:rPr lang="zh-CN" altLang="en-US" smtClean="0"/>
              <a:t>‹#›</a:t>
            </a:fld>
            <a:endParaRPr lang="zh-CN" altLang="en-US"/>
          </a:p>
        </p:txBody>
      </p:sp>
    </p:spTree>
    <p:extLst>
      <p:ext uri="{BB962C8B-B14F-4D97-AF65-F5344CB8AC3E}">
        <p14:creationId xmlns:p14="http://schemas.microsoft.com/office/powerpoint/2010/main" val="37209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4B1ED-F1B6-41F1-B785-FEFB7723B7C2}"/>
              </a:ext>
            </a:extLst>
          </p:cNvPr>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5EEAE10-D8D5-4FE7-BB37-0EF2CC9D4E7A}"/>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E19922E-B8CE-4776-B3B4-0A4C44C6EE02}"/>
              </a:ext>
            </a:extLst>
          </p:cNvPr>
          <p:cNvSpPr>
            <a:spLocks noGrp="1"/>
          </p:cNvSpPr>
          <p:nvPr>
            <p:ph type="dt" sz="half" idx="10"/>
          </p:nvPr>
        </p:nvSpPr>
        <p:spPr/>
        <p:txBody>
          <a:bodyPr/>
          <a:lstStyle/>
          <a:p>
            <a:fld id="{ED28D361-2B08-4413-BE3B-6B299145DF0F}" type="datetimeFigureOut">
              <a:rPr lang="zh-CN" altLang="en-US" smtClean="0"/>
              <a:t>2020/3/21</a:t>
            </a:fld>
            <a:endParaRPr lang="zh-CN" altLang="en-US"/>
          </a:p>
        </p:txBody>
      </p:sp>
      <p:sp>
        <p:nvSpPr>
          <p:cNvPr id="5" name="页脚占位符 4">
            <a:extLst>
              <a:ext uri="{FF2B5EF4-FFF2-40B4-BE49-F238E27FC236}">
                <a16:creationId xmlns:a16="http://schemas.microsoft.com/office/drawing/2014/main" id="{ED226872-7476-4D23-B749-3E4D7BD4C1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ADD005-C60D-422B-94E2-559567CAF3CF}"/>
              </a:ext>
            </a:extLst>
          </p:cNvPr>
          <p:cNvSpPr>
            <a:spLocks noGrp="1"/>
          </p:cNvSpPr>
          <p:nvPr>
            <p:ph type="sldNum" sz="quarter" idx="12"/>
          </p:nvPr>
        </p:nvSpPr>
        <p:spPr/>
        <p:txBody>
          <a:bodyPr/>
          <a:lstStyle/>
          <a:p>
            <a:fld id="{0EF2F574-528C-4C80-8481-537AE01151A0}" type="slidenum">
              <a:rPr lang="zh-CN" altLang="en-US" smtClean="0"/>
              <a:t>‹#›</a:t>
            </a:fld>
            <a:endParaRPr lang="zh-CN" altLang="en-US"/>
          </a:p>
        </p:txBody>
      </p:sp>
    </p:spTree>
    <p:extLst>
      <p:ext uri="{BB962C8B-B14F-4D97-AF65-F5344CB8AC3E}">
        <p14:creationId xmlns:p14="http://schemas.microsoft.com/office/powerpoint/2010/main" val="121049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3B2F9-7F74-4EDB-8614-F31406604B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9F2FB6-C8C6-4CAB-B77D-3C311AD6828C}"/>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DFC9760-68E8-4DA1-9FE1-04D46E41FEB2}"/>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140BE8C-C2E8-4E88-A1DF-10D6A9E483CB}"/>
              </a:ext>
            </a:extLst>
          </p:cNvPr>
          <p:cNvSpPr>
            <a:spLocks noGrp="1"/>
          </p:cNvSpPr>
          <p:nvPr>
            <p:ph type="dt" sz="half" idx="10"/>
          </p:nvPr>
        </p:nvSpPr>
        <p:spPr/>
        <p:txBody>
          <a:bodyPr/>
          <a:lstStyle/>
          <a:p>
            <a:fld id="{ED28D361-2B08-4413-BE3B-6B299145DF0F}" type="datetimeFigureOut">
              <a:rPr lang="zh-CN" altLang="en-US" smtClean="0"/>
              <a:t>2020/3/21</a:t>
            </a:fld>
            <a:endParaRPr lang="zh-CN" altLang="en-US"/>
          </a:p>
        </p:txBody>
      </p:sp>
      <p:sp>
        <p:nvSpPr>
          <p:cNvPr id="6" name="页脚占位符 5">
            <a:extLst>
              <a:ext uri="{FF2B5EF4-FFF2-40B4-BE49-F238E27FC236}">
                <a16:creationId xmlns:a16="http://schemas.microsoft.com/office/drawing/2014/main" id="{1BC320BF-4356-4DD0-A173-BA41947483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0279C8-4396-47ED-83D8-B44058FAAD91}"/>
              </a:ext>
            </a:extLst>
          </p:cNvPr>
          <p:cNvSpPr>
            <a:spLocks noGrp="1"/>
          </p:cNvSpPr>
          <p:nvPr>
            <p:ph type="sldNum" sz="quarter" idx="12"/>
          </p:nvPr>
        </p:nvSpPr>
        <p:spPr/>
        <p:txBody>
          <a:bodyPr/>
          <a:lstStyle/>
          <a:p>
            <a:fld id="{0EF2F574-528C-4C80-8481-537AE01151A0}" type="slidenum">
              <a:rPr lang="zh-CN" altLang="en-US" smtClean="0"/>
              <a:t>‹#›</a:t>
            </a:fld>
            <a:endParaRPr lang="zh-CN" altLang="en-US"/>
          </a:p>
        </p:txBody>
      </p:sp>
    </p:spTree>
    <p:extLst>
      <p:ext uri="{BB962C8B-B14F-4D97-AF65-F5344CB8AC3E}">
        <p14:creationId xmlns:p14="http://schemas.microsoft.com/office/powerpoint/2010/main" val="1476216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B884D-11AD-4271-BEEA-1FF2F23F26E4}"/>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AF18133-38B0-4839-9C0E-A93F828AD33B}"/>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14E9651-7CD6-4F64-A5C3-969CB1DA6CC4}"/>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5B838A7-2107-4855-8343-05CF701DC2EE}"/>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CF08D4F-5809-4DA7-8197-6280FE728FD5}"/>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7684D3-8A55-45F4-9053-4B9117033E3D}"/>
              </a:ext>
            </a:extLst>
          </p:cNvPr>
          <p:cNvSpPr>
            <a:spLocks noGrp="1"/>
          </p:cNvSpPr>
          <p:nvPr>
            <p:ph type="dt" sz="half" idx="10"/>
          </p:nvPr>
        </p:nvSpPr>
        <p:spPr/>
        <p:txBody>
          <a:bodyPr/>
          <a:lstStyle/>
          <a:p>
            <a:fld id="{ED28D361-2B08-4413-BE3B-6B299145DF0F}" type="datetimeFigureOut">
              <a:rPr lang="zh-CN" altLang="en-US" smtClean="0"/>
              <a:t>2020/3/21</a:t>
            </a:fld>
            <a:endParaRPr lang="zh-CN" altLang="en-US"/>
          </a:p>
        </p:txBody>
      </p:sp>
      <p:sp>
        <p:nvSpPr>
          <p:cNvPr id="8" name="页脚占位符 7">
            <a:extLst>
              <a:ext uri="{FF2B5EF4-FFF2-40B4-BE49-F238E27FC236}">
                <a16:creationId xmlns:a16="http://schemas.microsoft.com/office/drawing/2014/main" id="{53883415-4156-4DB4-A4A4-893AFF2F55C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FD70AA5-E188-4ACC-A456-B1233D47D5FA}"/>
              </a:ext>
            </a:extLst>
          </p:cNvPr>
          <p:cNvSpPr>
            <a:spLocks noGrp="1"/>
          </p:cNvSpPr>
          <p:nvPr>
            <p:ph type="sldNum" sz="quarter" idx="12"/>
          </p:nvPr>
        </p:nvSpPr>
        <p:spPr/>
        <p:txBody>
          <a:bodyPr/>
          <a:lstStyle/>
          <a:p>
            <a:fld id="{0EF2F574-528C-4C80-8481-537AE01151A0}" type="slidenum">
              <a:rPr lang="zh-CN" altLang="en-US" smtClean="0"/>
              <a:t>‹#›</a:t>
            </a:fld>
            <a:endParaRPr lang="zh-CN" altLang="en-US"/>
          </a:p>
        </p:txBody>
      </p:sp>
    </p:spTree>
    <p:extLst>
      <p:ext uri="{BB962C8B-B14F-4D97-AF65-F5344CB8AC3E}">
        <p14:creationId xmlns:p14="http://schemas.microsoft.com/office/powerpoint/2010/main" val="2361015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960988-6C10-4994-B2E0-97B2078C1EE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2805CA7-D944-4952-9BA7-EF6D5E32EA19}"/>
              </a:ext>
            </a:extLst>
          </p:cNvPr>
          <p:cNvSpPr>
            <a:spLocks noGrp="1"/>
          </p:cNvSpPr>
          <p:nvPr>
            <p:ph type="dt" sz="half" idx="10"/>
          </p:nvPr>
        </p:nvSpPr>
        <p:spPr/>
        <p:txBody>
          <a:bodyPr/>
          <a:lstStyle/>
          <a:p>
            <a:fld id="{ED28D361-2B08-4413-BE3B-6B299145DF0F}" type="datetimeFigureOut">
              <a:rPr lang="zh-CN" altLang="en-US" smtClean="0"/>
              <a:t>2020/3/21</a:t>
            </a:fld>
            <a:endParaRPr lang="zh-CN" altLang="en-US"/>
          </a:p>
        </p:txBody>
      </p:sp>
      <p:sp>
        <p:nvSpPr>
          <p:cNvPr id="4" name="页脚占位符 3">
            <a:extLst>
              <a:ext uri="{FF2B5EF4-FFF2-40B4-BE49-F238E27FC236}">
                <a16:creationId xmlns:a16="http://schemas.microsoft.com/office/drawing/2014/main" id="{19759B43-86C9-4A19-96FF-7B905D781D0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A1625A-0ED1-4E12-ADF0-A0A7DB34C309}"/>
              </a:ext>
            </a:extLst>
          </p:cNvPr>
          <p:cNvSpPr>
            <a:spLocks noGrp="1"/>
          </p:cNvSpPr>
          <p:nvPr>
            <p:ph type="sldNum" sz="quarter" idx="12"/>
          </p:nvPr>
        </p:nvSpPr>
        <p:spPr/>
        <p:txBody>
          <a:bodyPr/>
          <a:lstStyle/>
          <a:p>
            <a:fld id="{0EF2F574-528C-4C80-8481-537AE01151A0}" type="slidenum">
              <a:rPr lang="zh-CN" altLang="en-US" smtClean="0"/>
              <a:t>‹#›</a:t>
            </a:fld>
            <a:endParaRPr lang="zh-CN" altLang="en-US"/>
          </a:p>
        </p:txBody>
      </p:sp>
    </p:spTree>
    <p:extLst>
      <p:ext uri="{BB962C8B-B14F-4D97-AF65-F5344CB8AC3E}">
        <p14:creationId xmlns:p14="http://schemas.microsoft.com/office/powerpoint/2010/main" val="966117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EB12FFF-1606-4559-9774-8AABA62166E5}"/>
              </a:ext>
            </a:extLst>
          </p:cNvPr>
          <p:cNvSpPr>
            <a:spLocks noGrp="1"/>
          </p:cNvSpPr>
          <p:nvPr>
            <p:ph type="dt" sz="half" idx="10"/>
          </p:nvPr>
        </p:nvSpPr>
        <p:spPr/>
        <p:txBody>
          <a:bodyPr/>
          <a:lstStyle/>
          <a:p>
            <a:fld id="{ED28D361-2B08-4413-BE3B-6B299145DF0F}" type="datetimeFigureOut">
              <a:rPr lang="zh-CN" altLang="en-US" smtClean="0"/>
              <a:t>2020/3/21</a:t>
            </a:fld>
            <a:endParaRPr lang="zh-CN" altLang="en-US"/>
          </a:p>
        </p:txBody>
      </p:sp>
      <p:sp>
        <p:nvSpPr>
          <p:cNvPr id="3" name="页脚占位符 2">
            <a:extLst>
              <a:ext uri="{FF2B5EF4-FFF2-40B4-BE49-F238E27FC236}">
                <a16:creationId xmlns:a16="http://schemas.microsoft.com/office/drawing/2014/main" id="{426BCF07-E00C-4262-B0B3-FB89767581B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D4858A3-088C-44BC-A040-6CDF2FDE06FF}"/>
              </a:ext>
            </a:extLst>
          </p:cNvPr>
          <p:cNvSpPr>
            <a:spLocks noGrp="1"/>
          </p:cNvSpPr>
          <p:nvPr>
            <p:ph type="sldNum" sz="quarter" idx="12"/>
          </p:nvPr>
        </p:nvSpPr>
        <p:spPr/>
        <p:txBody>
          <a:bodyPr/>
          <a:lstStyle/>
          <a:p>
            <a:fld id="{0EF2F574-528C-4C80-8481-537AE01151A0}" type="slidenum">
              <a:rPr lang="zh-CN" altLang="en-US" smtClean="0"/>
              <a:t>‹#›</a:t>
            </a:fld>
            <a:endParaRPr lang="zh-CN" altLang="en-US"/>
          </a:p>
        </p:txBody>
      </p:sp>
    </p:spTree>
    <p:extLst>
      <p:ext uri="{BB962C8B-B14F-4D97-AF65-F5344CB8AC3E}">
        <p14:creationId xmlns:p14="http://schemas.microsoft.com/office/powerpoint/2010/main" val="756913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5BBFA-2DB0-41E4-9023-AD13F90FF46D}"/>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D35185F-A54D-42EA-BCC4-AE7F9B569CBB}"/>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409E084-E40A-43B9-A0FB-013A4B965AA8}"/>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936017-8C04-420A-88B0-BD3F482C604A}"/>
              </a:ext>
            </a:extLst>
          </p:cNvPr>
          <p:cNvSpPr>
            <a:spLocks noGrp="1"/>
          </p:cNvSpPr>
          <p:nvPr>
            <p:ph type="dt" sz="half" idx="10"/>
          </p:nvPr>
        </p:nvSpPr>
        <p:spPr/>
        <p:txBody>
          <a:bodyPr/>
          <a:lstStyle/>
          <a:p>
            <a:fld id="{ED28D361-2B08-4413-BE3B-6B299145DF0F}" type="datetimeFigureOut">
              <a:rPr lang="zh-CN" altLang="en-US" smtClean="0"/>
              <a:t>2020/3/21</a:t>
            </a:fld>
            <a:endParaRPr lang="zh-CN" altLang="en-US"/>
          </a:p>
        </p:txBody>
      </p:sp>
      <p:sp>
        <p:nvSpPr>
          <p:cNvPr id="6" name="页脚占位符 5">
            <a:extLst>
              <a:ext uri="{FF2B5EF4-FFF2-40B4-BE49-F238E27FC236}">
                <a16:creationId xmlns:a16="http://schemas.microsoft.com/office/drawing/2014/main" id="{B413D3D5-BF50-4504-81B5-533BB2D27A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8584D0-22C9-4448-B94E-15FB93563D76}"/>
              </a:ext>
            </a:extLst>
          </p:cNvPr>
          <p:cNvSpPr>
            <a:spLocks noGrp="1"/>
          </p:cNvSpPr>
          <p:nvPr>
            <p:ph type="sldNum" sz="quarter" idx="12"/>
          </p:nvPr>
        </p:nvSpPr>
        <p:spPr/>
        <p:txBody>
          <a:bodyPr/>
          <a:lstStyle/>
          <a:p>
            <a:fld id="{0EF2F574-528C-4C80-8481-537AE01151A0}" type="slidenum">
              <a:rPr lang="zh-CN" altLang="en-US" smtClean="0"/>
              <a:t>‹#›</a:t>
            </a:fld>
            <a:endParaRPr lang="zh-CN" altLang="en-US"/>
          </a:p>
        </p:txBody>
      </p:sp>
    </p:spTree>
    <p:extLst>
      <p:ext uri="{BB962C8B-B14F-4D97-AF65-F5344CB8AC3E}">
        <p14:creationId xmlns:p14="http://schemas.microsoft.com/office/powerpoint/2010/main" val="22305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19C5E-0116-4AB0-9E95-FCC7C40C71CA}"/>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6B7BA83-5A51-4C7E-962E-8CB05531B79C}"/>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D623053-ECE4-4FC5-A8DF-B4339C7247E2}"/>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DA87F8-5A5F-4061-8E54-FEA270375A36}"/>
              </a:ext>
            </a:extLst>
          </p:cNvPr>
          <p:cNvSpPr>
            <a:spLocks noGrp="1"/>
          </p:cNvSpPr>
          <p:nvPr>
            <p:ph type="dt" sz="half" idx="10"/>
          </p:nvPr>
        </p:nvSpPr>
        <p:spPr/>
        <p:txBody>
          <a:bodyPr/>
          <a:lstStyle/>
          <a:p>
            <a:fld id="{ED28D361-2B08-4413-BE3B-6B299145DF0F}" type="datetimeFigureOut">
              <a:rPr lang="zh-CN" altLang="en-US" smtClean="0"/>
              <a:t>2020/3/21</a:t>
            </a:fld>
            <a:endParaRPr lang="zh-CN" altLang="en-US"/>
          </a:p>
        </p:txBody>
      </p:sp>
      <p:sp>
        <p:nvSpPr>
          <p:cNvPr id="6" name="页脚占位符 5">
            <a:extLst>
              <a:ext uri="{FF2B5EF4-FFF2-40B4-BE49-F238E27FC236}">
                <a16:creationId xmlns:a16="http://schemas.microsoft.com/office/drawing/2014/main" id="{EF748F95-624B-45E0-9644-8A88C4CE9B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3188A7-BDA6-4630-B155-546E760CCA75}"/>
              </a:ext>
            </a:extLst>
          </p:cNvPr>
          <p:cNvSpPr>
            <a:spLocks noGrp="1"/>
          </p:cNvSpPr>
          <p:nvPr>
            <p:ph type="sldNum" sz="quarter" idx="12"/>
          </p:nvPr>
        </p:nvSpPr>
        <p:spPr/>
        <p:txBody>
          <a:bodyPr/>
          <a:lstStyle/>
          <a:p>
            <a:fld id="{0EF2F574-528C-4C80-8481-537AE01151A0}" type="slidenum">
              <a:rPr lang="zh-CN" altLang="en-US" smtClean="0"/>
              <a:t>‹#›</a:t>
            </a:fld>
            <a:endParaRPr lang="zh-CN" altLang="en-US"/>
          </a:p>
        </p:txBody>
      </p:sp>
    </p:spTree>
    <p:extLst>
      <p:ext uri="{BB962C8B-B14F-4D97-AF65-F5344CB8AC3E}">
        <p14:creationId xmlns:p14="http://schemas.microsoft.com/office/powerpoint/2010/main" val="3210574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301990-87C9-44CA-B995-7FB731149DA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07AA42-4921-4D56-B052-15AD39B108B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3B256C-E6DD-491B-824B-9C29B10C0D1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8D361-2B08-4413-BE3B-6B299145DF0F}" type="datetimeFigureOut">
              <a:rPr lang="zh-CN" altLang="en-US" smtClean="0"/>
              <a:t>2020/3/21</a:t>
            </a:fld>
            <a:endParaRPr lang="zh-CN" altLang="en-US"/>
          </a:p>
        </p:txBody>
      </p:sp>
      <p:sp>
        <p:nvSpPr>
          <p:cNvPr id="5" name="页脚占位符 4">
            <a:extLst>
              <a:ext uri="{FF2B5EF4-FFF2-40B4-BE49-F238E27FC236}">
                <a16:creationId xmlns:a16="http://schemas.microsoft.com/office/drawing/2014/main" id="{7D60D181-D158-4F19-9D37-3C57C2974B0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2EAB6A8-3E64-49EC-9F35-B3BBD72C4DF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F2F574-528C-4C80-8481-537AE01151A0}" type="slidenum">
              <a:rPr lang="zh-CN" altLang="en-US" smtClean="0"/>
              <a:t>‹#›</a:t>
            </a:fld>
            <a:endParaRPr lang="zh-CN" altLang="en-US"/>
          </a:p>
        </p:txBody>
      </p:sp>
    </p:spTree>
    <p:extLst>
      <p:ext uri="{BB962C8B-B14F-4D97-AF65-F5344CB8AC3E}">
        <p14:creationId xmlns:p14="http://schemas.microsoft.com/office/powerpoint/2010/main" val="147422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01676C-4671-4C04-A5D2-F9270F3EB0CC}"/>
              </a:ext>
            </a:extLst>
          </p:cNvPr>
          <p:cNvSpPr>
            <a:spLocks noGrp="1"/>
          </p:cNvSpPr>
          <p:nvPr>
            <p:ph type="ctrTitle"/>
          </p:nvPr>
        </p:nvSpPr>
        <p:spPr>
          <a:xfrm>
            <a:off x="799253" y="1122363"/>
            <a:ext cx="7613227" cy="2387600"/>
          </a:xfrm>
        </p:spPr>
        <p:txBody>
          <a:bodyPr>
            <a:normAutofit/>
          </a:bodyPr>
          <a:lstStyle/>
          <a:p>
            <a:r>
              <a:rPr lang="en-US" altLang="zh-CN" sz="4800" dirty="0"/>
              <a:t>Cross-Sectional Predictability of Corporate Bond Returns</a:t>
            </a:r>
            <a:endParaRPr lang="zh-CN" altLang="en-US" sz="4800" dirty="0"/>
          </a:p>
        </p:txBody>
      </p:sp>
      <p:sp>
        <p:nvSpPr>
          <p:cNvPr id="3" name="副标题 2">
            <a:extLst>
              <a:ext uri="{FF2B5EF4-FFF2-40B4-BE49-F238E27FC236}">
                <a16:creationId xmlns:a16="http://schemas.microsoft.com/office/drawing/2014/main" id="{84A6A347-A4B8-46E5-94C6-EA873335AB05}"/>
              </a:ext>
            </a:extLst>
          </p:cNvPr>
          <p:cNvSpPr>
            <a:spLocks noGrp="1"/>
          </p:cNvSpPr>
          <p:nvPr>
            <p:ph type="subTitle" idx="1"/>
          </p:nvPr>
        </p:nvSpPr>
        <p:spPr/>
        <p:txBody>
          <a:bodyPr>
            <a:normAutofit/>
          </a:bodyPr>
          <a:lstStyle/>
          <a:p>
            <a:r>
              <a:rPr lang="en-US" altLang="zh-CN" dirty="0"/>
              <a:t>Hai Lin</a:t>
            </a:r>
            <a:r>
              <a:rPr lang="zh-CN" altLang="en-US" dirty="0"/>
              <a:t>、</a:t>
            </a:r>
            <a:r>
              <a:rPr lang="en-US" altLang="zh-CN" dirty="0" err="1"/>
              <a:t>Chunchi</a:t>
            </a:r>
            <a:r>
              <a:rPr lang="en-US" altLang="zh-CN" dirty="0"/>
              <a:t> Wu &amp; </a:t>
            </a:r>
            <a:r>
              <a:rPr lang="en-US" altLang="zh-CN" dirty="0" err="1"/>
              <a:t>Guofu</a:t>
            </a:r>
            <a:r>
              <a:rPr lang="en-US" altLang="zh-CN" dirty="0"/>
              <a:t> Zhou</a:t>
            </a:r>
          </a:p>
          <a:p>
            <a:r>
              <a:rPr lang="en-US" altLang="zh-CN" dirty="0"/>
              <a:t>Yue Yang</a:t>
            </a:r>
          </a:p>
          <a:p>
            <a:r>
              <a:rPr lang="en-US" altLang="zh-CN" dirty="0"/>
              <a:t>2020.3.21</a:t>
            </a:r>
            <a:endParaRPr lang="zh-CN" altLang="en-US" dirty="0"/>
          </a:p>
        </p:txBody>
      </p:sp>
    </p:spTree>
    <p:extLst>
      <p:ext uri="{BB962C8B-B14F-4D97-AF65-F5344CB8AC3E}">
        <p14:creationId xmlns:p14="http://schemas.microsoft.com/office/powerpoint/2010/main" val="3199227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4F7A8AF-E789-45EE-9415-69303117709A}"/>
              </a:ext>
            </a:extLst>
          </p:cNvPr>
          <p:cNvGrpSpPr/>
          <p:nvPr/>
        </p:nvGrpSpPr>
        <p:grpSpPr>
          <a:xfrm>
            <a:off x="175379" y="101600"/>
            <a:ext cx="2402085" cy="886510"/>
            <a:chOff x="3370957" y="261594"/>
            <a:chExt cx="2402085" cy="1508810"/>
          </a:xfrm>
          <a:solidFill>
            <a:srgbClr val="C00000"/>
          </a:solidFill>
        </p:grpSpPr>
        <p:sp>
          <p:nvSpPr>
            <p:cNvPr id="5" name="矩形: 圆角 4">
              <a:extLst>
                <a:ext uri="{FF2B5EF4-FFF2-40B4-BE49-F238E27FC236}">
                  <a16:creationId xmlns:a16="http://schemas.microsoft.com/office/drawing/2014/main" id="{BE7AACC5-A593-40B1-9F56-3F25B4990548}"/>
                </a:ext>
              </a:extLst>
            </p:cNvPr>
            <p:cNvSpPr/>
            <p:nvPr/>
          </p:nvSpPr>
          <p:spPr>
            <a:xfrm>
              <a:off x="3370957" y="261594"/>
              <a:ext cx="2402085" cy="150881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矩形: 圆角 4">
              <a:extLst>
                <a:ext uri="{FF2B5EF4-FFF2-40B4-BE49-F238E27FC236}">
                  <a16:creationId xmlns:a16="http://schemas.microsoft.com/office/drawing/2014/main" id="{15C33086-E90A-4E81-83ED-977DC814BE0F}"/>
                </a:ext>
              </a:extLst>
            </p:cNvPr>
            <p:cNvSpPr txBox="1"/>
            <p:nvPr/>
          </p:nvSpPr>
          <p:spPr>
            <a:xfrm>
              <a:off x="3415149" y="305786"/>
              <a:ext cx="2313701" cy="14204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a:r>
                <a:rPr lang="en-US" altLang="en-US" dirty="0"/>
                <a:t>Returns of bond trend portfolios;</a:t>
              </a:r>
            </a:p>
          </p:txBody>
        </p:sp>
      </p:grpSp>
      <p:grpSp>
        <p:nvGrpSpPr>
          <p:cNvPr id="7" name="组合 6">
            <a:extLst>
              <a:ext uri="{FF2B5EF4-FFF2-40B4-BE49-F238E27FC236}">
                <a16:creationId xmlns:a16="http://schemas.microsoft.com/office/drawing/2014/main" id="{5DA10F72-5722-4B25-AFB4-632D06D430B4}"/>
              </a:ext>
            </a:extLst>
          </p:cNvPr>
          <p:cNvGrpSpPr/>
          <p:nvPr/>
        </p:nvGrpSpPr>
        <p:grpSpPr>
          <a:xfrm>
            <a:off x="219569" y="1292466"/>
            <a:ext cx="2402085" cy="886510"/>
            <a:chOff x="3370957" y="261594"/>
            <a:chExt cx="2402085" cy="1508810"/>
          </a:xfrm>
          <a:solidFill>
            <a:srgbClr val="C00000"/>
          </a:solidFill>
        </p:grpSpPr>
        <p:sp>
          <p:nvSpPr>
            <p:cNvPr id="8" name="矩形: 圆角 7">
              <a:extLst>
                <a:ext uri="{FF2B5EF4-FFF2-40B4-BE49-F238E27FC236}">
                  <a16:creationId xmlns:a16="http://schemas.microsoft.com/office/drawing/2014/main" id="{FECA0F6A-5BA4-49DB-BE31-BCC46851D888}"/>
                </a:ext>
              </a:extLst>
            </p:cNvPr>
            <p:cNvSpPr/>
            <p:nvPr/>
          </p:nvSpPr>
          <p:spPr>
            <a:xfrm>
              <a:off x="3370957" y="261594"/>
              <a:ext cx="2402085" cy="150881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矩形: 圆角 4">
              <a:extLst>
                <a:ext uri="{FF2B5EF4-FFF2-40B4-BE49-F238E27FC236}">
                  <a16:creationId xmlns:a16="http://schemas.microsoft.com/office/drawing/2014/main" id="{C1737C9A-7DED-42DE-9C61-323099FBBAFA}"/>
                </a:ext>
              </a:extLst>
            </p:cNvPr>
            <p:cNvSpPr txBox="1"/>
            <p:nvPr/>
          </p:nvSpPr>
          <p:spPr>
            <a:xfrm>
              <a:off x="3415149" y="305786"/>
              <a:ext cx="2313701" cy="142042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Alphas of bond trend portfolios</a:t>
              </a:r>
              <a:endParaRPr lang="zh-CN" altLang="en-US" sz="1800" kern="1200" dirty="0"/>
            </a:p>
          </p:txBody>
        </p:sp>
      </p:grpSp>
      <p:grpSp>
        <p:nvGrpSpPr>
          <p:cNvPr id="10" name="组合 9">
            <a:extLst>
              <a:ext uri="{FF2B5EF4-FFF2-40B4-BE49-F238E27FC236}">
                <a16:creationId xmlns:a16="http://schemas.microsoft.com/office/drawing/2014/main" id="{9DD8AD4B-1BAB-4F85-9808-E0053386AEFA}"/>
              </a:ext>
            </a:extLst>
          </p:cNvPr>
          <p:cNvGrpSpPr/>
          <p:nvPr/>
        </p:nvGrpSpPr>
        <p:grpSpPr>
          <a:xfrm>
            <a:off x="219569" y="2483332"/>
            <a:ext cx="2402085" cy="886510"/>
            <a:chOff x="3370957" y="261594"/>
            <a:chExt cx="2402085" cy="1508810"/>
          </a:xfrm>
          <a:solidFill>
            <a:srgbClr val="C00000"/>
          </a:solidFill>
        </p:grpSpPr>
        <p:sp>
          <p:nvSpPr>
            <p:cNvPr id="11" name="矩形: 圆角 10">
              <a:extLst>
                <a:ext uri="{FF2B5EF4-FFF2-40B4-BE49-F238E27FC236}">
                  <a16:creationId xmlns:a16="http://schemas.microsoft.com/office/drawing/2014/main" id="{8E9770B7-B41E-4D31-A17C-BA60911E49C1}"/>
                </a:ext>
              </a:extLst>
            </p:cNvPr>
            <p:cNvSpPr/>
            <p:nvPr/>
          </p:nvSpPr>
          <p:spPr>
            <a:xfrm>
              <a:off x="3370957" y="261594"/>
              <a:ext cx="2402085" cy="150881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矩形: 圆角 4">
              <a:extLst>
                <a:ext uri="{FF2B5EF4-FFF2-40B4-BE49-F238E27FC236}">
                  <a16:creationId xmlns:a16="http://schemas.microsoft.com/office/drawing/2014/main" id="{C2457411-7C0C-448B-8AE4-AB1C35BE5401}"/>
                </a:ext>
              </a:extLst>
            </p:cNvPr>
            <p:cNvSpPr txBox="1"/>
            <p:nvPr/>
          </p:nvSpPr>
          <p:spPr>
            <a:xfrm>
              <a:off x="3415149" y="305786"/>
              <a:ext cx="2313701" cy="14204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en-US" dirty="0"/>
                <a:t>Economic gains of trend factor portfolios</a:t>
              </a:r>
              <a:endParaRPr lang="zh-CN" altLang="en-US" sz="1800" kern="1200" dirty="0"/>
            </a:p>
          </p:txBody>
        </p:sp>
      </p:grpSp>
      <p:grpSp>
        <p:nvGrpSpPr>
          <p:cNvPr id="13" name="组合 12">
            <a:extLst>
              <a:ext uri="{FF2B5EF4-FFF2-40B4-BE49-F238E27FC236}">
                <a16:creationId xmlns:a16="http://schemas.microsoft.com/office/drawing/2014/main" id="{CC45631F-303E-45BC-9558-27BE95E150D6}"/>
              </a:ext>
            </a:extLst>
          </p:cNvPr>
          <p:cNvGrpSpPr/>
          <p:nvPr/>
        </p:nvGrpSpPr>
        <p:grpSpPr>
          <a:xfrm>
            <a:off x="219568" y="3691359"/>
            <a:ext cx="2402085" cy="886510"/>
            <a:chOff x="3370957" y="261594"/>
            <a:chExt cx="2402085" cy="1508810"/>
          </a:xfrm>
          <a:solidFill>
            <a:srgbClr val="C00000"/>
          </a:solidFill>
        </p:grpSpPr>
        <p:sp>
          <p:nvSpPr>
            <p:cNvPr id="14" name="矩形: 圆角 13">
              <a:extLst>
                <a:ext uri="{FF2B5EF4-FFF2-40B4-BE49-F238E27FC236}">
                  <a16:creationId xmlns:a16="http://schemas.microsoft.com/office/drawing/2014/main" id="{7D90E2F9-70F6-4EF3-ADAC-EF4D7494EE64}"/>
                </a:ext>
              </a:extLst>
            </p:cNvPr>
            <p:cNvSpPr/>
            <p:nvPr/>
          </p:nvSpPr>
          <p:spPr>
            <a:xfrm>
              <a:off x="3370957" y="261594"/>
              <a:ext cx="2402085" cy="150881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矩形: 圆角 4">
              <a:extLst>
                <a:ext uri="{FF2B5EF4-FFF2-40B4-BE49-F238E27FC236}">
                  <a16:creationId xmlns:a16="http://schemas.microsoft.com/office/drawing/2014/main" id="{18C73987-52E1-45D9-BC0A-8441E657F070}"/>
                </a:ext>
              </a:extLst>
            </p:cNvPr>
            <p:cNvSpPr txBox="1"/>
            <p:nvPr/>
          </p:nvSpPr>
          <p:spPr>
            <a:xfrm>
              <a:off x="3415149" y="305786"/>
              <a:ext cx="2313701" cy="14204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dirty="0"/>
                <a:t>Properties of bond trend portfolios</a:t>
              </a:r>
              <a:endParaRPr lang="zh-CN" altLang="en-US" sz="1800" kern="1200" dirty="0"/>
            </a:p>
          </p:txBody>
        </p:sp>
      </p:grpSp>
      <p:grpSp>
        <p:nvGrpSpPr>
          <p:cNvPr id="16" name="组合 15">
            <a:extLst>
              <a:ext uri="{FF2B5EF4-FFF2-40B4-BE49-F238E27FC236}">
                <a16:creationId xmlns:a16="http://schemas.microsoft.com/office/drawing/2014/main" id="{9D18589A-D5C0-46AB-872E-B58E8E2FE799}"/>
              </a:ext>
            </a:extLst>
          </p:cNvPr>
          <p:cNvGrpSpPr/>
          <p:nvPr/>
        </p:nvGrpSpPr>
        <p:grpSpPr>
          <a:xfrm>
            <a:off x="219568" y="4784664"/>
            <a:ext cx="2402085" cy="886510"/>
            <a:chOff x="3370957" y="261594"/>
            <a:chExt cx="2402085" cy="1508810"/>
          </a:xfrm>
          <a:solidFill>
            <a:srgbClr val="C00000"/>
          </a:solidFill>
        </p:grpSpPr>
        <p:sp>
          <p:nvSpPr>
            <p:cNvPr id="17" name="矩形: 圆角 16">
              <a:extLst>
                <a:ext uri="{FF2B5EF4-FFF2-40B4-BE49-F238E27FC236}">
                  <a16:creationId xmlns:a16="http://schemas.microsoft.com/office/drawing/2014/main" id="{759CD6C7-0E0E-4670-B076-B654B0705328}"/>
                </a:ext>
              </a:extLst>
            </p:cNvPr>
            <p:cNvSpPr/>
            <p:nvPr/>
          </p:nvSpPr>
          <p:spPr>
            <a:xfrm>
              <a:off x="3370957" y="261594"/>
              <a:ext cx="2402085" cy="150881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矩形: 圆角 4">
              <a:extLst>
                <a:ext uri="{FF2B5EF4-FFF2-40B4-BE49-F238E27FC236}">
                  <a16:creationId xmlns:a16="http://schemas.microsoft.com/office/drawing/2014/main" id="{CCD8CE95-7811-4111-8AD7-BAC2AEB4EE31}"/>
                </a:ext>
              </a:extLst>
            </p:cNvPr>
            <p:cNvSpPr txBox="1"/>
            <p:nvPr/>
          </p:nvSpPr>
          <p:spPr>
            <a:xfrm>
              <a:off x="3415149" y="305786"/>
              <a:ext cx="2313701" cy="14204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dirty="0"/>
                <a:t>Bivariate portfolio analysis</a:t>
              </a:r>
              <a:endParaRPr lang="zh-CN" altLang="en-US" sz="1800" kern="1200" dirty="0"/>
            </a:p>
          </p:txBody>
        </p:sp>
      </p:grpSp>
      <p:grpSp>
        <p:nvGrpSpPr>
          <p:cNvPr id="19" name="组合 18">
            <a:extLst>
              <a:ext uri="{FF2B5EF4-FFF2-40B4-BE49-F238E27FC236}">
                <a16:creationId xmlns:a16="http://schemas.microsoft.com/office/drawing/2014/main" id="{3038EBE3-1D38-487F-85D2-E9CF09E1DDB6}"/>
              </a:ext>
            </a:extLst>
          </p:cNvPr>
          <p:cNvGrpSpPr/>
          <p:nvPr/>
        </p:nvGrpSpPr>
        <p:grpSpPr>
          <a:xfrm>
            <a:off x="219568" y="5877969"/>
            <a:ext cx="2402085" cy="886510"/>
            <a:chOff x="3370957" y="261594"/>
            <a:chExt cx="2402085" cy="1508810"/>
          </a:xfrm>
          <a:solidFill>
            <a:srgbClr val="C00000"/>
          </a:solidFill>
        </p:grpSpPr>
        <p:sp>
          <p:nvSpPr>
            <p:cNvPr id="20" name="矩形: 圆角 19">
              <a:extLst>
                <a:ext uri="{FF2B5EF4-FFF2-40B4-BE49-F238E27FC236}">
                  <a16:creationId xmlns:a16="http://schemas.microsoft.com/office/drawing/2014/main" id="{8DC842B8-0EFD-45B8-A184-CAF6EB0752A8}"/>
                </a:ext>
              </a:extLst>
            </p:cNvPr>
            <p:cNvSpPr/>
            <p:nvPr/>
          </p:nvSpPr>
          <p:spPr>
            <a:xfrm>
              <a:off x="3370957" y="261594"/>
              <a:ext cx="2402085" cy="150881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矩形: 圆角 4">
              <a:extLst>
                <a:ext uri="{FF2B5EF4-FFF2-40B4-BE49-F238E27FC236}">
                  <a16:creationId xmlns:a16="http://schemas.microsoft.com/office/drawing/2014/main" id="{270CE64C-A387-4835-A821-1B70212F43FB}"/>
                </a:ext>
              </a:extLst>
            </p:cNvPr>
            <p:cNvSpPr txBox="1"/>
            <p:nvPr/>
          </p:nvSpPr>
          <p:spPr>
            <a:xfrm>
              <a:off x="3415149" y="305786"/>
              <a:ext cx="2313701" cy="14204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dirty="0"/>
                <a:t>Cross-sectional regression analysis</a:t>
              </a:r>
              <a:endParaRPr lang="zh-CN" altLang="en-US" sz="1800" kern="1200" dirty="0"/>
            </a:p>
          </p:txBody>
        </p:sp>
      </p:grpSp>
      <p:cxnSp>
        <p:nvCxnSpPr>
          <p:cNvPr id="22" name="直接箭头连接符 21">
            <a:extLst>
              <a:ext uri="{FF2B5EF4-FFF2-40B4-BE49-F238E27FC236}">
                <a16:creationId xmlns:a16="http://schemas.microsoft.com/office/drawing/2014/main" id="{3F099A6E-52B0-4D8C-B426-D567151352B7}"/>
              </a:ext>
            </a:extLst>
          </p:cNvPr>
          <p:cNvCxnSpPr/>
          <p:nvPr/>
        </p:nvCxnSpPr>
        <p:spPr>
          <a:xfrm>
            <a:off x="2577461" y="571500"/>
            <a:ext cx="975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2B6844BF-36B6-4537-B21A-4B29714DF79F}"/>
              </a:ext>
            </a:extLst>
          </p:cNvPr>
          <p:cNvSpPr txBox="1"/>
          <p:nvPr/>
        </p:nvSpPr>
        <p:spPr>
          <a:xfrm>
            <a:off x="3883777" y="386834"/>
            <a:ext cx="1996323" cy="369332"/>
          </a:xfrm>
          <a:prstGeom prst="rect">
            <a:avLst/>
          </a:prstGeom>
          <a:noFill/>
        </p:spPr>
        <p:txBody>
          <a:bodyPr wrap="square" rtlCol="0">
            <a:spAutoFit/>
          </a:bodyPr>
          <a:lstStyle/>
          <a:p>
            <a:r>
              <a:rPr lang="en-US" altLang="zh-CN" dirty="0"/>
              <a:t>Quintile</a:t>
            </a:r>
            <a:r>
              <a:rPr lang="zh-CN" altLang="en-US" dirty="0"/>
              <a:t>、</a:t>
            </a:r>
            <a:r>
              <a:rPr lang="en-US" altLang="zh-CN" dirty="0"/>
              <a:t>decile</a:t>
            </a:r>
            <a:endParaRPr lang="zh-CN" altLang="en-US" dirty="0"/>
          </a:p>
        </p:txBody>
      </p:sp>
      <p:sp>
        <p:nvSpPr>
          <p:cNvPr id="24" name="矩形 23">
            <a:extLst>
              <a:ext uri="{FF2B5EF4-FFF2-40B4-BE49-F238E27FC236}">
                <a16:creationId xmlns:a16="http://schemas.microsoft.com/office/drawing/2014/main" id="{3B12D949-51D5-4553-B206-220FDEFB9DF7}"/>
              </a:ext>
            </a:extLst>
          </p:cNvPr>
          <p:cNvSpPr/>
          <p:nvPr/>
        </p:nvSpPr>
        <p:spPr>
          <a:xfrm>
            <a:off x="3811773" y="1412553"/>
            <a:ext cx="2140330" cy="646331"/>
          </a:xfrm>
          <a:prstGeom prst="rect">
            <a:avLst/>
          </a:prstGeom>
        </p:spPr>
        <p:txBody>
          <a:bodyPr wrap="none">
            <a:spAutoFit/>
          </a:bodyPr>
          <a:lstStyle/>
          <a:p>
            <a:r>
              <a:rPr lang="zh-CN" altLang="en-US" dirty="0"/>
              <a:t>Jostova et al. (2013)</a:t>
            </a:r>
            <a:endParaRPr lang="en-US" altLang="zh-CN" dirty="0"/>
          </a:p>
          <a:p>
            <a:r>
              <a:rPr lang="zh-CN" altLang="en-US" dirty="0"/>
              <a:t>GRS statistics</a:t>
            </a:r>
          </a:p>
        </p:txBody>
      </p:sp>
      <p:cxnSp>
        <p:nvCxnSpPr>
          <p:cNvPr id="25" name="直接箭头连接符 24">
            <a:extLst>
              <a:ext uri="{FF2B5EF4-FFF2-40B4-BE49-F238E27FC236}">
                <a16:creationId xmlns:a16="http://schemas.microsoft.com/office/drawing/2014/main" id="{CF6D2CB7-FAC7-46DB-BE88-2C6E7311711C}"/>
              </a:ext>
            </a:extLst>
          </p:cNvPr>
          <p:cNvCxnSpPr/>
          <p:nvPr/>
        </p:nvCxnSpPr>
        <p:spPr>
          <a:xfrm>
            <a:off x="2621653" y="1735720"/>
            <a:ext cx="975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id="{1CB80D9E-7FB3-41B4-A0DF-5D0B2D1A6062}"/>
              </a:ext>
            </a:extLst>
          </p:cNvPr>
          <p:cNvPicPr>
            <a:picLocks noChangeAspect="1"/>
          </p:cNvPicPr>
          <p:nvPr/>
        </p:nvPicPr>
        <p:blipFill>
          <a:blip r:embed="rId3"/>
          <a:stretch>
            <a:fillRect/>
          </a:stretch>
        </p:blipFill>
        <p:spPr>
          <a:xfrm>
            <a:off x="5880100" y="1180631"/>
            <a:ext cx="3196329" cy="1110177"/>
          </a:xfrm>
          <a:prstGeom prst="rect">
            <a:avLst/>
          </a:prstGeom>
        </p:spPr>
      </p:pic>
      <p:cxnSp>
        <p:nvCxnSpPr>
          <p:cNvPr id="27" name="直接箭头连接符 26">
            <a:extLst>
              <a:ext uri="{FF2B5EF4-FFF2-40B4-BE49-F238E27FC236}">
                <a16:creationId xmlns:a16="http://schemas.microsoft.com/office/drawing/2014/main" id="{D9050966-83BD-4551-A449-9CAE5E771665}"/>
              </a:ext>
            </a:extLst>
          </p:cNvPr>
          <p:cNvCxnSpPr/>
          <p:nvPr/>
        </p:nvCxnSpPr>
        <p:spPr>
          <a:xfrm>
            <a:off x="2621653" y="2916820"/>
            <a:ext cx="975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B6D7E004-D3E4-4CD7-93E8-763508F20EF1}"/>
              </a:ext>
            </a:extLst>
          </p:cNvPr>
          <p:cNvSpPr/>
          <p:nvPr/>
        </p:nvSpPr>
        <p:spPr>
          <a:xfrm>
            <a:off x="3739770" y="2593654"/>
            <a:ext cx="3895618" cy="646331"/>
          </a:xfrm>
          <a:prstGeom prst="rect">
            <a:avLst/>
          </a:prstGeom>
        </p:spPr>
        <p:txBody>
          <a:bodyPr wrap="none">
            <a:spAutoFit/>
          </a:bodyPr>
          <a:lstStyle/>
          <a:p>
            <a:r>
              <a:rPr lang="en-US" altLang="zh-CN" dirty="0"/>
              <a:t>The increase of sharp ratio</a:t>
            </a:r>
          </a:p>
          <a:p>
            <a:r>
              <a:rPr lang="en-US" altLang="zh-CN" dirty="0"/>
              <a:t>BETCs(break-even transaction costs)</a:t>
            </a:r>
            <a:endParaRPr lang="zh-CN" altLang="en-US" dirty="0"/>
          </a:p>
        </p:txBody>
      </p:sp>
      <p:sp>
        <p:nvSpPr>
          <p:cNvPr id="29" name="矩形 28">
            <a:extLst>
              <a:ext uri="{FF2B5EF4-FFF2-40B4-BE49-F238E27FC236}">
                <a16:creationId xmlns:a16="http://schemas.microsoft.com/office/drawing/2014/main" id="{32A0DDDB-2B97-4C4E-852B-943B70D57F9B}"/>
              </a:ext>
            </a:extLst>
          </p:cNvPr>
          <p:cNvSpPr/>
          <p:nvPr/>
        </p:nvSpPr>
        <p:spPr>
          <a:xfrm>
            <a:off x="3714370" y="3811447"/>
            <a:ext cx="5396029" cy="646331"/>
          </a:xfrm>
          <a:prstGeom prst="rect">
            <a:avLst/>
          </a:prstGeom>
        </p:spPr>
        <p:txBody>
          <a:bodyPr wrap="none">
            <a:spAutoFit/>
          </a:bodyPr>
          <a:lstStyle/>
          <a:p>
            <a:r>
              <a:rPr lang="zh-CN" altLang="en-US" dirty="0"/>
              <a:t>Bond characteristics of trend portfolios</a:t>
            </a:r>
            <a:r>
              <a:rPr lang="en-US" altLang="zh-CN" dirty="0"/>
              <a:t>;</a:t>
            </a:r>
          </a:p>
          <a:p>
            <a:r>
              <a:rPr lang="en-US" altLang="zh-CN" dirty="0"/>
              <a:t>Past six-month return distribution of trend portfolios</a:t>
            </a:r>
            <a:endParaRPr lang="zh-CN" altLang="en-US" dirty="0"/>
          </a:p>
        </p:txBody>
      </p:sp>
      <p:cxnSp>
        <p:nvCxnSpPr>
          <p:cNvPr id="30" name="直接箭头连接符 29">
            <a:extLst>
              <a:ext uri="{FF2B5EF4-FFF2-40B4-BE49-F238E27FC236}">
                <a16:creationId xmlns:a16="http://schemas.microsoft.com/office/drawing/2014/main" id="{4BA4F18C-9060-4F46-96DA-B7A19F65312D}"/>
              </a:ext>
            </a:extLst>
          </p:cNvPr>
          <p:cNvCxnSpPr/>
          <p:nvPr/>
        </p:nvCxnSpPr>
        <p:spPr>
          <a:xfrm>
            <a:off x="2621653" y="4134613"/>
            <a:ext cx="975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EE3737C9-A5C6-49BD-AD05-693D53E3855D}"/>
              </a:ext>
            </a:extLst>
          </p:cNvPr>
          <p:cNvCxnSpPr/>
          <p:nvPr/>
        </p:nvCxnSpPr>
        <p:spPr>
          <a:xfrm>
            <a:off x="2621653" y="5214113"/>
            <a:ext cx="975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E3C88A28-63E6-4766-ABF1-E81FD0197125}"/>
              </a:ext>
            </a:extLst>
          </p:cNvPr>
          <p:cNvSpPr/>
          <p:nvPr/>
        </p:nvSpPr>
        <p:spPr>
          <a:xfrm>
            <a:off x="3714368" y="4890947"/>
            <a:ext cx="4883531" cy="646331"/>
          </a:xfrm>
          <a:prstGeom prst="rect">
            <a:avLst/>
          </a:prstGeom>
        </p:spPr>
        <p:txBody>
          <a:bodyPr wrap="square">
            <a:spAutoFit/>
          </a:bodyPr>
          <a:lstStyle/>
          <a:p>
            <a:r>
              <a:rPr lang="en-US" altLang="zh-CN" dirty="0"/>
              <a:t>MA &amp; returns over the past six months or  other bond characteristics</a:t>
            </a:r>
            <a:endParaRPr lang="zh-CN" altLang="en-US" dirty="0"/>
          </a:p>
        </p:txBody>
      </p:sp>
      <p:pic>
        <p:nvPicPr>
          <p:cNvPr id="33" name="图片 32">
            <a:extLst>
              <a:ext uri="{FF2B5EF4-FFF2-40B4-BE49-F238E27FC236}">
                <a16:creationId xmlns:a16="http://schemas.microsoft.com/office/drawing/2014/main" id="{2E821CA1-29E0-445D-998A-C0802A6191B5}"/>
              </a:ext>
            </a:extLst>
          </p:cNvPr>
          <p:cNvPicPr>
            <a:picLocks noChangeAspect="1"/>
          </p:cNvPicPr>
          <p:nvPr/>
        </p:nvPicPr>
        <p:blipFill>
          <a:blip r:embed="rId4"/>
          <a:stretch>
            <a:fillRect/>
          </a:stretch>
        </p:blipFill>
        <p:spPr>
          <a:xfrm>
            <a:off x="3739770" y="5978417"/>
            <a:ext cx="3986838" cy="595218"/>
          </a:xfrm>
          <a:prstGeom prst="rect">
            <a:avLst/>
          </a:prstGeom>
        </p:spPr>
      </p:pic>
      <p:cxnSp>
        <p:nvCxnSpPr>
          <p:cNvPr id="34" name="直接箭头连接符 33">
            <a:extLst>
              <a:ext uri="{FF2B5EF4-FFF2-40B4-BE49-F238E27FC236}">
                <a16:creationId xmlns:a16="http://schemas.microsoft.com/office/drawing/2014/main" id="{9297D77D-5CFD-4139-906C-04CE1A1077F4}"/>
              </a:ext>
            </a:extLst>
          </p:cNvPr>
          <p:cNvCxnSpPr/>
          <p:nvPr/>
        </p:nvCxnSpPr>
        <p:spPr>
          <a:xfrm>
            <a:off x="2621653" y="6321223"/>
            <a:ext cx="975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41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BBC12-0384-480B-A77F-C11B473FDB2D}"/>
              </a:ext>
            </a:extLst>
          </p:cNvPr>
          <p:cNvSpPr>
            <a:spLocks noGrp="1"/>
          </p:cNvSpPr>
          <p:nvPr>
            <p:ph type="title"/>
          </p:nvPr>
        </p:nvSpPr>
        <p:spPr/>
        <p:txBody>
          <a:bodyPr/>
          <a:lstStyle/>
          <a:p>
            <a:r>
              <a:rPr lang="en-US" altLang="zh-CN" dirty="0"/>
              <a:t>2.</a:t>
            </a:r>
            <a:r>
              <a:rPr lang="en-US" altLang="en-US" dirty="0"/>
              <a:t> Empirical methodology</a:t>
            </a:r>
            <a:endParaRPr lang="zh-CN" altLang="en-US" dirty="0"/>
          </a:p>
        </p:txBody>
      </p:sp>
      <p:sp>
        <p:nvSpPr>
          <p:cNvPr id="3" name="内容占位符 2">
            <a:extLst>
              <a:ext uri="{FF2B5EF4-FFF2-40B4-BE49-F238E27FC236}">
                <a16:creationId xmlns:a16="http://schemas.microsoft.com/office/drawing/2014/main" id="{9E9FBA9F-197C-47BF-BD8A-90CDC6E35E94}"/>
              </a:ext>
            </a:extLst>
          </p:cNvPr>
          <p:cNvSpPr>
            <a:spLocks noGrp="1"/>
          </p:cNvSpPr>
          <p:nvPr>
            <p:ph idx="1"/>
          </p:nvPr>
        </p:nvSpPr>
        <p:spPr/>
        <p:txBody>
          <a:bodyPr>
            <a:normAutofit fontScale="92500" lnSpcReduction="10000"/>
          </a:bodyPr>
          <a:lstStyle/>
          <a:p>
            <a:r>
              <a:rPr lang="en-US" altLang="zh-CN" dirty="0"/>
              <a:t>Use MAs of bond yields rather than prices to predict returns.</a:t>
            </a:r>
          </a:p>
          <a:p>
            <a:r>
              <a:rPr lang="en-US" altLang="zh-CN" dirty="0"/>
              <a:t>First, almost all conventional fixed-income pricing, market timing, and trading decisions begin with some sort of yield analysis. </a:t>
            </a:r>
          </a:p>
          <a:p>
            <a:r>
              <a:rPr lang="en-US" altLang="zh-CN" dirty="0"/>
              <a:t>Second, yields provide market participants with a consistent summary figure for comparing different bonds. Cash flows are not directly comparable, and neither are prices. </a:t>
            </a:r>
          </a:p>
          <a:p>
            <a:r>
              <a:rPr lang="en-US" altLang="zh-CN" dirty="0"/>
              <a:t>Third, past and current yields contain substantial information for future bond returns (see Lin et al., 2014; Joslin, </a:t>
            </a:r>
            <a:r>
              <a:rPr lang="en-US" altLang="zh-CN" dirty="0" err="1"/>
              <a:t>Priebsch</a:t>
            </a:r>
            <a:r>
              <a:rPr lang="en-US" altLang="zh-CN" dirty="0"/>
              <a:t>, and Singleton, 2014).</a:t>
            </a:r>
            <a:endParaRPr lang="zh-CN" altLang="en-US" dirty="0"/>
          </a:p>
        </p:txBody>
      </p:sp>
    </p:spTree>
    <p:extLst>
      <p:ext uri="{BB962C8B-B14F-4D97-AF65-F5344CB8AC3E}">
        <p14:creationId xmlns:p14="http://schemas.microsoft.com/office/powerpoint/2010/main" val="1405277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077FD-43F3-4885-AFE3-B744E891C952}"/>
              </a:ext>
            </a:extLst>
          </p:cNvPr>
          <p:cNvSpPr>
            <a:spLocks noGrp="1"/>
          </p:cNvSpPr>
          <p:nvPr>
            <p:ph type="title"/>
          </p:nvPr>
        </p:nvSpPr>
        <p:spPr/>
        <p:txBody>
          <a:bodyPr/>
          <a:lstStyle/>
          <a:p>
            <a:r>
              <a:rPr lang="en-US" altLang="zh-CN" dirty="0"/>
              <a:t>2.</a:t>
            </a:r>
            <a:r>
              <a:rPr lang="en-US" altLang="en-US" dirty="0"/>
              <a:t> Empirical methodology</a:t>
            </a:r>
            <a:endParaRPr lang="zh-CN" altLang="en-US" dirty="0"/>
          </a:p>
        </p:txBody>
      </p:sp>
      <p:sp>
        <p:nvSpPr>
          <p:cNvPr id="3" name="内容占位符 2">
            <a:extLst>
              <a:ext uri="{FF2B5EF4-FFF2-40B4-BE49-F238E27FC236}">
                <a16:creationId xmlns:a16="http://schemas.microsoft.com/office/drawing/2014/main" id="{82D7D215-0EE4-4118-9228-82E076FD0B60}"/>
              </a:ext>
            </a:extLst>
          </p:cNvPr>
          <p:cNvSpPr>
            <a:spLocks noGrp="1"/>
          </p:cNvSpPr>
          <p:nvPr>
            <p:ph idx="1"/>
          </p:nvPr>
        </p:nvSpPr>
        <p:spPr>
          <a:xfrm>
            <a:off x="628650" y="1825624"/>
            <a:ext cx="7886700" cy="4333635"/>
          </a:xfrm>
        </p:spPr>
        <p:txBody>
          <a:bodyPr/>
          <a:lstStyle/>
          <a:p>
            <a:r>
              <a:rPr lang="en-US" altLang="zh-CN" dirty="0"/>
              <a:t>Trend signals:</a:t>
            </a:r>
          </a:p>
          <a:p>
            <a:r>
              <a:rPr lang="en-US" altLang="zh-CN" dirty="0"/>
              <a:t>the moving average yield of lag L in month t for bond j</a:t>
            </a:r>
          </a:p>
          <a:p>
            <a:endParaRPr lang="en-US" altLang="zh-CN" dirty="0"/>
          </a:p>
          <a:p>
            <a:r>
              <a:rPr lang="en-US" altLang="zh-CN" dirty="0"/>
              <a:t>L: 1-, 3-, 6-, 12-, 24-, 36-, and 48-months.</a:t>
            </a:r>
          </a:p>
          <a:p>
            <a:r>
              <a:rPr lang="en-US" altLang="zh-CN" dirty="0"/>
              <a:t>Haugen</a:t>
            </a:r>
            <a:r>
              <a:rPr lang="zh-CN" altLang="en-US" dirty="0"/>
              <a:t> </a:t>
            </a:r>
            <a:r>
              <a:rPr lang="en-US" altLang="zh-CN" dirty="0"/>
              <a:t>and</a:t>
            </a:r>
            <a:r>
              <a:rPr lang="zh-CN" altLang="en-US" dirty="0"/>
              <a:t> </a:t>
            </a:r>
            <a:r>
              <a:rPr lang="en-US" altLang="zh-CN" dirty="0"/>
              <a:t>Baker(1996):</a:t>
            </a:r>
          </a:p>
          <a:p>
            <a:endParaRPr lang="zh-CN" altLang="en-US" dirty="0"/>
          </a:p>
        </p:txBody>
      </p:sp>
      <p:pic>
        <p:nvPicPr>
          <p:cNvPr id="4" name="图片 3">
            <a:extLst>
              <a:ext uri="{FF2B5EF4-FFF2-40B4-BE49-F238E27FC236}">
                <a16:creationId xmlns:a16="http://schemas.microsoft.com/office/drawing/2014/main" id="{6E4DC90A-B08A-42A4-AFCC-75A19298D277}"/>
              </a:ext>
            </a:extLst>
          </p:cNvPr>
          <p:cNvPicPr>
            <a:picLocks noChangeAspect="1"/>
          </p:cNvPicPr>
          <p:nvPr/>
        </p:nvPicPr>
        <p:blipFill>
          <a:blip r:embed="rId3"/>
          <a:stretch>
            <a:fillRect/>
          </a:stretch>
        </p:blipFill>
        <p:spPr>
          <a:xfrm>
            <a:off x="2369345" y="2863971"/>
            <a:ext cx="4405309" cy="868652"/>
          </a:xfrm>
          <a:prstGeom prst="rect">
            <a:avLst/>
          </a:prstGeom>
        </p:spPr>
      </p:pic>
      <p:pic>
        <p:nvPicPr>
          <p:cNvPr id="5" name="图片 4">
            <a:extLst>
              <a:ext uri="{FF2B5EF4-FFF2-40B4-BE49-F238E27FC236}">
                <a16:creationId xmlns:a16="http://schemas.microsoft.com/office/drawing/2014/main" id="{D068C103-F85C-466F-828A-A24983BEF9C2}"/>
              </a:ext>
            </a:extLst>
          </p:cNvPr>
          <p:cNvPicPr>
            <a:picLocks noChangeAspect="1"/>
          </p:cNvPicPr>
          <p:nvPr/>
        </p:nvPicPr>
        <p:blipFill>
          <a:blip r:embed="rId4"/>
          <a:stretch>
            <a:fillRect/>
          </a:stretch>
        </p:blipFill>
        <p:spPr>
          <a:xfrm>
            <a:off x="1589081" y="4702979"/>
            <a:ext cx="5965836" cy="868652"/>
          </a:xfrm>
          <a:prstGeom prst="rect">
            <a:avLst/>
          </a:prstGeom>
        </p:spPr>
      </p:pic>
      <p:pic>
        <p:nvPicPr>
          <p:cNvPr id="6" name="图片 5">
            <a:extLst>
              <a:ext uri="{FF2B5EF4-FFF2-40B4-BE49-F238E27FC236}">
                <a16:creationId xmlns:a16="http://schemas.microsoft.com/office/drawing/2014/main" id="{7FBC5A77-C1A4-43C3-8693-685603B5155B}"/>
              </a:ext>
            </a:extLst>
          </p:cNvPr>
          <p:cNvPicPr>
            <a:picLocks noChangeAspect="1"/>
          </p:cNvPicPr>
          <p:nvPr/>
        </p:nvPicPr>
        <p:blipFill>
          <a:blip r:embed="rId5"/>
          <a:stretch>
            <a:fillRect/>
          </a:stretch>
        </p:blipFill>
        <p:spPr>
          <a:xfrm>
            <a:off x="846785" y="5584421"/>
            <a:ext cx="3725214" cy="722563"/>
          </a:xfrm>
          <a:prstGeom prst="rect">
            <a:avLst/>
          </a:prstGeom>
        </p:spPr>
      </p:pic>
      <p:pic>
        <p:nvPicPr>
          <p:cNvPr id="7" name="图片 6">
            <a:extLst>
              <a:ext uri="{FF2B5EF4-FFF2-40B4-BE49-F238E27FC236}">
                <a16:creationId xmlns:a16="http://schemas.microsoft.com/office/drawing/2014/main" id="{6E593AEC-7427-43D1-934E-349353E5B0BC}"/>
              </a:ext>
            </a:extLst>
          </p:cNvPr>
          <p:cNvPicPr>
            <a:picLocks noChangeAspect="1"/>
          </p:cNvPicPr>
          <p:nvPr/>
        </p:nvPicPr>
        <p:blipFill>
          <a:blip r:embed="rId6"/>
          <a:stretch>
            <a:fillRect/>
          </a:stretch>
        </p:blipFill>
        <p:spPr>
          <a:xfrm>
            <a:off x="4990407" y="5431119"/>
            <a:ext cx="3106535" cy="868652"/>
          </a:xfrm>
          <a:prstGeom prst="rect">
            <a:avLst/>
          </a:prstGeom>
        </p:spPr>
      </p:pic>
    </p:spTree>
    <p:extLst>
      <p:ext uri="{BB962C8B-B14F-4D97-AF65-F5344CB8AC3E}">
        <p14:creationId xmlns:p14="http://schemas.microsoft.com/office/powerpoint/2010/main" val="1892519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E47DA2-2918-4652-ACA4-43192E2E6D4F}"/>
              </a:ext>
            </a:extLst>
          </p:cNvPr>
          <p:cNvSpPr>
            <a:spLocks noGrp="1"/>
          </p:cNvSpPr>
          <p:nvPr>
            <p:ph type="title"/>
          </p:nvPr>
        </p:nvSpPr>
        <p:spPr/>
        <p:txBody>
          <a:bodyPr/>
          <a:lstStyle/>
          <a:p>
            <a:r>
              <a:rPr lang="en-US" altLang="zh-CN" dirty="0"/>
              <a:t>Why different levels of factors</a:t>
            </a:r>
            <a:endParaRPr lang="zh-CN" altLang="en-US" dirty="0"/>
          </a:p>
        </p:txBody>
      </p:sp>
      <p:sp>
        <p:nvSpPr>
          <p:cNvPr id="3" name="内容占位符 2">
            <a:extLst>
              <a:ext uri="{FF2B5EF4-FFF2-40B4-BE49-F238E27FC236}">
                <a16:creationId xmlns:a16="http://schemas.microsoft.com/office/drawing/2014/main" id="{5F04A11F-6378-4A8B-B24E-7CA18ECBF2FA}"/>
              </a:ext>
            </a:extLst>
          </p:cNvPr>
          <p:cNvSpPr>
            <a:spLocks noGrp="1"/>
          </p:cNvSpPr>
          <p:nvPr>
            <p:ph idx="1"/>
          </p:nvPr>
        </p:nvSpPr>
        <p:spPr/>
        <p:txBody>
          <a:bodyPr>
            <a:normAutofit fontScale="92500" lnSpcReduction="10000"/>
          </a:bodyPr>
          <a:lstStyle/>
          <a:p>
            <a:r>
              <a:rPr lang="zh-CN" altLang="en-US" dirty="0"/>
              <a:t>①</a:t>
            </a:r>
            <a:r>
              <a:rPr lang="en-US" altLang="zh-CN" dirty="0"/>
              <a:t>it is difficult to argument which yield average is the one a representative bond investor uses. (limited information or anchoring behavioral bias)(</a:t>
            </a:r>
            <a:r>
              <a:rPr lang="en-US" altLang="zh-CN" dirty="0" err="1"/>
              <a:t>Avramov</a:t>
            </a:r>
            <a:r>
              <a:rPr lang="en-US" altLang="zh-CN" dirty="0"/>
              <a:t>, </a:t>
            </a:r>
            <a:r>
              <a:rPr lang="en-US" altLang="zh-CN" dirty="0" err="1"/>
              <a:t>Kaplanski</a:t>
            </a:r>
            <a:r>
              <a:rPr lang="en-US" altLang="zh-CN" dirty="0"/>
              <a:t>, and Subrahmanyam, 2019). </a:t>
            </a:r>
          </a:p>
          <a:p>
            <a:r>
              <a:rPr lang="en-US" altLang="zh-CN" dirty="0"/>
              <a:t>Han, Zhou, and Zhu (2016): historical averages of various horizons have predictive power for future returns (the presence of heterogeneous trend-following traders. )</a:t>
            </a:r>
          </a:p>
          <a:p>
            <a:r>
              <a:rPr lang="zh-CN" altLang="en-US" dirty="0"/>
              <a:t>②</a:t>
            </a:r>
            <a:r>
              <a:rPr lang="en-US" altLang="zh-CN" dirty="0"/>
              <a:t>it is difficult to select ex ante which yield average is the best one to use as a predictor. The multiple predictors permit the data to determine the relative importance of these predictors.</a:t>
            </a:r>
            <a:endParaRPr lang="zh-CN" altLang="en-US" dirty="0"/>
          </a:p>
        </p:txBody>
      </p:sp>
    </p:spTree>
    <p:extLst>
      <p:ext uri="{BB962C8B-B14F-4D97-AF65-F5344CB8AC3E}">
        <p14:creationId xmlns:p14="http://schemas.microsoft.com/office/powerpoint/2010/main" val="2377727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A9B965A-2154-4D04-908D-B1D7AD17EB00}"/>
              </a:ext>
            </a:extLst>
          </p:cNvPr>
          <p:cNvPicPr>
            <a:picLocks noChangeAspect="1"/>
          </p:cNvPicPr>
          <p:nvPr/>
        </p:nvPicPr>
        <p:blipFill>
          <a:blip r:embed="rId3"/>
          <a:stretch>
            <a:fillRect/>
          </a:stretch>
        </p:blipFill>
        <p:spPr>
          <a:xfrm>
            <a:off x="2036762" y="2120900"/>
            <a:ext cx="5324475" cy="838200"/>
          </a:xfrm>
          <a:prstGeom prst="rect">
            <a:avLst/>
          </a:prstGeom>
        </p:spPr>
      </p:pic>
      <p:sp>
        <p:nvSpPr>
          <p:cNvPr id="2" name="标题 1">
            <a:extLst>
              <a:ext uri="{FF2B5EF4-FFF2-40B4-BE49-F238E27FC236}">
                <a16:creationId xmlns:a16="http://schemas.microsoft.com/office/drawing/2014/main" id="{7E8F05DB-CE8D-4FE9-B153-B97DD5561AAC}"/>
              </a:ext>
            </a:extLst>
          </p:cNvPr>
          <p:cNvSpPr>
            <a:spLocks noGrp="1"/>
          </p:cNvSpPr>
          <p:nvPr>
            <p:ph type="title"/>
          </p:nvPr>
        </p:nvSpPr>
        <p:spPr/>
        <p:txBody>
          <a:bodyPr/>
          <a:lstStyle/>
          <a:p>
            <a:r>
              <a:rPr lang="en-US" altLang="zh-CN" dirty="0"/>
              <a:t>2.</a:t>
            </a:r>
            <a:r>
              <a:rPr lang="en-US" altLang="en-US" dirty="0"/>
              <a:t> Empirical methodology</a:t>
            </a:r>
            <a:endParaRPr lang="zh-CN" altLang="en-US" dirty="0"/>
          </a:p>
        </p:txBody>
      </p:sp>
      <p:sp>
        <p:nvSpPr>
          <p:cNvPr id="3" name="内容占位符 2">
            <a:extLst>
              <a:ext uri="{FF2B5EF4-FFF2-40B4-BE49-F238E27FC236}">
                <a16:creationId xmlns:a16="http://schemas.microsoft.com/office/drawing/2014/main" id="{762F6771-BAE5-4BFE-809F-5C3EBBDF4F9C}"/>
              </a:ext>
            </a:extLst>
          </p:cNvPr>
          <p:cNvSpPr>
            <a:spLocks noGrp="1"/>
          </p:cNvSpPr>
          <p:nvPr>
            <p:ph idx="1"/>
          </p:nvPr>
        </p:nvSpPr>
        <p:spPr/>
        <p:txBody>
          <a:bodyPr/>
          <a:lstStyle/>
          <a:p>
            <a:r>
              <a:rPr lang="en-US" altLang="zh-CN" dirty="0"/>
              <a:t>FM regression</a:t>
            </a:r>
          </a:p>
          <a:p>
            <a:endParaRPr lang="en-US" altLang="zh-CN" dirty="0"/>
          </a:p>
          <a:p>
            <a:r>
              <a:rPr lang="en-US" altLang="zh-CN" dirty="0" err="1"/>
              <a:t>Shanken</a:t>
            </a:r>
            <a:r>
              <a:rPr lang="en-US" altLang="zh-CN" dirty="0"/>
              <a:t> and Zhou (2007)</a:t>
            </a:r>
            <a:r>
              <a:rPr lang="zh-CN" altLang="en-US" dirty="0"/>
              <a:t>：</a:t>
            </a:r>
            <a:r>
              <a:rPr lang="en-US" altLang="zh-CN" dirty="0"/>
              <a:t>WLS</a:t>
            </a:r>
            <a:endParaRPr lang="zh-CN" altLang="en-US" dirty="0"/>
          </a:p>
        </p:txBody>
      </p:sp>
      <p:pic>
        <p:nvPicPr>
          <p:cNvPr id="7" name="图片 6">
            <a:extLst>
              <a:ext uri="{FF2B5EF4-FFF2-40B4-BE49-F238E27FC236}">
                <a16:creationId xmlns:a16="http://schemas.microsoft.com/office/drawing/2014/main" id="{F9FE5405-5FEB-43F5-ABE9-427D0105C12B}"/>
              </a:ext>
            </a:extLst>
          </p:cNvPr>
          <p:cNvPicPr>
            <a:picLocks noChangeAspect="1"/>
          </p:cNvPicPr>
          <p:nvPr/>
        </p:nvPicPr>
        <p:blipFill>
          <a:blip r:embed="rId4"/>
          <a:stretch>
            <a:fillRect/>
          </a:stretch>
        </p:blipFill>
        <p:spPr>
          <a:xfrm>
            <a:off x="1244599" y="3429000"/>
            <a:ext cx="6908800" cy="2678327"/>
          </a:xfrm>
          <a:prstGeom prst="rect">
            <a:avLst/>
          </a:prstGeom>
        </p:spPr>
      </p:pic>
    </p:spTree>
    <p:extLst>
      <p:ext uri="{BB962C8B-B14F-4D97-AF65-F5344CB8AC3E}">
        <p14:creationId xmlns:p14="http://schemas.microsoft.com/office/powerpoint/2010/main" val="855127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3F552-442E-471F-B106-420B22D44891}"/>
              </a:ext>
            </a:extLst>
          </p:cNvPr>
          <p:cNvSpPr>
            <a:spLocks noGrp="1"/>
          </p:cNvSpPr>
          <p:nvPr>
            <p:ph type="title"/>
          </p:nvPr>
        </p:nvSpPr>
        <p:spPr/>
        <p:txBody>
          <a:bodyPr/>
          <a:lstStyle/>
          <a:p>
            <a:r>
              <a:rPr lang="en-US" altLang="zh-CN" dirty="0"/>
              <a:t>3.Data</a:t>
            </a:r>
            <a:endParaRPr lang="zh-CN" altLang="en-US" dirty="0"/>
          </a:p>
        </p:txBody>
      </p:sp>
      <p:sp>
        <p:nvSpPr>
          <p:cNvPr id="3" name="内容占位符 2">
            <a:extLst>
              <a:ext uri="{FF2B5EF4-FFF2-40B4-BE49-F238E27FC236}">
                <a16:creationId xmlns:a16="http://schemas.microsoft.com/office/drawing/2014/main" id="{81934890-DC44-4665-98B2-7A6AAC7E083F}"/>
              </a:ext>
            </a:extLst>
          </p:cNvPr>
          <p:cNvSpPr>
            <a:spLocks noGrp="1"/>
          </p:cNvSpPr>
          <p:nvPr>
            <p:ph idx="1"/>
          </p:nvPr>
        </p:nvSpPr>
        <p:spPr/>
        <p:txBody>
          <a:bodyPr/>
          <a:lstStyle/>
          <a:p>
            <a:r>
              <a:rPr lang="en-US" altLang="zh-CN" dirty="0"/>
              <a:t>Database: LBFI database, </a:t>
            </a:r>
            <a:r>
              <a:rPr lang="en-US" altLang="zh-CN" dirty="0" err="1"/>
              <a:t>Datastream</a:t>
            </a:r>
            <a:r>
              <a:rPr lang="en-US" altLang="zh-CN" dirty="0"/>
              <a:t>, NAIC database, TRACE database, FISD</a:t>
            </a:r>
          </a:p>
          <a:p>
            <a:r>
              <a:rPr lang="en-US" altLang="zh-CN" dirty="0"/>
              <a:t>US </a:t>
            </a:r>
            <a:r>
              <a:rPr lang="en-US" altLang="zh-CN" dirty="0" err="1"/>
              <a:t>dollardenominated</a:t>
            </a:r>
            <a:r>
              <a:rPr lang="en-US" altLang="zh-CN" dirty="0"/>
              <a:t> bonds with regular coupons</a:t>
            </a:r>
          </a:p>
          <a:p>
            <a:r>
              <a:rPr lang="en-US" altLang="zh-CN" dirty="0"/>
              <a:t>1973.1~ 2015.9</a:t>
            </a:r>
          </a:p>
          <a:p>
            <a:r>
              <a:rPr lang="en-US" altLang="zh-CN" dirty="0"/>
              <a:t>Moody’s rating / Standard &amp; Poor’s rating</a:t>
            </a:r>
            <a:endParaRPr lang="zh-CN" altLang="en-US" dirty="0"/>
          </a:p>
        </p:txBody>
      </p:sp>
    </p:spTree>
    <p:extLst>
      <p:ext uri="{BB962C8B-B14F-4D97-AF65-F5344CB8AC3E}">
        <p14:creationId xmlns:p14="http://schemas.microsoft.com/office/powerpoint/2010/main" val="1566220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5347199-A5FE-4A98-A22D-C4E0E81D94B4}"/>
              </a:ext>
            </a:extLst>
          </p:cNvPr>
          <p:cNvPicPr>
            <a:picLocks noChangeAspect="1"/>
          </p:cNvPicPr>
          <p:nvPr/>
        </p:nvPicPr>
        <p:blipFill>
          <a:blip r:embed="rId3"/>
          <a:stretch>
            <a:fillRect/>
          </a:stretch>
        </p:blipFill>
        <p:spPr>
          <a:xfrm>
            <a:off x="3548062" y="1852761"/>
            <a:ext cx="2047875" cy="276225"/>
          </a:xfrm>
          <a:prstGeom prst="rect">
            <a:avLst/>
          </a:prstGeom>
        </p:spPr>
      </p:pic>
      <p:pic>
        <p:nvPicPr>
          <p:cNvPr id="6" name="图片 5">
            <a:extLst>
              <a:ext uri="{FF2B5EF4-FFF2-40B4-BE49-F238E27FC236}">
                <a16:creationId xmlns:a16="http://schemas.microsoft.com/office/drawing/2014/main" id="{B51EE801-CB13-4EBF-A64B-221C4AF00B3F}"/>
              </a:ext>
            </a:extLst>
          </p:cNvPr>
          <p:cNvPicPr>
            <a:picLocks noChangeAspect="1"/>
          </p:cNvPicPr>
          <p:nvPr/>
        </p:nvPicPr>
        <p:blipFill>
          <a:blip r:embed="rId4"/>
          <a:stretch>
            <a:fillRect/>
          </a:stretch>
        </p:blipFill>
        <p:spPr>
          <a:xfrm>
            <a:off x="1106621" y="2456572"/>
            <a:ext cx="6930756" cy="1944855"/>
          </a:xfrm>
          <a:prstGeom prst="rect">
            <a:avLst/>
          </a:prstGeom>
        </p:spPr>
      </p:pic>
      <p:sp>
        <p:nvSpPr>
          <p:cNvPr id="7" name="矩形 6">
            <a:extLst>
              <a:ext uri="{FF2B5EF4-FFF2-40B4-BE49-F238E27FC236}">
                <a16:creationId xmlns:a16="http://schemas.microsoft.com/office/drawing/2014/main" id="{17165391-E474-4710-A364-CD0054D783A0}"/>
              </a:ext>
            </a:extLst>
          </p:cNvPr>
          <p:cNvSpPr/>
          <p:nvPr/>
        </p:nvSpPr>
        <p:spPr>
          <a:xfrm>
            <a:off x="1684421" y="2823411"/>
            <a:ext cx="737937" cy="157801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EFAD0A98-BB90-49DD-93B9-35D60A4B2A40}"/>
              </a:ext>
            </a:extLst>
          </p:cNvPr>
          <p:cNvSpPr/>
          <p:nvPr/>
        </p:nvSpPr>
        <p:spPr>
          <a:xfrm>
            <a:off x="4937099" y="2783306"/>
            <a:ext cx="737937" cy="157801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7023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FE311EE-0142-400A-A044-020C5A3EC00D}"/>
              </a:ext>
            </a:extLst>
          </p:cNvPr>
          <p:cNvPicPr>
            <a:picLocks noChangeAspect="1"/>
          </p:cNvPicPr>
          <p:nvPr/>
        </p:nvPicPr>
        <p:blipFill>
          <a:blip r:embed="rId3"/>
          <a:stretch>
            <a:fillRect/>
          </a:stretch>
        </p:blipFill>
        <p:spPr>
          <a:xfrm>
            <a:off x="2676525" y="1166812"/>
            <a:ext cx="3790950" cy="247650"/>
          </a:xfrm>
          <a:prstGeom prst="rect">
            <a:avLst/>
          </a:prstGeom>
        </p:spPr>
      </p:pic>
      <p:pic>
        <p:nvPicPr>
          <p:cNvPr id="5" name="图片 4">
            <a:extLst>
              <a:ext uri="{FF2B5EF4-FFF2-40B4-BE49-F238E27FC236}">
                <a16:creationId xmlns:a16="http://schemas.microsoft.com/office/drawing/2014/main" id="{D56BE6BE-C9DC-4FEA-A7B4-84303D4259FA}"/>
              </a:ext>
            </a:extLst>
          </p:cNvPr>
          <p:cNvPicPr>
            <a:picLocks noChangeAspect="1"/>
          </p:cNvPicPr>
          <p:nvPr/>
        </p:nvPicPr>
        <p:blipFill>
          <a:blip r:embed="rId4"/>
          <a:stretch>
            <a:fillRect/>
          </a:stretch>
        </p:blipFill>
        <p:spPr>
          <a:xfrm>
            <a:off x="1576387" y="1414462"/>
            <a:ext cx="5991225" cy="4029075"/>
          </a:xfrm>
          <a:prstGeom prst="rect">
            <a:avLst/>
          </a:prstGeom>
        </p:spPr>
      </p:pic>
      <p:sp>
        <p:nvSpPr>
          <p:cNvPr id="6" name="矩形 5">
            <a:extLst>
              <a:ext uri="{FF2B5EF4-FFF2-40B4-BE49-F238E27FC236}">
                <a16:creationId xmlns:a16="http://schemas.microsoft.com/office/drawing/2014/main" id="{CA5B70E7-390D-4E98-B243-299F1EF51485}"/>
              </a:ext>
            </a:extLst>
          </p:cNvPr>
          <p:cNvSpPr/>
          <p:nvPr/>
        </p:nvSpPr>
        <p:spPr>
          <a:xfrm>
            <a:off x="6467475" y="1850983"/>
            <a:ext cx="1011354" cy="349103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9D1F1126-C052-4586-AC00-D4EE98A6F010}"/>
              </a:ext>
            </a:extLst>
          </p:cNvPr>
          <p:cNvSpPr/>
          <p:nvPr/>
        </p:nvSpPr>
        <p:spPr>
          <a:xfrm>
            <a:off x="5995286" y="1850983"/>
            <a:ext cx="383406" cy="153871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645748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F0E17B3-118F-49E7-9C72-87E272A2E26B}"/>
              </a:ext>
            </a:extLst>
          </p:cNvPr>
          <p:cNvPicPr>
            <a:picLocks noChangeAspect="1"/>
          </p:cNvPicPr>
          <p:nvPr/>
        </p:nvPicPr>
        <p:blipFill>
          <a:blip r:embed="rId3"/>
          <a:stretch>
            <a:fillRect/>
          </a:stretch>
        </p:blipFill>
        <p:spPr>
          <a:xfrm>
            <a:off x="2681286" y="1157288"/>
            <a:ext cx="3781425" cy="228600"/>
          </a:xfrm>
          <a:prstGeom prst="rect">
            <a:avLst/>
          </a:prstGeom>
        </p:spPr>
      </p:pic>
      <p:pic>
        <p:nvPicPr>
          <p:cNvPr id="5" name="图片 4">
            <a:extLst>
              <a:ext uri="{FF2B5EF4-FFF2-40B4-BE49-F238E27FC236}">
                <a16:creationId xmlns:a16="http://schemas.microsoft.com/office/drawing/2014/main" id="{65B86885-E190-4523-8D66-510466E5165A}"/>
              </a:ext>
            </a:extLst>
          </p:cNvPr>
          <p:cNvPicPr>
            <a:picLocks noChangeAspect="1"/>
          </p:cNvPicPr>
          <p:nvPr/>
        </p:nvPicPr>
        <p:blipFill>
          <a:blip r:embed="rId4"/>
          <a:stretch>
            <a:fillRect/>
          </a:stretch>
        </p:blipFill>
        <p:spPr>
          <a:xfrm>
            <a:off x="1271587" y="1462087"/>
            <a:ext cx="6600825" cy="3933825"/>
          </a:xfrm>
          <a:prstGeom prst="rect">
            <a:avLst/>
          </a:prstGeom>
        </p:spPr>
      </p:pic>
      <p:sp>
        <p:nvSpPr>
          <p:cNvPr id="6" name="矩形 5">
            <a:extLst>
              <a:ext uri="{FF2B5EF4-FFF2-40B4-BE49-F238E27FC236}">
                <a16:creationId xmlns:a16="http://schemas.microsoft.com/office/drawing/2014/main" id="{B99A888B-E60C-4789-BC3D-AAAF2E5C85F0}"/>
              </a:ext>
            </a:extLst>
          </p:cNvPr>
          <p:cNvSpPr/>
          <p:nvPr/>
        </p:nvSpPr>
        <p:spPr>
          <a:xfrm>
            <a:off x="6756233" y="1904874"/>
            <a:ext cx="1011354" cy="349103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F7B15463-91C8-452A-863E-B09120DFBD0F}"/>
              </a:ext>
            </a:extLst>
          </p:cNvPr>
          <p:cNvSpPr/>
          <p:nvPr/>
        </p:nvSpPr>
        <p:spPr>
          <a:xfrm>
            <a:off x="2040556" y="2057273"/>
            <a:ext cx="4715677" cy="33941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0936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F33CC1E-E4A2-4D56-9A4C-E6556D35094F}"/>
              </a:ext>
            </a:extLst>
          </p:cNvPr>
          <p:cNvPicPr>
            <a:picLocks noChangeAspect="1"/>
          </p:cNvPicPr>
          <p:nvPr/>
        </p:nvPicPr>
        <p:blipFill>
          <a:blip r:embed="rId3"/>
          <a:stretch>
            <a:fillRect/>
          </a:stretch>
        </p:blipFill>
        <p:spPr>
          <a:xfrm>
            <a:off x="1114425" y="842962"/>
            <a:ext cx="6915150" cy="5172075"/>
          </a:xfrm>
          <a:prstGeom prst="rect">
            <a:avLst/>
          </a:prstGeom>
        </p:spPr>
      </p:pic>
    </p:spTree>
    <p:extLst>
      <p:ext uri="{BB962C8B-B14F-4D97-AF65-F5344CB8AC3E}">
        <p14:creationId xmlns:p14="http://schemas.microsoft.com/office/powerpoint/2010/main" val="56439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65980D-69CA-4E0E-A1E0-05D9DB19F6BF}"/>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74EA5BEF-3FF6-47D8-A59D-59B8A68A9C1A}"/>
              </a:ext>
            </a:extLst>
          </p:cNvPr>
          <p:cNvSpPr>
            <a:spLocks noGrp="1"/>
          </p:cNvSpPr>
          <p:nvPr>
            <p:ph idx="1"/>
          </p:nvPr>
        </p:nvSpPr>
        <p:spPr/>
        <p:txBody>
          <a:bodyPr>
            <a:normAutofit lnSpcReduction="10000"/>
          </a:bodyPr>
          <a:lstStyle/>
          <a:p>
            <a:r>
              <a:rPr lang="en-US" altLang="zh-CN" dirty="0"/>
              <a:t>Introduction</a:t>
            </a:r>
          </a:p>
          <a:p>
            <a:pPr lvl="1"/>
            <a:r>
              <a:rPr lang="en-US" altLang="zh-CN" dirty="0"/>
              <a:t>Backgrounds</a:t>
            </a:r>
          </a:p>
          <a:p>
            <a:pPr lvl="1"/>
            <a:r>
              <a:rPr lang="en-US" altLang="zh-CN" dirty="0"/>
              <a:t>Literatures</a:t>
            </a:r>
          </a:p>
          <a:p>
            <a:pPr lvl="1"/>
            <a:r>
              <a:rPr lang="en-US" altLang="zh-CN" dirty="0"/>
              <a:t>Motivations</a:t>
            </a:r>
          </a:p>
          <a:p>
            <a:pPr lvl="1"/>
            <a:r>
              <a:rPr lang="en-US" altLang="zh-CN" dirty="0"/>
              <a:t>Contribution</a:t>
            </a:r>
          </a:p>
          <a:p>
            <a:pPr lvl="1"/>
            <a:r>
              <a:rPr lang="en-US" altLang="zh-CN" dirty="0"/>
              <a:t>Design</a:t>
            </a:r>
            <a:endParaRPr lang="zh-CN" altLang="en-US" dirty="0"/>
          </a:p>
          <a:p>
            <a:r>
              <a:rPr lang="en-US" altLang="en-US" dirty="0"/>
              <a:t>Empirical methodology</a:t>
            </a:r>
          </a:p>
          <a:p>
            <a:r>
              <a:rPr lang="en-US" altLang="zh-CN" dirty="0"/>
              <a:t>Data</a:t>
            </a:r>
          </a:p>
          <a:p>
            <a:r>
              <a:rPr lang="en-US" altLang="zh-CN" dirty="0"/>
              <a:t>Results</a:t>
            </a:r>
          </a:p>
          <a:p>
            <a:r>
              <a:rPr lang="en-US" altLang="zh-CN" dirty="0"/>
              <a:t>Conclusions</a:t>
            </a:r>
            <a:endParaRPr lang="zh-CN" altLang="en-US" dirty="0"/>
          </a:p>
          <a:p>
            <a:endParaRPr lang="en-US" altLang="zh-CN" dirty="0"/>
          </a:p>
        </p:txBody>
      </p:sp>
    </p:spTree>
    <p:extLst>
      <p:ext uri="{BB962C8B-B14F-4D97-AF65-F5344CB8AC3E}">
        <p14:creationId xmlns:p14="http://schemas.microsoft.com/office/powerpoint/2010/main" val="3217628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25D36A0-C992-4536-8BCF-494782F2D550}"/>
              </a:ext>
            </a:extLst>
          </p:cNvPr>
          <p:cNvPicPr>
            <a:picLocks noChangeAspect="1"/>
          </p:cNvPicPr>
          <p:nvPr/>
        </p:nvPicPr>
        <p:blipFill>
          <a:blip r:embed="rId3"/>
          <a:stretch>
            <a:fillRect/>
          </a:stretch>
        </p:blipFill>
        <p:spPr>
          <a:xfrm>
            <a:off x="962025" y="128587"/>
            <a:ext cx="7219950" cy="6600825"/>
          </a:xfrm>
          <a:prstGeom prst="rect">
            <a:avLst/>
          </a:prstGeom>
        </p:spPr>
      </p:pic>
    </p:spTree>
    <p:extLst>
      <p:ext uri="{BB962C8B-B14F-4D97-AF65-F5344CB8AC3E}">
        <p14:creationId xmlns:p14="http://schemas.microsoft.com/office/powerpoint/2010/main" val="1773681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42ABCA4-5D0F-4BB5-9338-91498270B314}"/>
              </a:ext>
            </a:extLst>
          </p:cNvPr>
          <p:cNvPicPr>
            <a:picLocks noChangeAspect="1"/>
          </p:cNvPicPr>
          <p:nvPr/>
        </p:nvPicPr>
        <p:blipFill>
          <a:blip r:embed="rId3"/>
          <a:stretch>
            <a:fillRect/>
          </a:stretch>
        </p:blipFill>
        <p:spPr>
          <a:xfrm>
            <a:off x="2171700" y="59958"/>
            <a:ext cx="4800600" cy="247650"/>
          </a:xfrm>
          <a:prstGeom prst="rect">
            <a:avLst/>
          </a:prstGeom>
        </p:spPr>
      </p:pic>
      <p:pic>
        <p:nvPicPr>
          <p:cNvPr id="5" name="图片 4">
            <a:extLst>
              <a:ext uri="{FF2B5EF4-FFF2-40B4-BE49-F238E27FC236}">
                <a16:creationId xmlns:a16="http://schemas.microsoft.com/office/drawing/2014/main" id="{AD95D4F2-629F-446F-BFEF-87DBAB6A9549}"/>
              </a:ext>
            </a:extLst>
          </p:cNvPr>
          <p:cNvPicPr>
            <a:picLocks noChangeAspect="1"/>
          </p:cNvPicPr>
          <p:nvPr/>
        </p:nvPicPr>
        <p:blipFill>
          <a:blip r:embed="rId4"/>
          <a:stretch>
            <a:fillRect/>
          </a:stretch>
        </p:blipFill>
        <p:spPr>
          <a:xfrm>
            <a:off x="1109662" y="1438275"/>
            <a:ext cx="6924675" cy="3981450"/>
          </a:xfrm>
          <a:prstGeom prst="rect">
            <a:avLst/>
          </a:prstGeom>
        </p:spPr>
      </p:pic>
      <p:sp>
        <p:nvSpPr>
          <p:cNvPr id="6" name="矩形 5">
            <a:extLst>
              <a:ext uri="{FF2B5EF4-FFF2-40B4-BE49-F238E27FC236}">
                <a16:creationId xmlns:a16="http://schemas.microsoft.com/office/drawing/2014/main" id="{46C647C0-5120-49AC-A997-F1ED960C96AB}"/>
              </a:ext>
            </a:extLst>
          </p:cNvPr>
          <p:cNvSpPr/>
          <p:nvPr/>
        </p:nvSpPr>
        <p:spPr>
          <a:xfrm>
            <a:off x="1723057" y="2108073"/>
            <a:ext cx="766144" cy="146062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DC5CD69-CA00-40C1-B6B4-05F13A7BA6DF}"/>
              </a:ext>
            </a:extLst>
          </p:cNvPr>
          <p:cNvSpPr/>
          <p:nvPr/>
        </p:nvSpPr>
        <p:spPr>
          <a:xfrm>
            <a:off x="956913" y="3314701"/>
            <a:ext cx="766144" cy="254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21C05F5-7066-49EA-AA57-397EB5F93B14}"/>
              </a:ext>
            </a:extLst>
          </p:cNvPr>
          <p:cNvSpPr txBox="1"/>
          <p:nvPr/>
        </p:nvSpPr>
        <p:spPr>
          <a:xfrm>
            <a:off x="5511800" y="4191000"/>
            <a:ext cx="2675286" cy="646331"/>
          </a:xfrm>
          <a:prstGeom prst="rect">
            <a:avLst/>
          </a:prstGeom>
          <a:noFill/>
        </p:spPr>
        <p:txBody>
          <a:bodyPr wrap="square" rtlCol="0">
            <a:spAutoFit/>
          </a:bodyPr>
          <a:lstStyle/>
          <a:p>
            <a:r>
              <a:rPr lang="en-US" altLang="zh-CN" dirty="0"/>
              <a:t>Close to 0 and negative in many cases</a:t>
            </a:r>
            <a:endParaRPr lang="zh-CN" altLang="en-US" dirty="0"/>
          </a:p>
        </p:txBody>
      </p:sp>
    </p:spTree>
    <p:extLst>
      <p:ext uri="{BB962C8B-B14F-4D97-AF65-F5344CB8AC3E}">
        <p14:creationId xmlns:p14="http://schemas.microsoft.com/office/powerpoint/2010/main" val="2218026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872ECF9-56E9-45E7-BF5D-4AC302306800}"/>
              </a:ext>
            </a:extLst>
          </p:cNvPr>
          <p:cNvPicPr>
            <a:picLocks noChangeAspect="1"/>
          </p:cNvPicPr>
          <p:nvPr/>
        </p:nvPicPr>
        <p:blipFill>
          <a:blip r:embed="rId3"/>
          <a:stretch>
            <a:fillRect/>
          </a:stretch>
        </p:blipFill>
        <p:spPr>
          <a:xfrm>
            <a:off x="3562350" y="1156073"/>
            <a:ext cx="2019300" cy="266700"/>
          </a:xfrm>
          <a:prstGeom prst="rect">
            <a:avLst/>
          </a:prstGeom>
        </p:spPr>
      </p:pic>
      <p:pic>
        <p:nvPicPr>
          <p:cNvPr id="5" name="图片 4">
            <a:extLst>
              <a:ext uri="{FF2B5EF4-FFF2-40B4-BE49-F238E27FC236}">
                <a16:creationId xmlns:a16="http://schemas.microsoft.com/office/drawing/2014/main" id="{F80E5AF4-B2C3-47BF-9B4B-CA8C353E8C44}"/>
              </a:ext>
            </a:extLst>
          </p:cNvPr>
          <p:cNvPicPr>
            <a:picLocks noChangeAspect="1"/>
          </p:cNvPicPr>
          <p:nvPr/>
        </p:nvPicPr>
        <p:blipFill>
          <a:blip r:embed="rId4"/>
          <a:stretch>
            <a:fillRect/>
          </a:stretch>
        </p:blipFill>
        <p:spPr>
          <a:xfrm>
            <a:off x="1671637" y="1525587"/>
            <a:ext cx="5800725" cy="2257425"/>
          </a:xfrm>
          <a:prstGeom prst="rect">
            <a:avLst/>
          </a:prstGeom>
        </p:spPr>
      </p:pic>
      <p:sp>
        <p:nvSpPr>
          <p:cNvPr id="6" name="矩形 5">
            <a:extLst>
              <a:ext uri="{FF2B5EF4-FFF2-40B4-BE49-F238E27FC236}">
                <a16:creationId xmlns:a16="http://schemas.microsoft.com/office/drawing/2014/main" id="{44646B0D-238D-4A00-8657-079D647AC4A5}"/>
              </a:ext>
            </a:extLst>
          </p:cNvPr>
          <p:cNvSpPr/>
          <p:nvPr/>
        </p:nvSpPr>
        <p:spPr>
          <a:xfrm>
            <a:off x="4815506" y="1525587"/>
            <a:ext cx="1039194" cy="225742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9736E3DB-D838-4F11-A3EA-7F3A82B0A2D1}"/>
              </a:ext>
            </a:extLst>
          </p:cNvPr>
          <p:cNvSpPr/>
          <p:nvPr/>
        </p:nvSpPr>
        <p:spPr>
          <a:xfrm>
            <a:off x="5854700" y="1525587"/>
            <a:ext cx="1617662" cy="225742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18385DA-B5CA-4467-8658-75A7BF8D4CE5}"/>
              </a:ext>
            </a:extLst>
          </p:cNvPr>
          <p:cNvSpPr/>
          <p:nvPr/>
        </p:nvSpPr>
        <p:spPr>
          <a:xfrm>
            <a:off x="434006" y="4794935"/>
            <a:ext cx="8763000" cy="369332"/>
          </a:xfrm>
          <a:prstGeom prst="rect">
            <a:avLst/>
          </a:prstGeom>
        </p:spPr>
        <p:txBody>
          <a:bodyPr wrap="square">
            <a:spAutoFit/>
          </a:bodyPr>
          <a:lstStyle/>
          <a:p>
            <a:r>
              <a:rPr lang="en-US" altLang="zh-CN" dirty="0">
                <a:latin typeface="Arial" panose="020B0604020202020204" pitchFamily="34" charset="0"/>
              </a:rPr>
              <a:t>GRS test statistics reject the null hypothesis that all intercepts are zero.</a:t>
            </a:r>
            <a:endParaRPr lang="zh-CN" altLang="en-US" dirty="0"/>
          </a:p>
        </p:txBody>
      </p:sp>
      <p:sp>
        <p:nvSpPr>
          <p:cNvPr id="9" name="矩形 8">
            <a:extLst>
              <a:ext uri="{FF2B5EF4-FFF2-40B4-BE49-F238E27FC236}">
                <a16:creationId xmlns:a16="http://schemas.microsoft.com/office/drawing/2014/main" id="{BB30A53D-A850-4FD3-83C4-7F5CE86C024E}"/>
              </a:ext>
            </a:extLst>
          </p:cNvPr>
          <p:cNvSpPr/>
          <p:nvPr/>
        </p:nvSpPr>
        <p:spPr>
          <a:xfrm>
            <a:off x="434006" y="4148604"/>
            <a:ext cx="7757494" cy="646331"/>
          </a:xfrm>
          <a:prstGeom prst="rect">
            <a:avLst/>
          </a:prstGeom>
        </p:spPr>
        <p:txBody>
          <a:bodyPr wrap="square">
            <a:spAutoFit/>
          </a:bodyPr>
          <a:lstStyle/>
          <a:p>
            <a:r>
              <a:rPr lang="en-US" altLang="zh-CN" dirty="0">
                <a:latin typeface="Arial" panose="020B0604020202020204" pitchFamily="34" charset="0"/>
              </a:rPr>
              <a:t>the returns of trend factor portfolios (H-L) cannot be explained by standard risk factors. </a:t>
            </a:r>
            <a:endParaRPr lang="zh-CN" altLang="en-US" dirty="0"/>
          </a:p>
        </p:txBody>
      </p:sp>
    </p:spTree>
    <p:extLst>
      <p:ext uri="{BB962C8B-B14F-4D97-AF65-F5344CB8AC3E}">
        <p14:creationId xmlns:p14="http://schemas.microsoft.com/office/powerpoint/2010/main" val="1914987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8B7A13C-726D-4207-A914-96A21A0307E2}"/>
              </a:ext>
            </a:extLst>
          </p:cNvPr>
          <p:cNvPicPr>
            <a:picLocks noChangeAspect="1"/>
          </p:cNvPicPr>
          <p:nvPr/>
        </p:nvPicPr>
        <p:blipFill>
          <a:blip r:embed="rId3"/>
          <a:stretch>
            <a:fillRect/>
          </a:stretch>
        </p:blipFill>
        <p:spPr>
          <a:xfrm>
            <a:off x="3448050" y="592137"/>
            <a:ext cx="2247900" cy="238125"/>
          </a:xfrm>
          <a:prstGeom prst="rect">
            <a:avLst/>
          </a:prstGeom>
        </p:spPr>
      </p:pic>
      <p:pic>
        <p:nvPicPr>
          <p:cNvPr id="5" name="图片 4">
            <a:extLst>
              <a:ext uri="{FF2B5EF4-FFF2-40B4-BE49-F238E27FC236}">
                <a16:creationId xmlns:a16="http://schemas.microsoft.com/office/drawing/2014/main" id="{DDC4212E-3C70-4C2F-BE1B-E232406370B1}"/>
              </a:ext>
            </a:extLst>
          </p:cNvPr>
          <p:cNvPicPr>
            <a:picLocks noChangeAspect="1"/>
          </p:cNvPicPr>
          <p:nvPr/>
        </p:nvPicPr>
        <p:blipFill>
          <a:blip r:embed="rId4"/>
          <a:stretch>
            <a:fillRect/>
          </a:stretch>
        </p:blipFill>
        <p:spPr>
          <a:xfrm>
            <a:off x="1404668" y="1295400"/>
            <a:ext cx="6334664" cy="4584700"/>
          </a:xfrm>
          <a:prstGeom prst="rect">
            <a:avLst/>
          </a:prstGeom>
        </p:spPr>
      </p:pic>
      <p:sp>
        <p:nvSpPr>
          <p:cNvPr id="6" name="文本框 5">
            <a:extLst>
              <a:ext uri="{FF2B5EF4-FFF2-40B4-BE49-F238E27FC236}">
                <a16:creationId xmlns:a16="http://schemas.microsoft.com/office/drawing/2014/main" id="{B36B0B06-0773-4B84-8D09-935F7E300641}"/>
              </a:ext>
            </a:extLst>
          </p:cNvPr>
          <p:cNvSpPr txBox="1"/>
          <p:nvPr/>
        </p:nvSpPr>
        <p:spPr>
          <a:xfrm>
            <a:off x="6501930" y="1295400"/>
            <a:ext cx="2642070" cy="369332"/>
          </a:xfrm>
          <a:prstGeom prst="rect">
            <a:avLst/>
          </a:prstGeom>
          <a:noFill/>
        </p:spPr>
        <p:txBody>
          <a:bodyPr wrap="none" rtlCol="0">
            <a:spAutoFit/>
          </a:bodyPr>
          <a:lstStyle/>
          <a:p>
            <a:r>
              <a:rPr lang="en-US" altLang="zh-CN" dirty="0" err="1"/>
              <a:t>Θp</a:t>
            </a:r>
            <a:r>
              <a:rPr lang="en-US" altLang="zh-CN" dirty="0"/>
              <a:t>:</a:t>
            </a:r>
            <a:r>
              <a:rPr lang="zh-CN" altLang="en-US" dirty="0"/>
              <a:t>一般因子的投资组合</a:t>
            </a:r>
          </a:p>
        </p:txBody>
      </p:sp>
      <p:sp>
        <p:nvSpPr>
          <p:cNvPr id="7" name="文本框 6">
            <a:extLst>
              <a:ext uri="{FF2B5EF4-FFF2-40B4-BE49-F238E27FC236}">
                <a16:creationId xmlns:a16="http://schemas.microsoft.com/office/drawing/2014/main" id="{BBDD1B42-F5DE-4F69-A9C5-97B32FE5ACD6}"/>
              </a:ext>
            </a:extLst>
          </p:cNvPr>
          <p:cNvSpPr txBox="1"/>
          <p:nvPr/>
        </p:nvSpPr>
        <p:spPr>
          <a:xfrm>
            <a:off x="6515189" y="1664732"/>
            <a:ext cx="2505814" cy="369332"/>
          </a:xfrm>
          <a:prstGeom prst="rect">
            <a:avLst/>
          </a:prstGeom>
          <a:noFill/>
        </p:spPr>
        <p:txBody>
          <a:bodyPr wrap="none" rtlCol="0">
            <a:spAutoFit/>
          </a:bodyPr>
          <a:lstStyle/>
          <a:p>
            <a:r>
              <a:rPr lang="en-US" altLang="zh-CN" dirty="0"/>
              <a:t>Θ</a:t>
            </a:r>
            <a:r>
              <a:rPr lang="zh-CN" altLang="en-US" dirty="0"/>
              <a:t>*</a:t>
            </a:r>
            <a:r>
              <a:rPr lang="en-US" altLang="zh-CN" dirty="0"/>
              <a:t>:</a:t>
            </a:r>
            <a:r>
              <a:rPr lang="zh-CN" altLang="en-US" dirty="0"/>
              <a:t>一般因子</a:t>
            </a:r>
            <a:r>
              <a:rPr lang="en-US" altLang="zh-CN" dirty="0"/>
              <a:t>+</a:t>
            </a:r>
            <a:r>
              <a:rPr lang="zh-CN" altLang="en-US" dirty="0"/>
              <a:t>趋势因子</a:t>
            </a:r>
          </a:p>
        </p:txBody>
      </p:sp>
      <p:sp>
        <p:nvSpPr>
          <p:cNvPr id="8" name="矩形 7">
            <a:extLst>
              <a:ext uri="{FF2B5EF4-FFF2-40B4-BE49-F238E27FC236}">
                <a16:creationId xmlns:a16="http://schemas.microsoft.com/office/drawing/2014/main" id="{1BA983E1-E2AE-4E62-A452-8A8E2F5CDFDC}"/>
              </a:ext>
            </a:extLst>
          </p:cNvPr>
          <p:cNvSpPr/>
          <p:nvPr/>
        </p:nvSpPr>
        <p:spPr>
          <a:xfrm>
            <a:off x="4572000" y="1525587"/>
            <a:ext cx="607394" cy="190341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t>
            </a:r>
            <a:endParaRPr lang="zh-CN" altLang="en-US" dirty="0"/>
          </a:p>
        </p:txBody>
      </p:sp>
      <p:sp>
        <p:nvSpPr>
          <p:cNvPr id="9" name="矩形 8">
            <a:extLst>
              <a:ext uri="{FF2B5EF4-FFF2-40B4-BE49-F238E27FC236}">
                <a16:creationId xmlns:a16="http://schemas.microsoft.com/office/drawing/2014/main" id="{0A635E82-5683-49D8-8C2D-8AE3D494993A}"/>
              </a:ext>
            </a:extLst>
          </p:cNvPr>
          <p:cNvSpPr/>
          <p:nvPr/>
        </p:nvSpPr>
        <p:spPr>
          <a:xfrm>
            <a:off x="4127500" y="4441825"/>
            <a:ext cx="3225800" cy="18097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t>
            </a:r>
            <a:endParaRPr lang="zh-CN" altLang="en-US" dirty="0"/>
          </a:p>
        </p:txBody>
      </p:sp>
    </p:spTree>
    <p:extLst>
      <p:ext uri="{BB962C8B-B14F-4D97-AF65-F5344CB8AC3E}">
        <p14:creationId xmlns:p14="http://schemas.microsoft.com/office/powerpoint/2010/main" val="3618251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D2D47E-9D4E-4A5A-A28C-BD9955747F8A}"/>
              </a:ext>
            </a:extLst>
          </p:cNvPr>
          <p:cNvPicPr>
            <a:picLocks noChangeAspect="1"/>
          </p:cNvPicPr>
          <p:nvPr/>
        </p:nvPicPr>
        <p:blipFill>
          <a:blip r:embed="rId3"/>
          <a:stretch>
            <a:fillRect/>
          </a:stretch>
        </p:blipFill>
        <p:spPr>
          <a:xfrm>
            <a:off x="2890837" y="-4763"/>
            <a:ext cx="3362325" cy="238125"/>
          </a:xfrm>
          <a:prstGeom prst="rect">
            <a:avLst/>
          </a:prstGeom>
        </p:spPr>
      </p:pic>
      <p:pic>
        <p:nvPicPr>
          <p:cNvPr id="5" name="图片 4">
            <a:extLst>
              <a:ext uri="{FF2B5EF4-FFF2-40B4-BE49-F238E27FC236}">
                <a16:creationId xmlns:a16="http://schemas.microsoft.com/office/drawing/2014/main" id="{B8B8FF5F-13B7-4660-910F-65F9001171CE}"/>
              </a:ext>
            </a:extLst>
          </p:cNvPr>
          <p:cNvPicPr>
            <a:picLocks noChangeAspect="1"/>
          </p:cNvPicPr>
          <p:nvPr/>
        </p:nvPicPr>
        <p:blipFill>
          <a:blip r:embed="rId4"/>
          <a:stretch>
            <a:fillRect/>
          </a:stretch>
        </p:blipFill>
        <p:spPr>
          <a:xfrm>
            <a:off x="1219200" y="233362"/>
            <a:ext cx="6705600" cy="6595068"/>
          </a:xfrm>
          <a:prstGeom prst="rect">
            <a:avLst/>
          </a:prstGeom>
        </p:spPr>
      </p:pic>
      <p:sp>
        <p:nvSpPr>
          <p:cNvPr id="6" name="矩形 5">
            <a:extLst>
              <a:ext uri="{FF2B5EF4-FFF2-40B4-BE49-F238E27FC236}">
                <a16:creationId xmlns:a16="http://schemas.microsoft.com/office/drawing/2014/main" id="{C0F1BC8A-AF11-431A-B31C-8EDE5D5C1362}"/>
              </a:ext>
            </a:extLst>
          </p:cNvPr>
          <p:cNvSpPr/>
          <p:nvPr/>
        </p:nvSpPr>
        <p:spPr>
          <a:xfrm>
            <a:off x="3200400" y="720725"/>
            <a:ext cx="3365500" cy="21907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t>
            </a:r>
            <a:endParaRPr lang="zh-CN" altLang="en-US" dirty="0"/>
          </a:p>
        </p:txBody>
      </p:sp>
      <p:sp>
        <p:nvSpPr>
          <p:cNvPr id="7" name="矩形 6">
            <a:extLst>
              <a:ext uri="{FF2B5EF4-FFF2-40B4-BE49-F238E27FC236}">
                <a16:creationId xmlns:a16="http://schemas.microsoft.com/office/drawing/2014/main" id="{98CF9521-29F9-46F1-9A0F-B1617E5E6B2B}"/>
              </a:ext>
            </a:extLst>
          </p:cNvPr>
          <p:cNvSpPr/>
          <p:nvPr/>
        </p:nvSpPr>
        <p:spPr>
          <a:xfrm>
            <a:off x="3200400" y="1914525"/>
            <a:ext cx="3365500" cy="21907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t>
            </a:r>
            <a:endParaRPr lang="zh-CN" altLang="en-US" dirty="0"/>
          </a:p>
        </p:txBody>
      </p:sp>
      <p:sp>
        <p:nvSpPr>
          <p:cNvPr id="8" name="矩形 7">
            <a:extLst>
              <a:ext uri="{FF2B5EF4-FFF2-40B4-BE49-F238E27FC236}">
                <a16:creationId xmlns:a16="http://schemas.microsoft.com/office/drawing/2014/main" id="{41676157-18F8-4CCC-82ED-BE6CD982C487}"/>
              </a:ext>
            </a:extLst>
          </p:cNvPr>
          <p:cNvSpPr/>
          <p:nvPr/>
        </p:nvSpPr>
        <p:spPr>
          <a:xfrm>
            <a:off x="3200400" y="4333377"/>
            <a:ext cx="3365500" cy="21907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t>
            </a:r>
            <a:endParaRPr lang="zh-CN" altLang="en-US" dirty="0"/>
          </a:p>
        </p:txBody>
      </p:sp>
      <p:sp>
        <p:nvSpPr>
          <p:cNvPr id="9" name="矩形 8">
            <a:extLst>
              <a:ext uri="{FF2B5EF4-FFF2-40B4-BE49-F238E27FC236}">
                <a16:creationId xmlns:a16="http://schemas.microsoft.com/office/drawing/2014/main" id="{E807DAF5-2E7F-4E2C-BAB2-1E71A1BC171C}"/>
              </a:ext>
            </a:extLst>
          </p:cNvPr>
          <p:cNvSpPr/>
          <p:nvPr/>
        </p:nvSpPr>
        <p:spPr>
          <a:xfrm>
            <a:off x="3200400" y="5517403"/>
            <a:ext cx="3365500" cy="21907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t>
            </a:r>
            <a:endParaRPr lang="zh-CN" altLang="en-US" dirty="0"/>
          </a:p>
        </p:txBody>
      </p:sp>
      <p:sp>
        <p:nvSpPr>
          <p:cNvPr id="10" name="矩形 9">
            <a:extLst>
              <a:ext uri="{FF2B5EF4-FFF2-40B4-BE49-F238E27FC236}">
                <a16:creationId xmlns:a16="http://schemas.microsoft.com/office/drawing/2014/main" id="{94B12167-D385-4461-B29A-1BD762FC6909}"/>
              </a:ext>
            </a:extLst>
          </p:cNvPr>
          <p:cNvSpPr/>
          <p:nvPr/>
        </p:nvSpPr>
        <p:spPr>
          <a:xfrm>
            <a:off x="3200400" y="1685676"/>
            <a:ext cx="3365500" cy="21907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t>
            </a:r>
            <a:endParaRPr lang="zh-CN" altLang="en-US" dirty="0"/>
          </a:p>
        </p:txBody>
      </p:sp>
    </p:spTree>
    <p:extLst>
      <p:ext uri="{BB962C8B-B14F-4D97-AF65-F5344CB8AC3E}">
        <p14:creationId xmlns:p14="http://schemas.microsoft.com/office/powerpoint/2010/main" val="2486516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186F43D-0334-4218-A9B3-77370099BF95}"/>
              </a:ext>
            </a:extLst>
          </p:cNvPr>
          <p:cNvPicPr>
            <a:picLocks noChangeAspect="1"/>
          </p:cNvPicPr>
          <p:nvPr/>
        </p:nvPicPr>
        <p:blipFill>
          <a:blip r:embed="rId3"/>
          <a:stretch>
            <a:fillRect/>
          </a:stretch>
        </p:blipFill>
        <p:spPr>
          <a:xfrm>
            <a:off x="2233612" y="300037"/>
            <a:ext cx="4676775" cy="238125"/>
          </a:xfrm>
          <a:prstGeom prst="rect">
            <a:avLst/>
          </a:prstGeom>
        </p:spPr>
      </p:pic>
      <p:pic>
        <p:nvPicPr>
          <p:cNvPr id="5" name="图片 4">
            <a:extLst>
              <a:ext uri="{FF2B5EF4-FFF2-40B4-BE49-F238E27FC236}">
                <a16:creationId xmlns:a16="http://schemas.microsoft.com/office/drawing/2014/main" id="{CCE9B864-9BB8-4FF4-AB75-0CEF92DCDE3D}"/>
              </a:ext>
            </a:extLst>
          </p:cNvPr>
          <p:cNvPicPr>
            <a:picLocks noChangeAspect="1"/>
          </p:cNvPicPr>
          <p:nvPr/>
        </p:nvPicPr>
        <p:blipFill>
          <a:blip r:embed="rId4"/>
          <a:stretch>
            <a:fillRect/>
          </a:stretch>
        </p:blipFill>
        <p:spPr>
          <a:xfrm>
            <a:off x="2110581" y="918022"/>
            <a:ext cx="4922837" cy="5021955"/>
          </a:xfrm>
          <a:prstGeom prst="rect">
            <a:avLst/>
          </a:prstGeom>
        </p:spPr>
      </p:pic>
      <p:sp>
        <p:nvSpPr>
          <p:cNvPr id="6" name="矩形 5">
            <a:extLst>
              <a:ext uri="{FF2B5EF4-FFF2-40B4-BE49-F238E27FC236}">
                <a16:creationId xmlns:a16="http://schemas.microsoft.com/office/drawing/2014/main" id="{A404C733-73A9-4191-AA10-AC23AEA2B5F6}"/>
              </a:ext>
            </a:extLst>
          </p:cNvPr>
          <p:cNvSpPr/>
          <p:nvPr/>
        </p:nvSpPr>
        <p:spPr>
          <a:xfrm>
            <a:off x="3775626" y="1470992"/>
            <a:ext cx="677104" cy="24847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1E6AF78-FE7C-4136-8F51-7C773AE56806}"/>
              </a:ext>
            </a:extLst>
          </p:cNvPr>
          <p:cNvSpPr/>
          <p:nvPr/>
        </p:nvSpPr>
        <p:spPr>
          <a:xfrm>
            <a:off x="6356314" y="1981201"/>
            <a:ext cx="677104" cy="24847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1193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1EF1904-363C-4CD9-9449-56227E5D271E}"/>
              </a:ext>
            </a:extLst>
          </p:cNvPr>
          <p:cNvPicPr>
            <a:picLocks noChangeAspect="1"/>
          </p:cNvPicPr>
          <p:nvPr/>
        </p:nvPicPr>
        <p:blipFill>
          <a:blip r:embed="rId3"/>
          <a:stretch>
            <a:fillRect/>
          </a:stretch>
        </p:blipFill>
        <p:spPr>
          <a:xfrm>
            <a:off x="2125662" y="2257425"/>
            <a:ext cx="5095875" cy="257175"/>
          </a:xfrm>
          <a:prstGeom prst="rect">
            <a:avLst/>
          </a:prstGeom>
        </p:spPr>
      </p:pic>
      <p:pic>
        <p:nvPicPr>
          <p:cNvPr id="5" name="图片 4">
            <a:extLst>
              <a:ext uri="{FF2B5EF4-FFF2-40B4-BE49-F238E27FC236}">
                <a16:creationId xmlns:a16="http://schemas.microsoft.com/office/drawing/2014/main" id="{A7480DCC-87FB-4CE7-B036-8D7630B3A079}"/>
              </a:ext>
            </a:extLst>
          </p:cNvPr>
          <p:cNvPicPr>
            <a:picLocks noChangeAspect="1"/>
          </p:cNvPicPr>
          <p:nvPr/>
        </p:nvPicPr>
        <p:blipFill>
          <a:blip r:embed="rId4"/>
          <a:stretch>
            <a:fillRect/>
          </a:stretch>
        </p:blipFill>
        <p:spPr>
          <a:xfrm>
            <a:off x="1571625" y="2514600"/>
            <a:ext cx="6000750" cy="1828800"/>
          </a:xfrm>
          <a:prstGeom prst="rect">
            <a:avLst/>
          </a:prstGeom>
        </p:spPr>
      </p:pic>
      <p:sp>
        <p:nvSpPr>
          <p:cNvPr id="6" name="文本框 5">
            <a:extLst>
              <a:ext uri="{FF2B5EF4-FFF2-40B4-BE49-F238E27FC236}">
                <a16:creationId xmlns:a16="http://schemas.microsoft.com/office/drawing/2014/main" id="{A5BEE97B-C7EE-4CA9-A958-01CDE19CABA2}"/>
              </a:ext>
            </a:extLst>
          </p:cNvPr>
          <p:cNvSpPr txBox="1"/>
          <p:nvPr/>
        </p:nvSpPr>
        <p:spPr>
          <a:xfrm>
            <a:off x="3825642" y="4800600"/>
            <a:ext cx="1492716" cy="369332"/>
          </a:xfrm>
          <a:prstGeom prst="rect">
            <a:avLst/>
          </a:prstGeom>
          <a:noFill/>
        </p:spPr>
        <p:txBody>
          <a:bodyPr wrap="none" rtlCol="0">
            <a:spAutoFit/>
          </a:bodyPr>
          <a:lstStyle/>
          <a:p>
            <a:r>
              <a:rPr lang="en-US" altLang="zh-CN" dirty="0"/>
              <a:t>All significant</a:t>
            </a:r>
            <a:endParaRPr lang="zh-CN" altLang="en-US" dirty="0"/>
          </a:p>
        </p:txBody>
      </p:sp>
      <p:sp>
        <p:nvSpPr>
          <p:cNvPr id="7" name="矩形 6">
            <a:extLst>
              <a:ext uri="{FF2B5EF4-FFF2-40B4-BE49-F238E27FC236}">
                <a16:creationId xmlns:a16="http://schemas.microsoft.com/office/drawing/2014/main" id="{5C6354D5-4AF1-4CFB-9312-2CD758BBDEC5}"/>
              </a:ext>
            </a:extLst>
          </p:cNvPr>
          <p:cNvSpPr/>
          <p:nvPr/>
        </p:nvSpPr>
        <p:spPr>
          <a:xfrm>
            <a:off x="2722079" y="2892287"/>
            <a:ext cx="537956" cy="145111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F1CF3492-D330-480A-9178-DF5C58A14F38}"/>
              </a:ext>
            </a:extLst>
          </p:cNvPr>
          <p:cNvSpPr/>
          <p:nvPr/>
        </p:nvSpPr>
        <p:spPr>
          <a:xfrm>
            <a:off x="3825642" y="2905539"/>
            <a:ext cx="537956" cy="145111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2EDAE58-362E-4618-9293-64727334AE77}"/>
              </a:ext>
            </a:extLst>
          </p:cNvPr>
          <p:cNvSpPr/>
          <p:nvPr/>
        </p:nvSpPr>
        <p:spPr>
          <a:xfrm>
            <a:off x="4929205" y="2918791"/>
            <a:ext cx="537956" cy="145111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30245D8-7960-4F30-A2AE-AED87CFB7F77}"/>
              </a:ext>
            </a:extLst>
          </p:cNvPr>
          <p:cNvSpPr/>
          <p:nvPr/>
        </p:nvSpPr>
        <p:spPr>
          <a:xfrm>
            <a:off x="5893622" y="2892286"/>
            <a:ext cx="537956" cy="145111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F1A3CAD-42D9-4B0F-9A0E-4E55AF47F5F4}"/>
              </a:ext>
            </a:extLst>
          </p:cNvPr>
          <p:cNvSpPr/>
          <p:nvPr/>
        </p:nvSpPr>
        <p:spPr>
          <a:xfrm>
            <a:off x="6952559" y="2918790"/>
            <a:ext cx="537956" cy="145111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1838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649AB5C-FA3A-4EA3-A473-981F039BF295}"/>
              </a:ext>
            </a:extLst>
          </p:cNvPr>
          <p:cNvPicPr>
            <a:picLocks noChangeAspect="1"/>
          </p:cNvPicPr>
          <p:nvPr/>
        </p:nvPicPr>
        <p:blipFill>
          <a:blip r:embed="rId3"/>
          <a:stretch>
            <a:fillRect/>
          </a:stretch>
        </p:blipFill>
        <p:spPr>
          <a:xfrm>
            <a:off x="2781300" y="604837"/>
            <a:ext cx="3581400" cy="314325"/>
          </a:xfrm>
          <a:prstGeom prst="rect">
            <a:avLst/>
          </a:prstGeom>
        </p:spPr>
      </p:pic>
      <p:pic>
        <p:nvPicPr>
          <p:cNvPr id="6" name="图片 5">
            <a:extLst>
              <a:ext uri="{FF2B5EF4-FFF2-40B4-BE49-F238E27FC236}">
                <a16:creationId xmlns:a16="http://schemas.microsoft.com/office/drawing/2014/main" id="{048A4530-CEF1-475D-94B0-87D0AC35B722}"/>
              </a:ext>
            </a:extLst>
          </p:cNvPr>
          <p:cNvPicPr>
            <a:picLocks noChangeAspect="1"/>
          </p:cNvPicPr>
          <p:nvPr/>
        </p:nvPicPr>
        <p:blipFill>
          <a:blip r:embed="rId4"/>
          <a:stretch>
            <a:fillRect/>
          </a:stretch>
        </p:blipFill>
        <p:spPr>
          <a:xfrm>
            <a:off x="1000125" y="1092200"/>
            <a:ext cx="7143750" cy="5600700"/>
          </a:xfrm>
          <a:prstGeom prst="rect">
            <a:avLst/>
          </a:prstGeom>
        </p:spPr>
      </p:pic>
      <p:sp>
        <p:nvSpPr>
          <p:cNvPr id="2" name="矩形 1">
            <a:extLst>
              <a:ext uri="{FF2B5EF4-FFF2-40B4-BE49-F238E27FC236}">
                <a16:creationId xmlns:a16="http://schemas.microsoft.com/office/drawing/2014/main" id="{75069B13-1339-4DE8-8CF8-D2FA43DF8F63}"/>
              </a:ext>
            </a:extLst>
          </p:cNvPr>
          <p:cNvSpPr/>
          <p:nvPr/>
        </p:nvSpPr>
        <p:spPr>
          <a:xfrm>
            <a:off x="3568148" y="1759226"/>
            <a:ext cx="4575727" cy="2882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1471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B2A510-CB94-4953-AB98-AEF99D3AD2DF}"/>
              </a:ext>
            </a:extLst>
          </p:cNvPr>
          <p:cNvSpPr>
            <a:spLocks noGrp="1"/>
          </p:cNvSpPr>
          <p:nvPr>
            <p:ph type="title"/>
          </p:nvPr>
        </p:nvSpPr>
        <p:spPr/>
        <p:txBody>
          <a:bodyPr/>
          <a:lstStyle/>
          <a:p>
            <a:r>
              <a:rPr lang="en-US" altLang="zh-CN" dirty="0"/>
              <a:t>5.Conclusions</a:t>
            </a:r>
            <a:endParaRPr lang="zh-CN" altLang="en-US" dirty="0"/>
          </a:p>
        </p:txBody>
      </p:sp>
      <p:sp>
        <p:nvSpPr>
          <p:cNvPr id="3" name="内容占位符 2">
            <a:extLst>
              <a:ext uri="{FF2B5EF4-FFF2-40B4-BE49-F238E27FC236}">
                <a16:creationId xmlns:a16="http://schemas.microsoft.com/office/drawing/2014/main" id="{6E376994-0F6E-453D-936D-D4FD4B4616AA}"/>
              </a:ext>
            </a:extLst>
          </p:cNvPr>
          <p:cNvSpPr>
            <a:spLocks noGrp="1"/>
          </p:cNvSpPr>
          <p:nvPr>
            <p:ph idx="1"/>
          </p:nvPr>
        </p:nvSpPr>
        <p:spPr>
          <a:xfrm>
            <a:off x="628650" y="1825625"/>
            <a:ext cx="7886700" cy="4351338"/>
          </a:xfrm>
        </p:spPr>
        <p:txBody>
          <a:bodyPr/>
          <a:lstStyle/>
          <a:p>
            <a:r>
              <a:rPr lang="en-US" altLang="zh-CN" dirty="0"/>
              <a:t>Trend signal is more informationally efficient and capable of detecting return predictability in the corporate bond market across all bond ratings</a:t>
            </a:r>
          </a:p>
          <a:p>
            <a:r>
              <a:rPr lang="en-US" altLang="zh-CN" dirty="0"/>
              <a:t>The trend premium is stronger for bonds with smaller issue size, higher coupon rates and yields, and newer issuance.</a:t>
            </a:r>
          </a:p>
          <a:p>
            <a:r>
              <a:rPr lang="en-US" altLang="zh-CN" dirty="0"/>
              <a:t>The trend premium has little relation to the conventional bond momentum that is based on a single past return predictor.</a:t>
            </a:r>
            <a:endParaRPr lang="zh-CN" altLang="en-US" dirty="0"/>
          </a:p>
        </p:txBody>
      </p:sp>
    </p:spTree>
    <p:extLst>
      <p:ext uri="{BB962C8B-B14F-4D97-AF65-F5344CB8AC3E}">
        <p14:creationId xmlns:p14="http://schemas.microsoft.com/office/powerpoint/2010/main" val="216879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14798-91E9-4EF3-9ABD-ED324178F613}"/>
              </a:ext>
            </a:extLst>
          </p:cNvPr>
          <p:cNvSpPr>
            <a:spLocks noGrp="1"/>
          </p:cNvSpPr>
          <p:nvPr>
            <p:ph type="title"/>
          </p:nvPr>
        </p:nvSpPr>
        <p:spPr/>
        <p:txBody>
          <a:bodyPr/>
          <a:lstStyle/>
          <a:p>
            <a:r>
              <a:rPr lang="en-US" altLang="zh-CN" dirty="0"/>
              <a:t>1.Introduction: Backgrounds</a:t>
            </a:r>
            <a:endParaRPr lang="zh-CN" altLang="en-US" dirty="0"/>
          </a:p>
        </p:txBody>
      </p:sp>
      <p:sp>
        <p:nvSpPr>
          <p:cNvPr id="3" name="内容占位符 2">
            <a:extLst>
              <a:ext uri="{FF2B5EF4-FFF2-40B4-BE49-F238E27FC236}">
                <a16:creationId xmlns:a16="http://schemas.microsoft.com/office/drawing/2014/main" id="{91970E39-E050-42A9-8EA6-380F06A890D9}"/>
              </a:ext>
            </a:extLst>
          </p:cNvPr>
          <p:cNvSpPr>
            <a:spLocks noGrp="1"/>
          </p:cNvSpPr>
          <p:nvPr>
            <p:ph idx="1"/>
          </p:nvPr>
        </p:nvSpPr>
        <p:spPr/>
        <p:txBody>
          <a:bodyPr>
            <a:normAutofit/>
          </a:bodyPr>
          <a:lstStyle/>
          <a:p>
            <a:r>
              <a:rPr lang="en-US" altLang="zh-CN" dirty="0"/>
              <a:t>A central issue in finance is to explain why assets have different expected returns.</a:t>
            </a:r>
          </a:p>
          <a:p>
            <a:r>
              <a:rPr lang="en-US" altLang="zh-CN" dirty="0"/>
              <a:t>In the corporate bond market, which is comparable in capitalization to the stock market and is the primary source of long-term capital in the US, there is, however, little evidence for its cross-sectional predictability. </a:t>
            </a:r>
          </a:p>
          <a:p>
            <a:r>
              <a:rPr lang="en-US" altLang="zh-CN" dirty="0"/>
              <a:t>Whether corporate bonds are predictable in the cross section remains an open question.</a:t>
            </a:r>
            <a:endParaRPr lang="zh-CN" altLang="en-US" dirty="0"/>
          </a:p>
        </p:txBody>
      </p:sp>
    </p:spTree>
    <p:extLst>
      <p:ext uri="{BB962C8B-B14F-4D97-AF65-F5344CB8AC3E}">
        <p14:creationId xmlns:p14="http://schemas.microsoft.com/office/powerpoint/2010/main" val="4055281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017500-04C2-478B-BDFC-762013DCC68E}"/>
              </a:ext>
            </a:extLst>
          </p:cNvPr>
          <p:cNvSpPr>
            <a:spLocks noGrp="1"/>
          </p:cNvSpPr>
          <p:nvPr>
            <p:ph type="title"/>
          </p:nvPr>
        </p:nvSpPr>
        <p:spPr/>
        <p:txBody>
          <a:bodyPr/>
          <a:lstStyle/>
          <a:p>
            <a:r>
              <a:rPr lang="en-US" altLang="zh-CN" dirty="0"/>
              <a:t>1.Introduction: Literatures</a:t>
            </a:r>
            <a:endParaRPr lang="zh-CN" altLang="en-US" dirty="0"/>
          </a:p>
        </p:txBody>
      </p:sp>
      <p:sp>
        <p:nvSpPr>
          <p:cNvPr id="3" name="内容占位符 2">
            <a:extLst>
              <a:ext uri="{FF2B5EF4-FFF2-40B4-BE49-F238E27FC236}">
                <a16:creationId xmlns:a16="http://schemas.microsoft.com/office/drawing/2014/main" id="{45259B20-B705-4E33-9D64-D97FAC2E0C9D}"/>
              </a:ext>
            </a:extLst>
          </p:cNvPr>
          <p:cNvSpPr>
            <a:spLocks noGrp="1"/>
          </p:cNvSpPr>
          <p:nvPr>
            <p:ph idx="1"/>
          </p:nvPr>
        </p:nvSpPr>
        <p:spPr/>
        <p:txBody>
          <a:bodyPr>
            <a:normAutofit/>
          </a:bodyPr>
          <a:lstStyle/>
          <a:p>
            <a:r>
              <a:rPr lang="en-US" altLang="zh-CN" b="1" dirty="0"/>
              <a:t>Cochrane and </a:t>
            </a:r>
            <a:r>
              <a:rPr lang="en-US" altLang="zh-CN" b="1" dirty="0" err="1"/>
              <a:t>Piazzesi</a:t>
            </a:r>
            <a:r>
              <a:rPr lang="en-US" altLang="zh-CN" b="1" dirty="0"/>
              <a:t> (2005): </a:t>
            </a:r>
            <a:r>
              <a:rPr lang="en-US" altLang="zh-CN" dirty="0"/>
              <a:t>use average yields of one- to five-year Treasury bonds to predict future Treasury returns——past yields contain important information for bond premia.</a:t>
            </a:r>
            <a:endParaRPr lang="zh-CN" altLang="en-US" dirty="0"/>
          </a:p>
          <a:p>
            <a:r>
              <a:rPr lang="en-US" altLang="zh-CN" b="1" dirty="0"/>
              <a:t>Light, </a:t>
            </a:r>
            <a:r>
              <a:rPr lang="en-US" altLang="zh-CN" b="1" dirty="0" err="1"/>
              <a:t>Maslov</a:t>
            </a:r>
            <a:r>
              <a:rPr lang="en-US" altLang="zh-CN" b="1" dirty="0"/>
              <a:t>, and </a:t>
            </a:r>
            <a:r>
              <a:rPr lang="en-US" altLang="zh-CN" b="1" dirty="0" err="1"/>
              <a:t>Rytchkov</a:t>
            </a:r>
            <a:r>
              <a:rPr lang="en-US" altLang="zh-CN" b="1" dirty="0"/>
              <a:t>(2017): </a:t>
            </a:r>
            <a:r>
              <a:rPr lang="en-US" altLang="zh-CN" dirty="0"/>
              <a:t>applies to large cross-sectional and possibly closely correlated predictors.</a:t>
            </a:r>
          </a:p>
          <a:p>
            <a:r>
              <a:rPr lang="en-US" altLang="zh-CN" b="1" dirty="0"/>
              <a:t>Lewellen(2015): </a:t>
            </a:r>
            <a:r>
              <a:rPr lang="en-US" altLang="zh-CN" dirty="0"/>
              <a:t>examine the predictability of trend signals by computing the predictive slope of realized returns on predicted returns.</a:t>
            </a:r>
            <a:endParaRPr lang="zh-CN" altLang="en-US" dirty="0"/>
          </a:p>
        </p:txBody>
      </p:sp>
    </p:spTree>
    <p:extLst>
      <p:ext uri="{BB962C8B-B14F-4D97-AF65-F5344CB8AC3E}">
        <p14:creationId xmlns:p14="http://schemas.microsoft.com/office/powerpoint/2010/main" val="1663397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6D6AA-F162-4FCA-8742-7E27A0F02DA3}"/>
              </a:ext>
            </a:extLst>
          </p:cNvPr>
          <p:cNvSpPr>
            <a:spLocks noGrp="1"/>
          </p:cNvSpPr>
          <p:nvPr>
            <p:ph type="title"/>
          </p:nvPr>
        </p:nvSpPr>
        <p:spPr/>
        <p:txBody>
          <a:bodyPr/>
          <a:lstStyle/>
          <a:p>
            <a:r>
              <a:rPr lang="en-US" altLang="zh-CN" dirty="0"/>
              <a:t>1.Introduction: Literatures</a:t>
            </a:r>
            <a:endParaRPr lang="zh-CN" altLang="en-US" dirty="0"/>
          </a:p>
        </p:txBody>
      </p:sp>
      <p:sp>
        <p:nvSpPr>
          <p:cNvPr id="3" name="内容占位符 2">
            <a:extLst>
              <a:ext uri="{FF2B5EF4-FFF2-40B4-BE49-F238E27FC236}">
                <a16:creationId xmlns:a16="http://schemas.microsoft.com/office/drawing/2014/main" id="{D045DF9F-3239-4D29-8B18-821A4E6F80F4}"/>
              </a:ext>
            </a:extLst>
          </p:cNvPr>
          <p:cNvSpPr>
            <a:spLocks noGrp="1"/>
          </p:cNvSpPr>
          <p:nvPr>
            <p:ph idx="1"/>
          </p:nvPr>
        </p:nvSpPr>
        <p:spPr>
          <a:xfrm>
            <a:off x="628650" y="1825625"/>
            <a:ext cx="8342822" cy="4351338"/>
          </a:xfrm>
        </p:spPr>
        <p:txBody>
          <a:bodyPr>
            <a:normAutofit fontScale="92500" lnSpcReduction="10000"/>
          </a:bodyPr>
          <a:lstStyle/>
          <a:p>
            <a:r>
              <a:rPr lang="en-US" altLang="zh-CN" b="1" dirty="0"/>
              <a:t>Treynor and Ferguson (1985), Brown and Jennings (1989) and </a:t>
            </a:r>
            <a:r>
              <a:rPr lang="en-US" altLang="zh-CN" b="1" dirty="0" err="1"/>
              <a:t>Cespa</a:t>
            </a:r>
            <a:r>
              <a:rPr lang="en-US" altLang="zh-CN" b="1" dirty="0"/>
              <a:t> and </a:t>
            </a:r>
            <a:r>
              <a:rPr lang="en-US" altLang="zh-CN" b="1" dirty="0" err="1"/>
              <a:t>Vives</a:t>
            </a:r>
            <a:r>
              <a:rPr lang="en-US" altLang="zh-CN" b="1" dirty="0"/>
              <a:t> (2011): </a:t>
            </a:r>
            <a:r>
              <a:rPr lang="en-US" altLang="zh-CN" dirty="0"/>
              <a:t>past returns have predictive power on future returns due to differences in receiving and responding to information by heterogeneous investors. </a:t>
            </a:r>
          </a:p>
          <a:p>
            <a:r>
              <a:rPr lang="en-US" altLang="zh-CN" b="1" dirty="0"/>
              <a:t>Greenwood and Shleifer (2014) and </a:t>
            </a:r>
            <a:r>
              <a:rPr lang="en-US" altLang="zh-CN" b="1" dirty="0" err="1"/>
              <a:t>Hirshleifer</a:t>
            </a:r>
            <a:r>
              <a:rPr lang="en-US" altLang="zh-CN" b="1" dirty="0"/>
              <a:t>, Li, and Yu (2015): </a:t>
            </a:r>
            <a:r>
              <a:rPr lang="en-US" altLang="zh-CN" dirty="0"/>
              <a:t>when investors extrapolate expectations from the past, return trends should reflect expected returns. </a:t>
            </a:r>
          </a:p>
          <a:p>
            <a:r>
              <a:rPr lang="en-US" altLang="zh-CN" b="1" dirty="0"/>
              <a:t>Han et al. (2016):</a:t>
            </a:r>
            <a:r>
              <a:rPr lang="en-US" altLang="zh-CN" dirty="0"/>
              <a:t> moving averages (MAs) of past prices scaled by the current price, which capture past return trends, have predictive power for future returns. </a:t>
            </a:r>
          </a:p>
        </p:txBody>
      </p:sp>
    </p:spTree>
    <p:extLst>
      <p:ext uri="{BB962C8B-B14F-4D97-AF65-F5344CB8AC3E}">
        <p14:creationId xmlns:p14="http://schemas.microsoft.com/office/powerpoint/2010/main" val="194618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FD5576-3A76-4012-9D7F-2BA9DD682D11}"/>
              </a:ext>
            </a:extLst>
          </p:cNvPr>
          <p:cNvSpPr>
            <a:spLocks noGrp="1"/>
          </p:cNvSpPr>
          <p:nvPr>
            <p:ph type="title"/>
          </p:nvPr>
        </p:nvSpPr>
        <p:spPr/>
        <p:txBody>
          <a:bodyPr/>
          <a:lstStyle/>
          <a:p>
            <a:r>
              <a:rPr lang="en-US" altLang="zh-CN" dirty="0"/>
              <a:t>1.Introduction: Motivations</a:t>
            </a:r>
            <a:endParaRPr lang="zh-CN" altLang="en-US" dirty="0"/>
          </a:p>
        </p:txBody>
      </p:sp>
      <p:sp>
        <p:nvSpPr>
          <p:cNvPr id="3" name="内容占位符 2">
            <a:extLst>
              <a:ext uri="{FF2B5EF4-FFF2-40B4-BE49-F238E27FC236}">
                <a16:creationId xmlns:a16="http://schemas.microsoft.com/office/drawing/2014/main" id="{942DEA6C-B354-4000-89D3-50567F232C2A}"/>
              </a:ext>
            </a:extLst>
          </p:cNvPr>
          <p:cNvSpPr>
            <a:spLocks noGrp="1"/>
          </p:cNvSpPr>
          <p:nvPr>
            <p:ph idx="1"/>
          </p:nvPr>
        </p:nvSpPr>
        <p:spPr/>
        <p:txBody>
          <a:bodyPr/>
          <a:lstStyle/>
          <a:p>
            <a:r>
              <a:rPr lang="en-US" altLang="zh-CN" dirty="0"/>
              <a:t>Whether corporate bonds are predictable in the cross section remains an open question;</a:t>
            </a:r>
          </a:p>
          <a:p>
            <a:r>
              <a:rPr lang="en-US" altLang="zh-CN" dirty="0"/>
              <a:t>Literature shows that past returns can indeed predict future returns of bonds;</a:t>
            </a:r>
            <a:endParaRPr lang="zh-CN" altLang="en-US" dirty="0"/>
          </a:p>
          <a:p>
            <a:r>
              <a:rPr lang="en-US" altLang="zh-CN" dirty="0"/>
              <a:t>Few researchers have combined short, medium and long-term information to make predictions on bond yields.</a:t>
            </a:r>
            <a:endParaRPr lang="zh-CN" altLang="en-US" dirty="0"/>
          </a:p>
        </p:txBody>
      </p:sp>
    </p:spTree>
    <p:extLst>
      <p:ext uri="{BB962C8B-B14F-4D97-AF65-F5344CB8AC3E}">
        <p14:creationId xmlns:p14="http://schemas.microsoft.com/office/powerpoint/2010/main" val="116541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5B749-8FB3-47A0-A514-5B9D255B8108}"/>
              </a:ext>
            </a:extLst>
          </p:cNvPr>
          <p:cNvSpPr>
            <a:spLocks noGrp="1"/>
          </p:cNvSpPr>
          <p:nvPr>
            <p:ph type="title"/>
          </p:nvPr>
        </p:nvSpPr>
        <p:spPr/>
        <p:txBody>
          <a:bodyPr/>
          <a:lstStyle/>
          <a:p>
            <a:r>
              <a:rPr lang="en-US" altLang="zh-CN" dirty="0"/>
              <a:t>1.Introduction: Contribution</a:t>
            </a:r>
            <a:endParaRPr lang="zh-CN" altLang="en-US" dirty="0"/>
          </a:p>
        </p:txBody>
      </p:sp>
      <p:sp>
        <p:nvSpPr>
          <p:cNvPr id="3" name="内容占位符 2">
            <a:extLst>
              <a:ext uri="{FF2B5EF4-FFF2-40B4-BE49-F238E27FC236}">
                <a16:creationId xmlns:a16="http://schemas.microsoft.com/office/drawing/2014/main" id="{797572D4-31F0-45CA-8D84-E142A9D4293B}"/>
              </a:ext>
            </a:extLst>
          </p:cNvPr>
          <p:cNvSpPr>
            <a:spLocks noGrp="1"/>
          </p:cNvSpPr>
          <p:nvPr>
            <p:ph idx="1"/>
          </p:nvPr>
        </p:nvSpPr>
        <p:spPr/>
        <p:txBody>
          <a:bodyPr/>
          <a:lstStyle/>
          <a:p>
            <a:r>
              <a:rPr lang="en-US" altLang="zh-CN" dirty="0"/>
              <a:t>This paper is the first to document that trend signals have predictive power for corporate bond returns.</a:t>
            </a:r>
          </a:p>
          <a:p>
            <a:r>
              <a:rPr lang="en-US" altLang="zh-CN" dirty="0"/>
              <a:t>The author shows the stability of the ability of the trend factor to predict the future yield of the bond from various aspects.</a:t>
            </a:r>
          </a:p>
        </p:txBody>
      </p:sp>
    </p:spTree>
    <p:extLst>
      <p:ext uri="{BB962C8B-B14F-4D97-AF65-F5344CB8AC3E}">
        <p14:creationId xmlns:p14="http://schemas.microsoft.com/office/powerpoint/2010/main" val="1289906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87EBB80-D64D-48DA-BB82-20CB90D9E042}"/>
              </a:ext>
            </a:extLst>
          </p:cNvPr>
          <p:cNvGrpSpPr/>
          <p:nvPr/>
        </p:nvGrpSpPr>
        <p:grpSpPr>
          <a:xfrm>
            <a:off x="1" y="2985745"/>
            <a:ext cx="2184400" cy="886510"/>
            <a:chOff x="3370957" y="261594"/>
            <a:chExt cx="2402085" cy="1508810"/>
          </a:xfrm>
        </p:grpSpPr>
        <p:sp>
          <p:nvSpPr>
            <p:cNvPr id="5" name="矩形: 圆角 4">
              <a:extLst>
                <a:ext uri="{FF2B5EF4-FFF2-40B4-BE49-F238E27FC236}">
                  <a16:creationId xmlns:a16="http://schemas.microsoft.com/office/drawing/2014/main" id="{28738F00-FDE7-48B9-B7FF-94D3DAF2154D}"/>
                </a:ext>
              </a:extLst>
            </p:cNvPr>
            <p:cNvSpPr/>
            <p:nvPr/>
          </p:nvSpPr>
          <p:spPr>
            <a:xfrm>
              <a:off x="3370957" y="261594"/>
              <a:ext cx="2402085" cy="15088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矩形: 圆角 4">
              <a:extLst>
                <a:ext uri="{FF2B5EF4-FFF2-40B4-BE49-F238E27FC236}">
                  <a16:creationId xmlns:a16="http://schemas.microsoft.com/office/drawing/2014/main" id="{48D9708F-7E9E-481F-94F1-DE0832D0396A}"/>
                </a:ext>
              </a:extLst>
            </p:cNvPr>
            <p:cNvSpPr txBox="1"/>
            <p:nvPr/>
          </p:nvSpPr>
          <p:spPr>
            <a:xfrm>
              <a:off x="3415149" y="305786"/>
              <a:ext cx="2313701" cy="14204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a:r>
                <a:rPr lang="en-US" altLang="zh-CN" dirty="0"/>
                <a:t>Trend signal</a:t>
              </a:r>
              <a:r>
                <a:rPr lang="zh-CN" altLang="en-US" dirty="0"/>
                <a:t>；</a:t>
              </a:r>
              <a:r>
                <a:rPr lang="en-US" altLang="zh-CN" dirty="0"/>
                <a:t>PLS</a:t>
              </a:r>
              <a:r>
                <a:rPr lang="zh-CN" altLang="en-US" dirty="0"/>
                <a:t>；</a:t>
              </a:r>
              <a:r>
                <a:rPr lang="en-US" altLang="en-US" dirty="0"/>
                <a:t>Portfolio analysis</a:t>
              </a:r>
              <a:endParaRPr lang="zh-CN" altLang="en-US" dirty="0"/>
            </a:p>
          </p:txBody>
        </p:sp>
      </p:grpSp>
      <p:grpSp>
        <p:nvGrpSpPr>
          <p:cNvPr id="7" name="组合 6">
            <a:extLst>
              <a:ext uri="{FF2B5EF4-FFF2-40B4-BE49-F238E27FC236}">
                <a16:creationId xmlns:a16="http://schemas.microsoft.com/office/drawing/2014/main" id="{AC127C7C-DCFE-4F3C-BF51-AFD60FBCB5C8}"/>
              </a:ext>
            </a:extLst>
          </p:cNvPr>
          <p:cNvGrpSpPr/>
          <p:nvPr/>
        </p:nvGrpSpPr>
        <p:grpSpPr>
          <a:xfrm>
            <a:off x="3197979" y="0"/>
            <a:ext cx="2402085" cy="886510"/>
            <a:chOff x="3370957" y="261594"/>
            <a:chExt cx="2402085" cy="1508810"/>
          </a:xfrm>
          <a:solidFill>
            <a:srgbClr val="C00000"/>
          </a:solidFill>
        </p:grpSpPr>
        <p:sp>
          <p:nvSpPr>
            <p:cNvPr id="8" name="矩形: 圆角 7">
              <a:extLst>
                <a:ext uri="{FF2B5EF4-FFF2-40B4-BE49-F238E27FC236}">
                  <a16:creationId xmlns:a16="http://schemas.microsoft.com/office/drawing/2014/main" id="{12A9CE04-C806-4786-8ECA-434E48E58A36}"/>
                </a:ext>
              </a:extLst>
            </p:cNvPr>
            <p:cNvSpPr/>
            <p:nvPr/>
          </p:nvSpPr>
          <p:spPr>
            <a:xfrm>
              <a:off x="3370957" y="261594"/>
              <a:ext cx="2402085" cy="150881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矩形: 圆角 4">
              <a:extLst>
                <a:ext uri="{FF2B5EF4-FFF2-40B4-BE49-F238E27FC236}">
                  <a16:creationId xmlns:a16="http://schemas.microsoft.com/office/drawing/2014/main" id="{AFBF2018-52E1-4A8A-864F-0613F9AC2F00}"/>
                </a:ext>
              </a:extLst>
            </p:cNvPr>
            <p:cNvSpPr txBox="1"/>
            <p:nvPr/>
          </p:nvSpPr>
          <p:spPr>
            <a:xfrm>
              <a:off x="3415149" y="305786"/>
              <a:ext cx="2313701" cy="14204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a:r>
                <a:rPr lang="en-US" altLang="en-US" dirty="0"/>
                <a:t>Returns of bond trend portfolios;</a:t>
              </a:r>
            </a:p>
          </p:txBody>
        </p:sp>
      </p:grpSp>
      <p:grpSp>
        <p:nvGrpSpPr>
          <p:cNvPr id="10" name="组合 9">
            <a:extLst>
              <a:ext uri="{FF2B5EF4-FFF2-40B4-BE49-F238E27FC236}">
                <a16:creationId xmlns:a16="http://schemas.microsoft.com/office/drawing/2014/main" id="{7A0A5A25-ACC4-4072-A1DA-23727D925E58}"/>
              </a:ext>
            </a:extLst>
          </p:cNvPr>
          <p:cNvGrpSpPr/>
          <p:nvPr/>
        </p:nvGrpSpPr>
        <p:grpSpPr>
          <a:xfrm>
            <a:off x="3242169" y="1190866"/>
            <a:ext cx="2402085" cy="886510"/>
            <a:chOff x="3370957" y="261594"/>
            <a:chExt cx="2402085" cy="1508810"/>
          </a:xfrm>
          <a:solidFill>
            <a:srgbClr val="C00000"/>
          </a:solidFill>
        </p:grpSpPr>
        <p:sp>
          <p:nvSpPr>
            <p:cNvPr id="11" name="矩形: 圆角 10">
              <a:extLst>
                <a:ext uri="{FF2B5EF4-FFF2-40B4-BE49-F238E27FC236}">
                  <a16:creationId xmlns:a16="http://schemas.microsoft.com/office/drawing/2014/main" id="{5377F2ED-24CC-4A97-837E-1C41F3BE95FD}"/>
                </a:ext>
              </a:extLst>
            </p:cNvPr>
            <p:cNvSpPr/>
            <p:nvPr/>
          </p:nvSpPr>
          <p:spPr>
            <a:xfrm>
              <a:off x="3370957" y="261594"/>
              <a:ext cx="2402085" cy="150881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矩形: 圆角 4">
              <a:extLst>
                <a:ext uri="{FF2B5EF4-FFF2-40B4-BE49-F238E27FC236}">
                  <a16:creationId xmlns:a16="http://schemas.microsoft.com/office/drawing/2014/main" id="{6F4ECC36-212C-4600-A783-542AB14337DF}"/>
                </a:ext>
              </a:extLst>
            </p:cNvPr>
            <p:cNvSpPr txBox="1"/>
            <p:nvPr/>
          </p:nvSpPr>
          <p:spPr>
            <a:xfrm>
              <a:off x="3415149" y="305786"/>
              <a:ext cx="2313701" cy="142042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Alphas of bond trend portfolios</a:t>
              </a:r>
              <a:endParaRPr lang="zh-CN" altLang="en-US" sz="1800" kern="1200" dirty="0"/>
            </a:p>
          </p:txBody>
        </p:sp>
      </p:grpSp>
      <p:grpSp>
        <p:nvGrpSpPr>
          <p:cNvPr id="13" name="组合 12">
            <a:extLst>
              <a:ext uri="{FF2B5EF4-FFF2-40B4-BE49-F238E27FC236}">
                <a16:creationId xmlns:a16="http://schemas.microsoft.com/office/drawing/2014/main" id="{DC49234F-7F68-4CF4-894F-E51BF6295B11}"/>
              </a:ext>
            </a:extLst>
          </p:cNvPr>
          <p:cNvGrpSpPr/>
          <p:nvPr/>
        </p:nvGrpSpPr>
        <p:grpSpPr>
          <a:xfrm>
            <a:off x="3242169" y="2381732"/>
            <a:ext cx="2402085" cy="886510"/>
            <a:chOff x="3370957" y="261594"/>
            <a:chExt cx="2402085" cy="1508810"/>
          </a:xfrm>
          <a:solidFill>
            <a:srgbClr val="C00000"/>
          </a:solidFill>
        </p:grpSpPr>
        <p:sp>
          <p:nvSpPr>
            <p:cNvPr id="14" name="矩形: 圆角 13">
              <a:extLst>
                <a:ext uri="{FF2B5EF4-FFF2-40B4-BE49-F238E27FC236}">
                  <a16:creationId xmlns:a16="http://schemas.microsoft.com/office/drawing/2014/main" id="{40286C93-FFFA-43B6-90DA-01A33386F897}"/>
                </a:ext>
              </a:extLst>
            </p:cNvPr>
            <p:cNvSpPr/>
            <p:nvPr/>
          </p:nvSpPr>
          <p:spPr>
            <a:xfrm>
              <a:off x="3370957" y="261594"/>
              <a:ext cx="2402085" cy="150881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矩形: 圆角 4">
              <a:extLst>
                <a:ext uri="{FF2B5EF4-FFF2-40B4-BE49-F238E27FC236}">
                  <a16:creationId xmlns:a16="http://schemas.microsoft.com/office/drawing/2014/main" id="{3FBE674E-C52C-4BAC-965B-D309F233ADCB}"/>
                </a:ext>
              </a:extLst>
            </p:cNvPr>
            <p:cNvSpPr txBox="1"/>
            <p:nvPr/>
          </p:nvSpPr>
          <p:spPr>
            <a:xfrm>
              <a:off x="3415149" y="305786"/>
              <a:ext cx="2313701" cy="14204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en-US" dirty="0"/>
                <a:t>Economic gains of trend factor portfolios</a:t>
              </a:r>
              <a:endParaRPr lang="zh-CN" altLang="en-US" sz="1800" kern="1200" dirty="0"/>
            </a:p>
          </p:txBody>
        </p:sp>
      </p:grpSp>
      <p:grpSp>
        <p:nvGrpSpPr>
          <p:cNvPr id="16" name="组合 15">
            <a:extLst>
              <a:ext uri="{FF2B5EF4-FFF2-40B4-BE49-F238E27FC236}">
                <a16:creationId xmlns:a16="http://schemas.microsoft.com/office/drawing/2014/main" id="{5A5E0876-036A-4405-81B2-A856A0B46305}"/>
              </a:ext>
            </a:extLst>
          </p:cNvPr>
          <p:cNvGrpSpPr/>
          <p:nvPr/>
        </p:nvGrpSpPr>
        <p:grpSpPr>
          <a:xfrm>
            <a:off x="3242168" y="3589759"/>
            <a:ext cx="2402085" cy="886510"/>
            <a:chOff x="3370957" y="261594"/>
            <a:chExt cx="2402085" cy="1508810"/>
          </a:xfrm>
          <a:solidFill>
            <a:srgbClr val="C00000"/>
          </a:solidFill>
        </p:grpSpPr>
        <p:sp>
          <p:nvSpPr>
            <p:cNvPr id="17" name="矩形: 圆角 16">
              <a:extLst>
                <a:ext uri="{FF2B5EF4-FFF2-40B4-BE49-F238E27FC236}">
                  <a16:creationId xmlns:a16="http://schemas.microsoft.com/office/drawing/2014/main" id="{7686B7FB-C679-4FFA-A59B-4ACED496436E}"/>
                </a:ext>
              </a:extLst>
            </p:cNvPr>
            <p:cNvSpPr/>
            <p:nvPr/>
          </p:nvSpPr>
          <p:spPr>
            <a:xfrm>
              <a:off x="3370957" y="261594"/>
              <a:ext cx="2402085" cy="150881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矩形: 圆角 4">
              <a:extLst>
                <a:ext uri="{FF2B5EF4-FFF2-40B4-BE49-F238E27FC236}">
                  <a16:creationId xmlns:a16="http://schemas.microsoft.com/office/drawing/2014/main" id="{C0F805E9-F650-4950-8A6B-E1CFAD58DDE9}"/>
                </a:ext>
              </a:extLst>
            </p:cNvPr>
            <p:cNvSpPr txBox="1"/>
            <p:nvPr/>
          </p:nvSpPr>
          <p:spPr>
            <a:xfrm>
              <a:off x="3415149" y="305786"/>
              <a:ext cx="2313701" cy="14204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dirty="0"/>
                <a:t>Properties of bond trend portfolios</a:t>
              </a:r>
              <a:endParaRPr lang="zh-CN" altLang="en-US" sz="1800" kern="1200" dirty="0"/>
            </a:p>
          </p:txBody>
        </p:sp>
      </p:grpSp>
      <p:grpSp>
        <p:nvGrpSpPr>
          <p:cNvPr id="19" name="组合 18">
            <a:extLst>
              <a:ext uri="{FF2B5EF4-FFF2-40B4-BE49-F238E27FC236}">
                <a16:creationId xmlns:a16="http://schemas.microsoft.com/office/drawing/2014/main" id="{05DCCFCB-ABBD-451A-8A31-1D3D86A0781F}"/>
              </a:ext>
            </a:extLst>
          </p:cNvPr>
          <p:cNvGrpSpPr/>
          <p:nvPr/>
        </p:nvGrpSpPr>
        <p:grpSpPr>
          <a:xfrm>
            <a:off x="3242168" y="4683064"/>
            <a:ext cx="2402085" cy="886510"/>
            <a:chOff x="3370957" y="261594"/>
            <a:chExt cx="2402085" cy="1508810"/>
          </a:xfrm>
          <a:solidFill>
            <a:srgbClr val="C00000"/>
          </a:solidFill>
        </p:grpSpPr>
        <p:sp>
          <p:nvSpPr>
            <p:cNvPr id="20" name="矩形: 圆角 19">
              <a:extLst>
                <a:ext uri="{FF2B5EF4-FFF2-40B4-BE49-F238E27FC236}">
                  <a16:creationId xmlns:a16="http://schemas.microsoft.com/office/drawing/2014/main" id="{E16A24C9-C052-4ABE-B2EB-4605B7259F82}"/>
                </a:ext>
              </a:extLst>
            </p:cNvPr>
            <p:cNvSpPr/>
            <p:nvPr/>
          </p:nvSpPr>
          <p:spPr>
            <a:xfrm>
              <a:off x="3370957" y="261594"/>
              <a:ext cx="2402085" cy="150881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矩形: 圆角 4">
              <a:extLst>
                <a:ext uri="{FF2B5EF4-FFF2-40B4-BE49-F238E27FC236}">
                  <a16:creationId xmlns:a16="http://schemas.microsoft.com/office/drawing/2014/main" id="{4A10C8AE-41D6-4884-A28B-CF1948F3DCAD}"/>
                </a:ext>
              </a:extLst>
            </p:cNvPr>
            <p:cNvSpPr txBox="1"/>
            <p:nvPr/>
          </p:nvSpPr>
          <p:spPr>
            <a:xfrm>
              <a:off x="3415149" y="305786"/>
              <a:ext cx="2313701" cy="14204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dirty="0"/>
                <a:t>Bivariate portfolio analysis</a:t>
              </a:r>
              <a:endParaRPr lang="zh-CN" altLang="en-US" sz="1800" kern="1200" dirty="0"/>
            </a:p>
          </p:txBody>
        </p:sp>
      </p:grpSp>
      <p:grpSp>
        <p:nvGrpSpPr>
          <p:cNvPr id="22" name="组合 21">
            <a:extLst>
              <a:ext uri="{FF2B5EF4-FFF2-40B4-BE49-F238E27FC236}">
                <a16:creationId xmlns:a16="http://schemas.microsoft.com/office/drawing/2014/main" id="{FDE89735-5D9B-4873-9F24-376AB1E9C302}"/>
              </a:ext>
            </a:extLst>
          </p:cNvPr>
          <p:cNvGrpSpPr/>
          <p:nvPr/>
        </p:nvGrpSpPr>
        <p:grpSpPr>
          <a:xfrm>
            <a:off x="3242168" y="5776369"/>
            <a:ext cx="2402085" cy="886510"/>
            <a:chOff x="3370957" y="261594"/>
            <a:chExt cx="2402085" cy="1508810"/>
          </a:xfrm>
          <a:solidFill>
            <a:srgbClr val="C00000"/>
          </a:solidFill>
        </p:grpSpPr>
        <p:sp>
          <p:nvSpPr>
            <p:cNvPr id="23" name="矩形: 圆角 22">
              <a:extLst>
                <a:ext uri="{FF2B5EF4-FFF2-40B4-BE49-F238E27FC236}">
                  <a16:creationId xmlns:a16="http://schemas.microsoft.com/office/drawing/2014/main" id="{6EBB39D9-72F5-4477-AB88-C101FF6EA5E9}"/>
                </a:ext>
              </a:extLst>
            </p:cNvPr>
            <p:cNvSpPr/>
            <p:nvPr/>
          </p:nvSpPr>
          <p:spPr>
            <a:xfrm>
              <a:off x="3370957" y="261594"/>
              <a:ext cx="2402085" cy="150881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矩形: 圆角 4">
              <a:extLst>
                <a:ext uri="{FF2B5EF4-FFF2-40B4-BE49-F238E27FC236}">
                  <a16:creationId xmlns:a16="http://schemas.microsoft.com/office/drawing/2014/main" id="{26C7E031-9D23-455D-92D0-9B9945A87601}"/>
                </a:ext>
              </a:extLst>
            </p:cNvPr>
            <p:cNvSpPr txBox="1"/>
            <p:nvPr/>
          </p:nvSpPr>
          <p:spPr>
            <a:xfrm>
              <a:off x="3415149" y="305786"/>
              <a:ext cx="2313701" cy="14204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dirty="0"/>
                <a:t>Cross-sectional regression analysis</a:t>
              </a:r>
              <a:endParaRPr lang="zh-CN" altLang="en-US" sz="1800" kern="1200" dirty="0"/>
            </a:p>
          </p:txBody>
        </p:sp>
      </p:grpSp>
      <p:cxnSp>
        <p:nvCxnSpPr>
          <p:cNvPr id="26" name="直接箭头连接符 25">
            <a:extLst>
              <a:ext uri="{FF2B5EF4-FFF2-40B4-BE49-F238E27FC236}">
                <a16:creationId xmlns:a16="http://schemas.microsoft.com/office/drawing/2014/main" id="{E0B9687C-A57D-46E5-93CD-A1CC3B8EF680}"/>
              </a:ext>
            </a:extLst>
          </p:cNvPr>
          <p:cNvCxnSpPr>
            <a:stCxn id="5" idx="3"/>
          </p:cNvCxnSpPr>
          <p:nvPr/>
        </p:nvCxnSpPr>
        <p:spPr>
          <a:xfrm>
            <a:off x="2184401" y="3429000"/>
            <a:ext cx="975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AA0678BC-B335-40BE-92BE-60F60450659E}"/>
              </a:ext>
            </a:extLst>
          </p:cNvPr>
          <p:cNvSpPr/>
          <p:nvPr/>
        </p:nvSpPr>
        <p:spPr>
          <a:xfrm>
            <a:off x="2118568" y="2838040"/>
            <a:ext cx="1085500" cy="646331"/>
          </a:xfrm>
          <a:prstGeom prst="rect">
            <a:avLst/>
          </a:prstGeom>
        </p:spPr>
        <p:txBody>
          <a:bodyPr wrap="square">
            <a:spAutoFit/>
          </a:bodyPr>
          <a:lstStyle/>
          <a:p>
            <a:pPr lvl="0"/>
            <a:r>
              <a:rPr lang="en-US" altLang="en-US" dirty="0"/>
              <a:t>Empirical evidence </a:t>
            </a:r>
            <a:endParaRPr lang="zh-CN" altLang="en-US" dirty="0"/>
          </a:p>
        </p:txBody>
      </p:sp>
      <p:grpSp>
        <p:nvGrpSpPr>
          <p:cNvPr id="28" name="组合 27">
            <a:extLst>
              <a:ext uri="{FF2B5EF4-FFF2-40B4-BE49-F238E27FC236}">
                <a16:creationId xmlns:a16="http://schemas.microsoft.com/office/drawing/2014/main" id="{BB3401D3-D697-4B74-AE2A-F9A80788F7B3}"/>
              </a:ext>
            </a:extLst>
          </p:cNvPr>
          <p:cNvGrpSpPr/>
          <p:nvPr/>
        </p:nvGrpSpPr>
        <p:grpSpPr>
          <a:xfrm>
            <a:off x="6639679" y="419665"/>
            <a:ext cx="2402085" cy="886510"/>
            <a:chOff x="3370957" y="261594"/>
            <a:chExt cx="2402085" cy="1508810"/>
          </a:xfrm>
        </p:grpSpPr>
        <p:sp>
          <p:nvSpPr>
            <p:cNvPr id="29" name="矩形: 圆角 28">
              <a:extLst>
                <a:ext uri="{FF2B5EF4-FFF2-40B4-BE49-F238E27FC236}">
                  <a16:creationId xmlns:a16="http://schemas.microsoft.com/office/drawing/2014/main" id="{65616428-3FE2-46A2-B3B0-CF4AD430C7DD}"/>
                </a:ext>
              </a:extLst>
            </p:cNvPr>
            <p:cNvSpPr/>
            <p:nvPr/>
          </p:nvSpPr>
          <p:spPr>
            <a:xfrm>
              <a:off x="3370957" y="261594"/>
              <a:ext cx="2402085" cy="15088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矩形: 圆角 4">
              <a:extLst>
                <a:ext uri="{FF2B5EF4-FFF2-40B4-BE49-F238E27FC236}">
                  <a16:creationId xmlns:a16="http://schemas.microsoft.com/office/drawing/2014/main" id="{1F4F9645-4F5C-4449-9316-1EB40F71AF58}"/>
                </a:ext>
              </a:extLst>
            </p:cNvPr>
            <p:cNvSpPr txBox="1"/>
            <p:nvPr/>
          </p:nvSpPr>
          <p:spPr>
            <a:xfrm>
              <a:off x="3415149" y="305786"/>
              <a:ext cx="2313701" cy="14204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r>
                <a:rPr lang="en-US" altLang="en-US" dirty="0"/>
                <a:t> Subperiod analysis</a:t>
              </a:r>
              <a:endParaRPr lang="zh-CN" altLang="en-US" dirty="0"/>
            </a:p>
          </p:txBody>
        </p:sp>
      </p:grpSp>
      <p:grpSp>
        <p:nvGrpSpPr>
          <p:cNvPr id="31" name="组合 30">
            <a:extLst>
              <a:ext uri="{FF2B5EF4-FFF2-40B4-BE49-F238E27FC236}">
                <a16:creationId xmlns:a16="http://schemas.microsoft.com/office/drawing/2014/main" id="{283991BE-BFEB-4590-B329-D65462985D06}"/>
              </a:ext>
            </a:extLst>
          </p:cNvPr>
          <p:cNvGrpSpPr/>
          <p:nvPr/>
        </p:nvGrpSpPr>
        <p:grpSpPr>
          <a:xfrm>
            <a:off x="6639680" y="1332140"/>
            <a:ext cx="2402085" cy="886510"/>
            <a:chOff x="3370957" y="261594"/>
            <a:chExt cx="2402085" cy="1508810"/>
          </a:xfrm>
        </p:grpSpPr>
        <p:sp>
          <p:nvSpPr>
            <p:cNvPr id="32" name="矩形: 圆角 31">
              <a:extLst>
                <a:ext uri="{FF2B5EF4-FFF2-40B4-BE49-F238E27FC236}">
                  <a16:creationId xmlns:a16="http://schemas.microsoft.com/office/drawing/2014/main" id="{ABF7A531-8EF5-4E04-9A32-AF1B96B3BCFE}"/>
                </a:ext>
              </a:extLst>
            </p:cNvPr>
            <p:cNvSpPr/>
            <p:nvPr/>
          </p:nvSpPr>
          <p:spPr>
            <a:xfrm>
              <a:off x="3370957" y="261594"/>
              <a:ext cx="2402085" cy="15088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矩形: 圆角 4">
              <a:extLst>
                <a:ext uri="{FF2B5EF4-FFF2-40B4-BE49-F238E27FC236}">
                  <a16:creationId xmlns:a16="http://schemas.microsoft.com/office/drawing/2014/main" id="{0E2EA62D-36ED-4AED-B2D9-D509EB83D35B}"/>
                </a:ext>
              </a:extLst>
            </p:cNvPr>
            <p:cNvSpPr txBox="1"/>
            <p:nvPr/>
          </p:nvSpPr>
          <p:spPr>
            <a:xfrm>
              <a:off x="3415149" y="305786"/>
              <a:ext cx="2313701" cy="14204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en-US" dirty="0"/>
                <a:t>Trend premium using different returns</a:t>
              </a:r>
              <a:endParaRPr lang="zh-CN" altLang="en-US" sz="1800" kern="1200" dirty="0"/>
            </a:p>
          </p:txBody>
        </p:sp>
      </p:grpSp>
      <p:grpSp>
        <p:nvGrpSpPr>
          <p:cNvPr id="34" name="组合 33">
            <a:extLst>
              <a:ext uri="{FF2B5EF4-FFF2-40B4-BE49-F238E27FC236}">
                <a16:creationId xmlns:a16="http://schemas.microsoft.com/office/drawing/2014/main" id="{E8483BAD-F5F3-482A-9B71-9BAD9A758BC6}"/>
              </a:ext>
            </a:extLst>
          </p:cNvPr>
          <p:cNvGrpSpPr/>
          <p:nvPr/>
        </p:nvGrpSpPr>
        <p:grpSpPr>
          <a:xfrm>
            <a:off x="6639680" y="2231916"/>
            <a:ext cx="2402085" cy="1116170"/>
            <a:chOff x="3370957" y="261594"/>
            <a:chExt cx="2402085" cy="1508810"/>
          </a:xfrm>
        </p:grpSpPr>
        <p:sp>
          <p:nvSpPr>
            <p:cNvPr id="35" name="矩形: 圆角 34">
              <a:extLst>
                <a:ext uri="{FF2B5EF4-FFF2-40B4-BE49-F238E27FC236}">
                  <a16:creationId xmlns:a16="http://schemas.microsoft.com/office/drawing/2014/main" id="{18C17754-0B74-4001-B2A3-E120E532D178}"/>
                </a:ext>
              </a:extLst>
            </p:cNvPr>
            <p:cNvSpPr/>
            <p:nvPr/>
          </p:nvSpPr>
          <p:spPr>
            <a:xfrm>
              <a:off x="3370957" y="261594"/>
              <a:ext cx="2402085" cy="15088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矩形: 圆角 4">
              <a:extLst>
                <a:ext uri="{FF2B5EF4-FFF2-40B4-BE49-F238E27FC236}">
                  <a16:creationId xmlns:a16="http://schemas.microsoft.com/office/drawing/2014/main" id="{A87383EE-C8AF-4F0A-95E9-06DD6E581607}"/>
                </a:ext>
              </a:extLst>
            </p:cNvPr>
            <p:cNvSpPr txBox="1"/>
            <p:nvPr/>
          </p:nvSpPr>
          <p:spPr>
            <a:xfrm>
              <a:off x="3415149" y="305786"/>
              <a:ext cx="2313701" cy="14204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en-US" dirty="0"/>
                <a:t>Trend portfolios forecasted by bond characteristic variables</a:t>
              </a:r>
              <a:endParaRPr lang="zh-CN" altLang="en-US" sz="1800" kern="1200" dirty="0"/>
            </a:p>
          </p:txBody>
        </p:sp>
      </p:grpSp>
      <p:grpSp>
        <p:nvGrpSpPr>
          <p:cNvPr id="37" name="组合 36">
            <a:extLst>
              <a:ext uri="{FF2B5EF4-FFF2-40B4-BE49-F238E27FC236}">
                <a16:creationId xmlns:a16="http://schemas.microsoft.com/office/drawing/2014/main" id="{F1C2A9B0-C4AF-4CD7-8D30-AAB1A74D6F52}"/>
              </a:ext>
            </a:extLst>
          </p:cNvPr>
          <p:cNvGrpSpPr/>
          <p:nvPr/>
        </p:nvGrpSpPr>
        <p:grpSpPr>
          <a:xfrm>
            <a:off x="6639679" y="3344648"/>
            <a:ext cx="2402085" cy="985359"/>
            <a:chOff x="3370957" y="261594"/>
            <a:chExt cx="2402085" cy="1508810"/>
          </a:xfrm>
        </p:grpSpPr>
        <p:sp>
          <p:nvSpPr>
            <p:cNvPr id="38" name="矩形: 圆角 37">
              <a:extLst>
                <a:ext uri="{FF2B5EF4-FFF2-40B4-BE49-F238E27FC236}">
                  <a16:creationId xmlns:a16="http://schemas.microsoft.com/office/drawing/2014/main" id="{96DC9587-A039-4893-99CF-69CA0F2D4360}"/>
                </a:ext>
              </a:extLst>
            </p:cNvPr>
            <p:cNvSpPr/>
            <p:nvPr/>
          </p:nvSpPr>
          <p:spPr>
            <a:xfrm>
              <a:off x="3370957" y="261594"/>
              <a:ext cx="2402085" cy="15088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矩形: 圆角 4">
              <a:extLst>
                <a:ext uri="{FF2B5EF4-FFF2-40B4-BE49-F238E27FC236}">
                  <a16:creationId xmlns:a16="http://schemas.microsoft.com/office/drawing/2014/main" id="{C5312CAE-E9D9-42C0-AF27-A3C1F5B8630C}"/>
                </a:ext>
              </a:extLst>
            </p:cNvPr>
            <p:cNvSpPr txBox="1"/>
            <p:nvPr/>
          </p:nvSpPr>
          <p:spPr>
            <a:xfrm>
              <a:off x="3415149" y="305786"/>
              <a:ext cx="2313701" cy="14204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en-US" dirty="0"/>
                <a:t>Different holding horizons</a:t>
              </a:r>
              <a:endParaRPr lang="zh-CN" altLang="en-US" sz="1800" kern="1200" dirty="0"/>
            </a:p>
          </p:txBody>
        </p:sp>
      </p:grpSp>
      <p:grpSp>
        <p:nvGrpSpPr>
          <p:cNvPr id="40" name="组合 39">
            <a:extLst>
              <a:ext uri="{FF2B5EF4-FFF2-40B4-BE49-F238E27FC236}">
                <a16:creationId xmlns:a16="http://schemas.microsoft.com/office/drawing/2014/main" id="{1ADFB0E1-1B4D-4C98-B87A-0896DD59C36C}"/>
              </a:ext>
            </a:extLst>
          </p:cNvPr>
          <p:cNvGrpSpPr/>
          <p:nvPr/>
        </p:nvGrpSpPr>
        <p:grpSpPr>
          <a:xfrm>
            <a:off x="6639679" y="4345847"/>
            <a:ext cx="2402085" cy="985359"/>
            <a:chOff x="3370957" y="261594"/>
            <a:chExt cx="2402085" cy="1508810"/>
          </a:xfrm>
        </p:grpSpPr>
        <p:sp>
          <p:nvSpPr>
            <p:cNvPr id="41" name="矩形: 圆角 40">
              <a:extLst>
                <a:ext uri="{FF2B5EF4-FFF2-40B4-BE49-F238E27FC236}">
                  <a16:creationId xmlns:a16="http://schemas.microsoft.com/office/drawing/2014/main" id="{DB31DF89-45BF-4784-83C6-C829A875826D}"/>
                </a:ext>
              </a:extLst>
            </p:cNvPr>
            <p:cNvSpPr/>
            <p:nvPr/>
          </p:nvSpPr>
          <p:spPr>
            <a:xfrm>
              <a:off x="3370957" y="261594"/>
              <a:ext cx="2402085" cy="15088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矩形: 圆角 4">
              <a:extLst>
                <a:ext uri="{FF2B5EF4-FFF2-40B4-BE49-F238E27FC236}">
                  <a16:creationId xmlns:a16="http://schemas.microsoft.com/office/drawing/2014/main" id="{46E1B9FF-AAA8-4630-9CC6-0EEE95271BAC}"/>
                </a:ext>
              </a:extLst>
            </p:cNvPr>
            <p:cNvSpPr txBox="1"/>
            <p:nvPr/>
          </p:nvSpPr>
          <p:spPr>
            <a:xfrm>
              <a:off x="3415149" y="305786"/>
              <a:ext cx="2313701" cy="14204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en-US" dirty="0"/>
                <a:t>stock market anomaly variables</a:t>
              </a:r>
              <a:endParaRPr lang="zh-CN" altLang="en-US" sz="1800" kern="1200" dirty="0"/>
            </a:p>
          </p:txBody>
        </p:sp>
      </p:grpSp>
      <p:grpSp>
        <p:nvGrpSpPr>
          <p:cNvPr id="43" name="组合 42">
            <a:extLst>
              <a:ext uri="{FF2B5EF4-FFF2-40B4-BE49-F238E27FC236}">
                <a16:creationId xmlns:a16="http://schemas.microsoft.com/office/drawing/2014/main" id="{29C040A1-64E7-47CF-92AF-EE8F27D51094}"/>
              </a:ext>
            </a:extLst>
          </p:cNvPr>
          <p:cNvGrpSpPr/>
          <p:nvPr/>
        </p:nvGrpSpPr>
        <p:grpSpPr>
          <a:xfrm>
            <a:off x="6639679" y="5327901"/>
            <a:ext cx="2402085" cy="985359"/>
            <a:chOff x="3370957" y="261594"/>
            <a:chExt cx="2402085" cy="1508810"/>
          </a:xfrm>
        </p:grpSpPr>
        <p:sp>
          <p:nvSpPr>
            <p:cNvPr id="44" name="矩形: 圆角 43">
              <a:extLst>
                <a:ext uri="{FF2B5EF4-FFF2-40B4-BE49-F238E27FC236}">
                  <a16:creationId xmlns:a16="http://schemas.microsoft.com/office/drawing/2014/main" id="{24250DA8-B492-4F95-AEA8-D6D143EC9AF8}"/>
                </a:ext>
              </a:extLst>
            </p:cNvPr>
            <p:cNvSpPr/>
            <p:nvPr/>
          </p:nvSpPr>
          <p:spPr>
            <a:xfrm>
              <a:off x="3370957" y="261594"/>
              <a:ext cx="2402085" cy="150881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矩形: 圆角 4">
              <a:extLst>
                <a:ext uri="{FF2B5EF4-FFF2-40B4-BE49-F238E27FC236}">
                  <a16:creationId xmlns:a16="http://schemas.microsoft.com/office/drawing/2014/main" id="{EA9707EC-E0E6-41AB-B0C4-6F89BA7EBC00}"/>
                </a:ext>
              </a:extLst>
            </p:cNvPr>
            <p:cNvSpPr txBox="1"/>
            <p:nvPr/>
          </p:nvSpPr>
          <p:spPr>
            <a:xfrm>
              <a:off x="3415149" y="305786"/>
              <a:ext cx="2313701" cy="14204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en-US" dirty="0"/>
                <a:t>Information spillover between stocks and bonds</a:t>
              </a:r>
              <a:endParaRPr lang="zh-CN" altLang="en-US" sz="1800" kern="1200" dirty="0"/>
            </a:p>
          </p:txBody>
        </p:sp>
      </p:grpSp>
      <p:sp>
        <p:nvSpPr>
          <p:cNvPr id="46" name="标题 1">
            <a:extLst>
              <a:ext uri="{FF2B5EF4-FFF2-40B4-BE49-F238E27FC236}">
                <a16:creationId xmlns:a16="http://schemas.microsoft.com/office/drawing/2014/main" id="{638F16BA-95E6-4210-B915-7F37AA240682}"/>
              </a:ext>
            </a:extLst>
          </p:cNvPr>
          <p:cNvSpPr>
            <a:spLocks noGrp="1"/>
          </p:cNvSpPr>
          <p:nvPr>
            <p:ph type="title"/>
          </p:nvPr>
        </p:nvSpPr>
        <p:spPr>
          <a:xfrm>
            <a:off x="10536" y="0"/>
            <a:ext cx="3456563" cy="1325563"/>
          </a:xfrm>
        </p:spPr>
        <p:txBody>
          <a:bodyPr>
            <a:normAutofit/>
          </a:bodyPr>
          <a:lstStyle/>
          <a:p>
            <a:r>
              <a:rPr lang="en-US" altLang="zh-CN" sz="4000" dirty="0"/>
              <a:t>1.Introduction: Design</a:t>
            </a:r>
            <a:endParaRPr lang="zh-CN" altLang="en-US" sz="4000" dirty="0"/>
          </a:p>
        </p:txBody>
      </p:sp>
      <p:cxnSp>
        <p:nvCxnSpPr>
          <p:cNvPr id="47" name="直接箭头连接符 46">
            <a:extLst>
              <a:ext uri="{FF2B5EF4-FFF2-40B4-BE49-F238E27FC236}">
                <a16:creationId xmlns:a16="http://schemas.microsoft.com/office/drawing/2014/main" id="{D676CCD2-04B5-41CE-9D29-D3CC0F09C1AA}"/>
              </a:ext>
            </a:extLst>
          </p:cNvPr>
          <p:cNvCxnSpPr/>
          <p:nvPr/>
        </p:nvCxnSpPr>
        <p:spPr>
          <a:xfrm>
            <a:off x="5690671" y="3429000"/>
            <a:ext cx="975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9C7C03BA-41F9-4698-818D-5DB3A9C7C072}"/>
              </a:ext>
            </a:extLst>
          </p:cNvPr>
          <p:cNvSpPr/>
          <p:nvPr/>
        </p:nvSpPr>
        <p:spPr>
          <a:xfrm>
            <a:off x="5518778" y="3085763"/>
            <a:ext cx="1334761" cy="646331"/>
          </a:xfrm>
          <a:prstGeom prst="rect">
            <a:avLst/>
          </a:prstGeom>
        </p:spPr>
        <p:txBody>
          <a:bodyPr wrap="square">
            <a:spAutoFit/>
          </a:bodyPr>
          <a:lstStyle/>
          <a:p>
            <a:pPr lvl="0"/>
            <a:r>
              <a:rPr lang="en-US" altLang="zh-CN" dirty="0"/>
              <a:t>Additional tests</a:t>
            </a:r>
            <a:endParaRPr lang="zh-CN" altLang="en-US" dirty="0"/>
          </a:p>
        </p:txBody>
      </p:sp>
    </p:spTree>
    <p:extLst>
      <p:ext uri="{BB962C8B-B14F-4D97-AF65-F5344CB8AC3E}">
        <p14:creationId xmlns:p14="http://schemas.microsoft.com/office/powerpoint/2010/main" val="821171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B4929-A5FE-44EA-BB2A-751F42EA25BC}"/>
              </a:ext>
            </a:extLst>
          </p:cNvPr>
          <p:cNvSpPr>
            <a:spLocks noGrp="1"/>
          </p:cNvSpPr>
          <p:nvPr>
            <p:ph type="title"/>
          </p:nvPr>
        </p:nvSpPr>
        <p:spPr/>
        <p:txBody>
          <a:bodyPr/>
          <a:lstStyle/>
          <a:p>
            <a:r>
              <a:rPr lang="en-US" altLang="zh-CN" dirty="0"/>
              <a:t>2.</a:t>
            </a:r>
            <a:r>
              <a:rPr lang="en-US" altLang="en-US" dirty="0"/>
              <a:t> Empirical methodology</a:t>
            </a:r>
            <a:endParaRPr lang="zh-CN" altLang="en-US" dirty="0"/>
          </a:p>
        </p:txBody>
      </p:sp>
      <p:sp>
        <p:nvSpPr>
          <p:cNvPr id="3" name="内容占位符 2">
            <a:extLst>
              <a:ext uri="{FF2B5EF4-FFF2-40B4-BE49-F238E27FC236}">
                <a16:creationId xmlns:a16="http://schemas.microsoft.com/office/drawing/2014/main" id="{CB3281FE-F180-4D93-A82F-A17C021CEAAE}"/>
              </a:ext>
            </a:extLst>
          </p:cNvPr>
          <p:cNvSpPr>
            <a:spLocks noGrp="1"/>
          </p:cNvSpPr>
          <p:nvPr>
            <p:ph idx="1"/>
          </p:nvPr>
        </p:nvSpPr>
        <p:spPr>
          <a:xfrm>
            <a:off x="628650" y="1825624"/>
            <a:ext cx="7886700" cy="4930775"/>
          </a:xfrm>
        </p:spPr>
        <p:txBody>
          <a:bodyPr>
            <a:normAutofit lnSpcReduction="10000"/>
          </a:bodyPr>
          <a:lstStyle/>
          <a:p>
            <a:r>
              <a:rPr lang="en-US" altLang="en-US" dirty="0"/>
              <a:t>Economic gains of trend factor portfolios</a:t>
            </a:r>
            <a:endParaRPr lang="zh-CN" altLang="en-US" dirty="0"/>
          </a:p>
          <a:p>
            <a:r>
              <a:rPr lang="en-US" altLang="zh-CN" dirty="0"/>
              <a:t>How much economic gain can be achieved by incorporating the trend factor portfolios in the trading strategy</a:t>
            </a:r>
            <a:r>
              <a:rPr lang="zh-CN" altLang="en-US" dirty="0"/>
              <a:t>？</a:t>
            </a:r>
            <a:endParaRPr lang="en-US" altLang="zh-CN" dirty="0"/>
          </a:p>
          <a:p>
            <a:r>
              <a:rPr lang="en-US" altLang="zh-CN" dirty="0"/>
              <a:t>the improvement in the Sharpe ratio </a:t>
            </a:r>
          </a:p>
          <a:p>
            <a:r>
              <a:rPr lang="en-US" altLang="zh-CN" dirty="0"/>
              <a:t>whether the H-L returns survive transaction costs</a:t>
            </a:r>
          </a:p>
          <a:p>
            <a:pPr lvl="1"/>
            <a:r>
              <a:rPr lang="en-US" altLang="zh-CN" dirty="0"/>
              <a:t>break-even transaction costs (BETCs) of H-L returns</a:t>
            </a:r>
          </a:p>
          <a:p>
            <a:pPr lvl="1"/>
            <a:r>
              <a:rPr lang="en-US" altLang="zh-CN" dirty="0"/>
              <a:t>Zero-return BETCs: completely offset the return of the trend factor portfolio using the risk factors. </a:t>
            </a:r>
          </a:p>
          <a:p>
            <a:pPr lvl="1"/>
            <a:r>
              <a:rPr lang="en-US" altLang="zh-CN" dirty="0"/>
              <a:t>The insignificant BETCs: make the of the trend factor portfolio insignificantly different from zero at the 5% level.</a:t>
            </a:r>
            <a:endParaRPr lang="zh-CN" altLang="en-US" dirty="0"/>
          </a:p>
        </p:txBody>
      </p:sp>
    </p:spTree>
    <p:extLst>
      <p:ext uri="{BB962C8B-B14F-4D97-AF65-F5344CB8AC3E}">
        <p14:creationId xmlns:p14="http://schemas.microsoft.com/office/powerpoint/2010/main" val="34613561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2139</TotalTime>
  <Words>3324</Words>
  <Application>Microsoft Office PowerPoint</Application>
  <PresentationFormat>全屏显示(4:3)</PresentationFormat>
  <Paragraphs>237</Paragraphs>
  <Slides>28</Slides>
  <Notes>24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等线</vt:lpstr>
      <vt:lpstr>等线 Light</vt:lpstr>
      <vt:lpstr>Arial</vt:lpstr>
      <vt:lpstr>Office 主题​​</vt:lpstr>
      <vt:lpstr>Cross-Sectional Predictability of Corporate Bond Returns</vt:lpstr>
      <vt:lpstr>Contents</vt:lpstr>
      <vt:lpstr>1.Introduction: Backgrounds</vt:lpstr>
      <vt:lpstr>1.Introduction: Literatures</vt:lpstr>
      <vt:lpstr>1.Introduction: Literatures</vt:lpstr>
      <vt:lpstr>1.Introduction: Motivations</vt:lpstr>
      <vt:lpstr>1.Introduction: Contribution</vt:lpstr>
      <vt:lpstr>1.Introduction: Design</vt:lpstr>
      <vt:lpstr>2. Empirical methodology</vt:lpstr>
      <vt:lpstr>PowerPoint 演示文稿</vt:lpstr>
      <vt:lpstr>2. Empirical methodology</vt:lpstr>
      <vt:lpstr>2. Empirical methodology</vt:lpstr>
      <vt:lpstr>Why different levels of factors</vt:lpstr>
      <vt:lpstr>2. Empirical methodology</vt:lpstr>
      <vt:lpstr>3.Data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Cross-Sectional Predictability of Corporate Bond Returns</dc:title>
  <dc:creator>岳 阳</dc:creator>
  <cp:lastModifiedBy>岳 阳</cp:lastModifiedBy>
  <cp:revision>125</cp:revision>
  <dcterms:created xsi:type="dcterms:W3CDTF">2020-03-12T13:44:58Z</dcterms:created>
  <dcterms:modified xsi:type="dcterms:W3CDTF">2020-03-21T00:49:02Z</dcterms:modified>
</cp:coreProperties>
</file>