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4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17D7F-F0C4-49B4-9319-CC3F1E6ED3B1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A6D13-0A6B-4B8D-B4D8-532331110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4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A6D13-0A6B-4B8D-B4D8-532331110A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2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Cross-Sectional Earnings Forecasts A Forecast Combination Approach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448272"/>
          </a:xfrm>
        </p:spPr>
        <p:txBody>
          <a:bodyPr>
            <a:normAutofit lnSpcReduction="10000"/>
          </a:bodyPr>
          <a:lstStyle/>
          <a:p>
            <a:endParaRPr lang="zh-CN" altLang="en-US" sz="2800" dirty="0"/>
          </a:p>
          <a:p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chemeClr val="tx1"/>
                </a:solidFill>
              </a:rPr>
              <a:t>Xinyuan</a:t>
            </a:r>
            <a:r>
              <a:rPr lang="en-US" altLang="zh-CN" sz="2800" dirty="0">
                <a:solidFill>
                  <a:schemeClr val="tx1"/>
                </a:solidFill>
              </a:rPr>
              <a:t> Stacie Tao and </a:t>
            </a:r>
            <a:r>
              <a:rPr lang="en-US" altLang="zh-CN" sz="2800" dirty="0" err="1">
                <a:solidFill>
                  <a:schemeClr val="tx1"/>
                </a:solidFill>
              </a:rPr>
              <a:t>Chunchi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Wu</a:t>
            </a:r>
            <a:endParaRPr lang="zh-CN" altLang="en-US" sz="2800" dirty="0">
              <a:solidFill>
                <a:schemeClr val="tx1"/>
              </a:solidFill>
            </a:endParaRPr>
          </a:p>
          <a:p>
            <a:r>
              <a:rPr lang="en-US" altLang="zh-CN" sz="2800" dirty="0">
                <a:solidFill>
                  <a:schemeClr val="tx1"/>
                </a:solidFill>
              </a:rPr>
              <a:t> January 16, 2018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endParaRPr lang="en-US" altLang="zh-CN" sz="2800" dirty="0" smtClean="0"/>
          </a:p>
          <a:p>
            <a:r>
              <a:rPr lang="zh-CN" altLang="en-US" sz="2400" dirty="0"/>
              <a:t>讲解</a:t>
            </a:r>
            <a:r>
              <a:rPr lang="zh-CN" altLang="en-US" sz="2400" dirty="0" smtClean="0"/>
              <a:t>人：梅子萌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11560" y="3789040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563" y="1917047"/>
            <a:ext cx="8229600" cy="396022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𝐸</a:t>
            </a:r>
            <a:r>
              <a:rPr lang="zh-CN" altLang="en-US" sz="1800" dirty="0"/>
              <a:t>𝑖</a:t>
            </a:r>
            <a:r>
              <a:rPr lang="en-US" altLang="zh-CN" sz="1800" dirty="0"/>
              <a:t>,</a:t>
            </a:r>
            <a:r>
              <a:rPr lang="zh-CN" altLang="en-US" sz="1800" dirty="0"/>
              <a:t>𝑡</a:t>
            </a:r>
            <a:r>
              <a:rPr lang="en-US" altLang="zh-CN" sz="1800" dirty="0"/>
              <a:t>+1 </a:t>
            </a:r>
            <a:r>
              <a:rPr lang="en-US" altLang="zh-CN" sz="2800" dirty="0"/>
              <a:t>denotes the earnings of firm </a:t>
            </a:r>
            <a:r>
              <a:rPr lang="en-US" altLang="zh-CN" sz="2800" i="1" dirty="0"/>
              <a:t>i </a:t>
            </a:r>
            <a:r>
              <a:rPr lang="en-US" altLang="zh-CN" sz="2800" dirty="0"/>
              <a:t>in year </a:t>
            </a:r>
            <a:r>
              <a:rPr lang="en-US" altLang="zh-CN" sz="2800" i="1" dirty="0" smtClean="0"/>
              <a:t>t</a:t>
            </a:r>
            <a:r>
              <a:rPr lang="en-US" altLang="zh-CN" sz="2800" dirty="0" smtClean="0"/>
              <a:t>+1</a:t>
            </a:r>
          </a:p>
          <a:p>
            <a:r>
              <a:rPr lang="en-US" altLang="zh-CN" sz="2800" dirty="0" smtClean="0"/>
              <a:t> </a:t>
            </a:r>
            <a:r>
              <a:rPr lang="zh-CN" altLang="en-US" sz="2800" dirty="0"/>
              <a:t>𝑇𝐴</a:t>
            </a:r>
            <a:r>
              <a:rPr lang="zh-CN" altLang="en-US" sz="1800" dirty="0"/>
              <a:t>𝑖</a:t>
            </a:r>
            <a:r>
              <a:rPr lang="en-US" altLang="zh-CN" sz="1800" dirty="0"/>
              <a:t>,</a:t>
            </a:r>
            <a:r>
              <a:rPr lang="zh-CN" altLang="en-US" sz="1800" dirty="0"/>
              <a:t>𝑡 </a:t>
            </a:r>
            <a:r>
              <a:rPr lang="en-US" altLang="zh-CN" sz="2800" dirty="0"/>
              <a:t>is the total </a:t>
            </a:r>
            <a:r>
              <a:rPr lang="en-US" altLang="zh-CN" sz="2800" dirty="0" smtClean="0"/>
              <a:t>assets</a:t>
            </a:r>
          </a:p>
          <a:p>
            <a:r>
              <a:rPr lang="zh-CN" altLang="en-US" sz="2800" dirty="0" smtClean="0"/>
              <a:t>𝐷𝑖𝑣</a:t>
            </a:r>
            <a:r>
              <a:rPr lang="zh-CN" altLang="en-US" sz="1800" dirty="0"/>
              <a:t>𝑖</a:t>
            </a:r>
            <a:r>
              <a:rPr lang="en-US" altLang="zh-CN" sz="1800" dirty="0"/>
              <a:t>,</a:t>
            </a:r>
            <a:r>
              <a:rPr lang="zh-CN" altLang="en-US" sz="1800" dirty="0"/>
              <a:t>𝑡 </a:t>
            </a:r>
            <a:r>
              <a:rPr lang="en-US" altLang="zh-CN" sz="2800" dirty="0"/>
              <a:t>is the dividend </a:t>
            </a:r>
            <a:r>
              <a:rPr lang="en-US" altLang="zh-CN" sz="2800" dirty="0" smtClean="0"/>
              <a:t>payment</a:t>
            </a:r>
          </a:p>
          <a:p>
            <a:r>
              <a:rPr lang="en-US" altLang="zh-CN" sz="2800" dirty="0" smtClean="0"/>
              <a:t> </a:t>
            </a:r>
            <a:r>
              <a:rPr lang="zh-CN" altLang="en-US" sz="2800" dirty="0"/>
              <a:t>𝐷𝑖𝑣</a:t>
            </a:r>
            <a:r>
              <a:rPr lang="zh-CN" altLang="en-US" sz="1800" dirty="0"/>
              <a:t>𝑖</a:t>
            </a:r>
            <a:r>
              <a:rPr lang="en-US" altLang="zh-CN" sz="1800" dirty="0"/>
              <a:t>,</a:t>
            </a:r>
            <a:r>
              <a:rPr lang="zh-CN" altLang="en-US" sz="1800" dirty="0"/>
              <a:t>𝑡𝑑 </a:t>
            </a:r>
            <a:r>
              <a:rPr lang="en-US" altLang="zh-CN" sz="2800" dirty="0"/>
              <a:t>is a dummy variable that equals 1 with positive dividend payment and 0 </a:t>
            </a:r>
            <a:r>
              <a:rPr lang="en-US" altLang="zh-CN" sz="2800" dirty="0" smtClean="0"/>
              <a:t>otherwise</a:t>
            </a:r>
          </a:p>
          <a:p>
            <a:r>
              <a:rPr lang="zh-CN" altLang="en-US" sz="2800" dirty="0" smtClean="0"/>
              <a:t>𝑛𝑒𝑔𝐸</a:t>
            </a:r>
            <a:r>
              <a:rPr lang="zh-CN" altLang="en-US" sz="1800" dirty="0"/>
              <a:t>𝑖</a:t>
            </a:r>
            <a:r>
              <a:rPr lang="en-US" altLang="zh-CN" sz="1800" dirty="0"/>
              <a:t>,</a:t>
            </a:r>
            <a:r>
              <a:rPr lang="zh-CN" altLang="en-US" sz="1800" dirty="0"/>
              <a:t>𝑡 </a:t>
            </a:r>
            <a:r>
              <a:rPr lang="en-US" altLang="zh-CN" sz="2800" dirty="0"/>
              <a:t>is a dummy variable that equals one with negative earnings and 0 </a:t>
            </a:r>
            <a:r>
              <a:rPr lang="en-US" altLang="zh-CN" sz="2800" dirty="0" smtClean="0"/>
              <a:t>otherwise</a:t>
            </a:r>
          </a:p>
          <a:p>
            <a:r>
              <a:rPr lang="zh-CN" altLang="en-US" sz="2800" dirty="0" smtClean="0"/>
              <a:t>𝐴𝐶𝐶</a:t>
            </a:r>
            <a:r>
              <a:rPr lang="zh-CN" altLang="en-US" sz="1800" dirty="0"/>
              <a:t>𝑖</a:t>
            </a:r>
            <a:r>
              <a:rPr lang="en-US" altLang="zh-CN" sz="1800" dirty="0"/>
              <a:t>,</a:t>
            </a:r>
            <a:r>
              <a:rPr lang="zh-CN" altLang="en-US" sz="1800" dirty="0"/>
              <a:t>𝑡 </a:t>
            </a:r>
            <a:r>
              <a:rPr lang="en-US" altLang="zh-CN" sz="2800" dirty="0"/>
              <a:t>is </a:t>
            </a:r>
            <a:r>
              <a:rPr lang="en-US" altLang="zh-CN" sz="2800" dirty="0" smtClean="0"/>
              <a:t>accruals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HVZ model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5" y="1268760"/>
            <a:ext cx="8913691" cy="64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Methodology: First 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68107"/>
            <a:ext cx="8229600" cy="3758056"/>
          </a:xfrm>
        </p:spPr>
        <p:txBody>
          <a:bodyPr/>
          <a:lstStyle/>
          <a:p>
            <a:r>
              <a:rPr lang="en-US" altLang="zh-CN" dirty="0" smtClean="0"/>
              <a:t>We run pooled cross-sectional regression for each predictor, predict </a:t>
            </a:r>
            <a:r>
              <a:rPr lang="zh-CN" altLang="en-US" dirty="0" smtClean="0"/>
              <a:t>𝐸</a:t>
            </a:r>
            <a:r>
              <a:rPr lang="zh-CN" altLang="en-US" sz="1800" dirty="0" smtClean="0"/>
              <a:t>𝑖</a:t>
            </a:r>
            <a:r>
              <a:rPr lang="en-US" altLang="zh-CN" sz="1800" dirty="0"/>
              <a:t>,</a:t>
            </a:r>
            <a:r>
              <a:rPr lang="zh-CN" altLang="en-US" sz="1800" dirty="0"/>
              <a:t>𝑡</a:t>
            </a:r>
            <a:r>
              <a:rPr lang="en-US" altLang="zh-CN" sz="1800" dirty="0"/>
              <a:t>+1 </a:t>
            </a:r>
            <a:endParaRPr lang="en-US" altLang="zh-CN" dirty="0" smtClean="0"/>
          </a:p>
          <a:p>
            <a:r>
              <a:rPr lang="zh-CN" altLang="en-US" dirty="0" smtClean="0"/>
              <a:t>𝐹</a:t>
            </a:r>
            <a:r>
              <a:rPr lang="zh-CN" altLang="en-US" sz="2000" dirty="0" smtClean="0"/>
              <a:t>𝑖</a:t>
            </a:r>
            <a:r>
              <a:rPr lang="en-US" altLang="zh-CN" sz="2000" dirty="0"/>
              <a:t>,</a:t>
            </a:r>
            <a:r>
              <a:rPr lang="zh-CN" altLang="en-US" sz="2000" dirty="0"/>
              <a:t>𝑡𝑘 </a:t>
            </a:r>
            <a:r>
              <a:rPr lang="en-US" altLang="zh-CN" dirty="0"/>
              <a:t>denotes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 </a:t>
            </a:r>
            <a:r>
              <a:rPr lang="en-US" altLang="zh-CN" dirty="0"/>
              <a:t>individual accounting variable of firm </a:t>
            </a:r>
            <a:r>
              <a:rPr lang="en-US" altLang="zh-CN" i="1" dirty="0"/>
              <a:t>i </a:t>
            </a:r>
            <a:r>
              <a:rPr lang="en-US" altLang="zh-CN" dirty="0"/>
              <a:t>in year </a:t>
            </a:r>
            <a:r>
              <a:rPr lang="en-US" altLang="zh-CN" i="1" dirty="0" smtClean="0"/>
              <a:t>t</a:t>
            </a:r>
            <a:endParaRPr lang="en-US" altLang="zh-CN" dirty="0" smtClean="0"/>
          </a:p>
          <a:p>
            <a:r>
              <a:rPr lang="zh-CN" altLang="en-US" dirty="0" smtClean="0"/>
              <a:t>𝑎̂</a:t>
            </a:r>
            <a:r>
              <a:rPr lang="zh-CN" altLang="en-US" sz="2000" dirty="0"/>
              <a:t>𝑘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dirty="0" smtClean="0"/>
              <a:t>b</a:t>
            </a:r>
            <a:r>
              <a:rPr lang="zh-CN" altLang="en-US" sz="2000" dirty="0" smtClean="0"/>
              <a:t>𝑘</a:t>
            </a:r>
            <a:r>
              <a:rPr lang="zh-CN" altLang="en-US" dirty="0" smtClean="0"/>
              <a:t> </a:t>
            </a:r>
            <a:r>
              <a:rPr lang="en-US" altLang="zh-CN" dirty="0"/>
              <a:t>are same for all firms in year </a:t>
            </a:r>
            <a:r>
              <a:rPr lang="en-US" altLang="zh-CN" i="1" dirty="0" smtClean="0"/>
              <a:t>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553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</a:t>
            </a:r>
            <a:r>
              <a:rPr lang="en-US" altLang="zh-CN" dirty="0"/>
              <a:t>use the average combination to </a:t>
            </a:r>
            <a:r>
              <a:rPr lang="en-US" altLang="zh-CN" dirty="0" smtClean="0"/>
              <a:t>combine </a:t>
            </a:r>
            <a:r>
              <a:rPr lang="en-US" altLang="zh-CN" dirty="0"/>
              <a:t>the individual forecasts for year </a:t>
            </a:r>
            <a:r>
              <a:rPr lang="en-US" altLang="zh-CN" i="1" dirty="0"/>
              <a:t>t</a:t>
            </a:r>
            <a:r>
              <a:rPr lang="en-US" altLang="zh-CN" dirty="0"/>
              <a:t>+1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Methodology: Second Step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54" y="2708920"/>
            <a:ext cx="353493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"/>
          <a:stretch/>
        </p:blipFill>
        <p:spPr bwMode="auto">
          <a:xfrm>
            <a:off x="2466777" y="3741373"/>
            <a:ext cx="138514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313" y="3645024"/>
            <a:ext cx="2206847" cy="111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8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87" y="3356992"/>
            <a:ext cx="742236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For </a:t>
            </a:r>
            <a:r>
              <a:rPr lang="en-US" altLang="zh-CN" dirty="0"/>
              <a:t>each firm </a:t>
            </a:r>
            <a:r>
              <a:rPr lang="en-US" altLang="zh-CN" i="1" dirty="0"/>
              <a:t>i</a:t>
            </a:r>
            <a:r>
              <a:rPr lang="en-US" altLang="zh-CN" dirty="0"/>
              <a:t>, we can run the time-series regressions of actual (realized) earnings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the mean </a:t>
            </a:r>
            <a:r>
              <a:rPr lang="en-US" altLang="zh-CN" dirty="0" smtClean="0"/>
              <a:t>forecasts        using </a:t>
            </a:r>
            <a:r>
              <a:rPr lang="en-US" altLang="zh-CN" dirty="0"/>
              <a:t>all available information at time </a:t>
            </a:r>
            <a:r>
              <a:rPr lang="en-US" altLang="zh-CN" i="1" dirty="0" smtClean="0"/>
              <a:t>m for regression</a:t>
            </a:r>
          </a:p>
          <a:p>
            <a:endParaRPr lang="en-US" altLang="zh-CN" i="1" dirty="0"/>
          </a:p>
          <a:p>
            <a:r>
              <a:rPr lang="en-US" altLang="zh-CN" dirty="0"/>
              <a:t>the one-year ahead (</a:t>
            </a:r>
            <a:r>
              <a:rPr lang="en-US" altLang="zh-CN" i="1" dirty="0"/>
              <a:t>m</a:t>
            </a:r>
            <a:r>
              <a:rPr lang="en-US" altLang="zh-CN" dirty="0"/>
              <a:t>+1) earnings forecasts for firm </a:t>
            </a:r>
            <a:r>
              <a:rPr lang="en-US" altLang="zh-CN" i="1" dirty="0"/>
              <a:t>i </a:t>
            </a:r>
            <a:r>
              <a:rPr lang="en-US" altLang="zh-CN" dirty="0"/>
              <a:t>made at time </a:t>
            </a:r>
            <a:r>
              <a:rPr lang="en-US" altLang="zh-CN" i="1" dirty="0"/>
              <a:t>m </a:t>
            </a:r>
            <a:r>
              <a:rPr lang="en-US" altLang="zh-CN" dirty="0"/>
              <a:t>will be </a:t>
            </a:r>
            <a:endParaRPr lang="en-US" altLang="zh-CN" i="1" dirty="0" smtClean="0"/>
          </a:p>
          <a:p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Methodology: Third Step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15215"/>
            <a:ext cx="638011" cy="55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80"/>
          <a:stretch/>
        </p:blipFill>
        <p:spPr bwMode="auto">
          <a:xfrm>
            <a:off x="7452320" y="1988840"/>
            <a:ext cx="648072" cy="499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30" y="5301208"/>
            <a:ext cx="146499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57" y="5137353"/>
            <a:ext cx="2536712" cy="8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</a:t>
            </a:r>
            <a:r>
              <a:rPr lang="en-US" altLang="zh-CN" dirty="0" smtClean="0"/>
              <a:t>first and second </a:t>
            </a:r>
            <a:r>
              <a:rPr lang="en-US" altLang="zh-CN" dirty="0"/>
              <a:t>step regression, pooled cross-sectional regression, we include all </a:t>
            </a:r>
            <a:r>
              <a:rPr lang="en-US" altLang="zh-CN" dirty="0" smtClean="0"/>
              <a:t>firms without </a:t>
            </a:r>
            <a:r>
              <a:rPr lang="en-US" altLang="zh-CN" dirty="0"/>
              <a:t>imposing </a:t>
            </a:r>
            <a:r>
              <a:rPr lang="en-US" altLang="zh-CN" dirty="0" smtClean="0"/>
              <a:t>survivorship </a:t>
            </a:r>
            <a:r>
              <a:rPr lang="en-US" altLang="zh-CN" dirty="0"/>
              <a:t>requirements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 the second step time-series regression for each firm, at least ten historical records are required. 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Methodology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06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344007"/>
            <a:ext cx="8229600" cy="154483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This formulation is similar in spirit to the partial least squares </a:t>
            </a:r>
            <a:r>
              <a:rPr lang="en-US" altLang="zh-CN" dirty="0" smtClean="0"/>
              <a:t>approach, which is better than HVZ regression on </a:t>
            </a:r>
            <a:r>
              <a:rPr lang="en-US" altLang="zh-CN" dirty="0"/>
              <a:t>coefficient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Methodology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7"/>
          <a:stretch/>
        </p:blipFill>
        <p:spPr bwMode="auto">
          <a:xfrm>
            <a:off x="35496" y="2888838"/>
            <a:ext cx="9029955" cy="31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475928" y="5085184"/>
            <a:ext cx="8229600" cy="122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2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Assume that each variable in the cross-sectional regression is standardized to have mean zero and variance equal to one. </a:t>
            </a:r>
            <a:endParaRPr lang="en-US" altLang="zh-CN" sz="2800" dirty="0" smtClean="0"/>
          </a:p>
          <a:p>
            <a:r>
              <a:rPr lang="en-US" altLang="zh-CN" sz="2800" dirty="0" smtClean="0"/>
              <a:t>Then </a:t>
            </a:r>
            <a:r>
              <a:rPr lang="en-US" altLang="zh-CN" sz="2800" dirty="0"/>
              <a:t>taking the ratio of the two coefficient estimates in our model, we </a:t>
            </a:r>
            <a:r>
              <a:rPr lang="en-US" altLang="zh-CN" sz="2800" dirty="0" smtClean="0"/>
              <a:t>have: 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         reflects </a:t>
            </a:r>
            <a:r>
              <a:rPr lang="en-US" altLang="zh-CN" sz="2800" dirty="0"/>
              <a:t>the correlation between future earnings and predictive variables. 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Methodology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558986"/>
            <a:ext cx="4824536" cy="145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5" y="5036028"/>
            <a:ext cx="51577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04864"/>
            <a:ext cx="7848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r>
              <a:rPr lang="en-US" altLang="zh-CN" dirty="0" smtClean="0"/>
              <a:t>Find </a:t>
            </a:r>
            <a:r>
              <a:rPr lang="en-US" altLang="zh-CN" dirty="0"/>
              <a:t>the optimal weight </a:t>
            </a:r>
            <a:r>
              <a:rPr lang="zh-CN" altLang="en-US" dirty="0"/>
              <a:t>𝜔 </a:t>
            </a:r>
            <a:r>
              <a:rPr lang="en-US" altLang="zh-CN" dirty="0" smtClean="0"/>
              <a:t>for:</a:t>
            </a:r>
          </a:p>
          <a:p>
            <a:endParaRPr lang="en-US" altLang="zh-CN" dirty="0"/>
          </a:p>
          <a:p>
            <a:r>
              <a:rPr lang="en-US" altLang="zh-CN" dirty="0"/>
              <a:t>where </a:t>
            </a:r>
            <a:r>
              <a:rPr lang="en-US" altLang="zh-CN" dirty="0" smtClean="0"/>
              <a:t>         is </a:t>
            </a:r>
            <a:r>
              <a:rPr lang="en-US" altLang="zh-CN" dirty="0"/>
              <a:t>the model forecast </a:t>
            </a:r>
            <a:r>
              <a:rPr lang="en-US" altLang="zh-CN" dirty="0" smtClean="0"/>
              <a:t>and           is </a:t>
            </a:r>
            <a:r>
              <a:rPr lang="en-US" altLang="zh-CN" dirty="0"/>
              <a:t>the consensus analyst </a:t>
            </a:r>
            <a:r>
              <a:rPr lang="en-US" altLang="zh-CN" dirty="0" smtClean="0"/>
              <a:t>forecast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Methodology: </a:t>
            </a:r>
            <a:br>
              <a:rPr lang="en-US" altLang="zh-CN" dirty="0" smtClean="0"/>
            </a:br>
            <a:r>
              <a:rPr lang="en-US" altLang="zh-CN" dirty="0" smtClean="0"/>
              <a:t>Combine analyst’s forecast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025899"/>
            <a:ext cx="8286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74377"/>
            <a:ext cx="864096" cy="60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7899598" cy="75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Data base  : Standard </a:t>
            </a:r>
            <a:r>
              <a:rPr lang="en-US" altLang="zh-CN" dirty="0"/>
              <a:t>&amp; Poor’s COMPUSTAT, CRSP (Center for Research in Security Prices), and Thomson Reuters I/B/E/S </a:t>
            </a:r>
            <a:endParaRPr lang="en-US" altLang="zh-CN" dirty="0" smtClean="0"/>
          </a:p>
          <a:p>
            <a:r>
              <a:rPr lang="en-US" altLang="zh-CN" dirty="0" smtClean="0"/>
              <a:t>Data  : </a:t>
            </a:r>
            <a:r>
              <a:rPr lang="en-US" altLang="zh-CN" dirty="0"/>
              <a:t>Our forecast period runs from 1970 to 2016, covering 105,393 </a:t>
            </a:r>
            <a:r>
              <a:rPr lang="en-US" altLang="zh-CN" dirty="0" smtClean="0"/>
              <a:t>firm-year observations </a:t>
            </a:r>
            <a:r>
              <a:rPr lang="en-US" altLang="zh-CN" dirty="0"/>
              <a:t>and 9,188 </a:t>
            </a:r>
            <a:r>
              <a:rPr lang="en-US" altLang="zh-CN" dirty="0" smtClean="0"/>
              <a:t>firms </a:t>
            </a:r>
          </a:p>
          <a:p>
            <a:pPr lvl="1"/>
            <a:r>
              <a:rPr lang="en-US" altLang="zh-CN" dirty="0" smtClean="0"/>
              <a:t>analyst forecast </a:t>
            </a:r>
            <a:r>
              <a:rPr lang="en-US" altLang="zh-CN" dirty="0"/>
              <a:t>from 1982 to 2016 and covers 52,534 firm-year observations by 6,350 </a:t>
            </a:r>
            <a:r>
              <a:rPr lang="en-US" altLang="zh-CN" dirty="0" smtClean="0"/>
              <a:t>firms</a:t>
            </a:r>
          </a:p>
          <a:p>
            <a:r>
              <a:rPr lang="en-US" altLang="zh-CN" dirty="0" smtClean="0"/>
              <a:t>Winsorize earnings and all other non-dummy variables each year at the 1st and 99th percentiles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Select Model Forecasters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Four models of different variable input: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first </a:t>
            </a:r>
            <a:r>
              <a:rPr lang="en-US" altLang="zh-CN" dirty="0" smtClean="0"/>
              <a:t>model consists of variables used </a:t>
            </a:r>
            <a:r>
              <a:rPr lang="en-US" altLang="zh-CN" dirty="0"/>
              <a:t>in </a:t>
            </a:r>
            <a:r>
              <a:rPr lang="en-US" altLang="zh-CN" dirty="0" smtClean="0"/>
              <a:t>HVZ</a:t>
            </a:r>
          </a:p>
          <a:p>
            <a:pPr lvl="1"/>
            <a:r>
              <a:rPr lang="en-US" altLang="zh-CN" dirty="0" smtClean="0"/>
              <a:t>The second model add </a:t>
            </a:r>
            <a:r>
              <a:rPr lang="en-US" altLang="zh-CN" dirty="0"/>
              <a:t>the market value of stockholder’s equity </a:t>
            </a:r>
            <a:r>
              <a:rPr lang="en-US" altLang="zh-CN" dirty="0" smtClean="0"/>
              <a:t>as the 7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variable in HVZ</a:t>
            </a:r>
          </a:p>
          <a:p>
            <a:pPr lvl="1"/>
            <a:r>
              <a:rPr lang="en-US" altLang="zh-CN" dirty="0" smtClean="0"/>
              <a:t>The third model add the </a:t>
            </a:r>
            <a:r>
              <a:rPr lang="en-US" altLang="zh-CN" dirty="0"/>
              <a:t>most recently month-end market stock </a:t>
            </a:r>
            <a:r>
              <a:rPr lang="en-US" altLang="zh-CN" dirty="0" smtClean="0"/>
              <a:t>price </a:t>
            </a:r>
            <a:r>
              <a:rPr lang="en-US" altLang="zh-CN" dirty="0"/>
              <a:t>as the 7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r>
              <a:rPr lang="en-US" altLang="zh-CN" dirty="0" smtClean="0"/>
              <a:t>variable in HVZ</a:t>
            </a:r>
            <a:endParaRPr lang="en-US" altLang="zh-CN" dirty="0"/>
          </a:p>
          <a:p>
            <a:pPr lvl="1"/>
            <a:r>
              <a:rPr lang="en-US" altLang="zh-CN" dirty="0" smtClean="0"/>
              <a:t>The last model consists </a:t>
            </a:r>
            <a:r>
              <a:rPr lang="en-US" altLang="zh-CN" dirty="0"/>
              <a:t>of the variables in </a:t>
            </a:r>
            <a:r>
              <a:rPr lang="en-US" altLang="zh-CN" dirty="0" err="1"/>
              <a:t>Fama</a:t>
            </a:r>
            <a:r>
              <a:rPr lang="en-US" altLang="zh-CN" dirty="0"/>
              <a:t> </a:t>
            </a:r>
            <a:r>
              <a:rPr lang="en-US" altLang="zh-CN" dirty="0" smtClean="0"/>
              <a:t>–French(2006), including </a:t>
            </a:r>
            <a:r>
              <a:rPr lang="en-US" altLang="zh-CN" dirty="0"/>
              <a:t>book-to-market ratio, market capitalization, asset growth, dividend payment, dividend dummy, last earnings, negative earnings dummy, positive and negative accruals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Methodology </a:t>
            </a:r>
          </a:p>
          <a:p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Empirical Result</a:t>
            </a:r>
            <a:endParaRPr lang="en-US" altLang="zh-CN" dirty="0"/>
          </a:p>
          <a:p>
            <a:r>
              <a:rPr lang="en-US" altLang="zh-CN" dirty="0"/>
              <a:t>Conclusion</a:t>
            </a:r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Select Model Forecasters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8692111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Data: Divide by Characters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 the empirical test, we separate the sample into different groups duel to their firm or industry characters.</a:t>
            </a:r>
          </a:p>
          <a:p>
            <a:pPr lvl="1"/>
            <a:r>
              <a:rPr lang="en-US" altLang="zh-CN" dirty="0" smtClean="0"/>
              <a:t>Firm characters: earnings volatility, firm age, book-to-market ratio, firm size, high vs. low dividend payment, dividend dummy, management forecast dummy, and institutional holdings </a:t>
            </a:r>
          </a:p>
          <a:p>
            <a:pPr lvl="1"/>
            <a:r>
              <a:rPr lang="en-US" altLang="zh-CN" dirty="0" smtClean="0"/>
              <a:t>Industry characters: ten groups based on their first 2-digit standard industry classification (SIC) code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The following table show all the characters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5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9356"/>
            <a:ext cx="8984127" cy="477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Data: Characters of Sample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6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2757"/>
            <a:ext cx="8507288" cy="51985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000" dirty="0"/>
              <a:t>HVZ model is used as the benchmark</a:t>
            </a:r>
          </a:p>
          <a:p>
            <a:r>
              <a:rPr lang="en-US" altLang="zh-CN" sz="4000" dirty="0" smtClean="0"/>
              <a:t>Three performance result</a:t>
            </a:r>
          </a:p>
          <a:p>
            <a:pPr lvl="1"/>
            <a:r>
              <a:rPr lang="en-US" altLang="zh-CN" sz="3600" dirty="0" smtClean="0"/>
              <a:t>mean </a:t>
            </a:r>
            <a:r>
              <a:rPr lang="en-US" altLang="zh-CN" sz="3600" dirty="0"/>
              <a:t>a</a:t>
            </a:r>
            <a:r>
              <a:rPr lang="en-US" altLang="zh-CN" sz="3600" dirty="0" smtClean="0"/>
              <a:t>bsolute </a:t>
            </a:r>
            <a:r>
              <a:rPr lang="en-US" altLang="zh-CN" sz="3600" dirty="0"/>
              <a:t>e</a:t>
            </a:r>
            <a:r>
              <a:rPr lang="en-US" altLang="zh-CN" sz="3600" dirty="0" smtClean="0"/>
              <a:t>rrors </a:t>
            </a:r>
            <a:r>
              <a:rPr lang="en-US" altLang="zh-CN" sz="3600" dirty="0"/>
              <a:t>(MAEs</a:t>
            </a:r>
            <a:r>
              <a:rPr lang="en-US" altLang="zh-CN" sz="3600" dirty="0" smtClean="0"/>
              <a:t>) </a:t>
            </a:r>
          </a:p>
          <a:p>
            <a:pPr lvl="2"/>
            <a:r>
              <a:rPr lang="en-US" altLang="zh-CN" sz="3200" dirty="0" smtClean="0"/>
              <a:t>forecast bias </a:t>
            </a:r>
          </a:p>
          <a:p>
            <a:pPr lvl="2"/>
            <a:r>
              <a:rPr lang="en-US" altLang="zh-CN" sz="3200" dirty="0" smtClean="0"/>
              <a:t>forecast accuracy</a:t>
            </a:r>
          </a:p>
          <a:p>
            <a:pPr lvl="1"/>
            <a:r>
              <a:rPr lang="en-US" altLang="zh-CN" sz="3600" dirty="0" smtClean="0"/>
              <a:t>earnings response coefficients (ERCs)</a:t>
            </a:r>
          </a:p>
          <a:p>
            <a:pPr lvl="2"/>
            <a:r>
              <a:rPr lang="en-US" altLang="zh-CN" sz="3200" dirty="0"/>
              <a:t>announcement ERC </a:t>
            </a:r>
            <a:endParaRPr lang="en-US" altLang="zh-CN" sz="3200" dirty="0" smtClean="0"/>
          </a:p>
          <a:p>
            <a:pPr lvl="2"/>
            <a:r>
              <a:rPr lang="en-US" altLang="zh-CN" sz="3200" dirty="0"/>
              <a:t>annual ERC </a:t>
            </a:r>
            <a:endParaRPr lang="en-US" altLang="zh-CN" sz="3200" dirty="0" smtClean="0"/>
          </a:p>
          <a:p>
            <a:pPr lvl="1"/>
            <a:r>
              <a:rPr lang="en-US" altLang="zh-CN" sz="3600" dirty="0" smtClean="0"/>
              <a:t>the implied </a:t>
            </a:r>
            <a:r>
              <a:rPr lang="en-US" altLang="zh-CN" sz="3600" dirty="0"/>
              <a:t>cost of capital (ICC</a:t>
            </a:r>
            <a:r>
              <a:rPr lang="en-US" altLang="zh-CN" sz="3600" dirty="0" smtClean="0"/>
              <a:t>)</a:t>
            </a:r>
          </a:p>
          <a:p>
            <a:endParaRPr lang="zh-CN" alt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HVZ we use </a:t>
            </a:r>
            <a:r>
              <a:rPr lang="en-US" altLang="zh-CN" dirty="0"/>
              <a:t>the data in the past ten </a:t>
            </a:r>
            <a:r>
              <a:rPr lang="en-US" altLang="zh-CN" dirty="0" smtClean="0"/>
              <a:t>years at t, to forecast the earnings at year t+1</a:t>
            </a:r>
          </a:p>
          <a:p>
            <a:r>
              <a:rPr lang="en-US" altLang="zh-CN" dirty="0" smtClean="0"/>
              <a:t>For our models, we use the data in the past ten years at t, to estimate parameters in the first step. And then use all data available in year t to forecast the earnings of firm i at year t+1</a:t>
            </a:r>
          </a:p>
          <a:p>
            <a:r>
              <a:rPr lang="en-US" altLang="zh-CN" dirty="0" smtClean="0"/>
              <a:t>Forecast </a:t>
            </a:r>
            <a:r>
              <a:rPr lang="en-US" altLang="zh-CN" dirty="0"/>
              <a:t>period starts from 1970 to 2016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/>
          <a:lstStyle/>
          <a:p>
            <a:pPr marL="342900" lvl="2" indent="-342900"/>
            <a:r>
              <a:rPr lang="en-US" altLang="zh-CN" sz="3200" dirty="0" smtClean="0"/>
              <a:t>Forecast </a:t>
            </a:r>
            <a:r>
              <a:rPr lang="en-US" altLang="zh-CN" sz="3200" dirty="0"/>
              <a:t>bias is the difference between actual </a:t>
            </a:r>
            <a:r>
              <a:rPr lang="en-US" altLang="zh-CN" sz="3200" dirty="0" smtClean="0"/>
              <a:t>and forecast </a:t>
            </a:r>
            <a:r>
              <a:rPr lang="en-US" altLang="zh-CN" sz="3200" dirty="0"/>
              <a:t>earnings, scaled by the end-of-June market equity. </a:t>
            </a:r>
            <a:endParaRPr lang="en-US" altLang="zh-CN" sz="3200" dirty="0" smtClean="0"/>
          </a:p>
          <a:p>
            <a:pPr marL="342900" lvl="2" indent="-342900"/>
            <a:r>
              <a:rPr lang="en-US" altLang="zh-CN" sz="3200" dirty="0" smtClean="0"/>
              <a:t> </a:t>
            </a:r>
            <a:r>
              <a:rPr lang="en-US" altLang="zh-CN" sz="3200" dirty="0"/>
              <a:t>Forecast accuracy is the absolute value of forecast bias. </a:t>
            </a:r>
            <a:endParaRPr lang="en-US" altLang="zh-CN" sz="3200" dirty="0" smtClean="0"/>
          </a:p>
          <a:p>
            <a:pPr marL="342900" lvl="2" indent="-342900"/>
            <a:r>
              <a:rPr lang="en-US" altLang="zh-CN" sz="3200" dirty="0"/>
              <a:t>A negative bias indicates an optimistic estimation. </a:t>
            </a:r>
            <a:endParaRPr lang="en-US" altLang="zh-CN" sz="3200" dirty="0" smtClean="0"/>
          </a:p>
          <a:p>
            <a:pPr marL="342900" lvl="2" indent="-342900"/>
            <a:r>
              <a:rPr lang="en-US" altLang="zh-CN" sz="3200" dirty="0" smtClean="0"/>
              <a:t>Smaller MAEs suggests a better forecast</a:t>
            </a:r>
          </a:p>
          <a:p>
            <a:pPr marL="342900" lvl="2" indent="-342900"/>
            <a:endParaRPr lang="en-US" altLang="zh-CN" sz="32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 : MAEs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lnSpcReduction="10000"/>
          </a:bodyPr>
          <a:lstStyle/>
          <a:p>
            <a:pPr marL="342900" lvl="2" indent="-342900"/>
            <a:r>
              <a:rPr lang="en-US" altLang="zh-CN" sz="2800" dirty="0" smtClean="0"/>
              <a:t>Used </a:t>
            </a:r>
            <a:r>
              <a:rPr lang="en-US" altLang="zh-CN" sz="2800" dirty="0"/>
              <a:t>to evaluate how closely an earnings forecast lines up with the market’s </a:t>
            </a:r>
            <a:r>
              <a:rPr lang="en-US" altLang="zh-CN" sz="2800" dirty="0" smtClean="0"/>
              <a:t>expectations, value is the slop of market reaction on unexpected earnings (the </a:t>
            </a:r>
            <a:r>
              <a:rPr lang="en-US" altLang="zh-CN" sz="2800" dirty="0"/>
              <a:t>difference between actual and forecast earnings</a:t>
            </a:r>
            <a:r>
              <a:rPr lang="en-US" altLang="zh-CN" sz="2800" dirty="0" smtClean="0"/>
              <a:t>)</a:t>
            </a:r>
          </a:p>
          <a:p>
            <a:pPr marL="342900" lvl="2" indent="-342900"/>
            <a:r>
              <a:rPr lang="en-US" altLang="zh-CN" sz="2800" dirty="0" smtClean="0"/>
              <a:t>The larger the ERCs is, the better the model proxy for market expectations</a:t>
            </a:r>
          </a:p>
          <a:p>
            <a:pPr marL="342900" lvl="2" indent="-342900"/>
            <a:r>
              <a:rPr lang="en-US" altLang="zh-CN" sz="2800" dirty="0" smtClean="0"/>
              <a:t>In announcement ERC, the dependent variable is the </a:t>
            </a:r>
            <a:r>
              <a:rPr lang="en-US" altLang="zh-CN" sz="2800" dirty="0"/>
              <a:t>sum of the quarterly earnings announcement </a:t>
            </a:r>
            <a:r>
              <a:rPr lang="en-US" altLang="zh-CN" sz="2800" dirty="0" smtClean="0"/>
              <a:t>returns over </a:t>
            </a:r>
            <a:r>
              <a:rPr lang="en-US" altLang="zh-CN" sz="2800" dirty="0"/>
              <a:t>the next year </a:t>
            </a:r>
            <a:endParaRPr lang="en-US" altLang="zh-CN" sz="2800" dirty="0" smtClean="0"/>
          </a:p>
          <a:p>
            <a:pPr marL="342900" lvl="2" indent="-342900"/>
            <a:r>
              <a:rPr lang="en-US" altLang="zh-CN" sz="2800" dirty="0" smtClean="0"/>
              <a:t>In annual ERC the dependent variable is </a:t>
            </a:r>
            <a:r>
              <a:rPr lang="en-US" altLang="zh-CN" sz="2800" dirty="0"/>
              <a:t>the buy-and-hold return over the next </a:t>
            </a:r>
            <a:r>
              <a:rPr lang="en-US" altLang="zh-CN" sz="2800" dirty="0" smtClean="0"/>
              <a:t>year.</a:t>
            </a:r>
          </a:p>
          <a:p>
            <a:pPr marL="342900" lvl="2" indent="-342900"/>
            <a:endParaRPr lang="en-US" altLang="zh-CN" sz="36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 : ERCs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endParaRPr lang="zh-CN" altLang="en-US" sz="4000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96752"/>
            <a:ext cx="8784976" cy="489654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475656" y="2132856"/>
            <a:ext cx="403244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08304" y="2132856"/>
            <a:ext cx="1359768" cy="648072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508104" y="4869160"/>
            <a:ext cx="3528392" cy="108012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580112" y="3501008"/>
            <a:ext cx="3384376" cy="6480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br>
              <a:rPr lang="en-US" altLang="zh-CN" sz="4000" dirty="0" smtClean="0"/>
            </a:br>
            <a:r>
              <a:rPr lang="en-US" altLang="zh-CN" sz="4000" dirty="0" smtClean="0"/>
              <a:t>Firm Characteristics(MEA)</a:t>
            </a:r>
            <a:endParaRPr lang="zh-CN" altLang="en-US" sz="4000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412776"/>
            <a:ext cx="8820879" cy="475252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573037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2267744" y="980728"/>
            <a:ext cx="525658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6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dirty="0"/>
              <a:t>Expected return </a:t>
            </a:r>
            <a:r>
              <a:rPr lang="en-US" altLang="zh-CN" dirty="0" smtClean="0"/>
              <a:t>is an </a:t>
            </a:r>
            <a:r>
              <a:rPr lang="en-US" altLang="zh-CN" dirty="0"/>
              <a:t>important variable in capital budgeting and security </a:t>
            </a:r>
            <a:r>
              <a:rPr lang="en-US" altLang="zh-CN" dirty="0" smtClean="0"/>
              <a:t>valuation. </a:t>
            </a:r>
          </a:p>
          <a:p>
            <a:pPr lvl="1"/>
            <a:r>
              <a:rPr lang="en-US" altLang="zh-CN" dirty="0" smtClean="0"/>
              <a:t>Traditionally, </a:t>
            </a:r>
            <a:r>
              <a:rPr lang="en-US" altLang="zh-CN" dirty="0"/>
              <a:t>realized </a:t>
            </a:r>
            <a:r>
              <a:rPr lang="en-US" altLang="zh-CN" dirty="0" smtClean="0"/>
              <a:t>returns are used </a:t>
            </a:r>
            <a:r>
              <a:rPr lang="en-US" altLang="zh-CN" dirty="0"/>
              <a:t>to estimate expected </a:t>
            </a:r>
            <a:r>
              <a:rPr lang="en-US" altLang="zh-CN" dirty="0" smtClean="0"/>
              <a:t>returns.</a:t>
            </a:r>
          </a:p>
          <a:p>
            <a:pPr lvl="1"/>
            <a:r>
              <a:rPr lang="en-US" altLang="zh-CN" dirty="0" smtClean="0"/>
              <a:t>Recent </a:t>
            </a:r>
            <a:r>
              <a:rPr lang="en-US" altLang="zh-CN" dirty="0"/>
              <a:t>studies </a:t>
            </a:r>
            <a:r>
              <a:rPr lang="en-US" altLang="zh-CN" dirty="0" smtClean="0"/>
              <a:t>use </a:t>
            </a:r>
            <a:r>
              <a:rPr lang="en-US" altLang="zh-CN" dirty="0"/>
              <a:t>the implied cost of capital (ICC) to estimate expected </a:t>
            </a:r>
            <a:r>
              <a:rPr lang="en-US" altLang="zh-CN" dirty="0" smtClean="0"/>
              <a:t>returns and analysts</a:t>
            </a:r>
            <a:r>
              <a:rPr lang="en-US" altLang="zh-CN" dirty="0"/>
              <a:t>’ forecasts </a:t>
            </a:r>
            <a:r>
              <a:rPr lang="en-US" altLang="zh-CN" dirty="0" smtClean="0"/>
              <a:t>is </a:t>
            </a:r>
            <a:r>
              <a:rPr lang="en-US" altLang="zh-CN" dirty="0"/>
              <a:t>commonly used </a:t>
            </a:r>
            <a:r>
              <a:rPr lang="en-US" altLang="zh-CN" dirty="0" smtClean="0"/>
              <a:t>as an input of ICC calculation proxy </a:t>
            </a:r>
            <a:r>
              <a:rPr lang="en-US" altLang="zh-CN" dirty="0"/>
              <a:t>for expected cash flows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Analysts’ s forecasts are proved to be biased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Background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482137"/>
            <a:ext cx="8435280" cy="3971199"/>
          </a:xfrm>
        </p:spPr>
        <p:txBody>
          <a:bodyPr>
            <a:normAutofit/>
          </a:bodyPr>
          <a:lstStyle/>
          <a:p>
            <a:r>
              <a:rPr lang="zh-CN" altLang="en-US" dirty="0"/>
              <a:t>𝑅</a:t>
            </a:r>
            <a:r>
              <a:rPr lang="zh-CN" altLang="en-US" sz="1900" dirty="0"/>
              <a:t>𝑖𝑡</a:t>
            </a:r>
            <a:r>
              <a:rPr lang="zh-CN" altLang="en-US" dirty="0"/>
              <a:t> </a:t>
            </a:r>
            <a:r>
              <a:rPr lang="en-US" altLang="zh-CN" dirty="0"/>
              <a:t>is </a:t>
            </a:r>
            <a:r>
              <a:rPr lang="en-US" altLang="zh-CN" dirty="0" smtClean="0"/>
              <a:t>the </a:t>
            </a:r>
            <a:r>
              <a:rPr lang="en-US" altLang="zh-CN" dirty="0"/>
              <a:t>market </a:t>
            </a:r>
            <a:r>
              <a:rPr lang="en-US" altLang="zh-CN" dirty="0" smtClean="0"/>
              <a:t>reaction variable</a:t>
            </a:r>
          </a:p>
          <a:p>
            <a:r>
              <a:rPr lang="en-US" altLang="zh-CN" dirty="0" smtClean="0"/>
              <a:t> </a:t>
            </a:r>
            <a:r>
              <a:rPr lang="zh-CN" altLang="en-US" dirty="0"/>
              <a:t>𝑑</a:t>
            </a:r>
            <a:r>
              <a:rPr lang="zh-CN" altLang="en-US" sz="1900" dirty="0"/>
              <a:t>𝑖𝑡</a:t>
            </a:r>
            <a:r>
              <a:rPr lang="zh-CN" altLang="en-US" dirty="0"/>
              <a:t> </a:t>
            </a:r>
            <a:r>
              <a:rPr lang="en-US" altLang="zh-CN" dirty="0"/>
              <a:t>= 0 if firm group = 1, </a:t>
            </a:r>
            <a:r>
              <a:rPr lang="zh-CN" altLang="en-US" dirty="0"/>
              <a:t>𝑑𝑖𝑡</a:t>
            </a:r>
            <a:r>
              <a:rPr lang="en-US" altLang="zh-CN" dirty="0"/>
              <a:t>= 1 </a:t>
            </a:r>
            <a:r>
              <a:rPr lang="en-US" altLang="zh-CN" dirty="0" smtClean="0"/>
              <a:t>otherwise</a:t>
            </a:r>
          </a:p>
          <a:p>
            <a:r>
              <a:rPr lang="zh-CN" altLang="en-US" dirty="0" smtClean="0"/>
              <a:t>𝑥</a:t>
            </a:r>
            <a:r>
              <a:rPr lang="zh-CN" altLang="en-US" sz="1900" dirty="0" smtClean="0"/>
              <a:t>𝑖𝑡</a:t>
            </a:r>
            <a:r>
              <a:rPr lang="zh-CN" altLang="en-US" dirty="0" smtClean="0"/>
              <a:t> </a:t>
            </a:r>
            <a:r>
              <a:rPr lang="en-US" altLang="zh-CN" dirty="0"/>
              <a:t>is the firm’s unexpected earnings standardized </a:t>
            </a:r>
            <a:r>
              <a:rPr lang="en-US" altLang="zh-CN" dirty="0" smtClean="0"/>
              <a:t>with variance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differences </a:t>
            </a:r>
            <a:r>
              <a:rPr lang="en-US" altLang="zh-CN" dirty="0" smtClean="0"/>
              <a:t>between groups is </a:t>
            </a:r>
            <a:r>
              <a:rPr lang="en-US" altLang="zh-CN" dirty="0"/>
              <a:t>captured by </a:t>
            </a:r>
            <a:r>
              <a:rPr lang="zh-CN" altLang="en-US" dirty="0"/>
              <a:t>𝛽</a:t>
            </a:r>
            <a:r>
              <a:rPr lang="en-US" altLang="zh-CN" sz="1900" dirty="0"/>
              <a:t>3</a:t>
            </a:r>
            <a:r>
              <a:rPr lang="en-US" altLang="zh-CN" dirty="0" smtClean="0"/>
              <a:t>. </a:t>
            </a:r>
            <a:r>
              <a:rPr lang="en-US" altLang="zh-CN" dirty="0"/>
              <a:t>If </a:t>
            </a:r>
            <a:r>
              <a:rPr lang="en-US" altLang="zh-CN" dirty="0" smtClean="0"/>
              <a:t>differences of </a:t>
            </a:r>
            <a:r>
              <a:rPr lang="zh-CN" altLang="en-US" dirty="0" smtClean="0"/>
              <a:t>𝛽</a:t>
            </a:r>
            <a:r>
              <a:rPr lang="en-US" altLang="zh-CN" dirty="0"/>
              <a:t>3 is significant, it suggests that </a:t>
            </a:r>
            <a:r>
              <a:rPr lang="en-US" altLang="zh-CN" dirty="0" smtClean="0"/>
              <a:t>the </a:t>
            </a:r>
            <a:r>
              <a:rPr lang="en-US" altLang="zh-CN" dirty="0"/>
              <a:t>ERC depends on firm characteristics.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br>
              <a:rPr lang="en-US" altLang="zh-CN" sz="4000" dirty="0" smtClean="0"/>
            </a:br>
            <a:r>
              <a:rPr lang="en-US" altLang="zh-CN" sz="4000" dirty="0" smtClean="0"/>
              <a:t>Firm Characteristics(ERC)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12" b="10407"/>
          <a:stretch/>
        </p:blipFill>
        <p:spPr bwMode="auto">
          <a:xfrm>
            <a:off x="1418658" y="1558618"/>
            <a:ext cx="6260100" cy="934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-37728" y="188640"/>
            <a:ext cx="9218240" cy="640871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4" y="44624"/>
            <a:ext cx="6462479" cy="673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483768" y="811560"/>
            <a:ext cx="5112568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27784" y="5517232"/>
            <a:ext cx="5112568" cy="45720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6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br>
              <a:rPr lang="en-US" altLang="zh-CN" sz="4000" dirty="0" smtClean="0"/>
            </a:br>
            <a:r>
              <a:rPr lang="en-US" altLang="zh-CN" sz="4000" dirty="0" smtClean="0"/>
              <a:t>Industry Characteristics</a:t>
            </a:r>
            <a:endParaRPr lang="zh-CN" altLang="en-US" sz="4000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8520" y="1484784"/>
            <a:ext cx="9577064" cy="396044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331640" y="3284984"/>
            <a:ext cx="309634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75656" y="4869160"/>
            <a:ext cx="2880320" cy="288032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0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520" y="476672"/>
            <a:ext cx="9361040" cy="5472608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195736" y="5661248"/>
            <a:ext cx="69127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266429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To </a:t>
            </a:r>
            <a:r>
              <a:rPr lang="en-US" altLang="zh-CN" dirty="0"/>
              <a:t>construct the ICC, we need to forecast earnings multiple periods </a:t>
            </a:r>
            <a:r>
              <a:rPr lang="en-US" altLang="zh-CN" dirty="0" smtClean="0"/>
              <a:t>ahead. Use information at time m to forecast earnings at </a:t>
            </a:r>
            <a:r>
              <a:rPr lang="en-US" altLang="zh-CN" dirty="0" err="1" smtClean="0"/>
              <a:t>m+τ</a:t>
            </a:r>
            <a:r>
              <a:rPr lang="en-US" altLang="zh-CN" dirty="0" smtClean="0"/>
              <a:t>:</a:t>
            </a:r>
          </a:p>
          <a:p>
            <a:endParaRPr lang="zh-CN" alt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ICC</a:t>
            </a:r>
            <a:endParaRPr lang="zh-CN" alt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19" y="4149080"/>
            <a:ext cx="6628009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0" y="3140968"/>
            <a:ext cx="299790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032" y="1628800"/>
            <a:ext cx="8229600" cy="2451423"/>
          </a:xfrm>
        </p:spPr>
        <p:txBody>
          <a:bodyPr/>
          <a:lstStyle/>
          <a:p>
            <a:r>
              <a:rPr lang="en-US" altLang="zh-CN" dirty="0"/>
              <a:t>We first construct the ICC measures from the four different models and then average them to come up with a composite ICC.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43"/>
          <a:stretch/>
        </p:blipFill>
        <p:spPr bwMode="auto">
          <a:xfrm>
            <a:off x="77571" y="3401617"/>
            <a:ext cx="9044523" cy="27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ICC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2852936"/>
            <a:ext cx="9001000" cy="29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79"/>
          <a:stretch/>
        </p:blipFill>
        <p:spPr bwMode="auto">
          <a:xfrm>
            <a:off x="143000" y="464299"/>
            <a:ext cx="9044523" cy="238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525963"/>
          </a:xfrm>
        </p:spPr>
        <p:txBody>
          <a:bodyPr/>
          <a:lstStyle/>
          <a:p>
            <a:r>
              <a:rPr lang="en-US" altLang="zh-CN" dirty="0"/>
              <a:t>In principle, the ICCs constructed from the forecast earnings by our model should be positively related with the future realized return of stocks, that is, as ICC increases, future stock return increases.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Full Sample ICC</a:t>
            </a:r>
            <a:endParaRPr lang="zh-CN" altLang="en-US" sz="40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520" y="3861048"/>
            <a:ext cx="9505056" cy="216024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884368" y="4221088"/>
            <a:ext cx="1259632" cy="15841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7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063" y="1412776"/>
            <a:ext cx="8229600" cy="4525963"/>
          </a:xfrm>
        </p:spPr>
        <p:txBody>
          <a:bodyPr/>
          <a:lstStyle/>
          <a:p>
            <a:r>
              <a:rPr lang="en-US" altLang="zh-CN" dirty="0"/>
              <a:t>To examine the role of firm characteristics, we </a:t>
            </a:r>
            <a:r>
              <a:rPr lang="en-US" altLang="zh-CN" dirty="0" smtClean="0"/>
              <a:t>regress: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br>
              <a:rPr lang="en-US" altLang="zh-CN" sz="4000" dirty="0" smtClean="0"/>
            </a:br>
            <a:r>
              <a:rPr lang="en-US" altLang="zh-CN" sz="4000" dirty="0" smtClean="0"/>
              <a:t>Firm characteristics (ICC)</a:t>
            </a:r>
            <a:endParaRPr lang="zh-CN" altLang="en-US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89" y="2420888"/>
            <a:ext cx="6332977" cy="99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82554" y="3284984"/>
            <a:ext cx="77048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𝑅</a:t>
            </a:r>
            <a:r>
              <a:rPr lang="zh-CN" altLang="en-US" dirty="0" smtClean="0"/>
              <a:t>𝑖𝑡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is the buy-and-hold return over the next </a:t>
            </a:r>
            <a:r>
              <a:rPr lang="en-US" altLang="zh-CN" sz="2800" dirty="0" smtClean="0"/>
              <a:t>year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zh-CN" altLang="en-US" sz="2800" dirty="0"/>
              <a:t>𝑑</a:t>
            </a:r>
            <a:r>
              <a:rPr lang="zh-CN" altLang="en-US" dirty="0"/>
              <a:t>𝑖𝑡</a:t>
            </a:r>
            <a:r>
              <a:rPr lang="zh-CN" altLang="en-US" sz="2800" dirty="0"/>
              <a:t> </a:t>
            </a:r>
            <a:r>
              <a:rPr lang="en-US" altLang="zh-CN" sz="2800" dirty="0"/>
              <a:t>= 0 if firm group is 1, </a:t>
            </a:r>
            <a:r>
              <a:rPr lang="zh-CN" altLang="en-US" sz="2800" dirty="0"/>
              <a:t>𝑑𝑖𝑡 </a:t>
            </a:r>
            <a:r>
              <a:rPr lang="en-US" altLang="zh-CN" sz="2800" dirty="0"/>
              <a:t>= 1, </a:t>
            </a:r>
            <a:r>
              <a:rPr lang="en-US" altLang="zh-CN" sz="2800" dirty="0" smtClean="0"/>
              <a:t>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 </a:t>
            </a:r>
            <a:r>
              <a:rPr lang="zh-CN" altLang="en-US" sz="2800" dirty="0"/>
              <a:t>𝐼𝐶𝐶</a:t>
            </a:r>
            <a:r>
              <a:rPr lang="zh-CN" altLang="en-US" dirty="0"/>
              <a:t>𝑖𝑡</a:t>
            </a:r>
            <a:r>
              <a:rPr lang="zh-CN" altLang="en-US" sz="2800" dirty="0"/>
              <a:t> </a:t>
            </a:r>
            <a:r>
              <a:rPr lang="en-US" altLang="zh-CN" sz="2800" dirty="0"/>
              <a:t>is the </a:t>
            </a:r>
            <a:r>
              <a:rPr lang="en-US" altLang="zh-CN" sz="2800" dirty="0" smtClean="0"/>
              <a:t>ICC calculated </a:t>
            </a:r>
            <a:r>
              <a:rPr lang="en-US" altLang="zh-CN" sz="2800" dirty="0"/>
              <a:t>at time </a:t>
            </a:r>
            <a:r>
              <a:rPr lang="en-US" altLang="zh-CN" sz="2800" dirty="0" smtClean="0"/>
              <a:t>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sz="2800" dirty="0" smtClean="0"/>
              <a:t>𝛽</a:t>
            </a:r>
            <a:r>
              <a:rPr lang="en-US" altLang="zh-CN" sz="2800" dirty="0"/>
              <a:t>2 captures the coefficient difference between two firm </a:t>
            </a:r>
            <a:r>
              <a:rPr lang="en-US" altLang="zh-CN" sz="2800" dirty="0" smtClean="0"/>
              <a:t>groups, difference denoted </a:t>
            </a:r>
            <a:r>
              <a:rPr lang="en-US" altLang="zh-CN" sz="2800" dirty="0"/>
              <a:t>as </a:t>
            </a:r>
            <a:r>
              <a:rPr lang="zh-CN" altLang="en-US" sz="2800" dirty="0"/>
              <a:t>𝛽</a:t>
            </a:r>
            <a:r>
              <a:rPr lang="en-US" altLang="zh-CN" sz="2800" dirty="0"/>
              <a:t>5(0)−</a:t>
            </a:r>
            <a:r>
              <a:rPr lang="zh-CN" altLang="en-US" sz="2800" dirty="0"/>
              <a:t>𝛽</a:t>
            </a:r>
            <a:r>
              <a:rPr lang="en-US" altLang="zh-CN" sz="2800" dirty="0"/>
              <a:t>1 in the </a:t>
            </a:r>
            <a:r>
              <a:rPr lang="en-US" altLang="zh-CN" sz="2800" dirty="0" smtClean="0"/>
              <a:t>table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New approaches are raised to improve earning prediction:</a:t>
            </a:r>
          </a:p>
          <a:p>
            <a:pPr lvl="1"/>
            <a:r>
              <a:rPr lang="en-US" altLang="zh-CN" dirty="0" err="1" smtClean="0"/>
              <a:t>Hou</a:t>
            </a:r>
            <a:r>
              <a:rPr lang="en-US" altLang="zh-CN" dirty="0"/>
              <a:t>, van </a:t>
            </a:r>
            <a:r>
              <a:rPr lang="en-US" altLang="zh-CN" dirty="0" err="1"/>
              <a:t>Dijk</a:t>
            </a:r>
            <a:r>
              <a:rPr lang="en-US" altLang="zh-CN" dirty="0"/>
              <a:t> and Zhang (2012) propose a cross-sectional approach to generate earnings </a:t>
            </a:r>
            <a:r>
              <a:rPr lang="en-US" altLang="zh-CN" dirty="0" smtClean="0"/>
              <a:t>forecast</a:t>
            </a:r>
          </a:p>
          <a:p>
            <a:pPr lvl="1"/>
            <a:r>
              <a:rPr lang="en-US" altLang="zh-CN" dirty="0" smtClean="0"/>
              <a:t>There </a:t>
            </a:r>
            <a:r>
              <a:rPr lang="en-US" altLang="zh-CN" dirty="0"/>
              <a:t>has been growing interest in using the cross-sectional model to predict earnings and estimate the ICC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Background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3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br>
              <a:rPr lang="en-US" altLang="zh-CN" sz="4000" dirty="0" smtClean="0"/>
            </a:br>
            <a:r>
              <a:rPr lang="en-US" altLang="zh-CN" sz="4000" dirty="0" smtClean="0"/>
              <a:t>Firm characteristics (ICC)</a:t>
            </a:r>
            <a:endParaRPr lang="zh-CN" altLang="en-US" sz="40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-1016" y="1556792"/>
            <a:ext cx="9145016" cy="439248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596336" y="1916832"/>
            <a:ext cx="1259632" cy="3672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9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Empirical </a:t>
            </a:r>
            <a:r>
              <a:rPr lang="en-US" altLang="zh-CN" dirty="0" smtClean="0"/>
              <a:t>Result: Analysts’ forecast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793" y="2132856"/>
            <a:ext cx="9227368" cy="3211663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71600" y="2708920"/>
            <a:ext cx="72008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80112" y="3501008"/>
            <a:ext cx="3456384" cy="86409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580112" y="4437112"/>
            <a:ext cx="3456384" cy="79208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Empirical </a:t>
            </a:r>
            <a:r>
              <a:rPr lang="en-US" altLang="zh-CN" dirty="0" smtClean="0"/>
              <a:t>Result: </a:t>
            </a:r>
            <a:br>
              <a:rPr lang="en-US" altLang="zh-CN" dirty="0" smtClean="0"/>
            </a:br>
            <a:r>
              <a:rPr lang="en-US" altLang="zh-CN" dirty="0" smtClean="0"/>
              <a:t>Combine analysts’ forecast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520" y="2132856"/>
            <a:ext cx="9433047" cy="226533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051720" y="2564904"/>
            <a:ext cx="648072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67944" y="2564904"/>
            <a:ext cx="648072" cy="1440160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156176" y="2564904"/>
            <a:ext cx="648072" cy="1440160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16416" y="2564904"/>
            <a:ext cx="648072" cy="144016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Propose </a:t>
            </a:r>
            <a:r>
              <a:rPr lang="en-US" altLang="zh-CN" dirty="0"/>
              <a:t>a novel approach to improve the performance of the cross-sectional forecast </a:t>
            </a:r>
            <a:r>
              <a:rPr lang="en-US" altLang="zh-CN" dirty="0" smtClean="0"/>
              <a:t>model </a:t>
            </a:r>
            <a:r>
              <a:rPr lang="en-US" altLang="zh-CN" dirty="0"/>
              <a:t>and provide a better proxy for market expectations of future </a:t>
            </a:r>
            <a:r>
              <a:rPr lang="en-US" altLang="zh-CN" dirty="0" smtClean="0"/>
              <a:t>earnings</a:t>
            </a:r>
          </a:p>
          <a:p>
            <a:r>
              <a:rPr lang="en-US" altLang="zh-CN" smtClean="0"/>
              <a:t> Find </a:t>
            </a:r>
            <a:r>
              <a:rPr lang="en-US" altLang="zh-CN" dirty="0"/>
              <a:t>that combining analysts’ forecast further improves the forecast accuracy of the model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9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mprovement of </a:t>
            </a:r>
            <a:r>
              <a:rPr lang="en-US" altLang="zh-CN" dirty="0"/>
              <a:t>cross-sectional forecast 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Forecast combination of </a:t>
            </a:r>
            <a:r>
              <a:rPr lang="en-US" altLang="zh-CN" dirty="0"/>
              <a:t>individual </a:t>
            </a:r>
            <a:r>
              <a:rPr lang="en-US" altLang="zh-CN" dirty="0" smtClean="0"/>
              <a:t>forecasters has been proved to improve </a:t>
            </a:r>
            <a:r>
              <a:rPr lang="en-US" altLang="zh-CN" dirty="0"/>
              <a:t>the performance of a predictive model with multiple </a:t>
            </a:r>
            <a:r>
              <a:rPr lang="en-US" altLang="zh-CN" dirty="0" smtClean="0"/>
              <a:t>predictors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noise in a large set of </a:t>
            </a:r>
            <a:r>
              <a:rPr lang="en-US" altLang="zh-CN" dirty="0" smtClean="0"/>
              <a:t>predictors may lead to </a:t>
            </a:r>
            <a:r>
              <a:rPr lang="en-US" altLang="zh-CN" dirty="0"/>
              <a:t>poor </a:t>
            </a:r>
            <a:r>
              <a:rPr lang="en-US" altLang="zh-CN" dirty="0" smtClean="0"/>
              <a:t>out-of-sample performance. </a:t>
            </a:r>
          </a:p>
          <a:p>
            <a:pPr lvl="1"/>
            <a:r>
              <a:rPr lang="en-US" altLang="zh-CN" dirty="0" smtClean="0"/>
              <a:t>Partial </a:t>
            </a:r>
            <a:r>
              <a:rPr lang="en-US" altLang="zh-CN" dirty="0"/>
              <a:t>least squares (PLS</a:t>
            </a:r>
            <a:r>
              <a:rPr lang="en-US" altLang="zh-CN" dirty="0" smtClean="0"/>
              <a:t>) are raised to solve this problem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Background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Introduction: Related </a:t>
            </a:r>
            <a:r>
              <a:rPr lang="en-US" altLang="zh-CN" dirty="0"/>
              <a:t>Researches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256584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ICC related researches:</a:t>
            </a:r>
          </a:p>
          <a:p>
            <a:pPr lvl="1"/>
            <a:r>
              <a:rPr lang="en-US" altLang="zh-CN" dirty="0" smtClean="0"/>
              <a:t>Raised to </a:t>
            </a:r>
            <a:r>
              <a:rPr lang="en-US" altLang="zh-CN" dirty="0"/>
              <a:t>estimate expected </a:t>
            </a:r>
            <a:r>
              <a:rPr lang="en-US" altLang="zh-CN" dirty="0" smtClean="0"/>
              <a:t>returns </a:t>
            </a:r>
          </a:p>
          <a:p>
            <a:pPr marL="457200" lvl="1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Gebhardt</a:t>
            </a:r>
            <a:r>
              <a:rPr lang="en-US" altLang="zh-CN" dirty="0"/>
              <a:t>, Lee, and </a:t>
            </a:r>
            <a:r>
              <a:rPr lang="en-US" altLang="zh-CN" dirty="0" err="1"/>
              <a:t>Swaminathan</a:t>
            </a:r>
            <a:r>
              <a:rPr lang="en-US" altLang="zh-CN" dirty="0"/>
              <a:t>, 2001; Easton, 2004; </a:t>
            </a:r>
            <a:r>
              <a:rPr lang="en-US" altLang="zh-CN" dirty="0" err="1"/>
              <a:t>Ohlson</a:t>
            </a:r>
            <a:r>
              <a:rPr lang="en-US" altLang="zh-CN" dirty="0"/>
              <a:t> and </a:t>
            </a:r>
            <a:r>
              <a:rPr lang="en-US" altLang="zh-CN" dirty="0" err="1"/>
              <a:t>Juettner-Nauroth</a:t>
            </a:r>
            <a:r>
              <a:rPr lang="en-US" altLang="zh-CN" dirty="0"/>
              <a:t>, </a:t>
            </a:r>
            <a:r>
              <a:rPr lang="en-US" altLang="zh-CN" dirty="0" smtClean="0"/>
              <a:t>2005)</a:t>
            </a:r>
          </a:p>
          <a:p>
            <a:pPr lvl="1"/>
            <a:r>
              <a:rPr lang="en-US" altLang="zh-CN" dirty="0" smtClean="0"/>
              <a:t>Empirically proved to be a </a:t>
            </a:r>
            <a:r>
              <a:rPr lang="en-US" altLang="zh-CN" dirty="0"/>
              <a:t>good proxy for time-varying expected </a:t>
            </a:r>
            <a:r>
              <a:rPr lang="en-US" altLang="zh-CN" dirty="0" smtClean="0"/>
              <a:t>returns</a:t>
            </a:r>
          </a:p>
          <a:p>
            <a:pPr marL="457200" lvl="1" indent="0">
              <a:buNone/>
            </a:pPr>
            <a:r>
              <a:rPr lang="en-US" altLang="zh-CN" dirty="0" smtClean="0"/>
              <a:t>( </a:t>
            </a:r>
            <a:r>
              <a:rPr lang="en-US" altLang="zh-CN" dirty="0"/>
              <a:t>Li et al., 2013; Lee, So and Wang, </a:t>
            </a:r>
            <a:r>
              <a:rPr lang="en-US" altLang="zh-CN" dirty="0" smtClean="0"/>
              <a:t>2017)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analysts’ forecasts of earnings as a proxy for expected cash </a:t>
            </a:r>
            <a:r>
              <a:rPr lang="en-US" altLang="zh-CN" dirty="0" smtClean="0"/>
              <a:t>flows</a:t>
            </a:r>
          </a:p>
          <a:p>
            <a:pPr marL="457200" lvl="1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/>
              <a:t>Gebhardt</a:t>
            </a:r>
            <a:r>
              <a:rPr lang="en-US" altLang="zh-CN" dirty="0"/>
              <a:t>, Lee and </a:t>
            </a:r>
            <a:r>
              <a:rPr lang="en-US" altLang="zh-CN" dirty="0" err="1"/>
              <a:t>Swaminathan</a:t>
            </a:r>
            <a:r>
              <a:rPr lang="en-US" altLang="zh-CN" dirty="0"/>
              <a:t>, 2001; Easton, 2004; Easton and Monahan, 2005; </a:t>
            </a:r>
            <a:r>
              <a:rPr lang="en-US" altLang="zh-CN" dirty="0" err="1"/>
              <a:t>Guay</a:t>
            </a:r>
            <a:r>
              <a:rPr lang="en-US" altLang="zh-CN" dirty="0"/>
              <a:t>, Kothari and </a:t>
            </a:r>
            <a:r>
              <a:rPr lang="en-US" altLang="zh-CN" dirty="0" err="1"/>
              <a:t>Shu</a:t>
            </a:r>
            <a:r>
              <a:rPr lang="en-US" altLang="zh-CN" dirty="0"/>
              <a:t>, 2011 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3885"/>
            <a:ext cx="8229600" cy="4857403"/>
          </a:xfrm>
        </p:spPr>
        <p:txBody>
          <a:bodyPr/>
          <a:lstStyle/>
          <a:p>
            <a:r>
              <a:rPr lang="en-US" altLang="zh-CN" dirty="0" smtClean="0"/>
              <a:t>Biased analyst’s forecast and new approach:</a:t>
            </a:r>
          </a:p>
          <a:p>
            <a:pPr lvl="1"/>
            <a:r>
              <a:rPr lang="en-US" altLang="zh-CN" dirty="0" smtClean="0"/>
              <a:t>Analyst’s are biased</a:t>
            </a:r>
          </a:p>
          <a:p>
            <a:pPr marL="457200" lvl="1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McNichols</a:t>
            </a:r>
            <a:r>
              <a:rPr lang="en-US" altLang="zh-CN" dirty="0" smtClean="0"/>
              <a:t> </a:t>
            </a:r>
            <a:r>
              <a:rPr lang="en-US" altLang="zh-CN" dirty="0"/>
              <a:t>and O’Brien, 1997; Easton and </a:t>
            </a:r>
            <a:r>
              <a:rPr lang="en-US" altLang="zh-CN" dirty="0" err="1"/>
              <a:t>Sommer</a:t>
            </a:r>
            <a:r>
              <a:rPr lang="en-US" altLang="zh-CN" dirty="0"/>
              <a:t> 2007; Kothari et al., </a:t>
            </a:r>
            <a:r>
              <a:rPr lang="en-US" altLang="zh-CN" dirty="0" smtClean="0"/>
              <a:t>2016)</a:t>
            </a:r>
          </a:p>
          <a:p>
            <a:pPr lvl="1"/>
            <a:r>
              <a:rPr lang="nl-NL" altLang="zh-CN" dirty="0"/>
              <a:t>Hou, van Dijk and Zhang (2012</a:t>
            </a:r>
            <a:r>
              <a:rPr lang="nl-NL" altLang="zh-CN" dirty="0" smtClean="0"/>
              <a:t>)</a:t>
            </a:r>
            <a:r>
              <a:rPr lang="en-US" altLang="zh-CN" dirty="0"/>
              <a:t> propose a cross-sectional </a:t>
            </a:r>
            <a:r>
              <a:rPr lang="en-US" altLang="zh-CN" dirty="0" smtClean="0"/>
              <a:t>approach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cross-sectional models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da-DK" altLang="zh-CN" dirty="0" smtClean="0"/>
              <a:t>(</a:t>
            </a:r>
            <a:r>
              <a:rPr lang="da-DK" altLang="zh-CN" dirty="0"/>
              <a:t>Nekrasov and Ogneva, 2011; Hou et al., 2015; Penman and Zhu, 2016; Lee et al, 2017)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Introduction: Related </a:t>
            </a:r>
            <a:r>
              <a:rPr lang="en-US" altLang="zh-CN" dirty="0"/>
              <a:t>Researches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2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Cross-sectional forecast related</a:t>
            </a:r>
          </a:p>
          <a:p>
            <a:pPr lvl="1"/>
            <a:r>
              <a:rPr lang="en-US" altLang="zh-CN" dirty="0" smtClean="0"/>
              <a:t>Combination of multiple single forecasters </a:t>
            </a:r>
          </a:p>
          <a:p>
            <a:pPr marL="457200" lvl="1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Rapach</a:t>
            </a:r>
            <a:r>
              <a:rPr lang="en-US" altLang="zh-CN" dirty="0"/>
              <a:t>, Strauss and Zhou, 2010; Kelly and Pruitt, 2013,2015; Lin, Wu and Zhou,2017)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Problems of multiple single forecasters </a:t>
            </a:r>
          </a:p>
          <a:p>
            <a:pPr marL="457200" lvl="1" indent="0">
              <a:buNone/>
            </a:pPr>
            <a:r>
              <a:rPr lang="en-US" altLang="zh-CN" dirty="0" smtClean="0"/>
              <a:t>(Bates </a:t>
            </a:r>
            <a:r>
              <a:rPr lang="en-US" altLang="zh-CN" dirty="0"/>
              <a:t>and Granger, 1969; </a:t>
            </a:r>
            <a:r>
              <a:rPr lang="en-US" altLang="zh-CN" dirty="0" err="1"/>
              <a:t>Timmermann</a:t>
            </a:r>
            <a:r>
              <a:rPr lang="en-US" altLang="zh-CN" dirty="0"/>
              <a:t>, 2006; </a:t>
            </a:r>
            <a:r>
              <a:rPr lang="en-US" altLang="zh-CN" dirty="0" err="1"/>
              <a:t>Capistrán</a:t>
            </a:r>
            <a:r>
              <a:rPr lang="en-US" altLang="zh-CN" dirty="0"/>
              <a:t> and </a:t>
            </a:r>
            <a:r>
              <a:rPr lang="en-US" altLang="zh-CN" dirty="0" err="1"/>
              <a:t>Timmermann</a:t>
            </a:r>
            <a:r>
              <a:rPr lang="en-US" altLang="zh-CN" dirty="0"/>
              <a:t>, </a:t>
            </a:r>
            <a:r>
              <a:rPr lang="en-US" altLang="zh-CN" dirty="0" smtClean="0"/>
              <a:t>2009;</a:t>
            </a:r>
            <a:r>
              <a:rPr lang="en-US" altLang="zh-CN" dirty="0"/>
              <a:t> </a:t>
            </a:r>
            <a:r>
              <a:rPr lang="en-US" altLang="zh-CN" dirty="0" err="1"/>
              <a:t>Gerakos</a:t>
            </a:r>
            <a:r>
              <a:rPr lang="en-US" altLang="zh-CN" dirty="0"/>
              <a:t> and </a:t>
            </a:r>
            <a:r>
              <a:rPr lang="en-US" altLang="zh-CN" dirty="0" err="1"/>
              <a:t>Gramacy</a:t>
            </a:r>
            <a:r>
              <a:rPr lang="en-US" altLang="zh-CN" dirty="0"/>
              <a:t> </a:t>
            </a:r>
            <a:r>
              <a:rPr lang="en-US" altLang="zh-CN" dirty="0" smtClean="0"/>
              <a:t>,2013 )</a:t>
            </a:r>
          </a:p>
          <a:p>
            <a:pPr lvl="1"/>
            <a:r>
              <a:rPr lang="en-US" altLang="zh-CN" dirty="0" smtClean="0"/>
              <a:t>PLS regression (Kelly </a:t>
            </a:r>
            <a:r>
              <a:rPr lang="en-US" altLang="zh-CN" dirty="0"/>
              <a:t>and Pruitt </a:t>
            </a:r>
            <a:r>
              <a:rPr lang="en-US" altLang="zh-CN" dirty="0" smtClean="0"/>
              <a:t>2013</a:t>
            </a:r>
            <a:r>
              <a:rPr lang="en-US" altLang="zh-CN" dirty="0"/>
              <a:t>, </a:t>
            </a:r>
            <a:r>
              <a:rPr lang="en-US" altLang="zh-CN" dirty="0" smtClean="0"/>
              <a:t>2015)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Introduction: Related </a:t>
            </a:r>
            <a:r>
              <a:rPr lang="en-US" altLang="zh-CN" dirty="0"/>
              <a:t>Researches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Motivated by </a:t>
            </a:r>
            <a:r>
              <a:rPr lang="nl-NL" altLang="zh-CN" dirty="0"/>
              <a:t>Hou, van Dijk and Zhang (2012</a:t>
            </a:r>
            <a:r>
              <a:rPr lang="nl-NL" altLang="zh-CN" dirty="0" smtClean="0"/>
              <a:t>)</a:t>
            </a:r>
            <a:r>
              <a:rPr lang="en-US" altLang="zh-CN" dirty="0" smtClean="0"/>
              <a:t>, trying to propose a new approach to estimate expected earning for a better ICC performance.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Inspired by </a:t>
            </a:r>
            <a:r>
              <a:rPr lang="en-US" altLang="zh-CN" dirty="0"/>
              <a:t>the recent findings </a:t>
            </a:r>
            <a:r>
              <a:rPr lang="en-US" altLang="zh-CN" dirty="0" smtClean="0"/>
              <a:t>on </a:t>
            </a:r>
            <a:r>
              <a:rPr lang="en-US" altLang="zh-CN" dirty="0"/>
              <a:t>Cross-sectional </a:t>
            </a:r>
            <a:r>
              <a:rPr lang="en-US" altLang="zh-CN" dirty="0" smtClean="0"/>
              <a:t>forecast, combining multiple forecasters and time series information.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Motivation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1770</Words>
  <Application>Microsoft Office PowerPoint</Application>
  <PresentationFormat>全屏显示(4:3)</PresentationFormat>
  <Paragraphs>244</Paragraphs>
  <Slides>43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</vt:lpstr>
      <vt:lpstr>Cross-Sectional Earnings Forecasts A Forecast Combination Approach</vt:lpstr>
      <vt:lpstr>Outline</vt:lpstr>
      <vt:lpstr>Introduction: Background</vt:lpstr>
      <vt:lpstr>Introduction: Background</vt:lpstr>
      <vt:lpstr>Introduction: Background</vt:lpstr>
      <vt:lpstr>Introduction: Related Researches</vt:lpstr>
      <vt:lpstr>Introduction: Related Researches</vt:lpstr>
      <vt:lpstr>Introduction: Related Researches</vt:lpstr>
      <vt:lpstr>Introduction: Motivation</vt:lpstr>
      <vt:lpstr>HVZ model</vt:lpstr>
      <vt:lpstr>Methodology: First Step</vt:lpstr>
      <vt:lpstr>Methodology: Second Step</vt:lpstr>
      <vt:lpstr>Methodology: Third Step</vt:lpstr>
      <vt:lpstr>Methodology</vt:lpstr>
      <vt:lpstr>Methodology</vt:lpstr>
      <vt:lpstr>Methodology</vt:lpstr>
      <vt:lpstr>Methodology:  Combine analyst’s forecast</vt:lpstr>
      <vt:lpstr>Data</vt:lpstr>
      <vt:lpstr>Data：Select Model Forecasters</vt:lpstr>
      <vt:lpstr>Data：Select Model Forecasters</vt:lpstr>
      <vt:lpstr>Data: Divide by Characters</vt:lpstr>
      <vt:lpstr>Data: Characters of Sample</vt:lpstr>
      <vt:lpstr>Empirical Result</vt:lpstr>
      <vt:lpstr>Empirical Result</vt:lpstr>
      <vt:lpstr>Empirical Result : MAEs</vt:lpstr>
      <vt:lpstr>Empirical Result : ERCs</vt:lpstr>
      <vt:lpstr>Empirical Result: </vt:lpstr>
      <vt:lpstr>Empirical Result:  Firm Characteristics(MEA)</vt:lpstr>
      <vt:lpstr>PowerPoint 演示文稿</vt:lpstr>
      <vt:lpstr>Empirical Result:  Firm Characteristics(ERC)</vt:lpstr>
      <vt:lpstr>PowerPoint 演示文稿</vt:lpstr>
      <vt:lpstr>PowerPoint 演示文稿</vt:lpstr>
      <vt:lpstr>Empirical Result:  Industry Characteristics</vt:lpstr>
      <vt:lpstr>PowerPoint 演示文稿</vt:lpstr>
      <vt:lpstr>Empirical Result: ICC</vt:lpstr>
      <vt:lpstr>Empirical Result: ICC</vt:lpstr>
      <vt:lpstr>PowerPoint 演示文稿</vt:lpstr>
      <vt:lpstr>Empirical Result: Full Sample ICC</vt:lpstr>
      <vt:lpstr>Empirical Result:  Firm characteristics (ICC)</vt:lpstr>
      <vt:lpstr>Empirical Result:  Firm characteristics (ICC)</vt:lpstr>
      <vt:lpstr>Empirical Result: Analysts’ forecast</vt:lpstr>
      <vt:lpstr>Empirical Result:  Combine analysts’ forecast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Earnings Forecasts A Forecast Combination Approach</dc:title>
  <dc:creator>Mei</dc:creator>
  <cp:lastModifiedBy>Mei</cp:lastModifiedBy>
  <cp:revision>229</cp:revision>
  <dcterms:created xsi:type="dcterms:W3CDTF">2020-03-13T01:51:46Z</dcterms:created>
  <dcterms:modified xsi:type="dcterms:W3CDTF">2020-03-21T02:57:36Z</dcterms:modified>
</cp:coreProperties>
</file>