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506" r:id="rId2"/>
    <p:sldId id="507" r:id="rId3"/>
    <p:sldId id="512" r:id="rId4"/>
    <p:sldId id="514" r:id="rId5"/>
    <p:sldId id="513" r:id="rId6"/>
    <p:sldId id="449" r:id="rId7"/>
    <p:sldId id="257" r:id="rId8"/>
    <p:sldId id="484" r:id="rId9"/>
    <p:sldId id="464" r:id="rId10"/>
    <p:sldId id="452" r:id="rId11"/>
    <p:sldId id="500" r:id="rId12"/>
    <p:sldId id="467" r:id="rId13"/>
    <p:sldId id="468" r:id="rId14"/>
    <p:sldId id="434" r:id="rId15"/>
    <p:sldId id="508" r:id="rId16"/>
    <p:sldId id="490" r:id="rId17"/>
    <p:sldId id="469" r:id="rId18"/>
    <p:sldId id="509" r:id="rId19"/>
    <p:sldId id="491" r:id="rId20"/>
    <p:sldId id="492" r:id="rId21"/>
    <p:sldId id="470" r:id="rId22"/>
    <p:sldId id="495" r:id="rId23"/>
    <p:sldId id="494" r:id="rId24"/>
    <p:sldId id="501" r:id="rId25"/>
    <p:sldId id="496" r:id="rId26"/>
    <p:sldId id="511" r:id="rId27"/>
    <p:sldId id="502" r:id="rId28"/>
    <p:sldId id="497" r:id="rId29"/>
    <p:sldId id="498" r:id="rId30"/>
    <p:sldId id="510" r:id="rId31"/>
    <p:sldId id="503" r:id="rId32"/>
    <p:sldId id="504" r:id="rId33"/>
    <p:sldId id="499" r:id="rId34"/>
    <p:sldId id="50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A8BDC-449E-4F46-9D2E-5A9CCEFFA80C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B37BA-6B08-405D-AE9E-E06A77D99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1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278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7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4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279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increase the power of our tests, decrease the possibility that some documented results are driven by database-specific selection biases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022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523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01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increase the power of our tests, decrease the possibility that some documented results are driven by database-specific selection biases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16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243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9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14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173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214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234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98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proxy for the investor redemption </a:t>
            </a:r>
            <a:r>
              <a:rPr lang="en-US" altLang="zh-CN" dirty="0" err="1"/>
              <a:t>risk,because</a:t>
            </a:r>
            <a:r>
              <a:rPr lang="en-US" altLang="zh-CN" dirty="0"/>
              <a:t> Ω is sensitive to the investor’s utility function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76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proxy for the investor redemption </a:t>
            </a:r>
            <a:r>
              <a:rPr lang="en-US" altLang="zh-CN" dirty="0" err="1"/>
              <a:t>risk,because</a:t>
            </a:r>
            <a:r>
              <a:rPr lang="en-US" altLang="zh-CN" dirty="0"/>
              <a:t> Ω is sensitive to the investor’s utility function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024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increase the power of our tests, decrease the possibility that some documented results are driven by database-specific selection biases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63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increase the power of our tests, decrease the possibility that some documented results are driven by database-specific selection biases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567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50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369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1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47AB-79BC-49B7-A53D-8F7EBE4A8E52}" type="datetime1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49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43F8-ED1A-4B8A-8F9A-805E3DB94640}" type="datetime1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2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8723-A357-47DA-A943-47D8420EBD1E}" type="datetime1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F0B1-BE05-4454-8DB8-40FCC415B6DE}" type="datetime1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9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BE2C-4D06-4418-B271-1D179494F109}" type="datetime1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1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6A43-310A-40DC-B1D4-DA7AF6A967BD}" type="datetime1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5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A966-75FD-475C-A334-2FD74AAC4BFC}" type="datetime1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7C84-1455-45CD-B55B-7A197CEA9221}" type="datetime1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455E-1E9D-4BE9-A79C-2ABB25C2E3CC}" type="datetime1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6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793-7B27-4EF4-A4E7-2D97868D5E10}" type="datetime1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9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F72F-DFBB-4AF6-8130-51098BE42454}" type="datetime1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1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C6CA-085A-4B79-A682-57C3FE4D8530}" type="datetime1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9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2B0CB-9D9E-454E-97C6-74DC4AED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326630" cy="110807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2015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年出现明显的增长，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年达到高峰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40A28-8D88-49B2-9DB5-7074C2BB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F0B1-BE05-4454-8DB8-40FCC415B6DE}" type="datetime1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DE2E5-DBB6-4117-BB78-F87C2E54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C4D85D-28E7-42E5-8161-EDD0DDB1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2943D41-8914-4A42-9765-890A16AA9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702" y="1988114"/>
            <a:ext cx="5323832" cy="362020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6044BE4-8263-4E3C-9C6F-F815F020EE9C}"/>
              </a:ext>
            </a:extLst>
          </p:cNvPr>
          <p:cNvSpPr txBox="1"/>
          <p:nvPr/>
        </p:nvSpPr>
        <p:spPr>
          <a:xfrm>
            <a:off x="3108960" y="1690689"/>
            <a:ext cx="277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Number of the Private Fund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274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612"/>
            <a:ext cx="8149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Mutual Fund Alpha Predictors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2020/4/4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63CD9C0-CA48-43BA-9182-CCBE203B8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19224"/>
            <a:ext cx="8295260" cy="4937127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comprehensive sample of mutual fund predictors by examining journal articles published between 1960 and 2015 with the word “fund” in the title or “mutual fund” in the abstract. </a:t>
            </a:r>
          </a:p>
          <a:p>
            <a:pPr lvl="1"/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journals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(Journal of Finance, Review of Financial Studies, Journal of Financial Economics, Review of Finance, Journal of Financial and Quantitative Analysis, and Review of Asset Pricing Studies)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Economics journals</a:t>
            </a:r>
          </a:p>
          <a:p>
            <a:pPr marL="914400" lvl="2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(American Economic Review,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Econometrica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Journal of Political Economy, Review of Economics and Statistics, and Quarterly Journal of Economics). </a:t>
            </a:r>
          </a:p>
        </p:txBody>
      </p:sp>
    </p:spTree>
    <p:extLst>
      <p:ext uri="{BB962C8B-B14F-4D97-AF65-F5344CB8AC3E}">
        <p14:creationId xmlns:p14="http://schemas.microsoft.com/office/powerpoint/2010/main" val="71698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612"/>
            <a:ext cx="8149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Mutual Fund Alpha Predictors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2020/4/4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63CD9C0-CA48-43BA-9182-CCBE203B8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00" y="1601786"/>
            <a:ext cx="7977950" cy="493712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predictor must be constructible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standard data sets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we deﬁne as CRSP,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Compustat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IBES, Thompson-Reuters, and a collection of benchmarks from Standard and Poor’s, FTSE Russell, and Barclays.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 require that signiﬁcance is established for actual fund returns, holdings,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fees and costs, which we use in our analysis.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examine each paper in that list to ﬁnd if it contained statistically signiﬁcant evidence (at the 5% level) that some mutual fund predictor not considered in prior work</a:t>
            </a:r>
          </a:p>
        </p:txBody>
      </p:sp>
    </p:spTree>
    <p:extLst>
      <p:ext uri="{BB962C8B-B14F-4D97-AF65-F5344CB8AC3E}">
        <p14:creationId xmlns:p14="http://schemas.microsoft.com/office/powerpoint/2010/main" val="376767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51" y="301285"/>
            <a:ext cx="8282697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Fund Alpha Predictors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2020/4/4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EFC6C1-B7F9-4FFC-8DA2-2E0163791BDF}"/>
              </a:ext>
            </a:extLst>
          </p:cNvPr>
          <p:cNvSpPr/>
          <p:nvPr/>
        </p:nvSpPr>
        <p:spPr>
          <a:xfrm>
            <a:off x="7101840" y="310583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AE6818-FBCD-48E1-A89B-31A2DF1E2CC2}"/>
              </a:ext>
            </a:extLst>
          </p:cNvPr>
          <p:cNvSpPr txBox="1"/>
          <p:nvPr/>
        </p:nvSpPr>
        <p:spPr>
          <a:xfrm>
            <a:off x="232653" y="1791674"/>
            <a:ext cx="3943108" cy="120032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One-year return(Hendricks et al. 1993)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One-year Carhart alpha (Carhart 1997)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Five-year Carhart alpha (Carhart 1997)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Back-tested alpha(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Mamaysky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2007)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4F06EB-EDCD-41D9-9FB4-E506FF0B86C4}"/>
              </a:ext>
            </a:extLst>
          </p:cNvPr>
          <p:cNvSpPr txBox="1"/>
          <p:nvPr/>
        </p:nvSpPr>
        <p:spPr>
          <a:xfrm>
            <a:off x="4339348" y="1779875"/>
            <a:ext cx="4572000" cy="341632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share(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Cremers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Petsjisto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2009)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weight(Doshi et al. 2015)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Amihud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Goyenko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2013)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Abnormal cash holdings(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Simutin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Holdings-based alpha(Elton et al. 2011)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gap(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Kacperczyk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 al.2008)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shifting(Huang et al. 2011)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Momentum(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Grinblatt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al.1995)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of diversification(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Pollet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Wilson 2008)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concentration(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Kacperczyk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 al. 2005)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Intangibles(Gupta-Mukherjee 2014)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info(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Kacperczyk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2007)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747A287-619B-468A-88FC-5C280B9BA9AA}"/>
              </a:ext>
            </a:extLst>
          </p:cNvPr>
          <p:cNvSpPr txBox="1"/>
          <p:nvPr/>
        </p:nvSpPr>
        <p:spPr>
          <a:xfrm>
            <a:off x="232651" y="3156829"/>
            <a:ext cx="3943109" cy="2031325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 size(Chen et al. 2004)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style(Chan et al. 2002)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 flows(Zheng 1999)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Turnover(Elton et al. 1993)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Flow-induced trading(Lou 2012)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Expense ratio(Elton et al. 1993)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Direct-sold(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Bergstresser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2009</a:t>
            </a:r>
          </a:p>
        </p:txBody>
      </p:sp>
    </p:spTree>
    <p:extLst>
      <p:ext uri="{BB962C8B-B14F-4D97-AF65-F5344CB8AC3E}">
        <p14:creationId xmlns:p14="http://schemas.microsoft.com/office/powerpoint/2010/main" val="203151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1612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Fund Alpha Predictors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2020/4/4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A5B030-9347-425F-B8AD-FB8BF9CCE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414" y="1154850"/>
            <a:ext cx="5400786" cy="521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Data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D48A4-7D44-414B-B868-7AB78D5B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08" y="1593345"/>
            <a:ext cx="8186984" cy="460543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(CRSP MF) database, from 1961.11 to 2015.01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(monthly) and fund characteristics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Thomson Reuters, from 1980 to 2014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Quarterly fund equity holdings data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 ﬁxed income, international, money market, sector, index, target-date, and balanced funds, focusing on active U.S. equity funds.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 the fund with TNA below $15 million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a fund to hold at least ten stocks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ﬁnal sample ranges from November 1961 to January 2015, comprises 3,069 unique funds.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2020/4/4</a:t>
            </a:fld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4F24729A-2C75-4AA5-A28B-7CF7E646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351375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Research Questions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BB4-8C45-4CFE-8EFA-0F46E9664BAB}" type="datetime1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20" y="1764664"/>
            <a:ext cx="8295260" cy="4463415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modest number of variables that appear to do so have now been found. Whether these alpha predictors continue to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out-of-sample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snooping, arbitrage activities, fund competition and learning,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explains the OOS declines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forecast performance.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these alpha predictors work in the corporate bond fund?</a:t>
            </a:r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58774C-75A6-4AA8-9DD3-9363F37CD81D}"/>
              </a:ext>
            </a:extLst>
          </p:cNvPr>
          <p:cNvSpPr txBox="1"/>
          <p:nvPr/>
        </p:nvSpPr>
        <p:spPr>
          <a:xfrm>
            <a:off x="284480" y="2997200"/>
            <a:ext cx="8295260" cy="220472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31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alpha spreads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D48A4-7D44-414B-B868-7AB78D5B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08" y="1593345"/>
            <a:ext cx="8186984" cy="460543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fund at each date, we use the previous 36 months to estimate the betas on the FF3 and FFC factors, then use those betas to risk-adjust the current month’s excess return.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alpha spreads by sorting.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“Q5-Q1”: Computing the diﬀerence between the equal weighted average alphas in the top and bottom quintiles.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alpha spreads by cross sectional regression.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CSR spread is computed by running univariate cross-sectional regressions on these indicators.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2020/4/4</a:t>
            </a:fld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4F24729A-2C75-4AA5-A28B-7CF7E646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699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4006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Re-evaluate predictors within consistent framework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264911"/>
            <a:ext cx="2057400" cy="365125"/>
          </a:xfrm>
        </p:spPr>
        <p:txBody>
          <a:bodyPr/>
          <a:lstStyle/>
          <a:p>
            <a:fld id="{24DBAE1B-DCE4-4E54-8B7D-1C1833BAD0F5}" type="datetime1">
              <a:rPr lang="zh-CN" altLang="en-US" smtClean="0"/>
              <a:t>2020/4/4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26491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64911"/>
            <a:ext cx="2057400" cy="365125"/>
          </a:xfrm>
        </p:spPr>
        <p:txBody>
          <a:bodyPr/>
          <a:lstStyle/>
          <a:p>
            <a:fld id="{6131721A-95F3-4C10-B9AE-0F28F1BB9086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F41B9F9-CF67-4282-A134-C709910C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" y="1558609"/>
            <a:ext cx="3305175" cy="52387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6D2D7BA-927E-413C-9434-9CA17F976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550" y="1537335"/>
            <a:ext cx="7029450" cy="52292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1B9AA3C-1801-4B2B-A0BA-840233DB7F88}"/>
              </a:ext>
            </a:extLst>
          </p:cNvPr>
          <p:cNvSpPr txBox="1"/>
          <p:nvPr/>
        </p:nvSpPr>
        <p:spPr>
          <a:xfrm>
            <a:off x="5800725" y="973238"/>
            <a:ext cx="302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of the 27 predictors have t-statistics above 1.5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AC6262-1D15-41CE-A127-3A0F021EF510}"/>
              </a:ext>
            </a:extLst>
          </p:cNvPr>
          <p:cNvSpPr txBox="1"/>
          <p:nvPr/>
        </p:nvSpPr>
        <p:spPr>
          <a:xfrm>
            <a:off x="4906645" y="1834825"/>
            <a:ext cx="631983" cy="48888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108E45-068D-4C15-9CBF-19208E184F33}"/>
              </a:ext>
            </a:extLst>
          </p:cNvPr>
          <p:cNvSpPr txBox="1"/>
          <p:nvPr/>
        </p:nvSpPr>
        <p:spPr>
          <a:xfrm>
            <a:off x="8515349" y="1834825"/>
            <a:ext cx="631983" cy="4886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0DA7A77-3ECE-4545-8C57-30D45547D14C}"/>
              </a:ext>
            </a:extLst>
          </p:cNvPr>
          <p:cNvCxnSpPr/>
          <p:nvPr/>
        </p:nvCxnSpPr>
        <p:spPr>
          <a:xfrm>
            <a:off x="132080" y="4297680"/>
            <a:ext cx="65024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7B8004E-6629-46C2-90F2-0761CD2CC8BB}"/>
              </a:ext>
            </a:extLst>
          </p:cNvPr>
          <p:cNvSpPr txBox="1"/>
          <p:nvPr/>
        </p:nvSpPr>
        <p:spPr>
          <a:xfrm>
            <a:off x="62468" y="4450080"/>
            <a:ext cx="1867455" cy="5181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041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Research Questions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BB4-8C45-4CFE-8EFA-0F46E9664BAB}" type="datetime1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20" y="1764664"/>
            <a:ext cx="8295260" cy="4463415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modest number of variables that appear to do so have now been found. Whether these alpha predictors continue to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out-of-sample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snooping, arbitrage activities, fund competition and learning,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explains the OOS declines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forecast performance.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these alpha predictors work in the corporate bond fund?</a:t>
            </a:r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05D508-DAB0-48BF-AF4A-5AD75D9641A9}"/>
              </a:ext>
            </a:extLst>
          </p:cNvPr>
          <p:cNvSpPr txBox="1"/>
          <p:nvPr/>
        </p:nvSpPr>
        <p:spPr>
          <a:xfrm>
            <a:off x="117220" y="1595120"/>
            <a:ext cx="8398130" cy="140208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8BF230-737D-436F-B05D-888FA307436C}"/>
              </a:ext>
            </a:extLst>
          </p:cNvPr>
          <p:cNvSpPr txBox="1"/>
          <p:nvPr/>
        </p:nvSpPr>
        <p:spPr>
          <a:xfrm>
            <a:off x="228980" y="4127500"/>
            <a:ext cx="8398130" cy="140208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313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4006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spread in different samples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2020/4/4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D0AB04-D957-4C55-9363-923E78980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4907"/>
            <a:ext cx="9144000" cy="3397946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F648EF9-7BF6-4A37-A74E-DBDB456202E9}"/>
              </a:ext>
            </a:extLst>
          </p:cNvPr>
          <p:cNvCxnSpPr>
            <a:cxnSpLocks/>
          </p:cNvCxnSpPr>
          <p:nvPr/>
        </p:nvCxnSpPr>
        <p:spPr>
          <a:xfrm>
            <a:off x="1350010" y="2062480"/>
            <a:ext cx="65036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7F48CB8-D299-4DAA-B1A1-B9218F8956F1}"/>
              </a:ext>
            </a:extLst>
          </p:cNvPr>
          <p:cNvCxnSpPr>
            <a:cxnSpLocks/>
          </p:cNvCxnSpPr>
          <p:nvPr/>
        </p:nvCxnSpPr>
        <p:spPr>
          <a:xfrm>
            <a:off x="2531110" y="1954849"/>
            <a:ext cx="0" cy="1076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75F5905-0131-4255-8EC9-C45A61D7310F}"/>
              </a:ext>
            </a:extLst>
          </p:cNvPr>
          <p:cNvCxnSpPr>
            <a:cxnSpLocks/>
          </p:cNvCxnSpPr>
          <p:nvPr/>
        </p:nvCxnSpPr>
        <p:spPr>
          <a:xfrm>
            <a:off x="5010150" y="1944689"/>
            <a:ext cx="0" cy="1076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1E24B6B-44C6-4B69-A382-6E121B3F8B62}"/>
              </a:ext>
            </a:extLst>
          </p:cNvPr>
          <p:cNvCxnSpPr>
            <a:cxnSpLocks/>
          </p:cNvCxnSpPr>
          <p:nvPr/>
        </p:nvCxnSpPr>
        <p:spPr>
          <a:xfrm>
            <a:off x="6300470" y="1944689"/>
            <a:ext cx="0" cy="1076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F7260A08-2B88-4BA8-9B6F-B09AF8B06F25}"/>
              </a:ext>
            </a:extLst>
          </p:cNvPr>
          <p:cNvCxnSpPr>
            <a:cxnSpLocks/>
          </p:cNvCxnSpPr>
          <p:nvPr/>
        </p:nvCxnSpPr>
        <p:spPr>
          <a:xfrm>
            <a:off x="4999990" y="2072640"/>
            <a:ext cx="1300480" cy="416560"/>
          </a:xfrm>
          <a:prstGeom prst="bentConnector3">
            <a:avLst>
              <a:gd name="adj1" fmla="val 781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43724B3A-5299-4194-9EC3-DCB403E2EBA7}"/>
              </a:ext>
            </a:extLst>
          </p:cNvPr>
          <p:cNvCxnSpPr/>
          <p:nvPr/>
        </p:nvCxnSpPr>
        <p:spPr>
          <a:xfrm flipV="1">
            <a:off x="6300470" y="2062480"/>
            <a:ext cx="1106170" cy="426720"/>
          </a:xfrm>
          <a:prstGeom prst="bentConnector3">
            <a:avLst>
              <a:gd name="adj1" fmla="val 99599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C7A7A1B-2928-4DE3-9E48-E35516429840}"/>
              </a:ext>
            </a:extLst>
          </p:cNvPr>
          <p:cNvCxnSpPr>
            <a:cxnSpLocks/>
          </p:cNvCxnSpPr>
          <p:nvPr/>
        </p:nvCxnSpPr>
        <p:spPr>
          <a:xfrm>
            <a:off x="7407910" y="1934529"/>
            <a:ext cx="0" cy="1076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6414363-5AB1-4459-9FF4-BA5567B377CF}"/>
              </a:ext>
            </a:extLst>
          </p:cNvPr>
          <p:cNvSpPr txBox="1"/>
          <p:nvPr/>
        </p:nvSpPr>
        <p:spPr>
          <a:xfrm>
            <a:off x="1190004" y="1677330"/>
            <a:ext cx="14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Pre-sample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CA22B93-FA4D-40E5-8748-709CC45078D0}"/>
              </a:ext>
            </a:extLst>
          </p:cNvPr>
          <p:cNvSpPr txBox="1"/>
          <p:nvPr/>
        </p:nvSpPr>
        <p:spPr>
          <a:xfrm>
            <a:off x="3180722" y="1627943"/>
            <a:ext cx="14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In-sample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E5D27E4-2105-40E1-AEEB-88CF7C05556F}"/>
              </a:ext>
            </a:extLst>
          </p:cNvPr>
          <p:cNvSpPr txBox="1"/>
          <p:nvPr/>
        </p:nvSpPr>
        <p:spPr>
          <a:xfrm>
            <a:off x="5467992" y="2103120"/>
            <a:ext cx="199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Post-sample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CBE77A2D-4933-496D-8653-879C21017868}"/>
              </a:ext>
            </a:extLst>
          </p:cNvPr>
          <p:cNvCxnSpPr>
            <a:cxnSpLocks/>
          </p:cNvCxnSpPr>
          <p:nvPr/>
        </p:nvCxnSpPr>
        <p:spPr>
          <a:xfrm flipV="1">
            <a:off x="2531110" y="1541122"/>
            <a:ext cx="1193801" cy="531519"/>
          </a:xfrm>
          <a:prstGeom prst="bentConnector3">
            <a:avLst>
              <a:gd name="adj1" fmla="val -213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9E9ED3DE-EE45-408B-97A3-1CC2B7BC1DA4}"/>
              </a:ext>
            </a:extLst>
          </p:cNvPr>
          <p:cNvCxnSpPr>
            <a:cxnSpLocks/>
          </p:cNvCxnSpPr>
          <p:nvPr/>
        </p:nvCxnSpPr>
        <p:spPr>
          <a:xfrm>
            <a:off x="3770630" y="1540457"/>
            <a:ext cx="1229360" cy="501703"/>
          </a:xfrm>
          <a:prstGeom prst="bentConnector3">
            <a:avLst>
              <a:gd name="adj1" fmla="val 100413"/>
            </a:avLst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BB32B69-A696-444C-9950-3F970A4FB2D8}"/>
              </a:ext>
            </a:extLst>
          </p:cNvPr>
          <p:cNvSpPr txBox="1"/>
          <p:nvPr/>
        </p:nvSpPr>
        <p:spPr>
          <a:xfrm>
            <a:off x="5687072" y="1555226"/>
            <a:ext cx="14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Publication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9E1C1B1-5C92-46B6-963E-F31727ECAF56}"/>
              </a:ext>
            </a:extLst>
          </p:cNvPr>
          <p:cNvSpPr txBox="1"/>
          <p:nvPr/>
        </p:nvSpPr>
        <p:spPr>
          <a:xfrm>
            <a:off x="3386475" y="2103120"/>
            <a:ext cx="14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1992</a:t>
            </a:r>
            <a:endParaRPr lang="zh-CN" altLang="en-US" dirty="0"/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2EF710D-B3EF-4673-AC29-7FB746346695}"/>
              </a:ext>
            </a:extLst>
          </p:cNvPr>
          <p:cNvCxnSpPr>
            <a:cxnSpLocks/>
          </p:cNvCxnSpPr>
          <p:nvPr/>
        </p:nvCxnSpPr>
        <p:spPr>
          <a:xfrm>
            <a:off x="3770630" y="1954849"/>
            <a:ext cx="0" cy="1076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0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40A28-8D88-49B2-9DB5-7074C2BB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F0B1-BE05-4454-8DB8-40FCC415B6DE}" type="datetime1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DE2E5-DBB6-4117-BB78-F87C2E54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C4D85D-28E7-42E5-8161-EDD0DDB1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6D79922-26F0-4BD0-9887-52BC39116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175949"/>
              </p:ext>
            </p:extLst>
          </p:nvPr>
        </p:nvGraphicFramePr>
        <p:xfrm>
          <a:off x="177798" y="2697164"/>
          <a:ext cx="8788403" cy="2167513"/>
        </p:xfrm>
        <a:graphic>
          <a:graphicData uri="http://schemas.openxmlformats.org/drawingml/2006/table">
            <a:tbl>
              <a:tblPr/>
              <a:tblGrid>
                <a:gridCol w="676031">
                  <a:extLst>
                    <a:ext uri="{9D8B030D-6E8A-4147-A177-3AD203B41FA5}">
                      <a16:colId xmlns:a16="http://schemas.microsoft.com/office/drawing/2014/main" val="1681596755"/>
                    </a:ext>
                  </a:extLst>
                </a:gridCol>
                <a:gridCol w="676031">
                  <a:extLst>
                    <a:ext uri="{9D8B030D-6E8A-4147-A177-3AD203B41FA5}">
                      <a16:colId xmlns:a16="http://schemas.microsoft.com/office/drawing/2014/main" val="3566952609"/>
                    </a:ext>
                  </a:extLst>
                </a:gridCol>
                <a:gridCol w="676031">
                  <a:extLst>
                    <a:ext uri="{9D8B030D-6E8A-4147-A177-3AD203B41FA5}">
                      <a16:colId xmlns:a16="http://schemas.microsoft.com/office/drawing/2014/main" val="62961379"/>
                    </a:ext>
                  </a:extLst>
                </a:gridCol>
                <a:gridCol w="676031">
                  <a:extLst>
                    <a:ext uri="{9D8B030D-6E8A-4147-A177-3AD203B41FA5}">
                      <a16:colId xmlns:a16="http://schemas.microsoft.com/office/drawing/2014/main" val="2963226834"/>
                    </a:ext>
                  </a:extLst>
                </a:gridCol>
                <a:gridCol w="676031">
                  <a:extLst>
                    <a:ext uri="{9D8B030D-6E8A-4147-A177-3AD203B41FA5}">
                      <a16:colId xmlns:a16="http://schemas.microsoft.com/office/drawing/2014/main" val="2159978588"/>
                    </a:ext>
                  </a:extLst>
                </a:gridCol>
                <a:gridCol w="676031">
                  <a:extLst>
                    <a:ext uri="{9D8B030D-6E8A-4147-A177-3AD203B41FA5}">
                      <a16:colId xmlns:a16="http://schemas.microsoft.com/office/drawing/2014/main" val="2596855450"/>
                    </a:ext>
                  </a:extLst>
                </a:gridCol>
                <a:gridCol w="676031">
                  <a:extLst>
                    <a:ext uri="{9D8B030D-6E8A-4147-A177-3AD203B41FA5}">
                      <a16:colId xmlns:a16="http://schemas.microsoft.com/office/drawing/2014/main" val="1527229270"/>
                    </a:ext>
                  </a:extLst>
                </a:gridCol>
                <a:gridCol w="676031">
                  <a:extLst>
                    <a:ext uri="{9D8B030D-6E8A-4147-A177-3AD203B41FA5}">
                      <a16:colId xmlns:a16="http://schemas.microsoft.com/office/drawing/2014/main" val="1983237949"/>
                    </a:ext>
                  </a:extLst>
                </a:gridCol>
                <a:gridCol w="676031">
                  <a:extLst>
                    <a:ext uri="{9D8B030D-6E8A-4147-A177-3AD203B41FA5}">
                      <a16:colId xmlns:a16="http://schemas.microsoft.com/office/drawing/2014/main" val="2948532437"/>
                    </a:ext>
                  </a:extLst>
                </a:gridCol>
                <a:gridCol w="676031">
                  <a:extLst>
                    <a:ext uri="{9D8B030D-6E8A-4147-A177-3AD203B41FA5}">
                      <a16:colId xmlns:a16="http://schemas.microsoft.com/office/drawing/2014/main" val="129899187"/>
                    </a:ext>
                  </a:extLst>
                </a:gridCol>
                <a:gridCol w="676031">
                  <a:extLst>
                    <a:ext uri="{9D8B030D-6E8A-4147-A177-3AD203B41FA5}">
                      <a16:colId xmlns:a16="http://schemas.microsoft.com/office/drawing/2014/main" val="3049957371"/>
                    </a:ext>
                  </a:extLst>
                </a:gridCol>
                <a:gridCol w="676031">
                  <a:extLst>
                    <a:ext uri="{9D8B030D-6E8A-4147-A177-3AD203B41FA5}">
                      <a16:colId xmlns:a16="http://schemas.microsoft.com/office/drawing/2014/main" val="860403505"/>
                    </a:ext>
                  </a:extLst>
                </a:gridCol>
                <a:gridCol w="676031">
                  <a:extLst>
                    <a:ext uri="{9D8B030D-6E8A-4147-A177-3AD203B41FA5}">
                      <a16:colId xmlns:a16="http://schemas.microsoft.com/office/drawing/2014/main" val="1909312661"/>
                    </a:ext>
                  </a:extLst>
                </a:gridCol>
              </a:tblGrid>
              <a:tr h="3174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Mean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SD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Skew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Kurt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Min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5%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25%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Median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75%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95%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Max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n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926202"/>
                  </a:ext>
                </a:extLst>
              </a:tr>
              <a:tr h="3065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NAV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2.5036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75.6563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94.0601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9255.971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0.0237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0.7372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0.9737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1.0161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1.1285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1.8079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9075.485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186476.3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576671"/>
                  </a:ext>
                </a:extLst>
              </a:tr>
              <a:tr h="30651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CNAV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2.555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75.6559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94.0595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9255.96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0.0237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0.7518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0.9854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1.0363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1.1964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1.9768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9075.485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+mn-cs"/>
                        </a:rPr>
                        <a:t>186476.3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1055836"/>
                  </a:ext>
                </a:extLst>
              </a:tr>
              <a:tr h="306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ret_1m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0.0039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0.0566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13.3986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855.7507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-0.9017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-0.0616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-0.0093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0.0015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0.0158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0.0737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5.9714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173449.3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445477"/>
                  </a:ext>
                </a:extLst>
              </a:tr>
              <a:tr h="306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ret_3m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0.0028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0.03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0.7687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62.6904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-0.729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-0.035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-0.007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0.0017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0.0124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0.0445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0.8508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159781.3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817899"/>
                  </a:ext>
                </a:extLst>
              </a:tr>
              <a:tr h="3065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ret_9m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0.0022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0.0169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-0.4606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32.7999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-0.4068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-0.0211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-0.0042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0.0019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0.009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0.0265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0.2797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123226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838643"/>
                  </a:ext>
                </a:extLst>
              </a:tr>
              <a:tr h="3174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ret_12m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0.0017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0.0139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-0.1605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30.435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-0.2673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-0.0175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-0.0034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0.0016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0.0073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0.0211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0.1914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107036.8</a:t>
                      </a:r>
                    </a:p>
                  </a:txBody>
                  <a:tcPr marL="5833" marR="5833" marT="583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7572310"/>
                  </a:ext>
                </a:extLst>
              </a:tr>
            </a:tbl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230D791E-414A-4B7E-9F83-05EC0C93648C}"/>
              </a:ext>
            </a:extLst>
          </p:cNvPr>
          <p:cNvSpPr txBox="1">
            <a:spLocks/>
          </p:cNvSpPr>
          <p:nvPr/>
        </p:nvSpPr>
        <p:spPr>
          <a:xfrm>
            <a:off x="354330" y="934087"/>
            <a:ext cx="7326630" cy="1108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短期收益率波动较大，长期偏度趋于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，峰度下降明显</a:t>
            </a:r>
          </a:p>
        </p:txBody>
      </p:sp>
    </p:spTree>
    <p:extLst>
      <p:ext uri="{BB962C8B-B14F-4D97-AF65-F5344CB8AC3E}">
        <p14:creationId xmlns:p14="http://schemas.microsoft.com/office/powerpoint/2010/main" val="1087480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DD48A4-7D44-414B-B868-7AB78D5B2A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48" y="1711009"/>
                <a:ext cx="8186984" cy="466566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Benchmark model:</a:t>
                </a: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𝑗𝑡</m:t>
                        </m:r>
                      </m:sub>
                    </m:sSub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alpha spread of predictor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200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𝑗𝑡</m:t>
                        </m:r>
                      </m:sub>
                      <m:sup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𝑂𝑂𝑆</m:t>
                        </m:r>
                      </m:sup>
                    </m:sSubSup>
                    <m:r>
                      <a:rPr lang="en-US" altLang="zh-CN" sz="2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an indicator variable (if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outside the original sample period).</a:t>
                </a:r>
              </a:p>
              <a:p>
                <a:pPr lvl="1"/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“post-sample decay” </a:t>
                </a:r>
              </a:p>
              <a:p>
                <a:pPr marL="914400" lvl="2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perhaps the decline starts to decline just before publication and continuing to decay as awareness of the study grows over time</a:t>
                </a: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 panel regressions</a:t>
                </a: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a score computed based on fund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date-t value of the predictor.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𝑂𝑂𝑆</m:t>
                        </m:r>
                      </m:sup>
                    </m:sSubSup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𝑃𝑃</m:t>
                        </m:r>
                      </m:sup>
                    </m:sSubSup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out-of-sample and post-publication indicator variables.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DD48A4-7D44-414B-B868-7AB78D5B2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48" y="1711009"/>
                <a:ext cx="8186984" cy="4665662"/>
              </a:xfrm>
              <a:blipFill>
                <a:blip r:embed="rId3"/>
                <a:stretch>
                  <a:fillRect l="-1340" t="-2353" r="-1489" b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2020/4/4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3FE607E-7EE6-4F69-BB3D-9D83E6354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825" y="2146938"/>
            <a:ext cx="2792095" cy="5135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6E47E40-E141-42B1-9B6E-E67EF82C0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555" y="3455135"/>
            <a:ext cx="1482725" cy="3760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7856B9D-6370-4AC2-B6B1-2B5AE127E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4075" y="4760747"/>
            <a:ext cx="4895850" cy="46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56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031231"/>
            <a:ext cx="2057400" cy="365125"/>
          </a:xfrm>
        </p:spPr>
        <p:txBody>
          <a:bodyPr/>
          <a:lstStyle/>
          <a:p>
            <a:fld id="{24DBAE1B-DCE4-4E54-8B7D-1C1833BAD0F5}" type="datetime1">
              <a:rPr lang="zh-CN" altLang="en-US" smtClean="0"/>
              <a:t>2020/4/4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03123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031231"/>
            <a:ext cx="2057400" cy="365125"/>
          </a:xfrm>
        </p:spPr>
        <p:txBody>
          <a:bodyPr/>
          <a:lstStyle/>
          <a:p>
            <a:fld id="{6131721A-95F3-4C10-B9AE-0F28F1BB908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476248" y="1223329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1: Whether overall hedge fund performance has declined substantially over time?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6AF001-2533-4EBC-BC5B-460A1983D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" y="1219536"/>
            <a:ext cx="9144000" cy="53235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45EA51A-2974-4BE2-A718-EA7BCC8ACEC8}"/>
              </a:ext>
            </a:extLst>
          </p:cNvPr>
          <p:cNvSpPr txBox="1"/>
          <p:nvPr/>
        </p:nvSpPr>
        <p:spPr>
          <a:xfrm>
            <a:off x="1645920" y="1778000"/>
            <a:ext cx="640080" cy="4267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A6ECCD-AEA6-403E-BF98-1B2AE98A769E}"/>
              </a:ext>
            </a:extLst>
          </p:cNvPr>
          <p:cNvSpPr txBox="1"/>
          <p:nvPr/>
        </p:nvSpPr>
        <p:spPr>
          <a:xfrm>
            <a:off x="2363824" y="2145344"/>
            <a:ext cx="552096" cy="719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0B13497-DF6B-46DB-813E-B2591DC6710D}"/>
              </a:ext>
            </a:extLst>
          </p:cNvPr>
          <p:cNvSpPr txBox="1"/>
          <p:nvPr/>
        </p:nvSpPr>
        <p:spPr>
          <a:xfrm>
            <a:off x="4262120" y="3124200"/>
            <a:ext cx="1051560" cy="401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9E85B5D-D146-49D9-BC8C-945E50BA6BBE}"/>
              </a:ext>
            </a:extLst>
          </p:cNvPr>
          <p:cNvSpPr txBox="1"/>
          <p:nvPr/>
        </p:nvSpPr>
        <p:spPr>
          <a:xfrm>
            <a:off x="3028950" y="2809239"/>
            <a:ext cx="1146810" cy="401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00963E-EE3A-41FD-86AF-1AE05B296ECB}"/>
              </a:ext>
            </a:extLst>
          </p:cNvPr>
          <p:cNvSpPr txBox="1"/>
          <p:nvPr/>
        </p:nvSpPr>
        <p:spPr>
          <a:xfrm>
            <a:off x="1656080" y="4409440"/>
            <a:ext cx="640080" cy="4267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A6ED5C-D394-48C8-8115-2528BB9A4812}"/>
              </a:ext>
            </a:extLst>
          </p:cNvPr>
          <p:cNvSpPr txBox="1"/>
          <p:nvPr/>
        </p:nvSpPr>
        <p:spPr>
          <a:xfrm>
            <a:off x="2373984" y="4776784"/>
            <a:ext cx="552096" cy="719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06643AE-B351-420F-AFB2-928A9FA5FBC9}"/>
              </a:ext>
            </a:extLst>
          </p:cNvPr>
          <p:cNvSpPr txBox="1"/>
          <p:nvPr/>
        </p:nvSpPr>
        <p:spPr>
          <a:xfrm>
            <a:off x="4272280" y="5755640"/>
            <a:ext cx="1051560" cy="401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AE2E54-57C7-4F54-A0F7-EFDA8AD009BB}"/>
              </a:ext>
            </a:extLst>
          </p:cNvPr>
          <p:cNvSpPr txBox="1"/>
          <p:nvPr/>
        </p:nvSpPr>
        <p:spPr>
          <a:xfrm>
            <a:off x="3039110" y="5440679"/>
            <a:ext cx="1146810" cy="4013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88FC7A-23AA-4B61-8619-F75B3D106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837" y="167861"/>
            <a:ext cx="2260283" cy="4157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9EB8110-8ABB-47B0-AEFA-C66B83512AC5}"/>
                  </a:ext>
                </a:extLst>
              </p:cNvPr>
              <p:cNvSpPr txBox="1"/>
              <p:nvPr/>
            </p:nvSpPr>
            <p:spPr>
              <a:xfrm>
                <a:off x="1513840" y="664670"/>
                <a:ext cx="6400800" cy="419154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𝑂𝑂𝑆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𝑃𝑟𝑒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𝑃𝑜𝑠𝑡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,0}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9EB8110-8ABB-47B0-AEFA-C66B83512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840" y="664670"/>
                <a:ext cx="6400800" cy="419154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74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2020/4/4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D42DDA2-ECDC-46E2-BE85-8C3637620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60" y="147612"/>
            <a:ext cx="9144000" cy="4504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9ACADC-3C78-4B0E-B58E-8D12D316C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4799"/>
            <a:ext cx="9144000" cy="28887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45015DA-EB21-461B-B244-1B962101B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48665"/>
            <a:ext cx="9144000" cy="281187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EA6D4DB5-DCFC-4C3F-AF20-4C77E96B9F11}"/>
              </a:ext>
            </a:extLst>
          </p:cNvPr>
          <p:cNvSpPr txBox="1"/>
          <p:nvPr/>
        </p:nvSpPr>
        <p:spPr>
          <a:xfrm>
            <a:off x="2462530" y="1262326"/>
            <a:ext cx="6671310" cy="2450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273B484-3B99-4B23-AC29-A3B3E6D25D90}"/>
              </a:ext>
            </a:extLst>
          </p:cNvPr>
          <p:cNvSpPr txBox="1"/>
          <p:nvPr/>
        </p:nvSpPr>
        <p:spPr>
          <a:xfrm>
            <a:off x="3028950" y="1548023"/>
            <a:ext cx="2670810" cy="10896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7997FE3-4C56-4FC4-A508-97ACF664F151}"/>
              </a:ext>
            </a:extLst>
          </p:cNvPr>
          <p:cNvSpPr txBox="1"/>
          <p:nvPr/>
        </p:nvSpPr>
        <p:spPr>
          <a:xfrm>
            <a:off x="2472690" y="4086806"/>
            <a:ext cx="6671310" cy="2450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3A0783A-8C42-4D4E-B227-65C78D0ABD0D}"/>
              </a:ext>
            </a:extLst>
          </p:cNvPr>
          <p:cNvSpPr txBox="1"/>
          <p:nvPr/>
        </p:nvSpPr>
        <p:spPr>
          <a:xfrm>
            <a:off x="3039110" y="4372503"/>
            <a:ext cx="2660650" cy="11138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298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Time-Varying Arbitrage Activity and Fund Competition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2020/4/4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478508" y="1863091"/>
            <a:ext cx="8186984" cy="4807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three diﬀerent proxies of market-level arbitrage activity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(Chordia, Subrahmanyam, and Tong, 2014)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Aggregate short interest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Aggregate share turnover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Aggregate hedge fund asset size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four diﬀerent measures of competition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Aggregate industry size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Sector size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NPeers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(number of peers)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TSIM (total similarity) </a:t>
            </a:r>
          </a:p>
        </p:txBody>
      </p:sp>
    </p:spTree>
    <p:extLst>
      <p:ext uri="{BB962C8B-B14F-4D97-AF65-F5344CB8AC3E}">
        <p14:creationId xmlns:p14="http://schemas.microsoft.com/office/powerpoint/2010/main" val="1046271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Data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D48A4-7D44-414B-B868-7AB78D5B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08" y="1593345"/>
            <a:ext cx="8186984" cy="476300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short interest data is 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Compustat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January 1973 to December 2014.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short interest of U.S. common equities is the value-weighted monthly short interest scaled by the previous month’s outstanding shares.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share turnover are obtained from CRSP, January 1961 to December 2014.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share turnover is the monthly value-weighted share turnover using the market capitalization at the end of the previous year as the weight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hedge fund asset size, are 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Jylh¨a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Suominen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(2011), March 1977 to December 2010.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2020/4/4</a:t>
            </a:fld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4F24729A-2C75-4AA5-A28B-7CF7E646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2354241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2020/4/4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84B73B-1108-4ADC-89E3-6ED9A310F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85" y="390524"/>
            <a:ext cx="6757830" cy="31445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6D4E8CB-4E70-4870-8B92-288EEDA26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245" y="3535107"/>
            <a:ext cx="6757830" cy="32574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D55C057-4697-4572-BB16-388FC66FD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6772" y="90868"/>
            <a:ext cx="2390775" cy="228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C05758-E5A8-4EDC-8C1A-7FEF434D7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560" y="182851"/>
            <a:ext cx="1513840" cy="563485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081B159-490D-462A-8A35-07259A9A6AAC}"/>
              </a:ext>
            </a:extLst>
          </p:cNvPr>
          <p:cNvSpPr txBox="1"/>
          <p:nvPr/>
        </p:nvSpPr>
        <p:spPr>
          <a:xfrm>
            <a:off x="3860800" y="853440"/>
            <a:ext cx="619760" cy="59136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9EE629-4627-41B6-A352-73B1103BB753}"/>
              </a:ext>
            </a:extLst>
          </p:cNvPr>
          <p:cNvSpPr txBox="1"/>
          <p:nvPr/>
        </p:nvSpPr>
        <p:spPr>
          <a:xfrm>
            <a:off x="6478270" y="853440"/>
            <a:ext cx="619760" cy="59136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38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Time-Varying Arbitrage Activity and Fund Competition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2020/4/4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478508" y="1863091"/>
            <a:ext cx="8186984" cy="4807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three diﬀerent proxies of market-level arbitrage activity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(Chordia, Subrahmanyam, and Tong, 2014)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Aggregate short interest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Aggregate share turnover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Aggregate hedge fund asset size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four diﬀerent measures of competition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Aggregate industry size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Sector size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NPeers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(number of peers)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TSIM (total similarity) </a:t>
            </a:r>
          </a:p>
        </p:txBody>
      </p:sp>
    </p:spTree>
    <p:extLst>
      <p:ext uri="{BB962C8B-B14F-4D97-AF65-F5344CB8AC3E}">
        <p14:creationId xmlns:p14="http://schemas.microsoft.com/office/powerpoint/2010/main" val="4118349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84" y="136524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Data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D48A4-7D44-414B-B868-7AB78D5B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08" y="1320800"/>
            <a:ext cx="8269252" cy="5400676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sample period starts in 1980:1 and ends in 2015:1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industry size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P´astor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Stambaugh, and Taylor, 2015)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AUM of all actively managed U.S. equity mutual funds divided by the total market capitalization of all CRSP common stocks.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 size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similarly with Aggregate industry size, but separately for each style.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NPeers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(number of peers)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Hoberg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Kumar, and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Prabhala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2018).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peers with holdings of similar size/ value/ momentum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TSIM (total similarity)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Hoberg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Kumar, and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Prabhala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2018).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degree of similarity with holdings of similar size/ value/ momentum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2020/4/4</a:t>
            </a:fld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4F24729A-2C75-4AA5-A28B-7CF7E646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2466786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2020/4/4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1F6919-3315-4C0B-ACE5-EEF4BFF17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1079501"/>
            <a:ext cx="7572375" cy="52768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BD24CA7-1CA5-49F3-9B4D-5B4009DEB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59" y="460632"/>
            <a:ext cx="7969891" cy="32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44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2020/4/4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0D8BE0-B941-4E12-AB6C-FABF667BA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2680"/>
            <a:ext cx="9144000" cy="59419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EAA0A0C-DC9E-460B-9132-F30E5B5DC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" y="226265"/>
            <a:ext cx="8096250" cy="4857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9150442-4A66-40D3-B5E1-71C3C1ABE68B}"/>
              </a:ext>
            </a:extLst>
          </p:cNvPr>
          <p:cNvSpPr txBox="1"/>
          <p:nvPr/>
        </p:nvSpPr>
        <p:spPr>
          <a:xfrm>
            <a:off x="3129280" y="1739846"/>
            <a:ext cx="6004560" cy="2819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542993-5855-424C-86A8-F7AAF4F493D6}"/>
              </a:ext>
            </a:extLst>
          </p:cNvPr>
          <p:cNvSpPr txBox="1"/>
          <p:nvPr/>
        </p:nvSpPr>
        <p:spPr>
          <a:xfrm>
            <a:off x="3133090" y="4674844"/>
            <a:ext cx="6004560" cy="2819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02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2B0CB-9D9E-454E-97C6-74DC4AE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40A28-8D88-49B2-9DB5-7074C2BB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F0B1-BE05-4454-8DB8-40FCC415B6DE}" type="datetime1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DE2E5-DBB6-4117-BB78-F87C2E54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C4D85D-28E7-42E5-8161-EDD0DDB1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8E5C8DB-1957-4211-AFCC-1C2AC99B5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84607"/>
              </p:ext>
            </p:extLst>
          </p:nvPr>
        </p:nvGraphicFramePr>
        <p:xfrm>
          <a:off x="2052320" y="280994"/>
          <a:ext cx="4917441" cy="5977575"/>
        </p:xfrm>
        <a:graphic>
          <a:graphicData uri="http://schemas.openxmlformats.org/drawingml/2006/table">
            <a:tbl>
              <a:tblPr/>
              <a:tblGrid>
                <a:gridCol w="1854388">
                  <a:extLst>
                    <a:ext uri="{9D8B030D-6E8A-4147-A177-3AD203B41FA5}">
                      <a16:colId xmlns:a16="http://schemas.microsoft.com/office/drawing/2014/main" val="2907291783"/>
                    </a:ext>
                  </a:extLst>
                </a:gridCol>
                <a:gridCol w="1473578">
                  <a:extLst>
                    <a:ext uri="{9D8B030D-6E8A-4147-A177-3AD203B41FA5}">
                      <a16:colId xmlns:a16="http://schemas.microsoft.com/office/drawing/2014/main" val="439478346"/>
                    </a:ext>
                  </a:extLst>
                </a:gridCol>
                <a:gridCol w="1589475">
                  <a:extLst>
                    <a:ext uri="{9D8B030D-6E8A-4147-A177-3AD203B41FA5}">
                      <a16:colId xmlns:a16="http://schemas.microsoft.com/office/drawing/2014/main" val="3386070555"/>
                    </a:ext>
                  </a:extLst>
                </a:gridCol>
              </a:tblGrid>
              <a:tr h="22771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Age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TNA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126959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(1)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(2)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40583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Constant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-140.299***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0.00014***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836988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832500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Recessions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5.315***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2300.979***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327781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916890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Quant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-18.431***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-318.129***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57167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348526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Quant X Recessions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12.463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6760.262***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011152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(0.157)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025059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Log(TNA)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10.826***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23940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78995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ExpenseRatio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22.244***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3333.216***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302828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(0,000)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999157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NetFlows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0.005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11.385***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559561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(0.835)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569492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FlowVolatility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1.665***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10.388***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218330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023020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Momentum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0.2337***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12.506***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994192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433775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Size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-0.2247***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-10.810***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321642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206977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0.1389***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11.173***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342081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269585"/>
                  </a:ext>
                </a:extLst>
              </a:tr>
              <a:tr h="2206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Log(Age)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2127.820***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435060"/>
                  </a:ext>
                </a:extLst>
              </a:tr>
              <a:tr h="227717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13686"/>
                  </a:ext>
                </a:extLst>
              </a:tr>
              <a:tr h="2277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observations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49411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49412</a:t>
                      </a:r>
                    </a:p>
                  </a:txBody>
                  <a:tcPr marL="4824" marR="4824" marT="482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5449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B175ACDC-F7B4-4ADA-B397-622B60215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84" y="1690689"/>
            <a:ext cx="6364776" cy="437121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F6AF97-0467-40A4-9D31-19275430515E}"/>
              </a:ext>
            </a:extLst>
          </p:cNvPr>
          <p:cNvSpPr txBox="1"/>
          <p:nvPr/>
        </p:nvSpPr>
        <p:spPr>
          <a:xfrm>
            <a:off x="2089176" y="1127051"/>
            <a:ext cx="4917441" cy="132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064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Research Questions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BB4-8C45-4CFE-8EFA-0F46E9664BAB}" type="datetime1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20" y="1764664"/>
            <a:ext cx="8295260" cy="4463415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modest number of variables that appear to do so have now been found. Whether these alpha predictors continue to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out-of-sample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snooping, arbitrage activities, fund competition and learning,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explains the OOS declines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forecast performance.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these alpha predictors work in the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corporate bond fund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05D508-DAB0-48BF-AF4A-5AD75D9641A9}"/>
              </a:ext>
            </a:extLst>
          </p:cNvPr>
          <p:cNvSpPr txBox="1"/>
          <p:nvPr/>
        </p:nvSpPr>
        <p:spPr>
          <a:xfrm>
            <a:off x="117220" y="1595120"/>
            <a:ext cx="8398130" cy="140208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8BF230-737D-436F-B05D-888FA307436C}"/>
              </a:ext>
            </a:extLst>
          </p:cNvPr>
          <p:cNvSpPr txBox="1"/>
          <p:nvPr/>
        </p:nvSpPr>
        <p:spPr>
          <a:xfrm>
            <a:off x="117220" y="3071174"/>
            <a:ext cx="8112380" cy="115601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208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bond fund performance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2020/4/4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350520" y="1619569"/>
            <a:ext cx="8442960" cy="4807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vast majority of the mutual fund predictors we consider in this paper were originally studied in the context of U.S. equity funds.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study the performance of Corporate bond?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asset class that they represent is extremely large.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corporate bonds are conceptually somewhat close to equities.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therefore conceivable that the skills required to generate alpha in one market could be valuable in the other.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483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bond fund: Data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2020/4/4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350520" y="1619569"/>
            <a:ext cx="8442960" cy="48079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bond fund sample is from the CRSP Mutual Fund database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(if the CRSP style code begins with “IC.” 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corporate bond fund data begin in January 1991, the ﬁrst realized alphas are observed in January 1994. The sample ends in January 2015.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Holdings of corporate bond funds are only available starting in September of 2003.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to the TRACE system became mandatory from 2005 for all ﬁxed income trades.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our bond fund analysis considers only 13 predictors, 6 of which are measures of past performance.</a:t>
            </a:r>
          </a:p>
        </p:txBody>
      </p:sp>
    </p:spTree>
    <p:extLst>
      <p:ext uri="{BB962C8B-B14F-4D97-AF65-F5344CB8AC3E}">
        <p14:creationId xmlns:p14="http://schemas.microsoft.com/office/powerpoint/2010/main" val="709713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2020/4/4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59CFDD-6CF0-4DA9-9EBE-18E93982B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0555"/>
            <a:ext cx="9144000" cy="3426970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58B03616-513E-45D2-8EF9-7F5ECDD6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6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bond fund performance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FB7AA2-32F7-4C2A-AE75-CC039718D487}"/>
              </a:ext>
            </a:extLst>
          </p:cNvPr>
          <p:cNvSpPr txBox="1"/>
          <p:nvPr/>
        </p:nvSpPr>
        <p:spPr>
          <a:xfrm>
            <a:off x="714375" y="5069840"/>
            <a:ext cx="3943350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4BA83F-3FC7-438C-8098-1B8F1ACB2D90}"/>
              </a:ext>
            </a:extLst>
          </p:cNvPr>
          <p:cNvSpPr txBox="1"/>
          <p:nvPr/>
        </p:nvSpPr>
        <p:spPr>
          <a:xfrm>
            <a:off x="7338695" y="5069840"/>
            <a:ext cx="1176655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C487F8-53F0-450F-825E-9AE60B1A172E}"/>
              </a:ext>
            </a:extLst>
          </p:cNvPr>
          <p:cNvSpPr/>
          <p:nvPr/>
        </p:nvSpPr>
        <p:spPr>
          <a:xfrm>
            <a:off x="344804" y="1314255"/>
            <a:ext cx="843343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factors are excess returns on Barclays bond indexes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(include indexes for U.S. Treasuries, investment-grade corporates, high-yield corporates, and mortgage-backed securities)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36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BAE1B-DCE4-4E54-8B7D-1C1833BAD0F5}" type="datetime1">
              <a:rPr lang="zh-CN" altLang="en-US" smtClean="0"/>
              <a:t>2020/4/4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0F901DE4-7EF0-40B9-B4CF-83D646EE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EEDB81-CB93-4D44-915C-6B8AB0A1D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95" y="11667"/>
            <a:ext cx="7414895" cy="34355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7E0179E-F1D4-4956-8D7A-81F42B4C0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995" y="3471941"/>
            <a:ext cx="7414895" cy="333752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F39DC78-4E43-419A-8FDD-F136A4545D2D}"/>
              </a:ext>
            </a:extLst>
          </p:cNvPr>
          <p:cNvSpPr/>
          <p:nvPr/>
        </p:nvSpPr>
        <p:spPr>
          <a:xfrm>
            <a:off x="111760" y="3324602"/>
            <a:ext cx="3261360" cy="830997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This is a measure of the degree of non-smoothness in the U.S. Treasury yield curve.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0A258D-89A1-40EC-B52D-5B838624127E}"/>
              </a:ext>
            </a:extLst>
          </p:cNvPr>
          <p:cNvSpPr txBox="1"/>
          <p:nvPr/>
        </p:nvSpPr>
        <p:spPr>
          <a:xfrm>
            <a:off x="628650" y="802640"/>
            <a:ext cx="2400300" cy="49784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BE887B52-45ED-4375-AABF-7232EAB08359}"/>
              </a:ext>
            </a:extLst>
          </p:cNvPr>
          <p:cNvCxnSpPr>
            <a:stCxn id="15" idx="1"/>
          </p:cNvCxnSpPr>
          <p:nvPr/>
        </p:nvCxnSpPr>
        <p:spPr>
          <a:xfrm rot="10800000" flipV="1">
            <a:off x="304800" y="1051560"/>
            <a:ext cx="323850" cy="2273042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73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2B0CB-9D9E-454E-97C6-74DC4AE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40A28-8D88-49B2-9DB5-7074C2BB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F0B1-BE05-4454-8DB8-40FCC415B6DE}" type="datetime1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DE2E5-DBB6-4117-BB78-F87C2E54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C4D85D-28E7-42E5-8161-EDD0DDB1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0C52BC6-A2BF-464B-AC55-C2365D7DE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80818"/>
              </p:ext>
            </p:extLst>
          </p:nvPr>
        </p:nvGraphicFramePr>
        <p:xfrm>
          <a:off x="1818640" y="365127"/>
          <a:ext cx="5894688" cy="5991234"/>
        </p:xfrm>
        <a:graphic>
          <a:graphicData uri="http://schemas.openxmlformats.org/drawingml/2006/table">
            <a:tbl>
              <a:tblPr/>
              <a:tblGrid>
                <a:gridCol w="1546149">
                  <a:extLst>
                    <a:ext uri="{9D8B030D-6E8A-4147-A177-3AD203B41FA5}">
                      <a16:colId xmlns:a16="http://schemas.microsoft.com/office/drawing/2014/main" val="3247806897"/>
                    </a:ext>
                  </a:extLst>
                </a:gridCol>
                <a:gridCol w="1076781">
                  <a:extLst>
                    <a:ext uri="{9D8B030D-6E8A-4147-A177-3AD203B41FA5}">
                      <a16:colId xmlns:a16="http://schemas.microsoft.com/office/drawing/2014/main" val="338316183"/>
                    </a:ext>
                  </a:extLst>
                </a:gridCol>
                <a:gridCol w="1173416">
                  <a:extLst>
                    <a:ext uri="{9D8B030D-6E8A-4147-A177-3AD203B41FA5}">
                      <a16:colId xmlns:a16="http://schemas.microsoft.com/office/drawing/2014/main" val="1515314813"/>
                    </a:ext>
                  </a:extLst>
                </a:gridCol>
                <a:gridCol w="1007757">
                  <a:extLst>
                    <a:ext uri="{9D8B030D-6E8A-4147-A177-3AD203B41FA5}">
                      <a16:colId xmlns:a16="http://schemas.microsoft.com/office/drawing/2014/main" val="1236392344"/>
                    </a:ext>
                  </a:extLst>
                </a:gridCol>
                <a:gridCol w="1090585">
                  <a:extLst>
                    <a:ext uri="{9D8B030D-6E8A-4147-A177-3AD203B41FA5}">
                      <a16:colId xmlns:a16="http://schemas.microsoft.com/office/drawing/2014/main" val="903882005"/>
                    </a:ext>
                  </a:extLst>
                </a:gridCol>
              </a:tblGrid>
              <a:tr h="224731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Picking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Timing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Picking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Timing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155324"/>
                  </a:ext>
                </a:extLst>
              </a:tr>
              <a:tr h="2247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(1)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(2)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(1)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(2)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305280"/>
                  </a:ext>
                </a:extLst>
              </a:tr>
              <a:tr h="221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Constant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0.2608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0.1352***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0.937***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0.0768***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528662"/>
                  </a:ext>
                </a:extLst>
              </a:tr>
              <a:tr h="221088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(0.122)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690278"/>
                  </a:ext>
                </a:extLst>
              </a:tr>
              <a:tr h="221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Recessions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0.0313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-0.0382***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0.0284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-0.0349***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19975"/>
                  </a:ext>
                </a:extLst>
              </a:tr>
              <a:tr h="221088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(0.143)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(0.188)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78784"/>
                  </a:ext>
                </a:extLst>
              </a:tr>
              <a:tr h="221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Theta_TNA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20.7009***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-0.2907***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822927"/>
                  </a:ext>
                </a:extLst>
              </a:tr>
              <a:tr h="221088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428697"/>
                  </a:ext>
                </a:extLst>
              </a:tr>
              <a:tr h="221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Theta_Hold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4.0542***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0.7958***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16179"/>
                  </a:ext>
                </a:extLst>
              </a:tr>
              <a:tr h="221088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439198"/>
                  </a:ext>
                </a:extLst>
              </a:tr>
              <a:tr h="221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Log(AGE)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-0.0175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0.0040***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-0.0913***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0.0127***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424923"/>
                  </a:ext>
                </a:extLst>
              </a:tr>
              <a:tr h="221088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(0.178)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663158"/>
                  </a:ext>
                </a:extLst>
              </a:tr>
              <a:tr h="221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Log(TNA)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-0.0327***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0.0012***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-0.0393***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0.0017***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225383"/>
                  </a:ext>
                </a:extLst>
              </a:tr>
              <a:tr h="221088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679547"/>
                  </a:ext>
                </a:extLst>
              </a:tr>
              <a:tr h="221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ExpenseRatio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0.2155**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-0.0019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0.2107**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0.0011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009026"/>
                  </a:ext>
                </a:extLst>
              </a:tr>
              <a:tr h="221088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(0.022)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(0.796)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(0.026)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(0.875)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22313"/>
                  </a:ext>
                </a:extLst>
              </a:tr>
              <a:tr h="221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NetFlows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-0.0016***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0.008***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-0.0021***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-0.00005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870070"/>
                  </a:ext>
                </a:extLst>
              </a:tr>
              <a:tr h="221088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(0.007)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(0.008)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(0.001)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(0.204)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618245"/>
                  </a:ext>
                </a:extLst>
              </a:tr>
              <a:tr h="221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FlowVolatility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0.001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0.0010***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-0.0104***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0.0011***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345323"/>
                  </a:ext>
                </a:extLst>
              </a:tr>
              <a:tr h="221088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(0.484)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191027"/>
                  </a:ext>
                </a:extLst>
              </a:tr>
              <a:tr h="221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Momentum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0.0122***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-0.0010***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-0.0104***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-0.0009***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66778"/>
                  </a:ext>
                </a:extLst>
              </a:tr>
              <a:tr h="221088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290363"/>
                  </a:ext>
                </a:extLst>
              </a:tr>
              <a:tr h="221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Size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-0.0103***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0.0003***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0.0133***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0.0002***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15952"/>
                  </a:ext>
                </a:extLst>
              </a:tr>
              <a:tr h="224731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054177"/>
                  </a:ext>
                </a:extLst>
              </a:tr>
              <a:tr h="224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-0.0038***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-0.0001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-0.0046***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0.000065***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194125"/>
                  </a:ext>
                </a:extLst>
              </a:tr>
              <a:tr h="224731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(0.599)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135632"/>
                  </a:ext>
                </a:extLst>
              </a:tr>
              <a:tr h="2247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Observations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47989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47989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47989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47989</a:t>
                      </a:r>
                    </a:p>
                  </a:txBody>
                  <a:tcPr marL="4500" marR="4500" marT="45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47592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D327C69-51D1-4A01-AA0C-E8BF22E3B483}"/>
              </a:ext>
            </a:extLst>
          </p:cNvPr>
          <p:cNvSpPr txBox="1"/>
          <p:nvPr/>
        </p:nvSpPr>
        <p:spPr>
          <a:xfrm>
            <a:off x="1885976" y="1270000"/>
            <a:ext cx="5774664" cy="1097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30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40A28-8D88-49B2-9DB5-7074C2BB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F0B1-BE05-4454-8DB8-40FCC415B6DE}" type="datetime1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DE2E5-DBB6-4117-BB78-F87C2E54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C4D85D-28E7-42E5-8161-EDD0DDB1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5ADF1C5-C75F-411B-8A64-97C67775A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52810"/>
              </p:ext>
            </p:extLst>
          </p:nvPr>
        </p:nvGraphicFramePr>
        <p:xfrm>
          <a:off x="1524000" y="365126"/>
          <a:ext cx="5994400" cy="5941167"/>
        </p:xfrm>
        <a:graphic>
          <a:graphicData uri="http://schemas.openxmlformats.org/drawingml/2006/table">
            <a:tbl>
              <a:tblPr/>
              <a:tblGrid>
                <a:gridCol w="2202290">
                  <a:extLst>
                    <a:ext uri="{9D8B030D-6E8A-4147-A177-3AD203B41FA5}">
                      <a16:colId xmlns:a16="http://schemas.microsoft.com/office/drawing/2014/main" val="175154530"/>
                    </a:ext>
                  </a:extLst>
                </a:gridCol>
                <a:gridCol w="1224943">
                  <a:extLst>
                    <a:ext uri="{9D8B030D-6E8A-4147-A177-3AD203B41FA5}">
                      <a16:colId xmlns:a16="http://schemas.microsoft.com/office/drawing/2014/main" val="3783592695"/>
                    </a:ext>
                  </a:extLst>
                </a:gridCol>
                <a:gridCol w="1251006">
                  <a:extLst>
                    <a:ext uri="{9D8B030D-6E8A-4147-A177-3AD203B41FA5}">
                      <a16:colId xmlns:a16="http://schemas.microsoft.com/office/drawing/2014/main" val="2641504133"/>
                    </a:ext>
                  </a:extLst>
                </a:gridCol>
                <a:gridCol w="1316161">
                  <a:extLst>
                    <a:ext uri="{9D8B030D-6E8A-4147-A177-3AD203B41FA5}">
                      <a16:colId xmlns:a16="http://schemas.microsoft.com/office/drawing/2014/main" val="1013257597"/>
                    </a:ext>
                  </a:extLst>
                </a:gridCol>
              </a:tblGrid>
              <a:tr h="194226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TimingRecession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PickingRecession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TimingExpansion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60042"/>
                  </a:ext>
                </a:extLst>
              </a:tr>
              <a:tr h="1942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(1)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(2)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(3)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738405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Constant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0.3555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-2.176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0.097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839621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(0.138)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(0.006)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28146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Quant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-0.0004**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0.0077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-0.0019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829309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(0.038)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(0.665)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896573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TopPickersExpansions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-0.0006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-0.00006802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50822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(0.364)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(0.975)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694531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Quant X TopPickersExpansions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-0.0042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-0.005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907138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(0.364)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(0.975)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771346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TopTimersRecessions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0.0002***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522582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735790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Quant X TopTimersRecessions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0.00001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862700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(0.655)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40039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Log(Age)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0.0046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-0.1112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0.0031***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744967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(0.879)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(0.267)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(0.003)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129148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Log(TNA)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-0.0136***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0.0545***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0.0016***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271390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</a:t>
                      </a:r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）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648608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ExpenseRatio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0.0223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0.7834**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0.0051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678591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(0.826)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(0.020)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(0.394)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284130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NetFlows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0.0022***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-0.0097***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-0.0005***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267977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410513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FlowVolatility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-0.0007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0.0192***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0.0014***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20119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(0.330)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434703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Momentum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-0.0045***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-0.0143***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-0.0009***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359266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854575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Size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-0.0009***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-0.0047***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0.0003***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494064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(0.001)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646439"/>
                  </a:ext>
                </a:extLst>
              </a:tr>
              <a:tr h="1912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0.0006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-0.0081***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0.000001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025019"/>
                  </a:ext>
                </a:extLst>
              </a:tr>
              <a:tr h="194226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(0.108)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(0.000)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(0.447)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467288"/>
                  </a:ext>
                </a:extLst>
              </a:tr>
              <a:tr h="1942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observations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2810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2810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46538</a:t>
                      </a:r>
                    </a:p>
                  </a:txBody>
                  <a:tcPr marL="3996" marR="3996" marT="39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02432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F07A8BF-3E39-4817-AAFF-71C6AEA43E2D}"/>
              </a:ext>
            </a:extLst>
          </p:cNvPr>
          <p:cNvSpPr txBox="1"/>
          <p:nvPr/>
        </p:nvSpPr>
        <p:spPr>
          <a:xfrm>
            <a:off x="1571016" y="1127051"/>
            <a:ext cx="5916904" cy="1900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55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895C6-0EAE-464F-B9AC-FEFE537C2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2183"/>
            <a:ext cx="9144001" cy="2542300"/>
          </a:xfrm>
        </p:spPr>
        <p:txBody>
          <a:bodyPr>
            <a:no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Out-of-Sample Performance of Mutual Fund Predictors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59C511-A008-43B4-A005-16381DDCB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794405"/>
            <a:ext cx="9015957" cy="1744052"/>
          </a:xfrm>
        </p:spPr>
        <p:txBody>
          <a:bodyPr>
            <a:normAutofit/>
          </a:bodyPr>
          <a:lstStyle/>
          <a:p>
            <a:r>
              <a:rPr lang="fi-FI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Christopher S. Jones , Haitao M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Review of Financial Studies, 2020.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C74EB-A02F-4BE4-9B2E-43562E06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27E3-78DC-468A-83FD-E58C3F783EAA}" type="datetime1">
              <a:rPr lang="zh-CN" altLang="en-US" smtClean="0"/>
              <a:t>2020/4/4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4AAA9-703B-483D-8C83-03D115F3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F95C2-BFED-4B7F-BD2E-F154A8AF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77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D013C-0213-4FC9-B3CB-7FF81C60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Test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114976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686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7FA7DEB-B955-4B12-80DE-0544C0B39267}"/>
              </a:ext>
            </a:extLst>
          </p:cNvPr>
          <p:cNvSpPr txBox="1"/>
          <p:nvPr/>
        </p:nvSpPr>
        <p:spPr>
          <a:xfrm>
            <a:off x="2455634" y="2182811"/>
            <a:ext cx="150985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alpha declines out-of-sample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75C045F-D022-49FA-AE2E-0ACBAB3329BC}"/>
              </a:ext>
            </a:extLst>
          </p:cNvPr>
          <p:cNvSpPr txBox="1"/>
          <p:nvPr/>
        </p:nvSpPr>
        <p:spPr>
          <a:xfrm>
            <a:off x="4296092" y="1664135"/>
            <a:ext cx="208130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snooping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1532867-8C02-4B3F-9909-242088D4182D}"/>
              </a:ext>
            </a:extLst>
          </p:cNvPr>
          <p:cNvSpPr txBox="1"/>
          <p:nvPr/>
        </p:nvSpPr>
        <p:spPr>
          <a:xfrm>
            <a:off x="4309331" y="3363095"/>
            <a:ext cx="208130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conditions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6D75773-5C3D-47E5-9631-8628CF3EE43E}"/>
              </a:ext>
            </a:extLst>
          </p:cNvPr>
          <p:cNvSpPr txBox="1"/>
          <p:nvPr/>
        </p:nvSpPr>
        <p:spPr>
          <a:xfrm>
            <a:off x="4296091" y="2494950"/>
            <a:ext cx="2081307" cy="400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ability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B41F365-8C07-49CE-93E8-79AB6FD79A4B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3965485" y="1864190"/>
            <a:ext cx="330607" cy="82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4DA6635-5CEE-48AB-A6DF-8AA2F91427EE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3965485" y="2690643"/>
            <a:ext cx="343846" cy="872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9EB87D-6F77-4B2E-94C3-A1AC13C12380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3965485" y="2690643"/>
            <a:ext cx="330606" cy="4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3446723-1890-48ED-979C-2D0DDCFA9018}"/>
              </a:ext>
            </a:extLst>
          </p:cNvPr>
          <p:cNvSpPr txBox="1"/>
          <p:nvPr/>
        </p:nvSpPr>
        <p:spPr>
          <a:xfrm>
            <a:off x="6714649" y="2983460"/>
            <a:ext cx="23105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Arbitrage activities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E026496-8C97-48AC-A8BD-6118CE6D4F7C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 flipV="1">
            <a:off x="6390638" y="3183515"/>
            <a:ext cx="324011" cy="379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794A3E17-7689-47DD-AC05-13BA043779EE}"/>
              </a:ext>
            </a:extLst>
          </p:cNvPr>
          <p:cNvSpPr txBox="1"/>
          <p:nvPr/>
        </p:nvSpPr>
        <p:spPr>
          <a:xfrm>
            <a:off x="6714649" y="3643291"/>
            <a:ext cx="23105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competitions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E391FB1-0791-41EA-BFF6-40F7EC89D073}"/>
              </a:ext>
            </a:extLst>
          </p:cNvPr>
          <p:cNvCxnSpPr>
            <a:cxnSpLocks/>
            <a:stCxn id="37" idx="3"/>
            <a:endCxn id="51" idx="1"/>
          </p:cNvCxnSpPr>
          <p:nvPr/>
        </p:nvCxnSpPr>
        <p:spPr>
          <a:xfrm>
            <a:off x="6390638" y="3563150"/>
            <a:ext cx="324011" cy="280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61B75B5-4D59-4B0E-BC8B-43DE482BB7F2}"/>
              </a:ext>
            </a:extLst>
          </p:cNvPr>
          <p:cNvSpPr txBox="1"/>
          <p:nvPr/>
        </p:nvSpPr>
        <p:spPr>
          <a:xfrm>
            <a:off x="140771" y="1722635"/>
            <a:ext cx="19565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alpha predictors continue to perform outside of the original samples? 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75CFF7D-BE5D-45F2-ACEF-F604AC186C56}"/>
              </a:ext>
            </a:extLst>
          </p:cNvPr>
          <p:cNvCxnSpPr>
            <a:stCxn id="52" idx="3"/>
            <a:endCxn id="34" idx="1"/>
          </p:cNvCxnSpPr>
          <p:nvPr/>
        </p:nvCxnSpPr>
        <p:spPr>
          <a:xfrm flipV="1">
            <a:off x="2097294" y="2690643"/>
            <a:ext cx="358340" cy="1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B6E47CC0-85B3-429F-AB01-F3A59250EF80}"/>
              </a:ext>
            </a:extLst>
          </p:cNvPr>
          <p:cNvSpPr txBox="1"/>
          <p:nvPr/>
        </p:nvSpPr>
        <p:spPr>
          <a:xfrm>
            <a:off x="4175760" y="1554480"/>
            <a:ext cx="2367280" cy="1469620"/>
          </a:xfrm>
          <a:prstGeom prst="rect">
            <a:avLst/>
          </a:prstGeom>
          <a:noFill/>
          <a:ln w="19050">
            <a:solidFill>
              <a:srgbClr val="00B0F0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9FC2DDB-4BC5-4454-A13A-5DDB7F59B7D3}"/>
              </a:ext>
            </a:extLst>
          </p:cNvPr>
          <p:cNvSpPr txBox="1"/>
          <p:nvPr/>
        </p:nvSpPr>
        <p:spPr>
          <a:xfrm>
            <a:off x="6685280" y="2753360"/>
            <a:ext cx="2367280" cy="1469620"/>
          </a:xfrm>
          <a:prstGeom prst="rect">
            <a:avLst/>
          </a:prstGeom>
          <a:noFill/>
          <a:ln w="19050">
            <a:solidFill>
              <a:srgbClr val="FFC000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AB85C1A-3B7C-494E-B999-FE3FAD66594E}"/>
              </a:ext>
            </a:extLst>
          </p:cNvPr>
          <p:cNvSpPr txBox="1"/>
          <p:nvPr/>
        </p:nvSpPr>
        <p:spPr>
          <a:xfrm>
            <a:off x="3047999" y="5214417"/>
            <a:ext cx="30861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Alpha Predictors for Corporate Bond Funds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8D71F08-B4EA-40A2-9577-7029FC73DBD6}"/>
              </a:ext>
            </a:extLst>
          </p:cNvPr>
          <p:cNvSpPr txBox="1"/>
          <p:nvPr/>
        </p:nvSpPr>
        <p:spPr>
          <a:xfrm>
            <a:off x="50800" y="1330966"/>
            <a:ext cx="9052560" cy="2987074"/>
          </a:xfrm>
          <a:prstGeom prst="rect">
            <a:avLst/>
          </a:prstGeom>
          <a:noFill/>
          <a:ln w="19050">
            <a:solidFill>
              <a:srgbClr val="92D050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AFB50F-1334-4C91-87A0-E663B77362FA}"/>
              </a:ext>
            </a:extLst>
          </p:cNvPr>
          <p:cNvSpPr txBox="1"/>
          <p:nvPr/>
        </p:nvSpPr>
        <p:spPr>
          <a:xfrm>
            <a:off x="140771" y="1403418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24D9067-7C1E-46B0-9116-B4E831954C7C}"/>
              </a:ext>
            </a:extLst>
          </p:cNvPr>
          <p:cNvSpPr txBox="1"/>
          <p:nvPr/>
        </p:nvSpPr>
        <p:spPr>
          <a:xfrm>
            <a:off x="2463126" y="1789700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499A45D-82DC-4D52-B3E9-8DBC90B0AC0B}"/>
              </a:ext>
            </a:extLst>
          </p:cNvPr>
          <p:cNvSpPr txBox="1"/>
          <p:nvPr/>
        </p:nvSpPr>
        <p:spPr>
          <a:xfrm>
            <a:off x="3210559" y="4652045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5A518B6-30BF-4120-9911-DDE3E0FB88CD}"/>
              </a:ext>
            </a:extLst>
          </p:cNvPr>
          <p:cNvCxnSpPr>
            <a:stCxn id="31" idx="2"/>
            <a:endCxn id="80" idx="0"/>
          </p:cNvCxnSpPr>
          <p:nvPr/>
        </p:nvCxnSpPr>
        <p:spPr>
          <a:xfrm>
            <a:off x="4577080" y="4318040"/>
            <a:ext cx="13969" cy="89637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Research Questions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3BB4-8C45-4CFE-8EFA-0F46E9664BAB}" type="datetime1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20" y="1764664"/>
            <a:ext cx="8295260" cy="4463415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modest number of variables that appear to do so have now been found. Whether these alpha predictors continue to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out-of-sample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snooping, arbitrage activities, fund competition and learning,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explains the OOS declines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forecast performance.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these alpha predictors work in the corporate bond fund?</a:t>
            </a:r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84716708-646B-4E10-AB18-6512D6EA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雷印如</a:t>
            </a:r>
          </a:p>
        </p:txBody>
      </p:sp>
    </p:spTree>
    <p:extLst>
      <p:ext uri="{BB962C8B-B14F-4D97-AF65-F5344CB8AC3E}">
        <p14:creationId xmlns:p14="http://schemas.microsoft.com/office/powerpoint/2010/main" val="226693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12520</TotalTime>
  <Words>2722</Words>
  <Application>Microsoft Office PowerPoint</Application>
  <PresentationFormat>全屏显示(4:3)</PresentationFormat>
  <Paragraphs>659</Paragraphs>
  <Slides>34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等线</vt:lpstr>
      <vt:lpstr>黑体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2015年出现明显的增长，2016年达到高峰</vt:lpstr>
      <vt:lpstr>PowerPoint 演示文稿</vt:lpstr>
      <vt:lpstr>PowerPoint 演示文稿</vt:lpstr>
      <vt:lpstr>PowerPoint 演示文稿</vt:lpstr>
      <vt:lpstr>PowerPoint 演示文稿</vt:lpstr>
      <vt:lpstr>Out-of-Sample Performance of Mutual Fund Predictors</vt:lpstr>
      <vt:lpstr>Outline</vt:lpstr>
      <vt:lpstr>Outline</vt:lpstr>
      <vt:lpstr>Introduction: Research Questions</vt:lpstr>
      <vt:lpstr>Find Mutual Fund Alpha Predictors</vt:lpstr>
      <vt:lpstr>Find Mutual Fund Alpha Predictors</vt:lpstr>
      <vt:lpstr>Mutual Fund Alpha Predictors</vt:lpstr>
      <vt:lpstr>Mutual Fund Alpha Predictors</vt:lpstr>
      <vt:lpstr>Research Design: Data</vt:lpstr>
      <vt:lpstr>Introduction: Research Questions</vt:lpstr>
      <vt:lpstr>Computing alpha spreads</vt:lpstr>
      <vt:lpstr>Re-evaluate predictors within consistent framework</vt:lpstr>
      <vt:lpstr>Introduction: Research Questions</vt:lpstr>
      <vt:lpstr>Alpha spread in different samples</vt:lpstr>
      <vt:lpstr>Panel regression model</vt:lpstr>
      <vt:lpstr>PowerPoint 演示文稿</vt:lpstr>
      <vt:lpstr>PowerPoint 演示文稿</vt:lpstr>
      <vt:lpstr>Time-Varying Arbitrage Activity and Fund Competition</vt:lpstr>
      <vt:lpstr>Research Design: Data</vt:lpstr>
      <vt:lpstr>PowerPoint 演示文稿</vt:lpstr>
      <vt:lpstr>Time-Varying Arbitrage Activity and Fund Competition</vt:lpstr>
      <vt:lpstr>Research Design: Data</vt:lpstr>
      <vt:lpstr>PowerPoint 演示文稿</vt:lpstr>
      <vt:lpstr>PowerPoint 演示文稿</vt:lpstr>
      <vt:lpstr>Introduction: Research Questions</vt:lpstr>
      <vt:lpstr>Corporate bond fund performance</vt:lpstr>
      <vt:lpstr>Corporate bond fund: Data</vt:lpstr>
      <vt:lpstr>Corporate bond fund performance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Betting against beta</dc:title>
  <dc:creator>李 玥阳</dc:creator>
  <cp:lastModifiedBy>hp</cp:lastModifiedBy>
  <cp:revision>502</cp:revision>
  <dcterms:created xsi:type="dcterms:W3CDTF">2018-05-20T16:38:52Z</dcterms:created>
  <dcterms:modified xsi:type="dcterms:W3CDTF">2020-04-04T04:05:01Z</dcterms:modified>
</cp:coreProperties>
</file>