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84" r:id="rId8"/>
    <p:sldId id="263" r:id="rId9"/>
    <p:sldId id="264" r:id="rId10"/>
    <p:sldId id="266" r:id="rId11"/>
    <p:sldId id="267" r:id="rId12"/>
    <p:sldId id="268" r:id="rId13"/>
    <p:sldId id="269" r:id="rId14"/>
    <p:sldId id="270" r:id="rId15"/>
    <p:sldId id="271" r:id="rId16"/>
    <p:sldId id="273" r:id="rId17"/>
    <p:sldId id="275" r:id="rId18"/>
    <p:sldId id="274" r:id="rId19"/>
    <p:sldId id="276" r:id="rId20"/>
    <p:sldId id="277" r:id="rId21"/>
    <p:sldId id="278" r:id="rId22"/>
    <p:sldId id="280" r:id="rId23"/>
    <p:sldId id="281" r:id="rId24"/>
    <p:sldId id="282" r:id="rId25"/>
    <p:sldId id="283"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58" autoAdjust="0"/>
  </p:normalViewPr>
  <p:slideViewPr>
    <p:cSldViewPr snapToGrid="0" showGuides="1">
      <p:cViewPr varScale="1">
        <p:scale>
          <a:sx n="75" d="100"/>
          <a:sy n="75" d="100"/>
        </p:scale>
        <p:origin x="916" y="52"/>
      </p:cViewPr>
      <p:guideLst>
        <p:guide orient="horz" pos="2976"/>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2D473-C1E7-4ADF-9932-DA9072F94C8F}" type="doc">
      <dgm:prSet loTypeId="urn:microsoft.com/office/officeart/2005/8/layout/process1" loCatId="process" qsTypeId="urn:microsoft.com/office/officeart/2005/8/quickstyle/simple1" qsCatId="simple" csTypeId="urn:microsoft.com/office/officeart/2005/8/colors/accent1_2" csCatId="accent1" phldr="1"/>
      <dgm:spPr/>
    </dgm:pt>
    <dgm:pt modelId="{72E3C718-CDCD-4007-9DCF-1957383400D8}">
      <dgm:prSet phldrT="[文本]" custT="1"/>
      <dgm:spPr/>
      <dgm:t>
        <a:bodyPr/>
        <a:lstStyle/>
        <a:p>
          <a:r>
            <a:rPr lang="en-US" altLang="zh-CN" sz="2400" dirty="0"/>
            <a:t>PLS</a:t>
          </a:r>
          <a:r>
            <a:rPr lang="zh-CN" altLang="en-US" sz="2400" dirty="0"/>
            <a:t>、</a:t>
          </a:r>
          <a:r>
            <a:rPr lang="en-US" altLang="zh-CN" sz="2400" dirty="0"/>
            <a:t>PCA</a:t>
          </a:r>
          <a:r>
            <a:rPr lang="zh-CN" altLang="en-US" sz="2400" dirty="0"/>
            <a:t>、</a:t>
          </a:r>
          <a:r>
            <a:rPr lang="en-US" altLang="zh-CN" sz="2400" dirty="0"/>
            <a:t>SPCA</a:t>
          </a:r>
          <a:endParaRPr lang="zh-CN" altLang="en-US" sz="2400" dirty="0"/>
        </a:p>
      </dgm:t>
    </dgm:pt>
    <dgm:pt modelId="{E3F5FFE3-435B-4CF8-8B9F-36ADEA86B3F7}" type="parTrans" cxnId="{9E293ADF-7724-4D97-9E76-10F675BF2A98}">
      <dgm:prSet/>
      <dgm:spPr/>
      <dgm:t>
        <a:bodyPr/>
        <a:lstStyle/>
        <a:p>
          <a:endParaRPr lang="zh-CN" altLang="en-US" sz="1200"/>
        </a:p>
      </dgm:t>
    </dgm:pt>
    <dgm:pt modelId="{5DEC3571-2658-4286-A8DD-E1828639FAEA}" type="sibTrans" cxnId="{9E293ADF-7724-4D97-9E76-10F675BF2A98}">
      <dgm:prSet custT="1"/>
      <dgm:spPr/>
      <dgm:t>
        <a:bodyPr/>
        <a:lstStyle/>
        <a:p>
          <a:endParaRPr lang="zh-CN" altLang="en-US" sz="1800"/>
        </a:p>
      </dgm:t>
    </dgm:pt>
    <dgm:pt modelId="{39BB6B73-6CBE-4592-A8D2-C212F1A41AC9}">
      <dgm:prSet phldrT="[文本]" custT="1"/>
      <dgm:spPr/>
      <dgm:t>
        <a:bodyPr/>
        <a:lstStyle/>
        <a:p>
          <a:r>
            <a:rPr lang="en-US" altLang="zh-CN" sz="2400" dirty="0"/>
            <a:t>In sample</a:t>
          </a:r>
          <a:endParaRPr lang="zh-CN" altLang="en-US" sz="2400" dirty="0"/>
        </a:p>
      </dgm:t>
    </dgm:pt>
    <dgm:pt modelId="{38C1944B-E063-4A82-B2EB-0F7BA217B3C3}" type="parTrans" cxnId="{07319764-8C8D-4BDB-8D2C-81B2DB409B75}">
      <dgm:prSet/>
      <dgm:spPr/>
      <dgm:t>
        <a:bodyPr/>
        <a:lstStyle/>
        <a:p>
          <a:endParaRPr lang="zh-CN" altLang="en-US" sz="1200"/>
        </a:p>
      </dgm:t>
    </dgm:pt>
    <dgm:pt modelId="{20D4DDEA-B014-438E-8C26-D08CF6F20E58}" type="sibTrans" cxnId="{07319764-8C8D-4BDB-8D2C-81B2DB409B75}">
      <dgm:prSet custT="1"/>
      <dgm:spPr/>
      <dgm:t>
        <a:bodyPr/>
        <a:lstStyle/>
        <a:p>
          <a:endParaRPr lang="zh-CN" altLang="en-US" sz="1800"/>
        </a:p>
      </dgm:t>
    </dgm:pt>
    <dgm:pt modelId="{E75FF241-DE70-4FDD-A2FB-48D4344E42FB}">
      <dgm:prSet phldrT="[文本]" custT="1"/>
      <dgm:spPr/>
      <dgm:t>
        <a:bodyPr/>
        <a:lstStyle/>
        <a:p>
          <a:r>
            <a:rPr lang="en-US" altLang="zh-CN" sz="2400" dirty="0"/>
            <a:t>Single/Aggregated</a:t>
          </a:r>
          <a:endParaRPr lang="zh-CN" altLang="en-US" sz="2400" dirty="0"/>
        </a:p>
      </dgm:t>
    </dgm:pt>
    <dgm:pt modelId="{B72730B7-E8CE-4A9D-BCB1-9164334B1CCD}" type="parTrans" cxnId="{0188095C-2F2E-424A-908D-E8338DCE3ED0}">
      <dgm:prSet/>
      <dgm:spPr/>
      <dgm:t>
        <a:bodyPr/>
        <a:lstStyle/>
        <a:p>
          <a:endParaRPr lang="zh-CN" altLang="en-US" sz="1200"/>
        </a:p>
      </dgm:t>
    </dgm:pt>
    <dgm:pt modelId="{E7B28393-262B-4A47-9D49-27E27641B6BA}" type="sibTrans" cxnId="{0188095C-2F2E-424A-908D-E8338DCE3ED0}">
      <dgm:prSet/>
      <dgm:spPr/>
      <dgm:t>
        <a:bodyPr/>
        <a:lstStyle/>
        <a:p>
          <a:endParaRPr lang="zh-CN" altLang="en-US" sz="1200"/>
        </a:p>
      </dgm:t>
    </dgm:pt>
    <dgm:pt modelId="{94559B81-AA18-4CE3-A234-1F0542E1BD65}" type="pres">
      <dgm:prSet presAssocID="{AFF2D473-C1E7-4ADF-9932-DA9072F94C8F}" presName="Name0" presStyleCnt="0">
        <dgm:presLayoutVars>
          <dgm:dir/>
          <dgm:resizeHandles val="exact"/>
        </dgm:presLayoutVars>
      </dgm:prSet>
      <dgm:spPr/>
    </dgm:pt>
    <dgm:pt modelId="{F9F10FAC-254D-49BC-A5E8-07F07F468BFB}" type="pres">
      <dgm:prSet presAssocID="{72E3C718-CDCD-4007-9DCF-1957383400D8}" presName="node" presStyleLbl="node1" presStyleIdx="0" presStyleCnt="3" custScaleX="83582" custScaleY="25606" custLinFactNeighborX="-5061" custLinFactNeighborY="78802">
        <dgm:presLayoutVars>
          <dgm:bulletEnabled val="1"/>
        </dgm:presLayoutVars>
      </dgm:prSet>
      <dgm:spPr/>
    </dgm:pt>
    <dgm:pt modelId="{E3CD9F50-2B9D-4DC5-85C3-B105121B3E8D}" type="pres">
      <dgm:prSet presAssocID="{5DEC3571-2658-4286-A8DD-E1828639FAEA}" presName="sibTrans" presStyleLbl="sibTrans2D1" presStyleIdx="0" presStyleCnt="2" custScaleX="40258" custLinFactNeighborX="13117" custLinFactNeighborY="-65784"/>
      <dgm:spPr/>
    </dgm:pt>
    <dgm:pt modelId="{EC3A7FBA-0AE5-48A3-A74D-F93E1AEAA334}" type="pres">
      <dgm:prSet presAssocID="{5DEC3571-2658-4286-A8DD-E1828639FAEA}" presName="connectorText" presStyleLbl="sibTrans2D1" presStyleIdx="0" presStyleCnt="2"/>
      <dgm:spPr/>
    </dgm:pt>
    <dgm:pt modelId="{C3E1683F-8DB3-4C26-B14A-5BC50A7983F7}" type="pres">
      <dgm:prSet presAssocID="{39BB6B73-6CBE-4592-A8D2-C212F1A41AC9}" presName="node" presStyleLbl="node1" presStyleIdx="1" presStyleCnt="3" custScaleX="48679" custScaleY="26275" custLinFactNeighborX="-8232" custLinFactNeighborY="-33508">
        <dgm:presLayoutVars>
          <dgm:bulletEnabled val="1"/>
        </dgm:presLayoutVars>
      </dgm:prSet>
      <dgm:spPr/>
    </dgm:pt>
    <dgm:pt modelId="{CAD5FF60-6453-4652-A390-645380FCDCEB}" type="pres">
      <dgm:prSet presAssocID="{20D4DDEA-B014-438E-8C26-D08CF6F20E58}" presName="sibTrans" presStyleLbl="sibTrans2D1" presStyleIdx="1" presStyleCnt="2" custAng="842128" custLinFactNeighborX="8872" custLinFactNeighborY="52751"/>
      <dgm:spPr/>
    </dgm:pt>
    <dgm:pt modelId="{4051D875-4527-4A52-BACA-1B56DF5FC9F2}" type="pres">
      <dgm:prSet presAssocID="{20D4DDEA-B014-438E-8C26-D08CF6F20E58}" presName="connectorText" presStyleLbl="sibTrans2D1" presStyleIdx="1" presStyleCnt="2"/>
      <dgm:spPr/>
    </dgm:pt>
    <dgm:pt modelId="{8526C220-89B0-44A5-AF9B-ECA549AF2B4B}" type="pres">
      <dgm:prSet presAssocID="{E75FF241-DE70-4FDD-A2FB-48D4344E42FB}" presName="node" presStyleLbl="node1" presStyleIdx="2" presStyleCnt="3" custScaleX="92001" custScaleY="31813" custLinFactNeighborX="-10040" custLinFactNeighborY="-74916">
        <dgm:presLayoutVars>
          <dgm:bulletEnabled val="1"/>
        </dgm:presLayoutVars>
      </dgm:prSet>
      <dgm:spPr/>
    </dgm:pt>
  </dgm:ptLst>
  <dgm:cxnLst>
    <dgm:cxn modelId="{20C54C16-5777-4D5C-8197-B69411AF02CE}" type="presOf" srcId="{20D4DDEA-B014-438E-8C26-D08CF6F20E58}" destId="{CAD5FF60-6453-4652-A390-645380FCDCEB}" srcOrd="0" destOrd="0" presId="urn:microsoft.com/office/officeart/2005/8/layout/process1"/>
    <dgm:cxn modelId="{1ABB732C-9769-49C7-BB28-08FB0807FD45}" type="presOf" srcId="{72E3C718-CDCD-4007-9DCF-1957383400D8}" destId="{F9F10FAC-254D-49BC-A5E8-07F07F468BFB}" srcOrd="0" destOrd="0" presId="urn:microsoft.com/office/officeart/2005/8/layout/process1"/>
    <dgm:cxn modelId="{0188095C-2F2E-424A-908D-E8338DCE3ED0}" srcId="{AFF2D473-C1E7-4ADF-9932-DA9072F94C8F}" destId="{E75FF241-DE70-4FDD-A2FB-48D4344E42FB}" srcOrd="2" destOrd="0" parTransId="{B72730B7-E8CE-4A9D-BCB1-9164334B1CCD}" sibTransId="{E7B28393-262B-4A47-9D49-27E27641B6BA}"/>
    <dgm:cxn modelId="{07319764-8C8D-4BDB-8D2C-81B2DB409B75}" srcId="{AFF2D473-C1E7-4ADF-9932-DA9072F94C8F}" destId="{39BB6B73-6CBE-4592-A8D2-C212F1A41AC9}" srcOrd="1" destOrd="0" parTransId="{38C1944B-E063-4A82-B2EB-0F7BA217B3C3}" sibTransId="{20D4DDEA-B014-438E-8C26-D08CF6F20E58}"/>
    <dgm:cxn modelId="{369F9B6F-ABEF-42F6-88B2-FBC23CA10B21}" type="presOf" srcId="{5DEC3571-2658-4286-A8DD-E1828639FAEA}" destId="{EC3A7FBA-0AE5-48A3-A74D-F93E1AEAA334}" srcOrd="1" destOrd="0" presId="urn:microsoft.com/office/officeart/2005/8/layout/process1"/>
    <dgm:cxn modelId="{C5FCAF9C-0C9F-487A-90AC-CA9627F049EF}" type="presOf" srcId="{5DEC3571-2658-4286-A8DD-E1828639FAEA}" destId="{E3CD9F50-2B9D-4DC5-85C3-B105121B3E8D}" srcOrd="0" destOrd="0" presId="urn:microsoft.com/office/officeart/2005/8/layout/process1"/>
    <dgm:cxn modelId="{21DCECB6-5D39-4A20-BA67-765DE58B4D60}" type="presOf" srcId="{E75FF241-DE70-4FDD-A2FB-48D4344E42FB}" destId="{8526C220-89B0-44A5-AF9B-ECA549AF2B4B}" srcOrd="0" destOrd="0" presId="urn:microsoft.com/office/officeart/2005/8/layout/process1"/>
    <dgm:cxn modelId="{9E293ADF-7724-4D97-9E76-10F675BF2A98}" srcId="{AFF2D473-C1E7-4ADF-9932-DA9072F94C8F}" destId="{72E3C718-CDCD-4007-9DCF-1957383400D8}" srcOrd="0" destOrd="0" parTransId="{E3F5FFE3-435B-4CF8-8B9F-36ADEA86B3F7}" sibTransId="{5DEC3571-2658-4286-A8DD-E1828639FAEA}"/>
    <dgm:cxn modelId="{8DCE02EB-F2F2-4E3E-ADBE-441F7426F171}" type="presOf" srcId="{AFF2D473-C1E7-4ADF-9932-DA9072F94C8F}" destId="{94559B81-AA18-4CE3-A234-1F0542E1BD65}" srcOrd="0" destOrd="0" presId="urn:microsoft.com/office/officeart/2005/8/layout/process1"/>
    <dgm:cxn modelId="{4486B5EF-091D-41DB-9DC2-2347A73F76E1}" type="presOf" srcId="{39BB6B73-6CBE-4592-A8D2-C212F1A41AC9}" destId="{C3E1683F-8DB3-4C26-B14A-5BC50A7983F7}" srcOrd="0" destOrd="0" presId="urn:microsoft.com/office/officeart/2005/8/layout/process1"/>
    <dgm:cxn modelId="{A877D1F5-1819-475B-8A94-DB55BCF00979}" type="presOf" srcId="{20D4DDEA-B014-438E-8C26-D08CF6F20E58}" destId="{4051D875-4527-4A52-BACA-1B56DF5FC9F2}" srcOrd="1" destOrd="0" presId="urn:microsoft.com/office/officeart/2005/8/layout/process1"/>
    <dgm:cxn modelId="{DEE2DAFB-3AF2-41DA-BF7B-2B85207DB317}" type="presParOf" srcId="{94559B81-AA18-4CE3-A234-1F0542E1BD65}" destId="{F9F10FAC-254D-49BC-A5E8-07F07F468BFB}" srcOrd="0" destOrd="0" presId="urn:microsoft.com/office/officeart/2005/8/layout/process1"/>
    <dgm:cxn modelId="{A88B7423-D490-417F-939D-165F4D7B83D6}" type="presParOf" srcId="{94559B81-AA18-4CE3-A234-1F0542E1BD65}" destId="{E3CD9F50-2B9D-4DC5-85C3-B105121B3E8D}" srcOrd="1" destOrd="0" presId="urn:microsoft.com/office/officeart/2005/8/layout/process1"/>
    <dgm:cxn modelId="{0993BACF-FC7D-486E-A5CD-A07CFED47E17}" type="presParOf" srcId="{E3CD9F50-2B9D-4DC5-85C3-B105121B3E8D}" destId="{EC3A7FBA-0AE5-48A3-A74D-F93E1AEAA334}" srcOrd="0" destOrd="0" presId="urn:microsoft.com/office/officeart/2005/8/layout/process1"/>
    <dgm:cxn modelId="{C49DB61C-F5EA-4E4B-84CC-FB5F7FFFC194}" type="presParOf" srcId="{94559B81-AA18-4CE3-A234-1F0542E1BD65}" destId="{C3E1683F-8DB3-4C26-B14A-5BC50A7983F7}" srcOrd="2" destOrd="0" presId="urn:microsoft.com/office/officeart/2005/8/layout/process1"/>
    <dgm:cxn modelId="{51202087-1396-40A1-A9D3-30DC3AE0312A}" type="presParOf" srcId="{94559B81-AA18-4CE3-A234-1F0542E1BD65}" destId="{CAD5FF60-6453-4652-A390-645380FCDCEB}" srcOrd="3" destOrd="0" presId="urn:microsoft.com/office/officeart/2005/8/layout/process1"/>
    <dgm:cxn modelId="{3109E966-B74E-4ADF-80D9-55D153F8ACC5}" type="presParOf" srcId="{CAD5FF60-6453-4652-A390-645380FCDCEB}" destId="{4051D875-4527-4A52-BACA-1B56DF5FC9F2}" srcOrd="0" destOrd="0" presId="urn:microsoft.com/office/officeart/2005/8/layout/process1"/>
    <dgm:cxn modelId="{0F6EE093-26D4-4D42-B23D-33DDA6965B2C}" type="presParOf" srcId="{94559B81-AA18-4CE3-A234-1F0542E1BD65}" destId="{8526C220-89B0-44A5-AF9B-ECA549AF2B4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10FAC-254D-49BC-A5E8-07F07F468BFB}">
      <dsp:nvSpPr>
        <dsp:cNvPr id="0" name=""/>
        <dsp:cNvSpPr/>
      </dsp:nvSpPr>
      <dsp:spPr>
        <a:xfrm>
          <a:off x="0" y="3336957"/>
          <a:ext cx="2503825" cy="5062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PLS</a:t>
          </a:r>
          <a:r>
            <a:rPr lang="zh-CN" altLang="en-US" sz="2400" kern="1200" dirty="0"/>
            <a:t>、</a:t>
          </a:r>
          <a:r>
            <a:rPr lang="en-US" altLang="zh-CN" sz="2400" kern="1200" dirty="0"/>
            <a:t>PCA</a:t>
          </a:r>
          <a:r>
            <a:rPr lang="zh-CN" altLang="en-US" sz="2400" kern="1200" dirty="0"/>
            <a:t>、</a:t>
          </a:r>
          <a:r>
            <a:rPr lang="en-US" altLang="zh-CN" sz="2400" kern="1200" dirty="0"/>
            <a:t>SPCA</a:t>
          </a:r>
          <a:endParaRPr lang="zh-CN" altLang="en-US" sz="2400" kern="1200" dirty="0"/>
        </a:p>
      </dsp:txBody>
      <dsp:txXfrm>
        <a:off x="14829" y="3351786"/>
        <a:ext cx="2474167" cy="476633"/>
      </dsp:txXfrm>
    </dsp:sp>
    <dsp:sp modelId="{E3CD9F50-2B9D-4DC5-85C3-B105121B3E8D}">
      <dsp:nvSpPr>
        <dsp:cNvPr id="0" name=""/>
        <dsp:cNvSpPr/>
      </dsp:nvSpPr>
      <dsp:spPr>
        <a:xfrm rot="19454336">
          <a:off x="2716681" y="1596746"/>
          <a:ext cx="623880" cy="742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734325" y="1800020"/>
        <a:ext cx="436716" cy="445753"/>
      </dsp:txXfrm>
    </dsp:sp>
    <dsp:sp modelId="{C3E1683F-8DB3-4C26-B14A-5BC50A7983F7}">
      <dsp:nvSpPr>
        <dsp:cNvPr id="0" name=""/>
        <dsp:cNvSpPr/>
      </dsp:nvSpPr>
      <dsp:spPr>
        <a:xfrm>
          <a:off x="3608605" y="1107283"/>
          <a:ext cx="1458253" cy="5208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In sample</a:t>
          </a:r>
          <a:endParaRPr lang="zh-CN" altLang="en-US" sz="2400" kern="1200" dirty="0"/>
        </a:p>
      </dsp:txBody>
      <dsp:txXfrm>
        <a:off x="3623861" y="1122539"/>
        <a:ext cx="1427741" cy="490372"/>
      </dsp:txXfrm>
    </dsp:sp>
    <dsp:sp modelId="{CAD5FF60-6453-4652-A390-645380FCDCEB}">
      <dsp:nvSpPr>
        <dsp:cNvPr id="0" name=""/>
        <dsp:cNvSpPr/>
      </dsp:nvSpPr>
      <dsp:spPr>
        <a:xfrm>
          <a:off x="5442290" y="1039403"/>
          <a:ext cx="706484" cy="7429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442290" y="1187987"/>
        <a:ext cx="494539" cy="445753"/>
      </dsp:txXfrm>
    </dsp:sp>
    <dsp:sp modelId="{8526C220-89B0-44A5-AF9B-ECA549AF2B4B}">
      <dsp:nvSpPr>
        <dsp:cNvPr id="0" name=""/>
        <dsp:cNvSpPr/>
      </dsp:nvSpPr>
      <dsp:spPr>
        <a:xfrm>
          <a:off x="6243454" y="231502"/>
          <a:ext cx="2756029" cy="6306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Single/Aggregated</a:t>
          </a:r>
          <a:endParaRPr lang="zh-CN" altLang="en-US" sz="2400" kern="1200" dirty="0"/>
        </a:p>
      </dsp:txBody>
      <dsp:txXfrm>
        <a:off x="6261926" y="249974"/>
        <a:ext cx="2719085" cy="5937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6A622-D673-4B04-989D-B4D2C66552F0}" type="datetimeFigureOut">
              <a:rPr lang="zh-CN" altLang="en-US" smtClean="0"/>
              <a:t>2020/4/11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AEB61-F73D-4A1A-8A7C-F540D76872CC}" type="slidenum">
              <a:rPr lang="zh-CN" altLang="en-US" smtClean="0"/>
              <a:t>‹#›</a:t>
            </a:fld>
            <a:endParaRPr lang="zh-CN" altLang="en-US"/>
          </a:p>
        </p:txBody>
      </p:sp>
    </p:spTree>
    <p:extLst>
      <p:ext uri="{BB962C8B-B14F-4D97-AF65-F5344CB8AC3E}">
        <p14:creationId xmlns:p14="http://schemas.microsoft.com/office/powerpoint/2010/main" val="3629358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注意力是很稀缺的认知资源。</a:t>
            </a:r>
            <a:endParaRPr lang="en-US" altLang="zh-CN" dirty="0"/>
          </a:p>
          <a:p>
            <a:r>
              <a:rPr lang="zh-CN" altLang="en-US" sz="1200" kern="1200" dirty="0">
                <a:solidFill>
                  <a:schemeClr val="tx1"/>
                </a:solidFill>
                <a:effectLst/>
                <a:latin typeface="+mn-lt"/>
                <a:ea typeface="+mn-ea"/>
                <a:cs typeface="+mn-cs"/>
              </a:rPr>
              <a:t>有限的关注导致投资者更多地关注市场和整个行业的信息，而不是企业的具体信息，这意味着投资者的关注与市场回报之间存在联系。</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3</a:t>
            </a:fld>
            <a:endParaRPr lang="zh-CN" altLang="en-US"/>
          </a:p>
        </p:txBody>
      </p:sp>
    </p:spTree>
    <p:extLst>
      <p:ext uri="{BB962C8B-B14F-4D97-AF65-F5344CB8AC3E}">
        <p14:creationId xmlns:p14="http://schemas.microsoft.com/office/powerpoint/2010/main" val="41725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在经济衰退之前或开始之初，例如</a:t>
            </a:r>
            <a:r>
              <a:rPr lang="en-US" altLang="zh-CN" sz="1200" kern="1200" dirty="0">
                <a:solidFill>
                  <a:schemeClr val="tx1"/>
                </a:solidFill>
                <a:effectLst/>
                <a:latin typeface="+mn-lt"/>
                <a:ea typeface="+mn-ea"/>
                <a:cs typeface="+mn-cs"/>
              </a:rPr>
              <a:t>2002</a:t>
            </a:r>
            <a:r>
              <a:rPr lang="zh-CN" altLang="en-US" sz="1200" kern="1200" dirty="0">
                <a:solidFill>
                  <a:schemeClr val="tx1"/>
                </a:solidFill>
                <a:effectLst/>
                <a:latin typeface="+mn-lt"/>
                <a:ea typeface="+mn-ea"/>
                <a:cs typeface="+mn-cs"/>
              </a:rPr>
              <a:t>年的技术泡沫和</a:t>
            </a:r>
            <a:r>
              <a:rPr lang="en-US" altLang="zh-CN" sz="1200" kern="1200" dirty="0">
                <a:solidFill>
                  <a:schemeClr val="tx1"/>
                </a:solidFill>
                <a:effectLst/>
                <a:latin typeface="+mn-lt"/>
                <a:ea typeface="+mn-ea"/>
                <a:cs typeface="+mn-cs"/>
              </a:rPr>
              <a:t>2008</a:t>
            </a:r>
            <a:r>
              <a:rPr lang="zh-CN" altLang="en-US" sz="1200" kern="1200" dirty="0">
                <a:solidFill>
                  <a:schemeClr val="tx1"/>
                </a:solidFill>
                <a:effectLst/>
                <a:latin typeface="+mn-lt"/>
                <a:ea typeface="+mn-ea"/>
                <a:cs typeface="+mn-cs"/>
              </a:rPr>
              <a:t>年的全球金融危机，它都会增加。这一证据表明，经济衰退作为一个引起市场广泛关注的事件的发生，提高了投资者的总体关注度。</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14</a:t>
            </a:fld>
            <a:endParaRPr lang="zh-CN" altLang="en-US"/>
          </a:p>
        </p:txBody>
      </p:sp>
    </p:spTree>
    <p:extLst>
      <p:ext uri="{BB962C8B-B14F-4D97-AF65-F5344CB8AC3E}">
        <p14:creationId xmlns:p14="http://schemas.microsoft.com/office/powerpoint/2010/main" val="338875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面板</a:t>
            </a:r>
            <a:r>
              <a:rPr lang="en-US" altLang="zh-CN" dirty="0"/>
              <a:t>A</a:t>
            </a:r>
            <a:r>
              <a:rPr lang="zh-CN" altLang="en-US" dirty="0"/>
              <a:t>：就单个代理变量而言，其样本内预测能力都不显著。所以使用单一变量是没用的。要聚合。</a:t>
            </a:r>
            <a:endParaRPr lang="en-US" altLang="zh-CN" dirty="0"/>
          </a:p>
          <a:p>
            <a:r>
              <a:rPr lang="zh-CN" altLang="en-US" dirty="0"/>
              <a:t>面板</a:t>
            </a:r>
            <a:r>
              <a:rPr lang="en-US" altLang="zh-CN" dirty="0"/>
              <a:t>B</a:t>
            </a:r>
            <a:r>
              <a:rPr lang="zh-CN" altLang="en-US" dirty="0"/>
              <a:t>：聚合变量对收益都是负预测。</a:t>
            </a:r>
            <a:r>
              <a:rPr lang="en-US" altLang="zh-CN" dirty="0"/>
              <a:t>PCA</a:t>
            </a:r>
            <a:r>
              <a:rPr lang="zh-CN" altLang="en-US" dirty="0"/>
              <a:t>也是不显著的。因为他本身的确很弱。就</a:t>
            </a:r>
            <a:r>
              <a:rPr lang="en-US" altLang="zh-CN" dirty="0"/>
              <a:t>R2</a:t>
            </a:r>
            <a:r>
              <a:rPr lang="zh-CN" altLang="en-US" dirty="0"/>
              <a:t>而言，因为股票收益的可预测性很低，所以根据</a:t>
            </a:r>
            <a:r>
              <a:rPr lang="en-US" altLang="zh-CN" dirty="0"/>
              <a:t>CT</a:t>
            </a:r>
            <a:r>
              <a:rPr lang="zh-CN" altLang="en-US" dirty="0"/>
              <a:t>的论文，样本外</a:t>
            </a:r>
            <a:r>
              <a:rPr lang="en-US" altLang="zh-CN" dirty="0"/>
              <a:t>R2</a:t>
            </a:r>
            <a:r>
              <a:rPr lang="zh-CN" altLang="en-US" dirty="0"/>
              <a:t>能达到</a:t>
            </a:r>
            <a:r>
              <a:rPr lang="en-US" altLang="zh-CN" dirty="0"/>
              <a:t>0.5%</a:t>
            </a:r>
            <a:r>
              <a:rPr lang="zh-CN" altLang="en-US" dirty="0"/>
              <a:t>就能产生显著的经济价值。（当然这里并不是样本外）而聚合后预测的</a:t>
            </a:r>
            <a:r>
              <a:rPr lang="en-US" altLang="zh-CN" dirty="0"/>
              <a:t>R2</a:t>
            </a:r>
            <a:r>
              <a:rPr lang="zh-CN" altLang="en-US" dirty="0"/>
              <a:t>比单个代理变量的要高很多。</a:t>
            </a:r>
            <a:endParaRPr lang="en-US" altLang="zh-CN" dirty="0"/>
          </a:p>
          <a:p>
            <a:r>
              <a:rPr lang="zh-CN" altLang="en-US" dirty="0"/>
              <a:t>面板</a:t>
            </a:r>
            <a:r>
              <a:rPr lang="en-US" altLang="zh-CN" dirty="0"/>
              <a:t>C</a:t>
            </a:r>
            <a:r>
              <a:rPr lang="zh-CN" altLang="en-US" dirty="0"/>
              <a:t>：因为有的因子的构建时间区间从</a:t>
            </a:r>
            <a:r>
              <a:rPr lang="en-US" altLang="zh-CN" dirty="0"/>
              <a:t>2004</a:t>
            </a:r>
            <a:r>
              <a:rPr lang="zh-CN" altLang="en-US" dirty="0"/>
              <a:t>年开始，所以在这个时间区间实施一次从而进行对比。</a:t>
            </a:r>
            <a:endParaRPr lang="en-US" altLang="zh-CN" dirty="0"/>
          </a:p>
          <a:p>
            <a:r>
              <a:rPr lang="zh-CN" altLang="en-US" dirty="0"/>
              <a:t>面板</a:t>
            </a:r>
            <a:r>
              <a:rPr lang="en-US" altLang="zh-CN" dirty="0"/>
              <a:t>D</a:t>
            </a:r>
            <a:r>
              <a:rPr lang="zh-CN" altLang="en-US" dirty="0"/>
              <a:t>：考察高注意力时期和低注意力时期的可预测性。高注意力：某月的注意力值高于样本期平均值。</a:t>
            </a:r>
            <a:r>
              <a:rPr lang="en-US" altLang="zh-CN" dirty="0"/>
              <a:t>R2</a:t>
            </a:r>
            <a:r>
              <a:rPr lang="zh-CN" altLang="en-US" dirty="0"/>
              <a:t>由右下角的公式计算。其中</a:t>
            </a:r>
            <a:r>
              <a:rPr lang="en-US" altLang="zh-CN" dirty="0"/>
              <a:t>I</a:t>
            </a:r>
            <a:r>
              <a:rPr lang="zh-CN" altLang="en-US" dirty="0"/>
              <a:t>是指示变量。残差项是样本内预测回归方程的残差项；</a:t>
            </a:r>
            <a:r>
              <a:rPr lang="en-US" altLang="zh-CN" dirty="0"/>
              <a:t>R-</a:t>
            </a:r>
            <a:r>
              <a:rPr lang="zh-CN" altLang="en-US" dirty="0"/>
              <a:t>是样本期市场超额收益的均值。结果表明，注意力高的时期预测能力更强，</a:t>
            </a:r>
            <a:r>
              <a:rPr lang="zh-CN" altLang="en-US" sz="1200" kern="1200" dirty="0">
                <a:solidFill>
                  <a:schemeClr val="tx1"/>
                </a:solidFill>
                <a:effectLst/>
                <a:latin typeface="+mn-lt"/>
                <a:ea typeface="+mn-ea"/>
                <a:cs typeface="+mn-cs"/>
              </a:rPr>
              <a:t>由于高度关注意味着更多的信息获取，因此拥有更多关于股市的相关信息可以使投资者更准确地预测未来的市场回报。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综上：投资者注意力确实可以预测整个市场的收益。</a:t>
            </a:r>
            <a:endParaRPr lang="en-US" altLang="zh-CN"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15</a:t>
            </a:fld>
            <a:endParaRPr lang="zh-CN" altLang="en-US"/>
          </a:p>
        </p:txBody>
      </p:sp>
    </p:spTree>
    <p:extLst>
      <p:ext uri="{BB962C8B-B14F-4D97-AF65-F5344CB8AC3E}">
        <p14:creationId xmlns:p14="http://schemas.microsoft.com/office/powerpoint/2010/main" val="2402818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文献证明投资者注意力的长期可预测性</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Y: </a:t>
            </a:r>
            <a:r>
              <a:rPr lang="zh-CN" altLang="en-US" sz="1200" kern="1200" dirty="0">
                <a:solidFill>
                  <a:schemeClr val="tx1"/>
                </a:solidFill>
                <a:effectLst/>
                <a:latin typeface="+mn-lt"/>
                <a:ea typeface="+mn-ea"/>
                <a:cs typeface="+mn-cs"/>
              </a:rPr>
              <a:t>预测水平</a:t>
            </a:r>
            <a:r>
              <a:rPr lang="en-US" altLang="zh-CN" sz="1200" kern="1200" dirty="0">
                <a:solidFill>
                  <a:schemeClr val="tx1"/>
                </a:solidFill>
                <a:effectLst/>
                <a:latin typeface="+mn-lt"/>
                <a:ea typeface="+mn-ea"/>
                <a:cs typeface="+mn-cs"/>
              </a:rPr>
              <a:t>H=1,2,3,4,5,6,,9,12,24,36</a:t>
            </a:r>
            <a:r>
              <a:rPr lang="zh-CN" altLang="en-US" sz="1200" kern="1200" dirty="0">
                <a:solidFill>
                  <a:schemeClr val="tx1"/>
                </a:solidFill>
                <a:effectLst/>
                <a:latin typeface="+mn-lt"/>
                <a:ea typeface="+mn-ea"/>
                <a:cs typeface="+mn-cs"/>
              </a:rPr>
              <a:t>下的收益平均值</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a:t>
            </a:r>
            <a:r>
              <a:rPr lang="zh-CN" altLang="en-US" sz="1200" kern="1200" dirty="0">
                <a:solidFill>
                  <a:schemeClr val="tx1"/>
                </a:solidFill>
                <a:effectLst/>
                <a:latin typeface="+mn-lt"/>
                <a:ea typeface="+mn-ea"/>
                <a:cs typeface="+mn-cs"/>
              </a:rPr>
              <a:t>：三个聚合值中的一个。</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结果发现：</a:t>
            </a:r>
            <a:r>
              <a:rPr lang="en-US" altLang="zh-CN" sz="1200" kern="1200" dirty="0">
                <a:solidFill>
                  <a:schemeClr val="tx1"/>
                </a:solidFill>
                <a:effectLst/>
                <a:latin typeface="+mn-lt"/>
                <a:ea typeface="+mn-ea"/>
                <a:cs typeface="+mn-cs"/>
              </a:rPr>
              <a:t>PLS</a:t>
            </a:r>
            <a:r>
              <a:rPr lang="zh-CN" altLang="en-US" sz="1200" kern="1200" dirty="0">
                <a:solidFill>
                  <a:schemeClr val="tx1"/>
                </a:solidFill>
                <a:effectLst/>
                <a:latin typeface="+mn-lt"/>
                <a:ea typeface="+mn-ea"/>
                <a:cs typeface="+mn-cs"/>
              </a:rPr>
              <a:t>在长期依然有好的预测能力，而预测能力在</a:t>
            </a:r>
            <a:r>
              <a:rPr lang="en-US" altLang="zh-CN" sz="1200" kern="1200" dirty="0">
                <a:solidFill>
                  <a:schemeClr val="tx1"/>
                </a:solidFill>
                <a:effectLst/>
                <a:latin typeface="+mn-lt"/>
                <a:ea typeface="+mn-ea"/>
                <a:cs typeface="+mn-cs"/>
              </a:rPr>
              <a:t>H=9</a:t>
            </a:r>
            <a:r>
              <a:rPr lang="zh-CN" altLang="en-US" sz="1200" kern="1200" dirty="0">
                <a:solidFill>
                  <a:schemeClr val="tx1"/>
                </a:solidFill>
                <a:effectLst/>
                <a:latin typeface="+mn-lt"/>
                <a:ea typeface="+mn-ea"/>
                <a:cs typeface="+mn-cs"/>
              </a:rPr>
              <a:t>时达到最佳</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也即这种预测能力存在反转。</a:t>
            </a:r>
            <a:r>
              <a:rPr lang="en-US" altLang="zh-CN" sz="1200" kern="1200" dirty="0">
                <a:solidFill>
                  <a:schemeClr val="tx1"/>
                </a:solidFill>
                <a:effectLst/>
                <a:latin typeface="+mn-lt"/>
                <a:ea typeface="+mn-ea"/>
                <a:cs typeface="+mn-cs"/>
              </a:rPr>
              <a:t>SPCA</a:t>
            </a:r>
            <a:r>
              <a:rPr lang="zh-CN" altLang="en-US" sz="1200" kern="1200" dirty="0">
                <a:solidFill>
                  <a:schemeClr val="tx1"/>
                </a:solidFill>
                <a:effectLst/>
                <a:latin typeface="+mn-lt"/>
                <a:ea typeface="+mn-ea"/>
                <a:cs typeface="+mn-cs"/>
              </a:rPr>
              <a:t>也有预测能力，只不过比</a:t>
            </a:r>
            <a:r>
              <a:rPr lang="en-US" altLang="zh-CN" sz="1200" kern="1200" dirty="0">
                <a:solidFill>
                  <a:schemeClr val="tx1"/>
                </a:solidFill>
                <a:effectLst/>
                <a:latin typeface="+mn-lt"/>
                <a:ea typeface="+mn-ea"/>
                <a:cs typeface="+mn-cs"/>
              </a:rPr>
              <a:t>pls</a:t>
            </a:r>
            <a:r>
              <a:rPr lang="zh-CN" altLang="en-US" sz="1200" kern="1200" dirty="0">
                <a:solidFill>
                  <a:schemeClr val="tx1"/>
                </a:solidFill>
                <a:effectLst/>
                <a:latin typeface="+mn-lt"/>
                <a:ea typeface="+mn-ea"/>
                <a:cs typeface="+mn-cs"/>
              </a:rPr>
              <a:t>弱；</a:t>
            </a:r>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在较长的时期也惊人的出现了可预测性。</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16</a:t>
            </a:fld>
            <a:endParaRPr lang="zh-CN" altLang="en-US"/>
          </a:p>
        </p:txBody>
      </p:sp>
    </p:spTree>
    <p:extLst>
      <p:ext uri="{BB962C8B-B14F-4D97-AF65-F5344CB8AC3E}">
        <p14:creationId xmlns:p14="http://schemas.microsoft.com/office/powerpoint/2010/main" val="2266476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研究总体投资者注意力的可预测性是否是由 与商业周期相关的基本面经济变量驱动的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面板</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：单个经济变量对未来收益的预测。只有两个显著。说明经济变量预测性很小。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面板</a:t>
            </a:r>
            <a:r>
              <a:rPr lang="en-US" altLang="zh-CN" sz="1200" kern="1200" dirty="0">
                <a:solidFill>
                  <a:schemeClr val="tx1"/>
                </a:solidFill>
                <a:effectLst/>
                <a:latin typeface="+mn-lt"/>
                <a:ea typeface="+mn-ea"/>
                <a:cs typeface="+mn-cs"/>
              </a:rPr>
              <a:t>BC</a:t>
            </a:r>
            <a:r>
              <a:rPr lang="zh-CN" altLang="en-US" sz="1200" kern="1200" dirty="0">
                <a:solidFill>
                  <a:schemeClr val="tx1"/>
                </a:solidFill>
                <a:effectLst/>
                <a:latin typeface="+mn-lt"/>
                <a:ea typeface="+mn-ea"/>
                <a:cs typeface="+mn-cs"/>
              </a:rPr>
              <a:t>：控制经济变量后，投资者注意力是否还存在预测能力。（因为</a:t>
            </a:r>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结果都不显著，所以就不放了）。我们发现，确实，经过</a:t>
            </a:r>
            <a:r>
              <a:rPr lang="en-US" altLang="zh-CN" sz="1200" kern="1200" dirty="0">
                <a:solidFill>
                  <a:schemeClr val="tx1"/>
                </a:solidFill>
                <a:effectLst/>
                <a:latin typeface="+mn-lt"/>
                <a:ea typeface="+mn-ea"/>
                <a:cs typeface="+mn-cs"/>
              </a:rPr>
              <a:t>PLS</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SPCA</a:t>
            </a:r>
            <a:r>
              <a:rPr lang="zh-CN" altLang="en-US" sz="1200" kern="1200" dirty="0">
                <a:solidFill>
                  <a:schemeClr val="tx1"/>
                </a:solidFill>
                <a:effectLst/>
                <a:latin typeface="+mn-lt"/>
                <a:ea typeface="+mn-ea"/>
                <a:cs typeface="+mn-cs"/>
              </a:rPr>
              <a:t>聚合之后的结果，有超出经济变量的预测能力。</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17</a:t>
            </a:fld>
            <a:endParaRPr lang="zh-CN" altLang="en-US"/>
          </a:p>
        </p:txBody>
      </p:sp>
    </p:spTree>
    <p:extLst>
      <p:ext uri="{BB962C8B-B14F-4D97-AF65-F5344CB8AC3E}">
        <p14:creationId xmlns:p14="http://schemas.microsoft.com/office/powerpoint/2010/main" val="370134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一方面，投资者注意力高涨的时候，</a:t>
            </a:r>
            <a:r>
              <a:rPr lang="zh-CN" altLang="en-US" sz="1200" kern="1200" dirty="0">
                <a:solidFill>
                  <a:schemeClr val="tx1"/>
                </a:solidFill>
                <a:effectLst/>
                <a:latin typeface="+mn-lt"/>
                <a:ea typeface="+mn-ea"/>
                <a:cs typeface="+mn-cs"/>
              </a:rPr>
              <a:t>可能会导致更强烈的情绪。另一方面，对真实新闻的更多关注可能会提高信息融入价格的速度，从而可能削弱市场情绪。</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从相关性来看（</a:t>
            </a:r>
            <a:r>
              <a:rPr lang="en-US" altLang="zh-CN" sz="1200" kern="1200" dirty="0">
                <a:solidFill>
                  <a:schemeClr val="tx1"/>
                </a:solidFill>
                <a:effectLst/>
                <a:latin typeface="+mn-lt"/>
                <a:ea typeface="+mn-ea"/>
                <a:cs typeface="+mn-cs"/>
              </a:rPr>
              <a:t>SPCA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结果类似），相关性并不高，意味着投资者注意力和投资者情绪包含的信息是有区别的。</a:t>
            </a:r>
            <a:endParaRPr lang="en-US" altLang="zh-CN" sz="1200" kern="1200" dirty="0">
              <a:solidFill>
                <a:schemeClr val="tx1"/>
              </a:solidFill>
              <a:effectLst/>
              <a:latin typeface="+mn-lt"/>
              <a:ea typeface="+mn-ea"/>
              <a:cs typeface="+mn-cs"/>
            </a:endParaRPr>
          </a:p>
          <a:p>
            <a:endParaRPr lang="en-US" altLang="zh-CN" dirty="0"/>
          </a:p>
          <a:p>
            <a:r>
              <a:rPr lang="zh-CN" altLang="en-US" dirty="0"/>
              <a:t>面板</a:t>
            </a:r>
            <a:r>
              <a:rPr lang="en-US" altLang="zh-CN" dirty="0"/>
              <a:t>A</a:t>
            </a:r>
            <a:r>
              <a:rPr lang="zh-CN" altLang="en-US" dirty="0"/>
              <a:t>：用投资者情绪做样本内预测。结果只有两个显著。从</a:t>
            </a:r>
            <a:r>
              <a:rPr lang="en-US" altLang="zh-CN" dirty="0"/>
              <a:t>R2</a:t>
            </a:r>
            <a:r>
              <a:rPr lang="zh-CN" altLang="en-US" dirty="0"/>
              <a:t>来看，</a:t>
            </a:r>
            <a:r>
              <a:rPr lang="en-US" altLang="zh-CN" dirty="0"/>
              <a:t>pls</a:t>
            </a:r>
            <a:r>
              <a:rPr lang="zh-CN" altLang="en-US" dirty="0"/>
              <a:t>的</a:t>
            </a:r>
            <a:r>
              <a:rPr lang="en-US" altLang="zh-CN" dirty="0"/>
              <a:t>R2</a:t>
            </a:r>
            <a:r>
              <a:rPr lang="zh-CN" altLang="en-US" dirty="0"/>
              <a:t>为</a:t>
            </a:r>
            <a:r>
              <a:rPr lang="en-US" altLang="zh-CN" dirty="0"/>
              <a:t>2.16</a:t>
            </a:r>
            <a:r>
              <a:rPr lang="zh-CN" altLang="en-US" dirty="0"/>
              <a:t>，超过了三个情绪预测</a:t>
            </a:r>
            <a:r>
              <a:rPr lang="en-US" altLang="zh-CN" dirty="0"/>
              <a:t>R2</a:t>
            </a:r>
            <a:r>
              <a:rPr lang="zh-CN" altLang="en-US" dirty="0"/>
              <a:t>。</a:t>
            </a:r>
            <a:endParaRPr lang="en-US" altLang="zh-CN" dirty="0"/>
          </a:p>
          <a:p>
            <a:r>
              <a:rPr lang="zh-CN" altLang="en-US" dirty="0"/>
              <a:t>面板</a:t>
            </a:r>
            <a:r>
              <a:rPr lang="en-US" altLang="zh-CN" dirty="0"/>
              <a:t>BC</a:t>
            </a:r>
            <a:r>
              <a:rPr lang="zh-CN" altLang="en-US" dirty="0"/>
              <a:t>：控制情绪变量后投资者注意力的预测力。结果依然显著。</a:t>
            </a:r>
            <a:endParaRPr lang="en-US" altLang="zh-CN" dirty="0"/>
          </a:p>
          <a:p>
            <a:endParaRPr lang="en-US" altLang="zh-CN" dirty="0"/>
          </a:p>
          <a:p>
            <a:r>
              <a:rPr lang="zh-CN" altLang="en-US" dirty="0"/>
              <a:t>这个结果对于我们来说是一种启示：在投资者情绪被广泛研究的今天，投资者注意力拥有更值得注意的预测能力。</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18</a:t>
            </a:fld>
            <a:endParaRPr lang="zh-CN" altLang="en-US"/>
          </a:p>
        </p:txBody>
      </p:sp>
    </p:spTree>
    <p:extLst>
      <p:ext uri="{BB962C8B-B14F-4D97-AF65-F5344CB8AC3E}">
        <p14:creationId xmlns:p14="http://schemas.microsoft.com/office/powerpoint/2010/main" val="710744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样本外如何回归？</a:t>
            </a:r>
            <a:endParaRPr lang="en-US" altLang="zh-CN" dirty="0"/>
          </a:p>
          <a:p>
            <a:r>
              <a:rPr lang="zh-CN" altLang="en-US" dirty="0"/>
              <a:t>样本外回归的原则是不能用到未来数据。就</a:t>
            </a:r>
            <a:r>
              <a:rPr lang="en-US" altLang="zh-CN" dirty="0"/>
              <a:t>PLS</a:t>
            </a:r>
            <a:r>
              <a:rPr lang="zh-CN" altLang="en-US" dirty="0"/>
              <a:t>来说：第一步时间序列回归，右侧的收益最晚到</a:t>
            </a:r>
            <a:r>
              <a:rPr lang="en-US" altLang="zh-CN" dirty="0"/>
              <a:t>t</a:t>
            </a:r>
            <a:r>
              <a:rPr lang="zh-CN" altLang="en-US" dirty="0"/>
              <a:t>期，进而左侧因子最晚是</a:t>
            </a:r>
            <a:r>
              <a:rPr lang="en-US" altLang="zh-CN" dirty="0"/>
              <a:t>t-1</a:t>
            </a:r>
            <a:r>
              <a:rPr lang="zh-CN" altLang="en-US" dirty="0"/>
              <a:t>期。第二部截面回归，回归的是</a:t>
            </a:r>
            <a:r>
              <a:rPr lang="en-US" altLang="zh-CN" dirty="0"/>
              <a:t>1~t</a:t>
            </a:r>
            <a:r>
              <a:rPr lang="zh-CN" altLang="en-US" dirty="0"/>
              <a:t>月。其实做预测只要在</a:t>
            </a:r>
            <a:r>
              <a:rPr lang="en-US" altLang="zh-CN" dirty="0"/>
              <a:t>t</a:t>
            </a:r>
            <a:r>
              <a:rPr lang="zh-CN" altLang="en-US" dirty="0"/>
              <a:t>月回归就能对</a:t>
            </a:r>
            <a:r>
              <a:rPr lang="en-US" altLang="zh-CN" dirty="0"/>
              <a:t>t+1</a:t>
            </a:r>
            <a:r>
              <a:rPr lang="zh-CN" altLang="en-US" dirty="0"/>
              <a:t>月做预测了，但因为我们还希望让结果更平滑，所以对</a:t>
            </a:r>
            <a:r>
              <a:rPr lang="en-US" altLang="zh-CN" dirty="0"/>
              <a:t>1~t-1</a:t>
            </a:r>
            <a:r>
              <a:rPr lang="zh-CN" altLang="en-US" dirty="0"/>
              <a:t>月也回归，从而对系数做时间序列上的平均。</a:t>
            </a:r>
            <a:endParaRPr lang="en-US" altLang="zh-CN" dirty="0"/>
          </a:p>
          <a:p>
            <a:endParaRPr lang="en-US" altLang="zh-CN" dirty="0"/>
          </a:p>
          <a:p>
            <a:r>
              <a:rPr lang="zh-CN" altLang="en-US" dirty="0"/>
              <a:t>对单个因子而言：只有三个预测表现超过了历史平均，但都不显著。</a:t>
            </a:r>
            <a:endParaRPr lang="en-US" altLang="zh-CN" dirty="0"/>
          </a:p>
          <a:p>
            <a:endParaRPr lang="en-US" altLang="zh-CN" dirty="0"/>
          </a:p>
          <a:p>
            <a:r>
              <a:rPr lang="zh-CN" altLang="en-US" dirty="0"/>
              <a:t>对于聚合结果而言：</a:t>
            </a:r>
            <a:r>
              <a:rPr lang="en-US" altLang="zh-CN" dirty="0"/>
              <a:t>PLS</a:t>
            </a:r>
            <a:r>
              <a:rPr lang="zh-CN" altLang="en-US" dirty="0"/>
              <a:t>和</a:t>
            </a:r>
            <a:r>
              <a:rPr lang="en-US" altLang="zh-CN" dirty="0"/>
              <a:t>SPCA</a:t>
            </a:r>
            <a:r>
              <a:rPr lang="zh-CN" altLang="en-US" dirty="0"/>
              <a:t>都表现良好。</a:t>
            </a:r>
            <a:endParaRPr lang="en-US" altLang="zh-CN" dirty="0"/>
          </a:p>
          <a:p>
            <a:endParaRPr lang="en-US" altLang="zh-CN" dirty="0"/>
          </a:p>
          <a:p>
            <a:r>
              <a:rPr lang="zh-CN" altLang="en-US" dirty="0"/>
              <a:t>对于注意力的高低不同时期：高度注意力时期，预测更好。和之前一致。</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19</a:t>
            </a:fld>
            <a:endParaRPr lang="zh-CN" altLang="en-US"/>
          </a:p>
        </p:txBody>
      </p:sp>
    </p:spTree>
    <p:extLst>
      <p:ext uri="{BB962C8B-B14F-4D97-AF65-F5344CB8AC3E}">
        <p14:creationId xmlns:p14="http://schemas.microsoft.com/office/powerpoint/2010/main" val="219315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值。</a:t>
            </a:r>
            <a:r>
              <a:rPr lang="en-US" altLang="zh-CN" dirty="0"/>
              <a:t>(HLN</a:t>
            </a:r>
            <a:r>
              <a:rPr lang="zh-CN" altLang="en-US" dirty="0"/>
              <a:t>服从</a:t>
            </a:r>
            <a:r>
              <a:rPr lang="en-US" altLang="zh-CN" dirty="0"/>
              <a:t>t</a:t>
            </a:r>
            <a:r>
              <a:rPr lang="zh-CN" altLang="en-US" dirty="0"/>
              <a:t>分布）</a:t>
            </a:r>
            <a:endParaRPr lang="en-US" altLang="zh-CN" dirty="0"/>
          </a:p>
          <a:p>
            <a:r>
              <a:rPr lang="zh-CN" altLang="en-US" dirty="0"/>
              <a:t>包含性测试：</a:t>
            </a:r>
            <a:endParaRPr lang="en-US" altLang="zh-CN" dirty="0"/>
          </a:p>
          <a:p>
            <a:r>
              <a:rPr lang="zh-CN" altLang="en-US" dirty="0"/>
              <a:t>结果发现</a:t>
            </a:r>
            <a:r>
              <a:rPr lang="en-US" altLang="zh-CN" dirty="0"/>
              <a:t>PLS</a:t>
            </a:r>
            <a:r>
              <a:rPr lang="zh-CN" altLang="en-US" dirty="0"/>
              <a:t>可以包含全部的单代理变量；</a:t>
            </a:r>
            <a:r>
              <a:rPr lang="en-US" altLang="zh-CN" dirty="0"/>
              <a:t>SPCA</a:t>
            </a:r>
            <a:r>
              <a:rPr lang="zh-CN" altLang="en-US" dirty="0"/>
              <a:t>可以包含大部分，而</a:t>
            </a:r>
            <a:r>
              <a:rPr lang="en-US" altLang="zh-CN" dirty="0"/>
              <a:t>PCA</a:t>
            </a:r>
            <a:r>
              <a:rPr lang="zh-CN" altLang="en-US" dirty="0"/>
              <a:t>不能包含。这也间接解释了为什么</a:t>
            </a:r>
            <a:r>
              <a:rPr lang="en-US" altLang="zh-CN" dirty="0"/>
              <a:t>PLS</a:t>
            </a:r>
            <a:r>
              <a:rPr lang="zh-CN" altLang="en-US" dirty="0"/>
              <a:t>和</a:t>
            </a:r>
            <a:r>
              <a:rPr lang="en-US" altLang="zh-CN" dirty="0"/>
              <a:t>SPCA</a:t>
            </a:r>
            <a:r>
              <a:rPr lang="zh-CN" altLang="en-US" dirty="0"/>
              <a:t>的聚合效果比</a:t>
            </a:r>
            <a:r>
              <a:rPr lang="en-US" altLang="zh-CN" dirty="0"/>
              <a:t>PCA</a:t>
            </a:r>
            <a:r>
              <a:rPr lang="zh-CN" altLang="en-US" dirty="0"/>
              <a:t>更好</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20</a:t>
            </a:fld>
            <a:endParaRPr lang="zh-CN" altLang="en-US"/>
          </a:p>
        </p:txBody>
      </p:sp>
    </p:spTree>
    <p:extLst>
      <p:ext uri="{BB962C8B-B14F-4D97-AF65-F5344CB8AC3E}">
        <p14:creationId xmlns:p14="http://schemas.microsoft.com/office/powerpoint/2010/main" val="263539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研究目的：</a:t>
            </a:r>
            <a:r>
              <a:rPr lang="zh-CN" altLang="en-US" sz="1200" kern="1200" dirty="0">
                <a:solidFill>
                  <a:schemeClr val="tx1"/>
                </a:solidFill>
                <a:effectLst/>
                <a:latin typeface="+mn-lt"/>
                <a:ea typeface="+mn-ea"/>
                <a:cs typeface="+mn-cs"/>
              </a:rPr>
              <a:t>聚合注意力强烈的可预测性是否随着时间的推移而存在，或者是否源自特定时期</a:t>
            </a:r>
            <a:endParaRPr lang="en-US" altLang="zh-CN" dirty="0"/>
          </a:p>
          <a:p>
            <a:endParaRPr lang="en-US" altLang="zh-CN" dirty="0"/>
          </a:p>
          <a:p>
            <a:r>
              <a:rPr lang="zh-CN" altLang="en-US" dirty="0"/>
              <a:t>灰色区域：经济衰退期。</a:t>
            </a:r>
            <a:endParaRPr lang="en-US" altLang="zh-CN" dirty="0"/>
          </a:p>
          <a:p>
            <a:endParaRPr lang="en-US" altLang="zh-CN" dirty="0"/>
          </a:p>
          <a:p>
            <a:r>
              <a:rPr lang="zh-CN" altLang="en-US" dirty="0"/>
              <a:t>差值：历史均值的预测误差和聚合算法的预测误差之差。为正说明聚合算法表现更好。</a:t>
            </a:r>
            <a:endParaRPr lang="en-US" altLang="zh-CN" dirty="0"/>
          </a:p>
          <a:p>
            <a:endParaRPr lang="en-US" altLang="zh-CN" dirty="0"/>
          </a:p>
          <a:p>
            <a:r>
              <a:rPr lang="zh-CN" altLang="en-US" dirty="0"/>
              <a:t>结果：</a:t>
            </a:r>
            <a:r>
              <a:rPr lang="en-US" altLang="zh-CN" dirty="0"/>
              <a:t>PLS</a:t>
            </a:r>
            <a:r>
              <a:rPr lang="zh-CN" altLang="en-US" dirty="0"/>
              <a:t>和</a:t>
            </a:r>
            <a:r>
              <a:rPr lang="en-US" altLang="zh-CN" dirty="0"/>
              <a:t>SPCA</a:t>
            </a:r>
            <a:r>
              <a:rPr lang="zh-CN" altLang="en-US" dirty="0"/>
              <a:t>都胜过了历史均值。特别是金融危机时期，投资者注意力预测能力爬升很快。</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21</a:t>
            </a:fld>
            <a:endParaRPr lang="zh-CN" altLang="en-US"/>
          </a:p>
        </p:txBody>
      </p:sp>
    </p:spTree>
    <p:extLst>
      <p:ext uri="{BB962C8B-B14F-4D97-AF65-F5344CB8AC3E}">
        <p14:creationId xmlns:p14="http://schemas.microsoft.com/office/powerpoint/2010/main" val="2970506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wt</a:t>
            </a:r>
            <a:r>
              <a:rPr lang="zh-CN" altLang="en-US" dirty="0"/>
              <a:t>：</a:t>
            </a:r>
            <a:r>
              <a:rPr lang="en-US" altLang="zh-CN" dirty="0"/>
              <a:t>0~1.5</a:t>
            </a:r>
            <a:r>
              <a:rPr lang="zh-CN" altLang="en-US" dirty="0"/>
              <a:t>，不允许做空，可以有</a:t>
            </a:r>
            <a:r>
              <a:rPr lang="en-US" altLang="zh-CN" dirty="0"/>
              <a:t>50%</a:t>
            </a:r>
            <a:r>
              <a:rPr lang="zh-CN" altLang="en-US" dirty="0"/>
              <a:t>的杠杆</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22</a:t>
            </a:fld>
            <a:endParaRPr lang="zh-CN" altLang="en-US"/>
          </a:p>
        </p:txBody>
      </p:sp>
    </p:spTree>
    <p:extLst>
      <p:ext uri="{BB962C8B-B14F-4D97-AF65-F5344CB8AC3E}">
        <p14:creationId xmlns:p14="http://schemas.microsoft.com/office/powerpoint/2010/main" val="3134311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作者认为：</a:t>
            </a:r>
            <a:r>
              <a:rPr lang="zh-CN" altLang="en-US" sz="1200" kern="1200" dirty="0">
                <a:solidFill>
                  <a:schemeClr val="tx1"/>
                </a:solidFill>
                <a:effectLst/>
                <a:latin typeface="+mn-lt"/>
                <a:ea typeface="+mn-ea"/>
                <a:cs typeface="+mn-cs"/>
              </a:rPr>
              <a:t>研究结果表明，基于投资者的集中注意力，存在潜在的巨大投资利润。（</a:t>
            </a:r>
            <a:r>
              <a:rPr lang="en-US" altLang="zh-CN" sz="1200" kern="1200" dirty="0">
                <a:solidFill>
                  <a:schemeClr val="tx1"/>
                </a:solidFill>
                <a:effectLst/>
                <a:latin typeface="+mn-lt"/>
                <a:ea typeface="+mn-ea"/>
                <a:cs typeface="+mn-cs"/>
              </a:rPr>
              <a:t>CER GAIN</a:t>
            </a:r>
            <a:r>
              <a:rPr lang="zh-CN" altLang="en-US" sz="1200" kern="1200" dirty="0">
                <a:solidFill>
                  <a:schemeClr val="tx1"/>
                </a:solidFill>
                <a:effectLst/>
                <a:latin typeface="+mn-lt"/>
                <a:ea typeface="+mn-ea"/>
                <a:cs typeface="+mn-cs"/>
              </a:rPr>
              <a:t>和夏普他认为都挺高）</a:t>
            </a:r>
            <a:endParaRPr lang="zh-CN" altLang="en-US" dirty="0"/>
          </a:p>
          <a:p>
            <a:endParaRPr lang="en-US" altLang="zh-CN" dirty="0"/>
          </a:p>
          <a:p>
            <a:endParaRPr lang="en-US" altLang="zh-CN" dirty="0"/>
          </a:p>
          <a:p>
            <a:r>
              <a:rPr lang="en-US" altLang="zh-CN" dirty="0"/>
              <a:t>4.50: </a:t>
            </a:r>
            <a:r>
              <a:rPr lang="zh-CN" altLang="en-US" sz="1200" kern="1200" dirty="0">
                <a:solidFill>
                  <a:schemeClr val="tx1"/>
                </a:solidFill>
                <a:effectLst/>
                <a:latin typeface="+mn-lt"/>
                <a:ea typeface="+mn-ea"/>
                <a:cs typeface="+mn-cs"/>
              </a:rPr>
              <a:t>风险规避水平为</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的投资者将愿意支付高达</a:t>
            </a:r>
            <a:r>
              <a:rPr lang="en-US" altLang="zh-CN" sz="1200" kern="1200" dirty="0">
                <a:solidFill>
                  <a:schemeClr val="tx1"/>
                </a:solidFill>
                <a:effectLst/>
                <a:latin typeface="+mn-lt"/>
                <a:ea typeface="+mn-ea"/>
                <a:cs typeface="+mn-cs"/>
              </a:rPr>
              <a:t>450</a:t>
            </a:r>
            <a:r>
              <a:rPr lang="zh-CN" altLang="en-US" sz="1200" kern="1200" dirty="0">
                <a:solidFill>
                  <a:schemeClr val="tx1"/>
                </a:solidFill>
                <a:effectLst/>
                <a:latin typeface="+mn-lt"/>
                <a:ea typeface="+mn-ea"/>
                <a:cs typeface="+mn-cs"/>
              </a:rPr>
              <a:t>个基点的年费，以获得</a:t>
            </a:r>
            <a:r>
              <a:rPr lang="en-US" altLang="zh-CN" sz="1200" kern="1200" dirty="0">
                <a:solidFill>
                  <a:schemeClr val="tx1"/>
                </a:solidFill>
                <a:effectLst/>
                <a:latin typeface="+mn-lt"/>
                <a:ea typeface="+mn-ea"/>
                <a:cs typeface="+mn-cs"/>
              </a:rPr>
              <a:t>APLS</a:t>
            </a:r>
            <a:r>
              <a:rPr lang="zh-CN" altLang="en-US" sz="1200" kern="1200" dirty="0">
                <a:solidFill>
                  <a:schemeClr val="tx1"/>
                </a:solidFill>
                <a:effectLst/>
                <a:latin typeface="+mn-lt"/>
                <a:ea typeface="+mn-ea"/>
                <a:cs typeface="+mn-cs"/>
              </a:rPr>
              <a:t>的预测回归预测。</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18AEB61-F73D-4A1A-8A7C-F540D76872CC}" type="slidenum">
              <a:rPr lang="zh-CN" altLang="en-US" smtClean="0"/>
              <a:t>23</a:t>
            </a:fld>
            <a:endParaRPr lang="zh-CN" altLang="en-US"/>
          </a:p>
        </p:txBody>
      </p:sp>
    </p:spTree>
    <p:extLst>
      <p:ext uri="{BB962C8B-B14F-4D97-AF65-F5344CB8AC3E}">
        <p14:creationId xmlns:p14="http://schemas.microsoft.com/office/powerpoint/2010/main" val="52465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关于投资者关注度对股票市场总收益的预测能力的实证研究还很有限。</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现有的单个投资者注意力代理变量不能很好的预测未来收益。</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5</a:t>
            </a:fld>
            <a:endParaRPr lang="zh-CN" altLang="en-US"/>
          </a:p>
        </p:txBody>
      </p:sp>
    </p:spTree>
    <p:extLst>
      <p:ext uri="{BB962C8B-B14F-4D97-AF65-F5344CB8AC3E}">
        <p14:creationId xmlns:p14="http://schemas.microsoft.com/office/powerpoint/2010/main" val="414704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为什么投资者注意力和预测的收益是负相关呢？接下来将分析他的机理。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注意力分配的目的是获取信息。当投资者决定关注股票市场时，他们对有价格升值或贬值潜力的市场有着强烈的偏好。</a:t>
            </a:r>
            <a:r>
              <a:rPr lang="en-US" altLang="zh-CN" sz="1200" kern="1200" dirty="0">
                <a:solidFill>
                  <a:schemeClr val="tx1"/>
                </a:solidFill>
                <a:effectLst/>
                <a:latin typeface="+mn-lt"/>
                <a:ea typeface="+mn-ea"/>
                <a:cs typeface="+mn-cs"/>
              </a:rPr>
              <a:t>Yuan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2015</a:t>
            </a:r>
            <a:r>
              <a:rPr lang="zh-CN" altLang="en-US" sz="1200" kern="1200" dirty="0">
                <a:solidFill>
                  <a:schemeClr val="tx1"/>
                </a:solidFill>
                <a:effectLst/>
                <a:latin typeface="+mn-lt"/>
                <a:ea typeface="+mn-ea"/>
                <a:cs typeface="+mn-cs"/>
              </a:rPr>
              <a:t>）发现，受处置效应的影响，投资者更可能在市场价格高的时候通过抛售来减持股票头寸，而在市场价格低的时候适度增加股票头寸。因此，在上行市场发生抢占市场注意力的事件后，市场价格可能会下跌。在这一小节中，我们研究了投资者在上下两个市场的总注意力的可预测性。这一分析将有助于理解为什么投资者的注意力会在不同的市场制度下预测不同的市场回报。</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：指示变量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结果显示：</a:t>
            </a:r>
            <a:r>
              <a:rPr lang="en-US" altLang="zh-CN" sz="1200" kern="1200" dirty="0">
                <a:solidFill>
                  <a:schemeClr val="tx1"/>
                </a:solidFill>
                <a:effectLst/>
                <a:latin typeface="+mn-lt"/>
                <a:ea typeface="+mn-ea"/>
                <a:cs typeface="+mn-cs"/>
              </a:rPr>
              <a:t>PLS</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SPCA</a:t>
            </a:r>
            <a:r>
              <a:rPr lang="zh-CN" altLang="en-US" sz="1200" kern="1200" dirty="0">
                <a:solidFill>
                  <a:schemeClr val="tx1"/>
                </a:solidFill>
                <a:effectLst/>
                <a:latin typeface="+mn-lt"/>
                <a:ea typeface="+mn-ea"/>
                <a:cs typeface="+mn-cs"/>
              </a:rPr>
              <a:t>在上行或下行市场都有预测效果，且在下行市场尤为明显。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（最后两列是将</a:t>
            </a:r>
            <a:r>
              <a:rPr lang="en-US" altLang="zh-CN" sz="1200" kern="1200" dirty="0">
                <a:solidFill>
                  <a:schemeClr val="tx1"/>
                </a:solidFill>
                <a:effectLst/>
                <a:latin typeface="+mn-lt"/>
                <a:ea typeface="+mn-ea"/>
                <a:cs typeface="+mn-cs"/>
              </a:rPr>
              <a:t>R2</a:t>
            </a:r>
            <a:r>
              <a:rPr lang="zh-CN" altLang="en-US" sz="1200" kern="1200" dirty="0">
                <a:solidFill>
                  <a:schemeClr val="tx1"/>
                </a:solidFill>
                <a:effectLst/>
                <a:latin typeface="+mn-lt"/>
                <a:ea typeface="+mn-ea"/>
                <a:cs typeface="+mn-cs"/>
              </a:rPr>
              <a:t>中的</a:t>
            </a:r>
            <a:r>
              <a:rPr lang="en-US" altLang="zh-CN" sz="1200" kern="1200" dirty="0" err="1">
                <a:solidFill>
                  <a:schemeClr val="tx1"/>
                </a:solidFill>
                <a:effectLst/>
                <a:latin typeface="+mn-lt"/>
                <a:ea typeface="+mn-ea"/>
                <a:cs typeface="+mn-cs"/>
              </a:rPr>
              <a:t>Ic</a:t>
            </a:r>
            <a:r>
              <a:rPr lang="zh-CN" altLang="en-US" sz="1200" kern="1200" dirty="0">
                <a:solidFill>
                  <a:schemeClr val="tx1"/>
                </a:solidFill>
                <a:effectLst/>
                <a:latin typeface="+mn-lt"/>
                <a:ea typeface="+mn-ea"/>
                <a:cs typeface="+mn-cs"/>
              </a:rPr>
              <a:t>换成</a:t>
            </a:r>
            <a:r>
              <a:rPr lang="en-US" altLang="zh-CN" sz="1200" kern="1200" dirty="0" err="1">
                <a:solidFill>
                  <a:schemeClr val="tx1"/>
                </a:solidFill>
                <a:effectLst/>
                <a:latin typeface="+mn-lt"/>
                <a:ea typeface="+mn-ea"/>
                <a:cs typeface="+mn-cs"/>
              </a:rPr>
              <a:t>Iup</a:t>
            </a:r>
            <a:r>
              <a:rPr lang="en-US" altLang="zh-CN" sz="1200" kern="1200" dirty="0">
                <a:solidFill>
                  <a:schemeClr val="tx1"/>
                </a:solidFill>
                <a:effectLst/>
                <a:latin typeface="+mn-lt"/>
                <a:ea typeface="+mn-ea"/>
                <a:cs typeface="+mn-cs"/>
              </a:rPr>
              <a:t>/down</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当市场出现严重下行的时候，更容易提高投资者的注意力。这也对应了为什么投资者注意力高涨的时候，收益率是负的。</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24</a:t>
            </a:fld>
            <a:endParaRPr lang="zh-CN" altLang="en-US"/>
          </a:p>
        </p:txBody>
      </p:sp>
    </p:spTree>
    <p:extLst>
      <p:ext uri="{BB962C8B-B14F-4D97-AF65-F5344CB8AC3E}">
        <p14:creationId xmlns:p14="http://schemas.microsoft.com/office/powerpoint/2010/main" val="4122208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既然投资者注意力在时序上是有预测性的，那么我们最后要提出一个问题：投资者到底会注意哪些股票？</a:t>
            </a:r>
            <a:endParaRPr lang="en-US" altLang="zh-CN" dirty="0"/>
          </a:p>
          <a:p>
            <a:endParaRPr lang="en-US" altLang="zh-CN" dirty="0"/>
          </a:p>
          <a:p>
            <a:r>
              <a:rPr lang="zh-CN" altLang="en-US" dirty="0"/>
              <a:t>作者根据不同的特征构建了</a:t>
            </a:r>
            <a:r>
              <a:rPr lang="en-US" altLang="zh-CN" dirty="0"/>
              <a:t>10</a:t>
            </a:r>
            <a:r>
              <a:rPr lang="zh-CN" altLang="en-US" dirty="0"/>
              <a:t>组加权投资组合。回归中的</a:t>
            </a:r>
            <a:r>
              <a:rPr lang="en-US" altLang="zh-CN" dirty="0"/>
              <a:t>y</a:t>
            </a:r>
            <a:r>
              <a:rPr lang="zh-CN" altLang="en-US" dirty="0"/>
              <a:t>就是他们的超额收益的时间序列。（新闻指标是</a:t>
            </a:r>
            <a:r>
              <a:rPr lang="en-US" altLang="zh-CN" dirty="0"/>
              <a:t>news ratio</a:t>
            </a:r>
            <a:r>
              <a:rPr lang="zh-CN" altLang="en-US" dirty="0"/>
              <a:t>，表示某公司相关新闻中好坏新闻占的比率，从某人的网站上获得）</a:t>
            </a:r>
            <a:endParaRPr lang="en-US" altLang="zh-CN" dirty="0"/>
          </a:p>
          <a:p>
            <a:endParaRPr lang="en-US" altLang="zh-CN" dirty="0"/>
          </a:p>
          <a:p>
            <a:r>
              <a:rPr lang="zh-CN" altLang="en-US" dirty="0"/>
              <a:t>这里只放了</a:t>
            </a:r>
            <a:r>
              <a:rPr lang="en-US" altLang="zh-CN" dirty="0"/>
              <a:t>momentum, news, market beta</a:t>
            </a:r>
            <a:r>
              <a:rPr lang="zh-CN" altLang="en-US" dirty="0"/>
              <a:t>三组检验结果，以及</a:t>
            </a:r>
            <a:r>
              <a:rPr lang="en-US" altLang="zh-CN" dirty="0"/>
              <a:t>PLS</a:t>
            </a:r>
            <a:r>
              <a:rPr lang="zh-CN" altLang="en-US" dirty="0"/>
              <a:t>的。</a:t>
            </a:r>
            <a:endParaRPr lang="en-US" altLang="zh-CN" dirty="0"/>
          </a:p>
          <a:p>
            <a:endParaRPr lang="en-US" altLang="zh-CN" dirty="0"/>
          </a:p>
          <a:p>
            <a:r>
              <a:rPr lang="zh-CN" altLang="en-US" dirty="0"/>
              <a:t>结果发现系数都是负相关的，且都显著。这与我们在整个市场上得到的结果一致。</a:t>
            </a:r>
            <a:endParaRPr lang="en-US" altLang="zh-CN" dirty="0"/>
          </a:p>
          <a:p>
            <a:endParaRPr lang="en-US" altLang="zh-CN" dirty="0"/>
          </a:p>
          <a:p>
            <a:r>
              <a:rPr lang="zh-CN" altLang="en-US" dirty="0"/>
              <a:t>从动量组合中我们发现，无论输家赢家都显示的是预测结果为负，对于输家而言，坏新闻的出现使得投资者更关注这类股票，也自然的对应他们股价的下跌；而对于赢家而言，因为处置效应的存在（人们为了锁定收益，更倾向于卖出赢家股票），在一定程度上导致了他们收益率的降低。</a:t>
            </a:r>
            <a:endParaRPr lang="en-US" altLang="zh-CN" dirty="0"/>
          </a:p>
          <a:p>
            <a:endParaRPr lang="en-US" altLang="zh-CN" dirty="0"/>
          </a:p>
          <a:p>
            <a:r>
              <a:rPr lang="zh-CN" altLang="en-US" dirty="0"/>
              <a:t>而从</a:t>
            </a:r>
            <a:r>
              <a:rPr lang="en-US" altLang="zh-CN" dirty="0"/>
              <a:t>R2</a:t>
            </a:r>
            <a:r>
              <a:rPr lang="zh-CN" altLang="en-US" dirty="0"/>
              <a:t>和系数绝对值来看，输家收到关注造成的影响更大。原因是公司管理者更愿意在新闻利己时作进一步披露，而对坏新闻则不会很积极披露。这会使得投资者花更多的精力处理坏新闻对应的股票。这从新闻的分组回归结果中也可以得到印证。</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25</a:t>
            </a:fld>
            <a:endParaRPr lang="zh-CN" altLang="en-US"/>
          </a:p>
        </p:txBody>
      </p:sp>
    </p:spTree>
    <p:extLst>
      <p:ext uri="{BB962C8B-B14F-4D97-AF65-F5344CB8AC3E}">
        <p14:creationId xmlns:p14="http://schemas.microsoft.com/office/powerpoint/2010/main" val="3796022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①投资者注意力的确存在对整个股市收益的预测性；</a:t>
            </a:r>
            <a:endParaRPr lang="en-US" altLang="zh-CN" dirty="0"/>
          </a:p>
          <a:p>
            <a:r>
              <a:rPr lang="zh-CN" altLang="en-US" dirty="0"/>
              <a:t>②</a:t>
            </a:r>
            <a:r>
              <a:rPr lang="en-US" altLang="zh-CN" dirty="0"/>
              <a:t>PLS</a:t>
            </a:r>
            <a:r>
              <a:rPr lang="zh-CN" altLang="en-US" dirty="0"/>
              <a:t>和</a:t>
            </a:r>
            <a:r>
              <a:rPr lang="en-US" altLang="zh-CN" dirty="0"/>
              <a:t>SPCA</a:t>
            </a:r>
            <a:r>
              <a:rPr lang="zh-CN" altLang="en-US" dirty="0"/>
              <a:t>有预测的能力，且预测结果和收益负相关；</a:t>
            </a:r>
            <a:endParaRPr lang="en-US" altLang="zh-CN" dirty="0"/>
          </a:p>
          <a:p>
            <a:r>
              <a:rPr lang="zh-CN" altLang="en-US" dirty="0"/>
              <a:t>③控制了经济变量和投资者情绪后，投资者注意力依然存在；</a:t>
            </a:r>
            <a:endParaRPr lang="en-US" altLang="zh-CN" dirty="0"/>
          </a:p>
          <a:p>
            <a:r>
              <a:rPr lang="zh-CN" altLang="en-US" dirty="0"/>
              <a:t>④投资者注意力的预测性可以带来显著的经济收益。</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26</a:t>
            </a:fld>
            <a:endParaRPr lang="zh-CN" altLang="en-US"/>
          </a:p>
        </p:txBody>
      </p:sp>
    </p:spTree>
    <p:extLst>
      <p:ext uri="{BB962C8B-B14F-4D97-AF65-F5344CB8AC3E}">
        <p14:creationId xmlns:p14="http://schemas.microsoft.com/office/powerpoint/2010/main" val="393718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①我们首次证明了投资者的注意力在市场层面上是重要的：投资者注意力可以在样本外预测股市，并且可以为均值方差投资者带来可观的经济收益。</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②我们表明，投资者的注意力比以前认为的重要得多。如果投资者的注意力只能在一个横截面上预测股票收益率，那么它的作用就局限于广义的金融领域。然而，如果它能预测市场，它的作用就会大大增加。然而，现有的研究并没有提供足够的证据证明投资者的注意力对市场的预测能力。作者的研究做到了。</a:t>
            </a:r>
            <a:endParaRPr lang="en-US" altLang="zh-CN" sz="1200" kern="1200" dirty="0">
              <a:solidFill>
                <a:schemeClr val="tx1"/>
              </a:solidFill>
              <a:effectLst/>
              <a:latin typeface="+mn-lt"/>
              <a:ea typeface="+mn-ea"/>
              <a:cs typeface="+mn-cs"/>
            </a:endParaRPr>
          </a:p>
          <a:p>
            <a:r>
              <a:rPr lang="zh-CN" altLang="en-US" dirty="0"/>
              <a:t>③作者构造的</a:t>
            </a:r>
            <a:r>
              <a:rPr lang="zh-CN" altLang="en-US" sz="1200" kern="1200" dirty="0">
                <a:solidFill>
                  <a:schemeClr val="tx1"/>
                </a:solidFill>
                <a:effectLst/>
                <a:latin typeface="+mn-lt"/>
                <a:ea typeface="+mn-ea"/>
                <a:cs typeface="+mn-cs"/>
              </a:rPr>
              <a:t>投资者关注度在所有个人代理中捕获相关信息，使其成为市场层面关注度的综合衡量指标。</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6</a:t>
            </a:fld>
            <a:endParaRPr lang="zh-CN" altLang="en-US"/>
          </a:p>
        </p:txBody>
      </p:sp>
    </p:spTree>
    <p:extLst>
      <p:ext uri="{BB962C8B-B14F-4D97-AF65-F5344CB8AC3E}">
        <p14:creationId xmlns:p14="http://schemas.microsoft.com/office/powerpoint/2010/main" val="130265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样本内：①单个投资者注意力代理变量的预测能力；聚合后的预测能力</a:t>
            </a:r>
            <a:endParaRPr lang="en-US" altLang="zh-CN" dirty="0"/>
          </a:p>
          <a:p>
            <a:r>
              <a:rPr lang="zh-CN" altLang="en-US" dirty="0"/>
              <a:t>②投资者注意力在未来长期范围内的预测能力</a:t>
            </a:r>
            <a:endParaRPr lang="en-US" altLang="zh-CN" dirty="0"/>
          </a:p>
          <a:p>
            <a:r>
              <a:rPr lang="zh-CN" altLang="en-US" dirty="0"/>
              <a:t>③投资者注意力是否可以被市场上的经济变量所解释</a:t>
            </a:r>
            <a:endParaRPr lang="en-US" altLang="zh-CN" dirty="0"/>
          </a:p>
          <a:p>
            <a:r>
              <a:rPr lang="zh-CN" altLang="en-US" dirty="0"/>
              <a:t>④投资者注意力是否可以被常用的“投资者情绪指标所解释</a:t>
            </a:r>
            <a:endParaRPr lang="en-US" altLang="zh-CN" dirty="0"/>
          </a:p>
          <a:p>
            <a:endParaRPr lang="en-US" altLang="zh-CN" dirty="0"/>
          </a:p>
          <a:p>
            <a:r>
              <a:rPr lang="zh-CN" altLang="en-US" dirty="0"/>
              <a:t>样本外：①单个投资者注意力代理变量的预测能力；聚合后的预测能力</a:t>
            </a:r>
            <a:endParaRPr lang="en-US" altLang="zh-CN" dirty="0"/>
          </a:p>
          <a:p>
            <a:r>
              <a:rPr lang="zh-CN" altLang="en-US" dirty="0"/>
              <a:t>②聚合后的投资者注意力是否包含单个代理变量的预测能力</a:t>
            </a:r>
            <a:endParaRPr lang="en-US" altLang="zh-CN" dirty="0"/>
          </a:p>
          <a:p>
            <a:r>
              <a:rPr lang="zh-CN" altLang="en-US" dirty="0"/>
              <a:t>③投资者注意力可以为投资者带来的经济收益有多大</a:t>
            </a:r>
            <a:endParaRPr lang="en-US" altLang="zh-CN" dirty="0"/>
          </a:p>
          <a:p>
            <a:endParaRPr lang="en-US" altLang="zh-CN" dirty="0"/>
          </a:p>
          <a:p>
            <a:r>
              <a:rPr lang="zh-CN" altLang="en-US" dirty="0"/>
              <a:t>投资者注意力预测能力机理解释：</a:t>
            </a:r>
            <a:endParaRPr lang="en-US" altLang="zh-CN" dirty="0"/>
          </a:p>
          <a:p>
            <a:r>
              <a:rPr lang="zh-CN" altLang="en-US" dirty="0"/>
              <a:t>①投资者注意力在市场上行和下行中，表现是不对称的</a:t>
            </a:r>
            <a:r>
              <a:rPr lang="en-US" altLang="zh-CN" dirty="0"/>
              <a:t>——</a:t>
            </a:r>
            <a:r>
              <a:rPr lang="zh-CN" altLang="en-US" dirty="0"/>
              <a:t>下行的时候预测能力更大</a:t>
            </a:r>
            <a:endParaRPr lang="en-US" altLang="zh-CN" dirty="0"/>
          </a:p>
          <a:p>
            <a:r>
              <a:rPr lang="zh-CN" altLang="en-US" dirty="0"/>
              <a:t>②投资者注意力在不同特征值的股票中预测能力也是不对称的</a:t>
            </a:r>
            <a:r>
              <a:rPr lang="en-US" altLang="zh-CN" dirty="0"/>
              <a:t>——</a:t>
            </a:r>
            <a:r>
              <a:rPr lang="zh-CN" altLang="en-US" dirty="0"/>
              <a:t>对动量中的“</a:t>
            </a:r>
            <a:r>
              <a:rPr lang="en-US" altLang="zh-CN" dirty="0"/>
              <a:t>loser</a:t>
            </a:r>
            <a:r>
              <a:rPr lang="zh-CN" altLang="en-US" dirty="0"/>
              <a:t>”和坏消息更多的股票而言，投资者注意力预测能力更强。</a:t>
            </a:r>
            <a:endParaRPr lang="en-US" altLang="zh-CN"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7</a:t>
            </a:fld>
            <a:endParaRPr lang="zh-CN" altLang="en-US"/>
          </a:p>
        </p:txBody>
      </p:sp>
    </p:spTree>
    <p:extLst>
      <p:ext uri="{BB962C8B-B14F-4D97-AF65-F5344CB8AC3E}">
        <p14:creationId xmlns:p14="http://schemas.microsoft.com/office/powerpoint/2010/main" val="898834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异常交易量；极端回报率；过去回报率；接近</a:t>
            </a:r>
            <a:r>
              <a:rPr lang="en-US" altLang="zh-CN" sz="1200" kern="1200" dirty="0">
                <a:solidFill>
                  <a:schemeClr val="tx1"/>
                </a:solidFill>
                <a:effectLst/>
                <a:latin typeface="+mn-lt"/>
                <a:ea typeface="+mn-ea"/>
                <a:cs typeface="+mn-cs"/>
              </a:rPr>
              <a:t>52</a:t>
            </a:r>
            <a:r>
              <a:rPr lang="zh-CN" altLang="en-US" sz="1200" kern="1200" dirty="0">
                <a:solidFill>
                  <a:schemeClr val="tx1"/>
                </a:solidFill>
                <a:effectLst/>
                <a:latin typeface="+mn-lt"/>
                <a:ea typeface="+mn-ea"/>
                <a:cs typeface="+mn-cs"/>
              </a:rPr>
              <a:t>周高点和历史高点；分析师覆盖率；广告费用变化；共同基金流入和流出；媒体报道；电子数据收集、分析和检索；以及谷歌搜索量</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9</a:t>
            </a:fld>
            <a:endParaRPr lang="zh-CN" altLang="en-US"/>
          </a:p>
        </p:txBody>
      </p:sp>
    </p:spTree>
    <p:extLst>
      <p:ext uri="{BB962C8B-B14F-4D97-AF65-F5344CB8AC3E}">
        <p14:creationId xmlns:p14="http://schemas.microsoft.com/office/powerpoint/2010/main" val="112202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没有一个指标能够同时和其余指标高度相关。意味着：每个指标从不一样的角度代表了投资者注意力，所以使用单一指标是不充分的。我们应该该考虑他们的综合影响。</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10</a:t>
            </a:fld>
            <a:endParaRPr lang="zh-CN" altLang="en-US"/>
          </a:p>
        </p:txBody>
      </p:sp>
    </p:spTree>
    <p:extLst>
      <p:ext uri="{BB962C8B-B14F-4D97-AF65-F5344CB8AC3E}">
        <p14:creationId xmlns:p14="http://schemas.microsoft.com/office/powerpoint/2010/main" val="383932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rt+1: t +1</a:t>
            </a:r>
            <a:r>
              <a:rPr lang="zh-CN" altLang="en-US" dirty="0"/>
              <a:t>时的超额收益</a:t>
            </a:r>
            <a:endParaRPr lang="en-US" altLang="zh-CN" dirty="0"/>
          </a:p>
          <a:p>
            <a:r>
              <a:rPr lang="en-US" altLang="zh-CN" dirty="0"/>
              <a:t>A∗</a:t>
            </a:r>
            <a:r>
              <a:rPr lang="zh-CN" altLang="en-US" dirty="0"/>
              <a:t>：不可观测的真实注意力</a:t>
            </a:r>
            <a:endParaRPr lang="en-US" altLang="zh-CN" dirty="0"/>
          </a:p>
          <a:p>
            <a:r>
              <a:rPr lang="en-US" altLang="zh-CN" dirty="0"/>
              <a:t>At</a:t>
            </a:r>
            <a:r>
              <a:rPr lang="zh-CN" altLang="en-US" dirty="0"/>
              <a:t>是一系列代理变量在</a:t>
            </a:r>
            <a:r>
              <a:rPr lang="en-US" altLang="zh-CN" dirty="0"/>
              <a:t>t</a:t>
            </a:r>
            <a:r>
              <a:rPr lang="zh-CN" altLang="en-US" dirty="0"/>
              <a:t>时的值。</a:t>
            </a:r>
            <a:r>
              <a:rPr lang="en-US" altLang="zh-CN" dirty="0"/>
              <a:t>N=12</a:t>
            </a:r>
          </a:p>
          <a:p>
            <a:endParaRPr lang="en-US" altLang="zh-CN" dirty="0"/>
          </a:p>
          <a:p>
            <a:r>
              <a:rPr lang="en-US" altLang="zh-CN" dirty="0"/>
              <a:t>Et</a:t>
            </a:r>
            <a:r>
              <a:rPr lang="zh-CN" altLang="en-US" dirty="0"/>
              <a:t>：</a:t>
            </a:r>
            <a:r>
              <a:rPr lang="zh-CN" altLang="en-US" sz="1200" kern="1200" dirty="0">
                <a:solidFill>
                  <a:schemeClr val="tx1"/>
                </a:solidFill>
                <a:effectLst/>
                <a:latin typeface="+mn-lt"/>
                <a:ea typeface="+mn-ea"/>
                <a:cs typeface="+mn-cs"/>
              </a:rPr>
              <a:t>所有代理变量的与股票收益无关的公共近似误差部分</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我们的目的就是从一系列代理变量中有效的估计</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*，这个过程我们用</a:t>
            </a:r>
            <a:r>
              <a:rPr lang="en-US" altLang="zh-CN" sz="1200" kern="1200" dirty="0">
                <a:solidFill>
                  <a:schemeClr val="tx1"/>
                </a:solidFill>
                <a:effectLst/>
                <a:latin typeface="+mn-lt"/>
                <a:ea typeface="+mn-ea"/>
                <a:cs typeface="+mn-cs"/>
              </a:rPr>
              <a:t>PLS\PCA\SPCA</a:t>
            </a:r>
          </a:p>
          <a:p>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：可以有效地将</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中分离出来，但因为</a:t>
            </a:r>
            <a:r>
              <a:rPr lang="en-US" altLang="zh-CN" sz="1200" kern="1200" dirty="0">
                <a:solidFill>
                  <a:schemeClr val="tx1"/>
                </a:solidFill>
                <a:effectLst/>
                <a:latin typeface="+mn-lt"/>
                <a:ea typeface="+mn-ea"/>
                <a:cs typeface="+mn-cs"/>
              </a:rPr>
              <a:t>PCA</a:t>
            </a:r>
            <a:r>
              <a:rPr lang="zh-CN" altLang="en-US" sz="1200" kern="1200" dirty="0">
                <a:solidFill>
                  <a:schemeClr val="tx1"/>
                </a:solidFill>
                <a:effectLst/>
                <a:latin typeface="+mn-lt"/>
                <a:ea typeface="+mn-ea"/>
                <a:cs typeface="+mn-cs"/>
              </a:rPr>
              <a:t>的设计特性，他不能够把</a:t>
            </a:r>
            <a:r>
              <a:rPr lang="en-US" altLang="zh-CN" sz="1200" kern="1200" dirty="0">
                <a:solidFill>
                  <a:schemeClr val="tx1"/>
                </a:solidFill>
                <a:effectLst/>
                <a:latin typeface="+mn-lt"/>
                <a:ea typeface="+mn-ea"/>
                <a:cs typeface="+mn-cs"/>
              </a:rPr>
              <a:t>E</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*区分开来，这可能导致预测上的失败。</a:t>
            </a:r>
            <a:endParaRPr lang="en-US" altLang="zh-CN"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11</a:t>
            </a:fld>
            <a:endParaRPr lang="zh-CN" altLang="en-US"/>
          </a:p>
        </p:txBody>
      </p:sp>
    </p:spTree>
    <p:extLst>
      <p:ext uri="{BB962C8B-B14F-4D97-AF65-F5344CB8AC3E}">
        <p14:creationId xmlns:p14="http://schemas.microsoft.com/office/powerpoint/2010/main" val="3896633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第一个回归：</a:t>
            </a:r>
            <a:r>
              <a:rPr lang="en-US" altLang="zh-CN" dirty="0"/>
              <a:t>rt+1</a:t>
            </a:r>
            <a:r>
              <a:rPr lang="zh-CN" altLang="en-US" dirty="0"/>
              <a:t>是</a:t>
            </a:r>
            <a:r>
              <a:rPr lang="en-US" altLang="zh-CN" dirty="0"/>
              <a:t>A</a:t>
            </a:r>
            <a:r>
              <a:rPr lang="zh-CN" altLang="en-US" dirty="0"/>
              <a:t>*驱动的，所以通过回归，系数</a:t>
            </a:r>
            <a:r>
              <a:rPr lang="en-US" altLang="zh-CN" dirty="0"/>
              <a:t>Π1</a:t>
            </a:r>
            <a:r>
              <a:rPr lang="zh-CN" altLang="en-US" dirty="0"/>
              <a:t>衡量了代理变量</a:t>
            </a:r>
            <a:r>
              <a:rPr lang="en-US" altLang="zh-CN" dirty="0"/>
              <a:t>Ai</a:t>
            </a:r>
            <a:r>
              <a:rPr lang="zh-CN" altLang="en-US" dirty="0"/>
              <a:t>中属于</a:t>
            </a:r>
            <a:r>
              <a:rPr lang="en-US" altLang="zh-CN" dirty="0"/>
              <a:t>A</a:t>
            </a:r>
            <a:r>
              <a:rPr lang="zh-CN" altLang="en-US" dirty="0"/>
              <a:t>*那一部分。（丢弃了对预测无用的</a:t>
            </a:r>
            <a:r>
              <a:rPr lang="en-US" altLang="zh-CN" dirty="0"/>
              <a:t>E</a:t>
            </a:r>
            <a:r>
              <a:rPr lang="zh-CN" altLang="en-US" dirty="0"/>
              <a:t>和</a:t>
            </a:r>
            <a:r>
              <a:rPr lang="en-US" altLang="zh-CN" dirty="0"/>
              <a:t>e</a:t>
            </a:r>
            <a:r>
              <a:rPr lang="zh-CN" altLang="en-US" dirty="0"/>
              <a:t>）</a:t>
            </a:r>
            <a:endParaRPr lang="en-US" altLang="zh-CN" dirty="0"/>
          </a:p>
          <a:p>
            <a:r>
              <a:rPr lang="zh-CN" altLang="en-US" dirty="0"/>
              <a:t>第二个回归：因为我们已经知道了</a:t>
            </a:r>
            <a:r>
              <a:rPr lang="en-US" altLang="zh-CN" dirty="0"/>
              <a:t>Π1</a:t>
            </a:r>
            <a:r>
              <a:rPr lang="zh-CN" altLang="en-US" dirty="0"/>
              <a:t>，所以通过第二个回归就可以知道投资者注意力</a:t>
            </a:r>
            <a:r>
              <a:rPr lang="en-US" altLang="zh-CN" dirty="0"/>
              <a:t>A</a:t>
            </a:r>
            <a:r>
              <a:rPr lang="zh-CN" altLang="en-US" dirty="0"/>
              <a:t>*的大小</a:t>
            </a:r>
            <a:r>
              <a:rPr lang="en-US" altLang="zh-CN" dirty="0"/>
              <a:t>——A-PLS</a:t>
            </a:r>
            <a:endParaRPr lang="zh-CN" altLang="en-US" dirty="0"/>
          </a:p>
        </p:txBody>
      </p:sp>
      <p:sp>
        <p:nvSpPr>
          <p:cNvPr id="4" name="灯片编号占位符 3"/>
          <p:cNvSpPr>
            <a:spLocks noGrp="1"/>
          </p:cNvSpPr>
          <p:nvPr>
            <p:ph type="sldNum" sz="quarter" idx="5"/>
          </p:nvPr>
        </p:nvSpPr>
        <p:spPr/>
        <p:txBody>
          <a:bodyPr/>
          <a:lstStyle/>
          <a:p>
            <a:fld id="{C18AEB61-F73D-4A1A-8A7C-F540D76872CC}" type="slidenum">
              <a:rPr lang="zh-CN" altLang="en-US" smtClean="0"/>
              <a:t>12</a:t>
            </a:fld>
            <a:endParaRPr lang="zh-CN" altLang="en-US"/>
          </a:p>
        </p:txBody>
      </p:sp>
    </p:spTree>
    <p:extLst>
      <p:ext uri="{BB962C8B-B14F-4D97-AF65-F5344CB8AC3E}">
        <p14:creationId xmlns:p14="http://schemas.microsoft.com/office/powerpoint/2010/main" val="5641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通过第一个回归我们得到一系列“</a:t>
            </a:r>
            <a:r>
              <a:rPr lang="en-US" altLang="zh-CN" dirty="0"/>
              <a:t>scaled attention predictors</a:t>
            </a:r>
            <a:r>
              <a:rPr lang="zh-CN" altLang="en-US" dirty="0"/>
              <a:t>”</a:t>
            </a:r>
          </a:p>
        </p:txBody>
      </p:sp>
      <p:sp>
        <p:nvSpPr>
          <p:cNvPr id="4" name="灯片编号占位符 3"/>
          <p:cNvSpPr>
            <a:spLocks noGrp="1"/>
          </p:cNvSpPr>
          <p:nvPr>
            <p:ph type="sldNum" sz="quarter" idx="5"/>
          </p:nvPr>
        </p:nvSpPr>
        <p:spPr/>
        <p:txBody>
          <a:bodyPr/>
          <a:lstStyle/>
          <a:p>
            <a:fld id="{C18AEB61-F73D-4A1A-8A7C-F540D76872CC}" type="slidenum">
              <a:rPr lang="zh-CN" altLang="en-US" smtClean="0"/>
              <a:t>13</a:t>
            </a:fld>
            <a:endParaRPr lang="zh-CN" altLang="en-US"/>
          </a:p>
        </p:txBody>
      </p:sp>
    </p:spTree>
    <p:extLst>
      <p:ext uri="{BB962C8B-B14F-4D97-AF65-F5344CB8AC3E}">
        <p14:creationId xmlns:p14="http://schemas.microsoft.com/office/powerpoint/2010/main" val="302172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689E30-18CB-49E0-992B-20EA0EB0FC8B}" type="datetime1">
              <a:rPr lang="zh-CN" altLang="en-US" smtClean="0"/>
              <a:t>2020/4/11</a:t>
            </a:fld>
            <a:endParaRPr lang="zh-CN" altLang="en-US"/>
          </a:p>
        </p:txBody>
      </p:sp>
      <p:sp>
        <p:nvSpPr>
          <p:cNvPr id="5" name="Footer Placeholder 4"/>
          <p:cNvSpPr>
            <a:spLocks noGrp="1"/>
          </p:cNvSpPr>
          <p:nvPr>
            <p:ph type="ftr" sz="quarter" idx="11"/>
          </p:nvPr>
        </p:nvSpPr>
        <p:spPr/>
        <p:txBody>
          <a:bodyPr/>
          <a:lstStyle/>
          <a:p>
            <a:r>
              <a:rPr lang="en-US" altLang="zh-CN" dirty="0"/>
              <a:t>Yue Yang</a:t>
            </a:r>
            <a:endParaRPr lang="zh-CN" altLang="en-US" dirty="0"/>
          </a:p>
        </p:txBody>
      </p:sp>
      <p:sp>
        <p:nvSpPr>
          <p:cNvPr id="6" name="Slide Number Placeholder 5"/>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104672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02917EA-9091-45E1-BDFA-0A903B4A027B}" type="datetime1">
              <a:rPr lang="zh-CN" altLang="en-US" smtClean="0"/>
              <a:t>2020/4/11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182299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F5E902F-5C20-4593-8DA8-2565EE2E1A96}" type="datetime1">
              <a:rPr lang="zh-CN" altLang="en-US" smtClean="0"/>
              <a:t>2020/4/11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53178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Footer Placeholder 4"/>
          <p:cNvSpPr>
            <a:spLocks noGrp="1"/>
          </p:cNvSpPr>
          <p:nvPr>
            <p:ph type="ftr" sz="quarter" idx="11"/>
          </p:nvPr>
        </p:nvSpPr>
        <p:spPr/>
        <p:txBody>
          <a:bodyPr/>
          <a:lstStyle/>
          <a:p>
            <a:r>
              <a:rPr lang="en-US" altLang="zh-CN" dirty="0"/>
              <a:t>Yue Yang</a:t>
            </a:r>
            <a:endParaRPr lang="zh-CN" altLang="en-US" dirty="0"/>
          </a:p>
        </p:txBody>
      </p:sp>
      <p:sp>
        <p:nvSpPr>
          <p:cNvPr id="6" name="Slide Number Placeholder 5"/>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348126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D0539FC-F0E8-41D5-A780-6F918FECA54C}" type="datetime1">
              <a:rPr lang="zh-CN" altLang="en-US" smtClean="0"/>
              <a:t>2020/4/11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208023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3A425D1-85A2-4037-A9CB-92B0C3C222E1}" type="datetime1">
              <a:rPr lang="zh-CN" altLang="en-US" smtClean="0"/>
              <a:t>2020/4/11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429114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46244D4-2E1D-4B3E-9879-829A56D1D5BB}" type="datetime1">
              <a:rPr lang="zh-CN" altLang="en-US" smtClean="0"/>
              <a:t>2020/4/11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148105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3145A98-C325-4CB5-B19B-9A390F7B268B}" type="datetime1">
              <a:rPr lang="zh-CN" altLang="en-US" smtClean="0"/>
              <a:t>2020/4/11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300629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8AFD3-0294-453E-8557-D8E636EA47CD}" type="datetime1">
              <a:rPr lang="zh-CN" altLang="en-US" smtClean="0"/>
              <a:t>2020/4/11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35576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B55019-C6A9-4E2D-BE6B-BFD0D6B07683}" type="datetime1">
              <a:rPr lang="zh-CN" altLang="en-US" smtClean="0"/>
              <a:t>2020/4/11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374988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D40B68-471E-43E6-ADA7-E84322613C07}" type="datetime1">
              <a:rPr lang="zh-CN" altLang="en-US" smtClean="0"/>
              <a:t>2020/4/11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134535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13A5C-520A-4E6B-A6EF-3F621DB086CF}" type="datetime1">
              <a:rPr lang="zh-CN" altLang="en-US" smtClean="0"/>
              <a:t>2020/4/11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Yue Yang</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B3D67A-5956-4D67-809F-36917F3B1ECB}" type="slidenum">
              <a:rPr lang="zh-CN" altLang="en-US" smtClean="0"/>
              <a:t>‹#›</a:t>
            </a:fld>
            <a:endParaRPr lang="zh-CN" altLang="en-US"/>
          </a:p>
        </p:txBody>
      </p:sp>
    </p:spTree>
    <p:extLst>
      <p:ext uri="{BB962C8B-B14F-4D97-AF65-F5344CB8AC3E}">
        <p14:creationId xmlns:p14="http://schemas.microsoft.com/office/powerpoint/2010/main" val="9402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5BCEA-3F86-49D9-9C9C-C67AF42CFB95}"/>
              </a:ext>
            </a:extLst>
          </p:cNvPr>
          <p:cNvSpPr>
            <a:spLocks noGrp="1"/>
          </p:cNvSpPr>
          <p:nvPr>
            <p:ph type="ctrTitle"/>
          </p:nvPr>
        </p:nvSpPr>
        <p:spPr/>
        <p:txBody>
          <a:bodyPr>
            <a:normAutofit/>
          </a:bodyPr>
          <a:lstStyle/>
          <a:p>
            <a:r>
              <a:rPr lang="en-US" altLang="zh-CN" b="1" dirty="0"/>
              <a:t>Investor Attention and Stock Returns</a:t>
            </a:r>
            <a:r>
              <a:rPr lang="en-US" altLang="zh-CN" dirty="0"/>
              <a:t> </a:t>
            </a:r>
            <a:endParaRPr lang="zh-CN" altLang="en-US" dirty="0"/>
          </a:p>
        </p:txBody>
      </p:sp>
      <p:sp>
        <p:nvSpPr>
          <p:cNvPr id="3" name="副标题 2">
            <a:extLst>
              <a:ext uri="{FF2B5EF4-FFF2-40B4-BE49-F238E27FC236}">
                <a16:creationId xmlns:a16="http://schemas.microsoft.com/office/drawing/2014/main" id="{C66E131D-65E1-4B36-B491-C26FE5E55822}"/>
              </a:ext>
            </a:extLst>
          </p:cNvPr>
          <p:cNvSpPr>
            <a:spLocks noGrp="1"/>
          </p:cNvSpPr>
          <p:nvPr>
            <p:ph type="subTitle" idx="1"/>
          </p:nvPr>
        </p:nvSpPr>
        <p:spPr/>
        <p:txBody>
          <a:bodyPr/>
          <a:lstStyle/>
          <a:p>
            <a:r>
              <a:rPr lang="en-US" altLang="zh-CN" dirty="0"/>
              <a:t>Jian Chen</a:t>
            </a:r>
            <a:r>
              <a:rPr lang="en-US" altLang="zh-CN" i="1" dirty="0"/>
              <a:t>; </a:t>
            </a:r>
            <a:r>
              <a:rPr lang="en-US" altLang="zh-CN" dirty="0" err="1"/>
              <a:t>Guohao</a:t>
            </a:r>
            <a:r>
              <a:rPr lang="en-US" altLang="zh-CN" dirty="0"/>
              <a:t> Tang</a:t>
            </a:r>
            <a:r>
              <a:rPr lang="en-US" altLang="zh-CN" i="1" dirty="0"/>
              <a:t>; </a:t>
            </a:r>
            <a:r>
              <a:rPr lang="en-US" altLang="zh-CN" dirty="0" err="1"/>
              <a:t>Jiaquan</a:t>
            </a:r>
            <a:r>
              <a:rPr lang="en-US" altLang="zh-CN" dirty="0"/>
              <a:t> Yao</a:t>
            </a:r>
            <a:r>
              <a:rPr lang="en-US" altLang="zh-CN" i="1" dirty="0"/>
              <a:t>; </a:t>
            </a:r>
            <a:r>
              <a:rPr lang="en-US" altLang="zh-CN" dirty="0" err="1"/>
              <a:t>Guofu</a:t>
            </a:r>
            <a:r>
              <a:rPr lang="en-US" altLang="zh-CN" dirty="0"/>
              <a:t> Zhou</a:t>
            </a:r>
          </a:p>
          <a:p>
            <a:r>
              <a:rPr lang="en-US" altLang="zh-CN" dirty="0"/>
              <a:t>Working Paper</a:t>
            </a:r>
          </a:p>
          <a:p>
            <a:r>
              <a:rPr lang="en-US" altLang="zh-CN" dirty="0"/>
              <a:t>Yue Yang 2020.04.11</a:t>
            </a:r>
            <a:endParaRPr lang="zh-CN" altLang="en-US" dirty="0"/>
          </a:p>
        </p:txBody>
      </p:sp>
    </p:spTree>
    <p:extLst>
      <p:ext uri="{BB962C8B-B14F-4D97-AF65-F5344CB8AC3E}">
        <p14:creationId xmlns:p14="http://schemas.microsoft.com/office/powerpoint/2010/main" val="197855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601D5CD-4D07-4C30-AEA3-7D4FF5F1274A}"/>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5579476F-910F-4C67-8700-661B0DC79150}"/>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627208DE-ECFA-495F-BF73-BD4636170C0D}"/>
              </a:ext>
            </a:extLst>
          </p:cNvPr>
          <p:cNvSpPr>
            <a:spLocks noGrp="1"/>
          </p:cNvSpPr>
          <p:nvPr>
            <p:ph type="sldNum" sz="quarter" idx="12"/>
          </p:nvPr>
        </p:nvSpPr>
        <p:spPr/>
        <p:txBody>
          <a:bodyPr/>
          <a:lstStyle/>
          <a:p>
            <a:fld id="{63B3D67A-5956-4D67-809F-36917F3B1ECB}" type="slidenum">
              <a:rPr lang="zh-CN" altLang="en-US" smtClean="0"/>
              <a:t>10</a:t>
            </a:fld>
            <a:endParaRPr lang="zh-CN" altLang="en-US"/>
          </a:p>
        </p:txBody>
      </p:sp>
      <p:pic>
        <p:nvPicPr>
          <p:cNvPr id="7" name="图片 6">
            <a:extLst>
              <a:ext uri="{FF2B5EF4-FFF2-40B4-BE49-F238E27FC236}">
                <a16:creationId xmlns:a16="http://schemas.microsoft.com/office/drawing/2014/main" id="{9439BAF5-FF48-429D-835F-F15815279E87}"/>
              </a:ext>
            </a:extLst>
          </p:cNvPr>
          <p:cNvPicPr>
            <a:picLocks noChangeAspect="1"/>
          </p:cNvPicPr>
          <p:nvPr/>
        </p:nvPicPr>
        <p:blipFill>
          <a:blip r:embed="rId3"/>
          <a:stretch>
            <a:fillRect/>
          </a:stretch>
        </p:blipFill>
        <p:spPr>
          <a:xfrm>
            <a:off x="521380" y="1541332"/>
            <a:ext cx="8101239" cy="3775335"/>
          </a:xfrm>
          <a:prstGeom prst="rect">
            <a:avLst/>
          </a:prstGeom>
        </p:spPr>
      </p:pic>
    </p:spTree>
    <p:extLst>
      <p:ext uri="{BB962C8B-B14F-4D97-AF65-F5344CB8AC3E}">
        <p14:creationId xmlns:p14="http://schemas.microsoft.com/office/powerpoint/2010/main" val="94398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159EC-DCAD-4203-A3B6-4EEC6813E8E1}"/>
              </a:ext>
            </a:extLst>
          </p:cNvPr>
          <p:cNvSpPr>
            <a:spLocks noGrp="1"/>
          </p:cNvSpPr>
          <p:nvPr>
            <p:ph type="title"/>
          </p:nvPr>
        </p:nvSpPr>
        <p:spPr/>
        <p:txBody>
          <a:bodyPr/>
          <a:lstStyle/>
          <a:p>
            <a:r>
              <a:rPr lang="en-US" altLang="zh-CN" dirty="0"/>
              <a:t>3.Methods——Factor Structure Model</a:t>
            </a:r>
            <a:endParaRPr lang="zh-CN" altLang="en-US" dirty="0"/>
          </a:p>
        </p:txBody>
      </p:sp>
      <p:sp>
        <p:nvSpPr>
          <p:cNvPr id="3" name="内容占位符 2">
            <a:extLst>
              <a:ext uri="{FF2B5EF4-FFF2-40B4-BE49-F238E27FC236}">
                <a16:creationId xmlns:a16="http://schemas.microsoft.com/office/drawing/2014/main" id="{AA17ACC6-B208-465C-99BA-2541351B02B0}"/>
              </a:ext>
            </a:extLst>
          </p:cNvPr>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r>
              <a:rPr lang="en-US" altLang="zh-CN" dirty="0"/>
              <a:t>PCA approach can separate A∗ from e;</a:t>
            </a:r>
            <a:r>
              <a:rPr lang="zh-CN" altLang="en-US" dirty="0"/>
              <a:t> </a:t>
            </a:r>
            <a:r>
              <a:rPr lang="en-US" altLang="zh-CN" dirty="0"/>
              <a:t>it may fail to eliminate the common measurement or observation errors (Et) unrelated to the stock returns in individual attention proxies. </a:t>
            </a:r>
            <a:endParaRPr lang="zh-CN" altLang="en-US" dirty="0"/>
          </a:p>
        </p:txBody>
      </p:sp>
      <p:sp>
        <p:nvSpPr>
          <p:cNvPr id="4" name="日期占位符 3">
            <a:extLst>
              <a:ext uri="{FF2B5EF4-FFF2-40B4-BE49-F238E27FC236}">
                <a16:creationId xmlns:a16="http://schemas.microsoft.com/office/drawing/2014/main" id="{33FE9F36-EE4A-4177-ACAD-4D3DEBB96351}"/>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C1D148B8-DCCC-4339-AEC7-4920AF923D3B}"/>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1370755F-EC93-437C-9F7A-3B02D83F503D}"/>
              </a:ext>
            </a:extLst>
          </p:cNvPr>
          <p:cNvSpPr>
            <a:spLocks noGrp="1"/>
          </p:cNvSpPr>
          <p:nvPr>
            <p:ph type="sldNum" sz="quarter" idx="12"/>
          </p:nvPr>
        </p:nvSpPr>
        <p:spPr/>
        <p:txBody>
          <a:bodyPr/>
          <a:lstStyle/>
          <a:p>
            <a:fld id="{63B3D67A-5956-4D67-809F-36917F3B1ECB}" type="slidenum">
              <a:rPr lang="zh-CN" altLang="en-US" smtClean="0"/>
              <a:t>11</a:t>
            </a:fld>
            <a:endParaRPr lang="zh-CN" altLang="en-US"/>
          </a:p>
        </p:txBody>
      </p:sp>
      <p:pic>
        <p:nvPicPr>
          <p:cNvPr id="7" name="图片 6">
            <a:extLst>
              <a:ext uri="{FF2B5EF4-FFF2-40B4-BE49-F238E27FC236}">
                <a16:creationId xmlns:a16="http://schemas.microsoft.com/office/drawing/2014/main" id="{2EC9C85A-317B-405D-AC04-1FDAE78185FC}"/>
              </a:ext>
            </a:extLst>
          </p:cNvPr>
          <p:cNvPicPr>
            <a:picLocks noChangeAspect="1"/>
          </p:cNvPicPr>
          <p:nvPr/>
        </p:nvPicPr>
        <p:blipFill>
          <a:blip r:embed="rId3"/>
          <a:stretch>
            <a:fillRect/>
          </a:stretch>
        </p:blipFill>
        <p:spPr>
          <a:xfrm>
            <a:off x="3386322" y="1610269"/>
            <a:ext cx="2444382" cy="407397"/>
          </a:xfrm>
          <a:prstGeom prst="rect">
            <a:avLst/>
          </a:prstGeom>
        </p:spPr>
      </p:pic>
      <p:pic>
        <p:nvPicPr>
          <p:cNvPr id="9" name="图片 8">
            <a:extLst>
              <a:ext uri="{FF2B5EF4-FFF2-40B4-BE49-F238E27FC236}">
                <a16:creationId xmlns:a16="http://schemas.microsoft.com/office/drawing/2014/main" id="{7751C8F5-3F7E-440B-8A0E-1B362EA69164}"/>
              </a:ext>
            </a:extLst>
          </p:cNvPr>
          <p:cNvPicPr>
            <a:picLocks noChangeAspect="1"/>
          </p:cNvPicPr>
          <p:nvPr/>
        </p:nvPicPr>
        <p:blipFill>
          <a:blip r:embed="rId4"/>
          <a:stretch>
            <a:fillRect/>
          </a:stretch>
        </p:blipFill>
        <p:spPr>
          <a:xfrm>
            <a:off x="3461118" y="2197054"/>
            <a:ext cx="2444382" cy="381935"/>
          </a:xfrm>
          <a:prstGeom prst="rect">
            <a:avLst/>
          </a:prstGeom>
        </p:spPr>
      </p:pic>
      <p:pic>
        <p:nvPicPr>
          <p:cNvPr id="10" name="图片 9">
            <a:extLst>
              <a:ext uri="{FF2B5EF4-FFF2-40B4-BE49-F238E27FC236}">
                <a16:creationId xmlns:a16="http://schemas.microsoft.com/office/drawing/2014/main" id="{D8CE1866-C0C6-4CB5-BB49-C92BF5EA5D2A}"/>
              </a:ext>
            </a:extLst>
          </p:cNvPr>
          <p:cNvPicPr>
            <a:picLocks noChangeAspect="1"/>
          </p:cNvPicPr>
          <p:nvPr/>
        </p:nvPicPr>
        <p:blipFill>
          <a:blip r:embed="rId5"/>
          <a:stretch>
            <a:fillRect/>
          </a:stretch>
        </p:blipFill>
        <p:spPr>
          <a:xfrm>
            <a:off x="2830183" y="2816409"/>
            <a:ext cx="3543300" cy="446400"/>
          </a:xfrm>
          <a:prstGeom prst="rect">
            <a:avLst/>
          </a:prstGeom>
        </p:spPr>
      </p:pic>
    </p:spTree>
    <p:extLst>
      <p:ext uri="{BB962C8B-B14F-4D97-AF65-F5344CB8AC3E}">
        <p14:creationId xmlns:p14="http://schemas.microsoft.com/office/powerpoint/2010/main" val="21520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E82E7-65EA-4A7B-AD89-67923EA54712}"/>
              </a:ext>
            </a:extLst>
          </p:cNvPr>
          <p:cNvSpPr>
            <a:spLocks noGrp="1"/>
          </p:cNvSpPr>
          <p:nvPr>
            <p:ph type="title"/>
          </p:nvPr>
        </p:nvSpPr>
        <p:spPr/>
        <p:txBody>
          <a:bodyPr/>
          <a:lstStyle/>
          <a:p>
            <a:r>
              <a:rPr lang="en-US" altLang="zh-CN" dirty="0"/>
              <a:t>3.Methods——Factor Structure Model</a:t>
            </a:r>
            <a:endParaRPr lang="zh-CN" altLang="en-US" dirty="0"/>
          </a:p>
        </p:txBody>
      </p:sp>
      <p:sp>
        <p:nvSpPr>
          <p:cNvPr id="3" name="内容占位符 2">
            <a:extLst>
              <a:ext uri="{FF2B5EF4-FFF2-40B4-BE49-F238E27FC236}">
                <a16:creationId xmlns:a16="http://schemas.microsoft.com/office/drawing/2014/main" id="{64C33666-67F7-4782-BABB-AFF9ADECA2F1}"/>
              </a:ext>
            </a:extLst>
          </p:cNvPr>
          <p:cNvSpPr>
            <a:spLocks noGrp="1"/>
          </p:cNvSpPr>
          <p:nvPr>
            <p:ph idx="1"/>
          </p:nvPr>
        </p:nvSpPr>
        <p:spPr/>
        <p:txBody>
          <a:bodyPr/>
          <a:lstStyle/>
          <a:p>
            <a:r>
              <a:rPr lang="en-US" altLang="zh-CN" dirty="0"/>
              <a:t>PLS: The PLS approach extracts </a:t>
            </a:r>
            <a:r>
              <a:rPr lang="en-US" altLang="zh-CN" dirty="0" err="1"/>
              <a:t>A∗t</a:t>
            </a:r>
            <a:r>
              <a:rPr lang="en-US" altLang="zh-CN" dirty="0"/>
              <a:t> from the individual attention proxies according to its covariance with future stock returns and chooses a linear combination of the attention proxies that is optimal for forecasting.</a:t>
            </a:r>
            <a:endParaRPr lang="zh-CN" altLang="en-US" dirty="0"/>
          </a:p>
        </p:txBody>
      </p:sp>
      <p:sp>
        <p:nvSpPr>
          <p:cNvPr id="4" name="日期占位符 3">
            <a:extLst>
              <a:ext uri="{FF2B5EF4-FFF2-40B4-BE49-F238E27FC236}">
                <a16:creationId xmlns:a16="http://schemas.microsoft.com/office/drawing/2014/main" id="{9EA7A853-A2C1-4182-A458-CE06E12B3327}"/>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17387D01-9836-43A1-A629-8C03799C8A4F}"/>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4E218829-57D6-4617-BDD4-0447E8E10AFC}"/>
              </a:ext>
            </a:extLst>
          </p:cNvPr>
          <p:cNvSpPr>
            <a:spLocks noGrp="1"/>
          </p:cNvSpPr>
          <p:nvPr>
            <p:ph type="sldNum" sz="quarter" idx="12"/>
          </p:nvPr>
        </p:nvSpPr>
        <p:spPr/>
        <p:txBody>
          <a:bodyPr/>
          <a:lstStyle/>
          <a:p>
            <a:fld id="{63B3D67A-5956-4D67-809F-36917F3B1ECB}" type="slidenum">
              <a:rPr lang="zh-CN" altLang="en-US" smtClean="0"/>
              <a:t>12</a:t>
            </a:fld>
            <a:endParaRPr lang="zh-CN" altLang="en-US"/>
          </a:p>
        </p:txBody>
      </p:sp>
      <p:pic>
        <p:nvPicPr>
          <p:cNvPr id="7" name="图片 6">
            <a:extLst>
              <a:ext uri="{FF2B5EF4-FFF2-40B4-BE49-F238E27FC236}">
                <a16:creationId xmlns:a16="http://schemas.microsoft.com/office/drawing/2014/main" id="{921DE81A-2598-4011-B014-7D82B625C0C6}"/>
              </a:ext>
            </a:extLst>
          </p:cNvPr>
          <p:cNvPicPr>
            <a:picLocks noChangeAspect="1"/>
          </p:cNvPicPr>
          <p:nvPr/>
        </p:nvPicPr>
        <p:blipFill>
          <a:blip r:embed="rId3"/>
          <a:stretch>
            <a:fillRect/>
          </a:stretch>
        </p:blipFill>
        <p:spPr>
          <a:xfrm>
            <a:off x="2887995" y="4001294"/>
            <a:ext cx="3569955" cy="562656"/>
          </a:xfrm>
          <a:prstGeom prst="rect">
            <a:avLst/>
          </a:prstGeom>
        </p:spPr>
      </p:pic>
      <p:pic>
        <p:nvPicPr>
          <p:cNvPr id="8" name="图片 7">
            <a:extLst>
              <a:ext uri="{FF2B5EF4-FFF2-40B4-BE49-F238E27FC236}">
                <a16:creationId xmlns:a16="http://schemas.microsoft.com/office/drawing/2014/main" id="{EC2A6E18-72F5-4E9F-AF08-88132C766EC6}"/>
              </a:ext>
            </a:extLst>
          </p:cNvPr>
          <p:cNvPicPr>
            <a:picLocks noChangeAspect="1"/>
          </p:cNvPicPr>
          <p:nvPr/>
        </p:nvPicPr>
        <p:blipFill>
          <a:blip r:embed="rId4"/>
          <a:stretch>
            <a:fillRect/>
          </a:stretch>
        </p:blipFill>
        <p:spPr>
          <a:xfrm>
            <a:off x="2988700" y="4563950"/>
            <a:ext cx="3469250" cy="693850"/>
          </a:xfrm>
          <a:prstGeom prst="rect">
            <a:avLst/>
          </a:prstGeom>
        </p:spPr>
      </p:pic>
      <p:sp>
        <p:nvSpPr>
          <p:cNvPr id="9" name="矩形 8">
            <a:extLst>
              <a:ext uri="{FF2B5EF4-FFF2-40B4-BE49-F238E27FC236}">
                <a16:creationId xmlns:a16="http://schemas.microsoft.com/office/drawing/2014/main" id="{241AF824-2ECF-4733-9AF5-88CC8B42C411}"/>
              </a:ext>
            </a:extLst>
          </p:cNvPr>
          <p:cNvSpPr/>
          <p:nvPr/>
        </p:nvSpPr>
        <p:spPr>
          <a:xfrm>
            <a:off x="434728" y="4001294"/>
            <a:ext cx="2487797" cy="400110"/>
          </a:xfrm>
          <a:prstGeom prst="rect">
            <a:avLst/>
          </a:prstGeom>
        </p:spPr>
        <p:txBody>
          <a:bodyPr wrap="none">
            <a:spAutoFit/>
          </a:bodyPr>
          <a:lstStyle/>
          <a:p>
            <a:r>
              <a:rPr lang="zh-CN" altLang="en-US" sz="2000" dirty="0"/>
              <a:t>time-series regression</a:t>
            </a:r>
          </a:p>
        </p:txBody>
      </p:sp>
      <p:sp>
        <p:nvSpPr>
          <p:cNvPr id="10" name="矩形 9">
            <a:extLst>
              <a:ext uri="{FF2B5EF4-FFF2-40B4-BE49-F238E27FC236}">
                <a16:creationId xmlns:a16="http://schemas.microsoft.com/office/drawing/2014/main" id="{CCACADA0-F9F2-4A6C-986B-5ABCF972ADD3}"/>
              </a:ext>
            </a:extLst>
          </p:cNvPr>
          <p:cNvSpPr/>
          <p:nvPr/>
        </p:nvSpPr>
        <p:spPr>
          <a:xfrm>
            <a:off x="328673" y="4757274"/>
            <a:ext cx="2593852" cy="369332"/>
          </a:xfrm>
          <a:prstGeom prst="rect">
            <a:avLst/>
          </a:prstGeom>
        </p:spPr>
        <p:txBody>
          <a:bodyPr wrap="none">
            <a:spAutoFit/>
          </a:bodyPr>
          <a:lstStyle/>
          <a:p>
            <a:r>
              <a:rPr lang="zh-CN" altLang="en-US" dirty="0"/>
              <a:t>cross-sectional regression</a:t>
            </a:r>
          </a:p>
        </p:txBody>
      </p:sp>
    </p:spTree>
    <p:extLst>
      <p:ext uri="{BB962C8B-B14F-4D97-AF65-F5344CB8AC3E}">
        <p14:creationId xmlns:p14="http://schemas.microsoft.com/office/powerpoint/2010/main" val="77752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16587-10A9-42A1-9BA4-E1C94D077FDA}"/>
              </a:ext>
            </a:extLst>
          </p:cNvPr>
          <p:cNvSpPr>
            <a:spLocks noGrp="1"/>
          </p:cNvSpPr>
          <p:nvPr>
            <p:ph type="title"/>
          </p:nvPr>
        </p:nvSpPr>
        <p:spPr/>
        <p:txBody>
          <a:bodyPr/>
          <a:lstStyle/>
          <a:p>
            <a:r>
              <a:rPr lang="en-US" altLang="zh-CN" dirty="0"/>
              <a:t>3.Methods——Factor Structure Model</a:t>
            </a:r>
            <a:endParaRPr lang="zh-CN" altLang="en-US" dirty="0"/>
          </a:p>
        </p:txBody>
      </p:sp>
      <p:sp>
        <p:nvSpPr>
          <p:cNvPr id="3" name="内容占位符 2">
            <a:extLst>
              <a:ext uri="{FF2B5EF4-FFF2-40B4-BE49-F238E27FC236}">
                <a16:creationId xmlns:a16="http://schemas.microsoft.com/office/drawing/2014/main" id="{90ADCA0B-A5BB-4B67-816A-0F3280C180BD}"/>
              </a:ext>
            </a:extLst>
          </p:cNvPr>
          <p:cNvSpPr>
            <a:spLocks noGrp="1"/>
          </p:cNvSpPr>
          <p:nvPr>
            <p:ph idx="1"/>
          </p:nvPr>
        </p:nvSpPr>
        <p:spPr/>
        <p:txBody>
          <a:bodyPr/>
          <a:lstStyle/>
          <a:p>
            <a:r>
              <a:rPr lang="en-US" altLang="zh-CN" dirty="0"/>
              <a:t>Scaled Principal Component Analysis (SPCA):</a:t>
            </a:r>
          </a:p>
          <a:p>
            <a:r>
              <a:rPr lang="en-US" altLang="zh-CN" dirty="0"/>
              <a:t>SPCA is designed to use the target information to guide dimension reduction.</a:t>
            </a:r>
          </a:p>
          <a:p>
            <a:endParaRPr lang="en-US" altLang="zh-CN" dirty="0"/>
          </a:p>
          <a:p>
            <a:endParaRPr lang="en-US" altLang="zh-CN" dirty="0"/>
          </a:p>
          <a:p>
            <a:endParaRPr lang="en-US" altLang="zh-CN" dirty="0"/>
          </a:p>
          <a:p>
            <a:r>
              <a:rPr lang="en-US" altLang="zh-CN" dirty="0"/>
              <a:t>the first principal component: aggregate investor attention:</a:t>
            </a:r>
            <a:endParaRPr lang="zh-CN" altLang="en-US" dirty="0"/>
          </a:p>
        </p:txBody>
      </p:sp>
      <p:sp>
        <p:nvSpPr>
          <p:cNvPr id="4" name="日期占位符 3">
            <a:extLst>
              <a:ext uri="{FF2B5EF4-FFF2-40B4-BE49-F238E27FC236}">
                <a16:creationId xmlns:a16="http://schemas.microsoft.com/office/drawing/2014/main" id="{74452BFC-569F-4E75-BE54-5CD4501A6AB3}"/>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FFBC5702-300F-4711-ABD9-8B491DD764BF}"/>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EF026B45-7C1C-448B-ABA7-22BAE0336851}"/>
              </a:ext>
            </a:extLst>
          </p:cNvPr>
          <p:cNvSpPr>
            <a:spLocks noGrp="1"/>
          </p:cNvSpPr>
          <p:nvPr>
            <p:ph type="sldNum" sz="quarter" idx="12"/>
          </p:nvPr>
        </p:nvSpPr>
        <p:spPr/>
        <p:txBody>
          <a:bodyPr/>
          <a:lstStyle/>
          <a:p>
            <a:fld id="{63B3D67A-5956-4D67-809F-36917F3B1ECB}" type="slidenum">
              <a:rPr lang="zh-CN" altLang="en-US" smtClean="0"/>
              <a:t>13</a:t>
            </a:fld>
            <a:endParaRPr lang="zh-CN" altLang="en-US"/>
          </a:p>
        </p:txBody>
      </p:sp>
      <p:pic>
        <p:nvPicPr>
          <p:cNvPr id="7" name="图片 6">
            <a:extLst>
              <a:ext uri="{FF2B5EF4-FFF2-40B4-BE49-F238E27FC236}">
                <a16:creationId xmlns:a16="http://schemas.microsoft.com/office/drawing/2014/main" id="{82940616-FFD5-4D7C-B1E4-7D37AF66B205}"/>
              </a:ext>
            </a:extLst>
          </p:cNvPr>
          <p:cNvPicPr>
            <a:picLocks noChangeAspect="1"/>
          </p:cNvPicPr>
          <p:nvPr/>
        </p:nvPicPr>
        <p:blipFill>
          <a:blip r:embed="rId3"/>
          <a:stretch>
            <a:fillRect/>
          </a:stretch>
        </p:blipFill>
        <p:spPr>
          <a:xfrm>
            <a:off x="628650" y="3393918"/>
            <a:ext cx="3718560" cy="487680"/>
          </a:xfrm>
          <a:prstGeom prst="rect">
            <a:avLst/>
          </a:prstGeom>
        </p:spPr>
      </p:pic>
      <p:pic>
        <p:nvPicPr>
          <p:cNvPr id="8" name="图片 7">
            <a:extLst>
              <a:ext uri="{FF2B5EF4-FFF2-40B4-BE49-F238E27FC236}">
                <a16:creationId xmlns:a16="http://schemas.microsoft.com/office/drawing/2014/main" id="{0F4F7805-27B0-4A70-A6D4-38EAA5B74969}"/>
              </a:ext>
            </a:extLst>
          </p:cNvPr>
          <p:cNvPicPr>
            <a:picLocks noChangeAspect="1"/>
          </p:cNvPicPr>
          <p:nvPr/>
        </p:nvPicPr>
        <p:blipFill>
          <a:blip r:embed="rId4"/>
          <a:stretch>
            <a:fillRect/>
          </a:stretch>
        </p:blipFill>
        <p:spPr>
          <a:xfrm>
            <a:off x="5913532" y="3393918"/>
            <a:ext cx="2833816" cy="487680"/>
          </a:xfrm>
          <a:prstGeom prst="rect">
            <a:avLst/>
          </a:prstGeom>
        </p:spPr>
      </p:pic>
      <p:cxnSp>
        <p:nvCxnSpPr>
          <p:cNvPr id="10" name="直接箭头连接符 9">
            <a:extLst>
              <a:ext uri="{FF2B5EF4-FFF2-40B4-BE49-F238E27FC236}">
                <a16:creationId xmlns:a16="http://schemas.microsoft.com/office/drawing/2014/main" id="{E1DC62C9-C576-4C49-BFF4-0B04499CBA3F}"/>
              </a:ext>
            </a:extLst>
          </p:cNvPr>
          <p:cNvCxnSpPr>
            <a:cxnSpLocks/>
            <a:endCxn id="8" idx="1"/>
          </p:cNvCxnSpPr>
          <p:nvPr/>
        </p:nvCxnSpPr>
        <p:spPr>
          <a:xfrm>
            <a:off x="4572000" y="3637758"/>
            <a:ext cx="1341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CA9CA1D-3FC8-468A-B1F2-4C6B2A6C6B0D}"/>
              </a:ext>
            </a:extLst>
          </p:cNvPr>
          <p:cNvSpPr/>
          <p:nvPr/>
        </p:nvSpPr>
        <p:spPr>
          <a:xfrm>
            <a:off x="1341120" y="4016534"/>
            <a:ext cx="3230880" cy="523220"/>
          </a:xfrm>
          <a:prstGeom prst="rect">
            <a:avLst/>
          </a:prstGeom>
        </p:spPr>
        <p:txBody>
          <a:bodyPr wrap="square">
            <a:spAutoFit/>
          </a:bodyPr>
          <a:lstStyle/>
          <a:p>
            <a:r>
              <a:rPr lang="zh-CN" altLang="en-US" sz="2800" dirty="0"/>
              <a:t>conventional PCA</a:t>
            </a:r>
          </a:p>
        </p:txBody>
      </p:sp>
      <p:cxnSp>
        <p:nvCxnSpPr>
          <p:cNvPr id="14" name="连接符: 肘形 13">
            <a:extLst>
              <a:ext uri="{FF2B5EF4-FFF2-40B4-BE49-F238E27FC236}">
                <a16:creationId xmlns:a16="http://schemas.microsoft.com/office/drawing/2014/main" id="{51EB2AB1-4654-4059-A015-12D0FF1F03D3}"/>
              </a:ext>
            </a:extLst>
          </p:cNvPr>
          <p:cNvCxnSpPr>
            <a:cxnSpLocks/>
          </p:cNvCxnSpPr>
          <p:nvPr/>
        </p:nvCxnSpPr>
        <p:spPr>
          <a:xfrm flipV="1">
            <a:off x="4347210" y="3881598"/>
            <a:ext cx="1367790" cy="3657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2E74E569-5E4E-4357-81AF-E370BA2CFBB9}"/>
              </a:ext>
            </a:extLst>
          </p:cNvPr>
          <p:cNvPicPr>
            <a:picLocks noChangeAspect="1"/>
          </p:cNvPicPr>
          <p:nvPr/>
        </p:nvPicPr>
        <p:blipFill>
          <a:blip r:embed="rId5"/>
          <a:stretch>
            <a:fillRect/>
          </a:stretch>
        </p:blipFill>
        <p:spPr>
          <a:xfrm>
            <a:off x="2363152" y="5241848"/>
            <a:ext cx="929257" cy="416085"/>
          </a:xfrm>
          <a:prstGeom prst="rect">
            <a:avLst/>
          </a:prstGeom>
        </p:spPr>
      </p:pic>
    </p:spTree>
    <p:extLst>
      <p:ext uri="{BB962C8B-B14F-4D97-AF65-F5344CB8AC3E}">
        <p14:creationId xmlns:p14="http://schemas.microsoft.com/office/powerpoint/2010/main" val="427654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6E8A89C-0944-466E-A0D9-9BC3BADB9249}"/>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0BFC9B45-DEEA-40AF-AD0C-3849FF9A2F7D}"/>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175E3F11-2924-4305-8990-A80AD1080867}"/>
              </a:ext>
            </a:extLst>
          </p:cNvPr>
          <p:cNvSpPr>
            <a:spLocks noGrp="1"/>
          </p:cNvSpPr>
          <p:nvPr>
            <p:ph type="sldNum" sz="quarter" idx="12"/>
          </p:nvPr>
        </p:nvSpPr>
        <p:spPr/>
        <p:txBody>
          <a:bodyPr/>
          <a:lstStyle/>
          <a:p>
            <a:fld id="{63B3D67A-5956-4D67-809F-36917F3B1ECB}" type="slidenum">
              <a:rPr lang="zh-CN" altLang="en-US" smtClean="0"/>
              <a:t>14</a:t>
            </a:fld>
            <a:endParaRPr lang="zh-CN" altLang="en-US"/>
          </a:p>
        </p:txBody>
      </p:sp>
      <p:pic>
        <p:nvPicPr>
          <p:cNvPr id="7" name="图片 6">
            <a:extLst>
              <a:ext uri="{FF2B5EF4-FFF2-40B4-BE49-F238E27FC236}">
                <a16:creationId xmlns:a16="http://schemas.microsoft.com/office/drawing/2014/main" id="{B711BC22-81FA-4609-8130-C3754092DDA8}"/>
              </a:ext>
            </a:extLst>
          </p:cNvPr>
          <p:cNvPicPr>
            <a:picLocks noChangeAspect="1"/>
          </p:cNvPicPr>
          <p:nvPr/>
        </p:nvPicPr>
        <p:blipFill>
          <a:blip r:embed="rId3"/>
          <a:stretch>
            <a:fillRect/>
          </a:stretch>
        </p:blipFill>
        <p:spPr>
          <a:xfrm>
            <a:off x="76200" y="328612"/>
            <a:ext cx="8991600" cy="6200775"/>
          </a:xfrm>
          <a:prstGeom prst="rect">
            <a:avLst/>
          </a:prstGeom>
        </p:spPr>
      </p:pic>
    </p:spTree>
    <p:extLst>
      <p:ext uri="{BB962C8B-B14F-4D97-AF65-F5344CB8AC3E}">
        <p14:creationId xmlns:p14="http://schemas.microsoft.com/office/powerpoint/2010/main" val="305129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D931F-E2E0-420B-A6C2-AAE9C1508C2F}"/>
              </a:ext>
            </a:extLst>
          </p:cNvPr>
          <p:cNvSpPr>
            <a:spLocks noGrp="1"/>
          </p:cNvSpPr>
          <p:nvPr>
            <p:ph type="title"/>
          </p:nvPr>
        </p:nvSpPr>
        <p:spPr/>
        <p:txBody>
          <a:bodyPr/>
          <a:lstStyle/>
          <a:p>
            <a:r>
              <a:rPr lang="en-US" altLang="zh-CN" dirty="0"/>
              <a:t>4.Results_IS</a:t>
            </a:r>
            <a:endParaRPr lang="zh-CN" altLang="en-US" dirty="0"/>
          </a:p>
        </p:txBody>
      </p:sp>
      <p:sp>
        <p:nvSpPr>
          <p:cNvPr id="3" name="内容占位符 2">
            <a:extLst>
              <a:ext uri="{FF2B5EF4-FFF2-40B4-BE49-F238E27FC236}">
                <a16:creationId xmlns:a16="http://schemas.microsoft.com/office/drawing/2014/main" id="{CCC22419-6C1E-4624-9842-F03281BF64BF}"/>
              </a:ext>
            </a:extLst>
          </p:cNvPr>
          <p:cNvSpPr>
            <a:spLocks noGrp="1"/>
          </p:cNvSpPr>
          <p:nvPr>
            <p:ph idx="1"/>
          </p:nvPr>
        </p:nvSpPr>
        <p:spPr/>
        <p:txBody>
          <a:bodyPr/>
          <a:lstStyle/>
          <a:p>
            <a:pPr marL="0" indent="0">
              <a:buNone/>
            </a:pPr>
            <a:r>
              <a:rPr lang="en-US" altLang="zh-CN" dirty="0"/>
              <a:t> </a:t>
            </a:r>
            <a:endParaRPr lang="zh-CN" altLang="en-US" dirty="0"/>
          </a:p>
        </p:txBody>
      </p:sp>
      <p:sp>
        <p:nvSpPr>
          <p:cNvPr id="4" name="日期占位符 3">
            <a:extLst>
              <a:ext uri="{FF2B5EF4-FFF2-40B4-BE49-F238E27FC236}">
                <a16:creationId xmlns:a16="http://schemas.microsoft.com/office/drawing/2014/main" id="{F01E8BCE-431B-48BA-9B8F-135D21A93C55}"/>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69DA037F-05BC-4A59-99B1-7CB871D039C1}"/>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00F47C73-6921-4C83-BB0E-04DC763AED0F}"/>
              </a:ext>
            </a:extLst>
          </p:cNvPr>
          <p:cNvSpPr>
            <a:spLocks noGrp="1"/>
          </p:cNvSpPr>
          <p:nvPr>
            <p:ph type="sldNum" sz="quarter" idx="12"/>
          </p:nvPr>
        </p:nvSpPr>
        <p:spPr/>
        <p:txBody>
          <a:bodyPr/>
          <a:lstStyle/>
          <a:p>
            <a:fld id="{63B3D67A-5956-4D67-809F-36917F3B1ECB}" type="slidenum">
              <a:rPr lang="zh-CN" altLang="en-US" smtClean="0"/>
              <a:t>15</a:t>
            </a:fld>
            <a:endParaRPr lang="zh-CN" altLang="en-US"/>
          </a:p>
        </p:txBody>
      </p:sp>
      <p:pic>
        <p:nvPicPr>
          <p:cNvPr id="7" name="图片 6">
            <a:extLst>
              <a:ext uri="{FF2B5EF4-FFF2-40B4-BE49-F238E27FC236}">
                <a16:creationId xmlns:a16="http://schemas.microsoft.com/office/drawing/2014/main" id="{53A2DEC1-CC99-4E26-850B-7D04DFFBABCD}"/>
              </a:ext>
            </a:extLst>
          </p:cNvPr>
          <p:cNvPicPr>
            <a:picLocks noChangeAspect="1"/>
          </p:cNvPicPr>
          <p:nvPr/>
        </p:nvPicPr>
        <p:blipFill>
          <a:blip r:embed="rId3"/>
          <a:stretch>
            <a:fillRect/>
          </a:stretch>
        </p:blipFill>
        <p:spPr>
          <a:xfrm>
            <a:off x="747712" y="1562100"/>
            <a:ext cx="7648575" cy="3733800"/>
          </a:xfrm>
          <a:prstGeom prst="rect">
            <a:avLst/>
          </a:prstGeom>
        </p:spPr>
      </p:pic>
      <p:pic>
        <p:nvPicPr>
          <p:cNvPr id="8" name="图片 7">
            <a:extLst>
              <a:ext uri="{FF2B5EF4-FFF2-40B4-BE49-F238E27FC236}">
                <a16:creationId xmlns:a16="http://schemas.microsoft.com/office/drawing/2014/main" id="{236E9A1A-AF9A-4315-A425-AFA0C713DB42}"/>
              </a:ext>
            </a:extLst>
          </p:cNvPr>
          <p:cNvPicPr>
            <a:picLocks noChangeAspect="1"/>
          </p:cNvPicPr>
          <p:nvPr/>
        </p:nvPicPr>
        <p:blipFill>
          <a:blip r:embed="rId4"/>
          <a:stretch>
            <a:fillRect/>
          </a:stretch>
        </p:blipFill>
        <p:spPr>
          <a:xfrm>
            <a:off x="3381375" y="1348740"/>
            <a:ext cx="2381250" cy="228600"/>
          </a:xfrm>
          <a:prstGeom prst="rect">
            <a:avLst/>
          </a:prstGeom>
        </p:spPr>
      </p:pic>
      <p:sp>
        <p:nvSpPr>
          <p:cNvPr id="9" name="矩形 8">
            <a:extLst>
              <a:ext uri="{FF2B5EF4-FFF2-40B4-BE49-F238E27FC236}">
                <a16:creationId xmlns:a16="http://schemas.microsoft.com/office/drawing/2014/main" id="{ECD87A15-3C47-4FDE-8777-1718AED04AE1}"/>
              </a:ext>
            </a:extLst>
          </p:cNvPr>
          <p:cNvSpPr/>
          <p:nvPr/>
        </p:nvSpPr>
        <p:spPr>
          <a:xfrm>
            <a:off x="3722914" y="2177143"/>
            <a:ext cx="522515" cy="303711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09B3F55-E3E5-4C60-84C9-4E9D7FDA3705}"/>
              </a:ext>
            </a:extLst>
          </p:cNvPr>
          <p:cNvSpPr/>
          <p:nvPr/>
        </p:nvSpPr>
        <p:spPr>
          <a:xfrm>
            <a:off x="6578374" y="2177143"/>
            <a:ext cx="522515" cy="838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1488787-4C39-488D-858C-B589B2EBDC27}"/>
              </a:ext>
            </a:extLst>
          </p:cNvPr>
          <p:cNvSpPr/>
          <p:nvPr/>
        </p:nvSpPr>
        <p:spPr>
          <a:xfrm>
            <a:off x="862011" y="5430836"/>
            <a:ext cx="7419975" cy="646331"/>
          </a:xfrm>
          <a:prstGeom prst="rect">
            <a:avLst/>
          </a:prstGeom>
        </p:spPr>
        <p:txBody>
          <a:bodyPr wrap="square">
            <a:spAutoFit/>
          </a:bodyPr>
          <a:lstStyle/>
          <a:p>
            <a:r>
              <a:rPr lang="zh-CN" altLang="en-US" dirty="0"/>
              <a:t>Campbell and Thompson (2008)</a:t>
            </a:r>
            <a:r>
              <a:rPr lang="en-US" altLang="zh-CN" dirty="0"/>
              <a:t>:</a:t>
            </a:r>
            <a:r>
              <a:rPr lang="zh-CN" altLang="en-US" dirty="0"/>
              <a:t> a monthly out-of-sample R2of 0.5% can generate significant economic value.</a:t>
            </a:r>
          </a:p>
        </p:txBody>
      </p:sp>
      <p:sp>
        <p:nvSpPr>
          <p:cNvPr id="12" name="矩形 11">
            <a:extLst>
              <a:ext uri="{FF2B5EF4-FFF2-40B4-BE49-F238E27FC236}">
                <a16:creationId xmlns:a16="http://schemas.microsoft.com/office/drawing/2014/main" id="{447C31D7-1ED4-4C47-BAB4-565D61E83D27}"/>
              </a:ext>
            </a:extLst>
          </p:cNvPr>
          <p:cNvSpPr/>
          <p:nvPr/>
        </p:nvSpPr>
        <p:spPr>
          <a:xfrm>
            <a:off x="4310740" y="2177143"/>
            <a:ext cx="522515" cy="30371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36FFDED-EBCB-4DD5-8AB0-918DED90A6A4}"/>
              </a:ext>
            </a:extLst>
          </p:cNvPr>
          <p:cNvSpPr/>
          <p:nvPr/>
        </p:nvSpPr>
        <p:spPr>
          <a:xfrm>
            <a:off x="7486650" y="2177143"/>
            <a:ext cx="522515"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E5F4B966-68AD-4F47-89C5-ECBD4E7B3B35}"/>
              </a:ext>
            </a:extLst>
          </p:cNvPr>
          <p:cNvPicPr>
            <a:picLocks noChangeAspect="1"/>
          </p:cNvPicPr>
          <p:nvPr/>
        </p:nvPicPr>
        <p:blipFill>
          <a:blip r:embed="rId5"/>
          <a:stretch>
            <a:fillRect/>
          </a:stretch>
        </p:blipFill>
        <p:spPr>
          <a:xfrm>
            <a:off x="4571997" y="5746751"/>
            <a:ext cx="4010025" cy="609600"/>
          </a:xfrm>
          <a:prstGeom prst="rect">
            <a:avLst/>
          </a:prstGeom>
        </p:spPr>
      </p:pic>
      <p:pic>
        <p:nvPicPr>
          <p:cNvPr id="15" name="图片 14">
            <a:extLst>
              <a:ext uri="{FF2B5EF4-FFF2-40B4-BE49-F238E27FC236}">
                <a16:creationId xmlns:a16="http://schemas.microsoft.com/office/drawing/2014/main" id="{74E49901-A057-42FE-AE3D-1DAF95CDF5C0}"/>
              </a:ext>
            </a:extLst>
          </p:cNvPr>
          <p:cNvPicPr>
            <a:picLocks noChangeAspect="1"/>
          </p:cNvPicPr>
          <p:nvPr/>
        </p:nvPicPr>
        <p:blipFill>
          <a:blip r:embed="rId6"/>
          <a:stretch>
            <a:fillRect/>
          </a:stretch>
        </p:blipFill>
        <p:spPr>
          <a:xfrm>
            <a:off x="5139783" y="774878"/>
            <a:ext cx="2209800" cy="400050"/>
          </a:xfrm>
          <a:prstGeom prst="rect">
            <a:avLst/>
          </a:prstGeom>
        </p:spPr>
      </p:pic>
    </p:spTree>
    <p:extLst>
      <p:ext uri="{BB962C8B-B14F-4D97-AF65-F5344CB8AC3E}">
        <p14:creationId xmlns:p14="http://schemas.microsoft.com/office/powerpoint/2010/main" val="63729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02675-C2DC-483E-902F-213703DEA4F8}"/>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EA60B3D9-4F4E-4629-96DE-736AA8F9E3AC}"/>
              </a:ext>
            </a:extLst>
          </p:cNvPr>
          <p:cNvSpPr>
            <a:spLocks noGrp="1"/>
          </p:cNvSpPr>
          <p:nvPr>
            <p:ph idx="1"/>
          </p:nvPr>
        </p:nvSpPr>
        <p:spPr>
          <a:xfrm>
            <a:off x="85725" y="1336223"/>
            <a:ext cx="8972550" cy="4351338"/>
          </a:xfrm>
        </p:spPr>
        <p:txBody>
          <a:bodyPr/>
          <a:lstStyle/>
          <a:p>
            <a:r>
              <a:rPr lang="en-US" altLang="zh-CN" dirty="0"/>
              <a:t>Predictability with Longer Horizons:</a:t>
            </a:r>
            <a:r>
              <a:rPr lang="es-ES" altLang="zh-CN" dirty="0"/>
              <a:t>Li and Yu (2012)</a:t>
            </a:r>
            <a:r>
              <a:rPr lang="zh-CN" altLang="en-US" dirty="0"/>
              <a:t>；</a:t>
            </a:r>
            <a:endParaRPr lang="en-US" altLang="zh-CN" dirty="0"/>
          </a:p>
          <a:p>
            <a:endParaRPr lang="en-US" altLang="zh-CN" dirty="0"/>
          </a:p>
          <a:p>
            <a:r>
              <a:rPr lang="en-US" altLang="zh-CN" dirty="0"/>
              <a:t>h = 1, 2, 3, 4, 5, 6, 9, 12, 24, and 36</a:t>
            </a:r>
            <a:endParaRPr lang="zh-CN" altLang="en-US" dirty="0"/>
          </a:p>
        </p:txBody>
      </p:sp>
      <p:sp>
        <p:nvSpPr>
          <p:cNvPr id="4" name="日期占位符 3">
            <a:extLst>
              <a:ext uri="{FF2B5EF4-FFF2-40B4-BE49-F238E27FC236}">
                <a16:creationId xmlns:a16="http://schemas.microsoft.com/office/drawing/2014/main" id="{71E4326C-2122-4C03-9F12-DCF365999FB8}"/>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5E8AF775-1CC6-4F3B-85D2-933009EAA867}"/>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ABE2D378-FCFA-4DE2-8DA0-F58124065234}"/>
              </a:ext>
            </a:extLst>
          </p:cNvPr>
          <p:cNvSpPr>
            <a:spLocks noGrp="1"/>
          </p:cNvSpPr>
          <p:nvPr>
            <p:ph type="sldNum" sz="quarter" idx="12"/>
          </p:nvPr>
        </p:nvSpPr>
        <p:spPr/>
        <p:txBody>
          <a:bodyPr/>
          <a:lstStyle/>
          <a:p>
            <a:fld id="{63B3D67A-5956-4D67-809F-36917F3B1ECB}" type="slidenum">
              <a:rPr lang="zh-CN" altLang="en-US" smtClean="0"/>
              <a:t>16</a:t>
            </a:fld>
            <a:endParaRPr lang="zh-CN" altLang="en-US"/>
          </a:p>
        </p:txBody>
      </p:sp>
      <p:pic>
        <p:nvPicPr>
          <p:cNvPr id="7" name="图片 6">
            <a:extLst>
              <a:ext uri="{FF2B5EF4-FFF2-40B4-BE49-F238E27FC236}">
                <a16:creationId xmlns:a16="http://schemas.microsoft.com/office/drawing/2014/main" id="{CFB2D3BF-B08D-40EE-8131-66DA41737E19}"/>
              </a:ext>
            </a:extLst>
          </p:cNvPr>
          <p:cNvPicPr>
            <a:picLocks noChangeAspect="1"/>
          </p:cNvPicPr>
          <p:nvPr/>
        </p:nvPicPr>
        <p:blipFill>
          <a:blip r:embed="rId3"/>
          <a:stretch>
            <a:fillRect/>
          </a:stretch>
        </p:blipFill>
        <p:spPr>
          <a:xfrm>
            <a:off x="2866801" y="1767840"/>
            <a:ext cx="3483422" cy="515484"/>
          </a:xfrm>
          <a:prstGeom prst="rect">
            <a:avLst/>
          </a:prstGeom>
        </p:spPr>
      </p:pic>
      <p:pic>
        <p:nvPicPr>
          <p:cNvPr id="8" name="图片 7">
            <a:extLst>
              <a:ext uri="{FF2B5EF4-FFF2-40B4-BE49-F238E27FC236}">
                <a16:creationId xmlns:a16="http://schemas.microsoft.com/office/drawing/2014/main" id="{BF8FCB1F-044F-4C0C-8A9A-8B639B6F032E}"/>
              </a:ext>
            </a:extLst>
          </p:cNvPr>
          <p:cNvPicPr>
            <a:picLocks noChangeAspect="1"/>
          </p:cNvPicPr>
          <p:nvPr/>
        </p:nvPicPr>
        <p:blipFill>
          <a:blip r:embed="rId4"/>
          <a:stretch>
            <a:fillRect/>
          </a:stretch>
        </p:blipFill>
        <p:spPr>
          <a:xfrm>
            <a:off x="5922286" y="2381796"/>
            <a:ext cx="2822118" cy="466154"/>
          </a:xfrm>
          <a:prstGeom prst="rect">
            <a:avLst/>
          </a:prstGeom>
        </p:spPr>
      </p:pic>
      <p:pic>
        <p:nvPicPr>
          <p:cNvPr id="9" name="图片 8">
            <a:extLst>
              <a:ext uri="{FF2B5EF4-FFF2-40B4-BE49-F238E27FC236}">
                <a16:creationId xmlns:a16="http://schemas.microsoft.com/office/drawing/2014/main" id="{69873B81-1CE3-4D64-B2C4-40ADB71B8AFE}"/>
              </a:ext>
            </a:extLst>
          </p:cNvPr>
          <p:cNvPicPr>
            <a:picLocks noChangeAspect="1"/>
          </p:cNvPicPr>
          <p:nvPr/>
        </p:nvPicPr>
        <p:blipFill>
          <a:blip r:embed="rId5"/>
          <a:stretch>
            <a:fillRect/>
          </a:stretch>
        </p:blipFill>
        <p:spPr>
          <a:xfrm>
            <a:off x="433387" y="2974431"/>
            <a:ext cx="8277225" cy="3629025"/>
          </a:xfrm>
          <a:prstGeom prst="rect">
            <a:avLst/>
          </a:prstGeom>
        </p:spPr>
      </p:pic>
      <p:sp>
        <p:nvSpPr>
          <p:cNvPr id="10" name="矩形 9">
            <a:extLst>
              <a:ext uri="{FF2B5EF4-FFF2-40B4-BE49-F238E27FC236}">
                <a16:creationId xmlns:a16="http://schemas.microsoft.com/office/drawing/2014/main" id="{EE3071D7-D7AC-4E45-B3E9-19E42F974804}"/>
              </a:ext>
            </a:extLst>
          </p:cNvPr>
          <p:cNvSpPr/>
          <p:nvPr/>
        </p:nvSpPr>
        <p:spPr>
          <a:xfrm>
            <a:off x="3145971" y="3429000"/>
            <a:ext cx="522515" cy="22585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52E43B7-C59C-44A4-A7B6-85A64DFAD296}"/>
              </a:ext>
            </a:extLst>
          </p:cNvPr>
          <p:cNvSpPr/>
          <p:nvPr/>
        </p:nvSpPr>
        <p:spPr>
          <a:xfrm>
            <a:off x="5592535" y="3430072"/>
            <a:ext cx="522515" cy="14031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12655AE-4C14-496F-AD3B-891323DF30AA}"/>
              </a:ext>
            </a:extLst>
          </p:cNvPr>
          <p:cNvSpPr/>
          <p:nvPr/>
        </p:nvSpPr>
        <p:spPr>
          <a:xfrm>
            <a:off x="8024471" y="5410200"/>
            <a:ext cx="522515" cy="108267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810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62A15-A57A-4254-91A7-0738C1DB600C}"/>
              </a:ext>
            </a:extLst>
          </p:cNvPr>
          <p:cNvSpPr>
            <a:spLocks noGrp="1"/>
          </p:cNvSpPr>
          <p:nvPr>
            <p:ph type="title"/>
          </p:nvPr>
        </p:nvSpPr>
        <p:spPr>
          <a:xfrm>
            <a:off x="628650" y="0"/>
            <a:ext cx="7886700" cy="1325563"/>
          </a:xfrm>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E3D96B9D-517B-4727-9102-C60048ADCFAE}"/>
              </a:ext>
            </a:extLst>
          </p:cNvPr>
          <p:cNvSpPr>
            <a:spLocks noGrp="1"/>
          </p:cNvSpPr>
          <p:nvPr>
            <p:ph idx="1"/>
          </p:nvPr>
        </p:nvSpPr>
        <p:spPr>
          <a:xfrm>
            <a:off x="628650" y="901701"/>
            <a:ext cx="7886700" cy="4351338"/>
          </a:xfrm>
        </p:spPr>
        <p:txBody>
          <a:bodyPr/>
          <a:lstStyle/>
          <a:p>
            <a:r>
              <a:rPr lang="en-US" altLang="zh-CN" dirty="0"/>
              <a:t>Comparison with Economic Variables: 14 economic variables in Goyal and Welch (2008)</a:t>
            </a:r>
            <a:endParaRPr lang="zh-CN" altLang="en-US" dirty="0"/>
          </a:p>
        </p:txBody>
      </p:sp>
      <p:sp>
        <p:nvSpPr>
          <p:cNvPr id="4" name="日期占位符 3">
            <a:extLst>
              <a:ext uri="{FF2B5EF4-FFF2-40B4-BE49-F238E27FC236}">
                <a16:creationId xmlns:a16="http://schemas.microsoft.com/office/drawing/2014/main" id="{868236C4-BC93-40A3-A20B-DF62AAD4DCBD}"/>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722C6F2E-8D31-4CE5-82E6-4CF89AF3B61C}"/>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F9556AE3-59D1-429B-9F7E-7D36B03F1694}"/>
              </a:ext>
            </a:extLst>
          </p:cNvPr>
          <p:cNvSpPr>
            <a:spLocks noGrp="1"/>
          </p:cNvSpPr>
          <p:nvPr>
            <p:ph type="sldNum" sz="quarter" idx="12"/>
          </p:nvPr>
        </p:nvSpPr>
        <p:spPr/>
        <p:txBody>
          <a:bodyPr/>
          <a:lstStyle/>
          <a:p>
            <a:fld id="{63B3D67A-5956-4D67-809F-36917F3B1ECB}" type="slidenum">
              <a:rPr lang="zh-CN" altLang="en-US" smtClean="0"/>
              <a:t>17</a:t>
            </a:fld>
            <a:endParaRPr lang="zh-CN" altLang="en-US"/>
          </a:p>
        </p:txBody>
      </p:sp>
      <p:pic>
        <p:nvPicPr>
          <p:cNvPr id="7" name="图片 6">
            <a:extLst>
              <a:ext uri="{FF2B5EF4-FFF2-40B4-BE49-F238E27FC236}">
                <a16:creationId xmlns:a16="http://schemas.microsoft.com/office/drawing/2014/main" id="{0AE00095-4551-468C-B6AD-C8FD1874AC8B}"/>
              </a:ext>
            </a:extLst>
          </p:cNvPr>
          <p:cNvPicPr>
            <a:picLocks noChangeAspect="1"/>
          </p:cNvPicPr>
          <p:nvPr/>
        </p:nvPicPr>
        <p:blipFill>
          <a:blip r:embed="rId3"/>
          <a:stretch>
            <a:fillRect/>
          </a:stretch>
        </p:blipFill>
        <p:spPr>
          <a:xfrm>
            <a:off x="393700" y="2428875"/>
            <a:ext cx="8429625" cy="4429125"/>
          </a:xfrm>
          <a:prstGeom prst="rect">
            <a:avLst/>
          </a:prstGeom>
        </p:spPr>
      </p:pic>
      <p:pic>
        <p:nvPicPr>
          <p:cNvPr id="8" name="图片 7">
            <a:extLst>
              <a:ext uri="{FF2B5EF4-FFF2-40B4-BE49-F238E27FC236}">
                <a16:creationId xmlns:a16="http://schemas.microsoft.com/office/drawing/2014/main" id="{2A769BD7-D7DB-45CD-8E97-9CF5E6D8E0F2}"/>
              </a:ext>
            </a:extLst>
          </p:cNvPr>
          <p:cNvPicPr>
            <a:picLocks noChangeAspect="1"/>
          </p:cNvPicPr>
          <p:nvPr/>
        </p:nvPicPr>
        <p:blipFill>
          <a:blip r:embed="rId4"/>
          <a:stretch>
            <a:fillRect/>
          </a:stretch>
        </p:blipFill>
        <p:spPr>
          <a:xfrm>
            <a:off x="945696" y="1903414"/>
            <a:ext cx="2571750" cy="323850"/>
          </a:xfrm>
          <a:prstGeom prst="rect">
            <a:avLst/>
          </a:prstGeom>
        </p:spPr>
      </p:pic>
      <p:sp>
        <p:nvSpPr>
          <p:cNvPr id="9" name="矩形 8">
            <a:extLst>
              <a:ext uri="{FF2B5EF4-FFF2-40B4-BE49-F238E27FC236}">
                <a16:creationId xmlns:a16="http://schemas.microsoft.com/office/drawing/2014/main" id="{058C52F5-FE0E-4D5A-8F8B-4AC0BCD81EEB}"/>
              </a:ext>
            </a:extLst>
          </p:cNvPr>
          <p:cNvSpPr/>
          <p:nvPr/>
        </p:nvSpPr>
        <p:spPr>
          <a:xfrm>
            <a:off x="393701" y="4484915"/>
            <a:ext cx="2292349" cy="2177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8F944A6-1528-4E61-B6AB-C513D4CE015B}"/>
              </a:ext>
            </a:extLst>
          </p:cNvPr>
          <p:cNvSpPr/>
          <p:nvPr/>
        </p:nvSpPr>
        <p:spPr>
          <a:xfrm>
            <a:off x="393701" y="5519628"/>
            <a:ext cx="2292349" cy="2177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B67C8A5C-F7C5-4DD7-B979-F1F0E54D4704}"/>
              </a:ext>
            </a:extLst>
          </p:cNvPr>
          <p:cNvPicPr>
            <a:picLocks noChangeAspect="1"/>
          </p:cNvPicPr>
          <p:nvPr/>
        </p:nvPicPr>
        <p:blipFill>
          <a:blip r:embed="rId5"/>
          <a:stretch>
            <a:fillRect/>
          </a:stretch>
        </p:blipFill>
        <p:spPr>
          <a:xfrm>
            <a:off x="5447844" y="1975845"/>
            <a:ext cx="2945491" cy="304397"/>
          </a:xfrm>
          <a:prstGeom prst="rect">
            <a:avLst/>
          </a:prstGeom>
        </p:spPr>
      </p:pic>
      <p:sp>
        <p:nvSpPr>
          <p:cNvPr id="12" name="矩形 11">
            <a:extLst>
              <a:ext uri="{FF2B5EF4-FFF2-40B4-BE49-F238E27FC236}">
                <a16:creationId xmlns:a16="http://schemas.microsoft.com/office/drawing/2014/main" id="{9B489D33-18F5-4410-A313-87C26A34BA00}"/>
              </a:ext>
            </a:extLst>
          </p:cNvPr>
          <p:cNvSpPr/>
          <p:nvPr/>
        </p:nvSpPr>
        <p:spPr>
          <a:xfrm>
            <a:off x="2837998" y="3188066"/>
            <a:ext cx="591004" cy="35921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0CD24B3-A5E9-46F1-A31C-044A7634689A}"/>
              </a:ext>
            </a:extLst>
          </p:cNvPr>
          <p:cNvSpPr/>
          <p:nvPr/>
        </p:nvSpPr>
        <p:spPr>
          <a:xfrm>
            <a:off x="5862416" y="3169105"/>
            <a:ext cx="591004" cy="35921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978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20">
            <a:extLst>
              <a:ext uri="{FF2B5EF4-FFF2-40B4-BE49-F238E27FC236}">
                <a16:creationId xmlns:a16="http://schemas.microsoft.com/office/drawing/2014/main" id="{E48B315F-B4C2-4A81-B7AE-1B4CE30B95F9}"/>
              </a:ext>
            </a:extLst>
          </p:cNvPr>
          <p:cNvGraphicFramePr>
            <a:graphicFrameLocks noGrp="1"/>
          </p:cNvGraphicFramePr>
          <p:nvPr>
            <p:extLst>
              <p:ext uri="{D42A27DB-BD31-4B8C-83A1-F6EECF244321}">
                <p14:modId xmlns:p14="http://schemas.microsoft.com/office/powerpoint/2010/main" val="1732927980"/>
              </p:ext>
            </p:extLst>
          </p:nvPr>
        </p:nvGraphicFramePr>
        <p:xfrm>
          <a:off x="1560513" y="2764246"/>
          <a:ext cx="60960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098788029"/>
                    </a:ext>
                  </a:extLst>
                </a:gridCol>
                <a:gridCol w="1524000">
                  <a:extLst>
                    <a:ext uri="{9D8B030D-6E8A-4147-A177-3AD203B41FA5}">
                      <a16:colId xmlns:a16="http://schemas.microsoft.com/office/drawing/2014/main" val="1487035214"/>
                    </a:ext>
                  </a:extLst>
                </a:gridCol>
                <a:gridCol w="1524000">
                  <a:extLst>
                    <a:ext uri="{9D8B030D-6E8A-4147-A177-3AD203B41FA5}">
                      <a16:colId xmlns:a16="http://schemas.microsoft.com/office/drawing/2014/main" val="1637253095"/>
                    </a:ext>
                  </a:extLst>
                </a:gridCol>
                <a:gridCol w="1524000">
                  <a:extLst>
                    <a:ext uri="{9D8B030D-6E8A-4147-A177-3AD203B41FA5}">
                      <a16:colId xmlns:a16="http://schemas.microsoft.com/office/drawing/2014/main" val="3610357764"/>
                    </a:ext>
                  </a:extLst>
                </a:gridCol>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571968941"/>
                  </a:ext>
                </a:extLst>
              </a:tr>
              <a:tr h="370840">
                <a:tc>
                  <a:txBody>
                    <a:bodyPr/>
                    <a:lstStyle/>
                    <a:p>
                      <a:endParaRPr lang="zh-CN" altLang="en-US" dirty="0"/>
                    </a:p>
                  </a:txBody>
                  <a:tcPr/>
                </a:tc>
                <a:tc>
                  <a:txBody>
                    <a:bodyPr/>
                    <a:lstStyle/>
                    <a:p>
                      <a:r>
                        <a:rPr lang="en-US" altLang="zh-CN" dirty="0"/>
                        <a:t>0.32</a:t>
                      </a:r>
                      <a:endParaRPr lang="zh-CN" altLang="en-US" dirty="0"/>
                    </a:p>
                  </a:txBody>
                  <a:tcPr/>
                </a:tc>
                <a:tc>
                  <a:txBody>
                    <a:bodyPr/>
                    <a:lstStyle/>
                    <a:p>
                      <a:r>
                        <a:rPr lang="en-US" altLang="zh-CN" dirty="0"/>
                        <a:t>0.21</a:t>
                      </a:r>
                      <a:endParaRPr lang="zh-CN" altLang="en-US" dirty="0"/>
                    </a:p>
                  </a:txBody>
                  <a:tcPr/>
                </a:tc>
                <a:tc>
                  <a:txBody>
                    <a:bodyPr/>
                    <a:lstStyle/>
                    <a:p>
                      <a:r>
                        <a:rPr lang="en-US" altLang="zh-CN" dirty="0"/>
                        <a:t>0.36</a:t>
                      </a:r>
                      <a:endParaRPr lang="zh-CN" altLang="en-US" dirty="0"/>
                    </a:p>
                  </a:txBody>
                  <a:tcPr/>
                </a:tc>
                <a:extLst>
                  <a:ext uri="{0D108BD9-81ED-4DB2-BD59-A6C34878D82A}">
                    <a16:rowId xmlns:a16="http://schemas.microsoft.com/office/drawing/2014/main" val="567519369"/>
                  </a:ext>
                </a:extLst>
              </a:tr>
            </a:tbl>
          </a:graphicData>
        </a:graphic>
      </p:graphicFrame>
      <p:sp>
        <p:nvSpPr>
          <p:cNvPr id="2" name="标题 1">
            <a:extLst>
              <a:ext uri="{FF2B5EF4-FFF2-40B4-BE49-F238E27FC236}">
                <a16:creationId xmlns:a16="http://schemas.microsoft.com/office/drawing/2014/main" id="{54EB1EA1-CD63-4DCD-9647-87E9E58A80F5}"/>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A08DDD47-F895-4136-AAD0-7B1B2546F7E7}"/>
              </a:ext>
            </a:extLst>
          </p:cNvPr>
          <p:cNvSpPr>
            <a:spLocks noGrp="1"/>
          </p:cNvSpPr>
          <p:nvPr>
            <p:ph idx="1"/>
          </p:nvPr>
        </p:nvSpPr>
        <p:spPr>
          <a:xfrm>
            <a:off x="628649" y="1270919"/>
            <a:ext cx="7886700" cy="917573"/>
          </a:xfrm>
        </p:spPr>
        <p:txBody>
          <a:bodyPr/>
          <a:lstStyle/>
          <a:p>
            <a:r>
              <a:rPr lang="en-US" altLang="zh-CN" dirty="0"/>
              <a:t>the aggregate investor attention measure &amp; the sentiment-related predictors</a:t>
            </a:r>
          </a:p>
        </p:txBody>
      </p:sp>
      <p:sp>
        <p:nvSpPr>
          <p:cNvPr id="4" name="日期占位符 3">
            <a:extLst>
              <a:ext uri="{FF2B5EF4-FFF2-40B4-BE49-F238E27FC236}">
                <a16:creationId xmlns:a16="http://schemas.microsoft.com/office/drawing/2014/main" id="{36637488-807A-4DF5-B8AC-2DE130E48226}"/>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CAD087BD-4AEC-4040-9904-5BB178D929DB}"/>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6144754F-5220-435F-AFB4-D4BF0BA46709}"/>
              </a:ext>
            </a:extLst>
          </p:cNvPr>
          <p:cNvSpPr>
            <a:spLocks noGrp="1"/>
          </p:cNvSpPr>
          <p:nvPr>
            <p:ph type="sldNum" sz="quarter" idx="12"/>
          </p:nvPr>
        </p:nvSpPr>
        <p:spPr/>
        <p:txBody>
          <a:bodyPr/>
          <a:lstStyle/>
          <a:p>
            <a:fld id="{63B3D67A-5956-4D67-809F-36917F3B1ECB}" type="slidenum">
              <a:rPr lang="zh-CN" altLang="en-US" smtClean="0"/>
              <a:t>18</a:t>
            </a:fld>
            <a:endParaRPr lang="zh-CN" altLang="en-US"/>
          </a:p>
        </p:txBody>
      </p:sp>
      <p:pic>
        <p:nvPicPr>
          <p:cNvPr id="7" name="图片 6">
            <a:extLst>
              <a:ext uri="{FF2B5EF4-FFF2-40B4-BE49-F238E27FC236}">
                <a16:creationId xmlns:a16="http://schemas.microsoft.com/office/drawing/2014/main" id="{DE08BEFF-544D-4EFA-9A14-7725B3DCB9DC}"/>
              </a:ext>
            </a:extLst>
          </p:cNvPr>
          <p:cNvPicPr>
            <a:picLocks noChangeAspect="1"/>
          </p:cNvPicPr>
          <p:nvPr/>
        </p:nvPicPr>
        <p:blipFill>
          <a:blip r:embed="rId3"/>
          <a:stretch>
            <a:fillRect/>
          </a:stretch>
        </p:blipFill>
        <p:spPr>
          <a:xfrm>
            <a:off x="6614913" y="2773136"/>
            <a:ext cx="390525" cy="361950"/>
          </a:xfrm>
          <a:prstGeom prst="rect">
            <a:avLst/>
          </a:prstGeom>
        </p:spPr>
      </p:pic>
      <p:pic>
        <p:nvPicPr>
          <p:cNvPr id="8" name="图片 7">
            <a:extLst>
              <a:ext uri="{FF2B5EF4-FFF2-40B4-BE49-F238E27FC236}">
                <a16:creationId xmlns:a16="http://schemas.microsoft.com/office/drawing/2014/main" id="{30874024-9815-4353-B976-071F1FE9AC05}"/>
              </a:ext>
            </a:extLst>
          </p:cNvPr>
          <p:cNvPicPr>
            <a:picLocks noChangeAspect="1"/>
          </p:cNvPicPr>
          <p:nvPr/>
        </p:nvPicPr>
        <p:blipFill>
          <a:blip r:embed="rId4"/>
          <a:stretch>
            <a:fillRect/>
          </a:stretch>
        </p:blipFill>
        <p:spPr>
          <a:xfrm>
            <a:off x="3507241" y="2784298"/>
            <a:ext cx="561975" cy="295275"/>
          </a:xfrm>
          <a:prstGeom prst="rect">
            <a:avLst/>
          </a:prstGeom>
        </p:spPr>
      </p:pic>
      <p:sp>
        <p:nvSpPr>
          <p:cNvPr id="10" name="矩形: 圆角 9">
            <a:extLst>
              <a:ext uri="{FF2B5EF4-FFF2-40B4-BE49-F238E27FC236}">
                <a16:creationId xmlns:a16="http://schemas.microsoft.com/office/drawing/2014/main" id="{0AFC8E61-737A-4858-9F4C-23516C183828}"/>
              </a:ext>
            </a:extLst>
          </p:cNvPr>
          <p:cNvSpPr/>
          <p:nvPr/>
        </p:nvSpPr>
        <p:spPr>
          <a:xfrm>
            <a:off x="2602648" y="2275112"/>
            <a:ext cx="1185581"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attention</a:t>
            </a:r>
            <a:endParaRPr lang="zh-CN" altLang="en-US" dirty="0"/>
          </a:p>
        </p:txBody>
      </p:sp>
      <p:sp>
        <p:nvSpPr>
          <p:cNvPr id="11" name="矩形: 圆角 10">
            <a:extLst>
              <a:ext uri="{FF2B5EF4-FFF2-40B4-BE49-F238E27FC236}">
                <a16:creationId xmlns:a16="http://schemas.microsoft.com/office/drawing/2014/main" id="{1353059D-5EA1-4B75-A0C2-466D71D53E8D}"/>
              </a:ext>
            </a:extLst>
          </p:cNvPr>
          <p:cNvSpPr/>
          <p:nvPr/>
        </p:nvSpPr>
        <p:spPr>
          <a:xfrm>
            <a:off x="5429332" y="2275112"/>
            <a:ext cx="1185581"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sentiment</a:t>
            </a:r>
            <a:endParaRPr lang="zh-CN" altLang="en-US" dirty="0"/>
          </a:p>
        </p:txBody>
      </p:sp>
      <p:cxnSp>
        <p:nvCxnSpPr>
          <p:cNvPr id="13" name="直接箭头连接符 12">
            <a:extLst>
              <a:ext uri="{FF2B5EF4-FFF2-40B4-BE49-F238E27FC236}">
                <a16:creationId xmlns:a16="http://schemas.microsoft.com/office/drawing/2014/main" id="{76A8C449-41FB-412A-BE84-89B7C22C07C7}"/>
              </a:ext>
            </a:extLst>
          </p:cNvPr>
          <p:cNvCxnSpPr>
            <a:cxnSpLocks/>
          </p:cNvCxnSpPr>
          <p:nvPr/>
        </p:nvCxnSpPr>
        <p:spPr>
          <a:xfrm>
            <a:off x="3911827" y="2432047"/>
            <a:ext cx="1393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F2587877-38FE-4C7F-ABD8-5064550A5966}"/>
              </a:ext>
            </a:extLst>
          </p:cNvPr>
          <p:cNvSpPr/>
          <p:nvPr/>
        </p:nvSpPr>
        <p:spPr>
          <a:xfrm>
            <a:off x="4016623" y="2090446"/>
            <a:ext cx="1110753" cy="369332"/>
          </a:xfrm>
          <a:prstGeom prst="rect">
            <a:avLst/>
          </a:prstGeom>
        </p:spPr>
        <p:txBody>
          <a:bodyPr wrap="none">
            <a:spAutoFit/>
          </a:bodyPr>
          <a:lstStyle/>
          <a:p>
            <a:r>
              <a:rPr lang="en-US" altLang="zh-CN" dirty="0"/>
              <a:t>necessary</a:t>
            </a:r>
            <a:endParaRPr lang="zh-CN" altLang="en-US" dirty="0"/>
          </a:p>
        </p:txBody>
      </p:sp>
      <p:sp>
        <p:nvSpPr>
          <p:cNvPr id="19" name="矩形 18">
            <a:extLst>
              <a:ext uri="{FF2B5EF4-FFF2-40B4-BE49-F238E27FC236}">
                <a16:creationId xmlns:a16="http://schemas.microsoft.com/office/drawing/2014/main" id="{FF7061F5-791E-463B-9512-EDA3095EA94F}"/>
              </a:ext>
            </a:extLst>
          </p:cNvPr>
          <p:cNvSpPr/>
          <p:nvPr/>
        </p:nvSpPr>
        <p:spPr>
          <a:xfrm>
            <a:off x="4059162" y="2362981"/>
            <a:ext cx="1098699" cy="369332"/>
          </a:xfrm>
          <a:prstGeom prst="rect">
            <a:avLst/>
          </a:prstGeom>
        </p:spPr>
        <p:txBody>
          <a:bodyPr wrap="none">
            <a:spAutoFit/>
          </a:bodyPr>
          <a:lstStyle/>
          <a:p>
            <a:r>
              <a:rPr lang="en-US" altLang="zh-CN" dirty="0"/>
              <a:t>attenuate</a:t>
            </a:r>
            <a:endParaRPr lang="zh-CN" altLang="en-US" dirty="0"/>
          </a:p>
        </p:txBody>
      </p:sp>
      <p:pic>
        <p:nvPicPr>
          <p:cNvPr id="22" name="图片 21">
            <a:extLst>
              <a:ext uri="{FF2B5EF4-FFF2-40B4-BE49-F238E27FC236}">
                <a16:creationId xmlns:a16="http://schemas.microsoft.com/office/drawing/2014/main" id="{B22335C1-6AC0-48D8-9282-98ADD9B6C39B}"/>
              </a:ext>
            </a:extLst>
          </p:cNvPr>
          <p:cNvPicPr>
            <a:picLocks noChangeAspect="1"/>
          </p:cNvPicPr>
          <p:nvPr/>
        </p:nvPicPr>
        <p:blipFill>
          <a:blip r:embed="rId5"/>
          <a:stretch>
            <a:fillRect/>
          </a:stretch>
        </p:blipFill>
        <p:spPr>
          <a:xfrm>
            <a:off x="5127376" y="2797067"/>
            <a:ext cx="523875" cy="295275"/>
          </a:xfrm>
          <a:prstGeom prst="rect">
            <a:avLst/>
          </a:prstGeom>
        </p:spPr>
      </p:pic>
      <p:pic>
        <p:nvPicPr>
          <p:cNvPr id="23" name="图片 22">
            <a:extLst>
              <a:ext uri="{FF2B5EF4-FFF2-40B4-BE49-F238E27FC236}">
                <a16:creationId xmlns:a16="http://schemas.microsoft.com/office/drawing/2014/main" id="{BCE3C433-682B-483A-8304-F3302B28C3B0}"/>
              </a:ext>
            </a:extLst>
          </p:cNvPr>
          <p:cNvPicPr>
            <a:picLocks noChangeAspect="1"/>
          </p:cNvPicPr>
          <p:nvPr/>
        </p:nvPicPr>
        <p:blipFill>
          <a:blip r:embed="rId6"/>
          <a:stretch>
            <a:fillRect/>
          </a:stretch>
        </p:blipFill>
        <p:spPr>
          <a:xfrm>
            <a:off x="2052838" y="3135086"/>
            <a:ext cx="476250" cy="333375"/>
          </a:xfrm>
          <a:prstGeom prst="rect">
            <a:avLst/>
          </a:prstGeom>
        </p:spPr>
      </p:pic>
      <p:pic>
        <p:nvPicPr>
          <p:cNvPr id="24" name="图片 23">
            <a:extLst>
              <a:ext uri="{FF2B5EF4-FFF2-40B4-BE49-F238E27FC236}">
                <a16:creationId xmlns:a16="http://schemas.microsoft.com/office/drawing/2014/main" id="{380750AF-ECFA-4E56-86B5-AC94C659343A}"/>
              </a:ext>
            </a:extLst>
          </p:cNvPr>
          <p:cNvPicPr>
            <a:picLocks noChangeAspect="1"/>
          </p:cNvPicPr>
          <p:nvPr/>
        </p:nvPicPr>
        <p:blipFill>
          <a:blip r:embed="rId7"/>
          <a:stretch>
            <a:fillRect/>
          </a:stretch>
        </p:blipFill>
        <p:spPr>
          <a:xfrm>
            <a:off x="36511" y="4087377"/>
            <a:ext cx="9144000" cy="2770623"/>
          </a:xfrm>
          <a:prstGeom prst="rect">
            <a:avLst/>
          </a:prstGeom>
        </p:spPr>
      </p:pic>
      <p:pic>
        <p:nvPicPr>
          <p:cNvPr id="25" name="图片 24">
            <a:extLst>
              <a:ext uri="{FF2B5EF4-FFF2-40B4-BE49-F238E27FC236}">
                <a16:creationId xmlns:a16="http://schemas.microsoft.com/office/drawing/2014/main" id="{93BE5A78-F909-4F67-8E78-35DBDC78CBF8}"/>
              </a:ext>
            </a:extLst>
          </p:cNvPr>
          <p:cNvPicPr>
            <a:picLocks noChangeAspect="1"/>
          </p:cNvPicPr>
          <p:nvPr/>
        </p:nvPicPr>
        <p:blipFill>
          <a:blip r:embed="rId8"/>
          <a:stretch>
            <a:fillRect/>
          </a:stretch>
        </p:blipFill>
        <p:spPr>
          <a:xfrm>
            <a:off x="604156" y="3589574"/>
            <a:ext cx="2400301" cy="413385"/>
          </a:xfrm>
          <a:prstGeom prst="rect">
            <a:avLst/>
          </a:prstGeom>
        </p:spPr>
      </p:pic>
      <p:sp>
        <p:nvSpPr>
          <p:cNvPr id="26" name="矩形 25">
            <a:extLst>
              <a:ext uri="{FF2B5EF4-FFF2-40B4-BE49-F238E27FC236}">
                <a16:creationId xmlns:a16="http://schemas.microsoft.com/office/drawing/2014/main" id="{6894C9E3-9427-4130-907E-AC4FD80AAD6D}"/>
              </a:ext>
            </a:extLst>
          </p:cNvPr>
          <p:cNvSpPr/>
          <p:nvPr/>
        </p:nvSpPr>
        <p:spPr>
          <a:xfrm>
            <a:off x="154215" y="4949722"/>
            <a:ext cx="2292349" cy="2863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5D70827-744D-449B-ABB0-48438C61672B}"/>
              </a:ext>
            </a:extLst>
          </p:cNvPr>
          <p:cNvSpPr/>
          <p:nvPr/>
        </p:nvSpPr>
        <p:spPr>
          <a:xfrm>
            <a:off x="154214" y="5563831"/>
            <a:ext cx="2292349" cy="2863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6B820BC0-0C8A-4ADC-BA6D-336391B4F8C5}"/>
              </a:ext>
            </a:extLst>
          </p:cNvPr>
          <p:cNvPicPr>
            <a:picLocks noChangeAspect="1"/>
          </p:cNvPicPr>
          <p:nvPr/>
        </p:nvPicPr>
        <p:blipFill>
          <a:blip r:embed="rId9"/>
          <a:stretch>
            <a:fillRect/>
          </a:stretch>
        </p:blipFill>
        <p:spPr>
          <a:xfrm>
            <a:off x="4927646" y="3625402"/>
            <a:ext cx="2728867" cy="448747"/>
          </a:xfrm>
          <a:prstGeom prst="rect">
            <a:avLst/>
          </a:prstGeom>
        </p:spPr>
      </p:pic>
      <p:sp>
        <p:nvSpPr>
          <p:cNvPr id="29" name="矩形 28">
            <a:extLst>
              <a:ext uri="{FF2B5EF4-FFF2-40B4-BE49-F238E27FC236}">
                <a16:creationId xmlns:a16="http://schemas.microsoft.com/office/drawing/2014/main" id="{E99A843E-2373-4EAF-9C99-90F78CA92368}"/>
              </a:ext>
            </a:extLst>
          </p:cNvPr>
          <p:cNvSpPr/>
          <p:nvPr/>
        </p:nvSpPr>
        <p:spPr>
          <a:xfrm>
            <a:off x="3145146" y="4935558"/>
            <a:ext cx="871477" cy="17859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F849CC7-18D3-4A6F-897A-4EC524F34349}"/>
              </a:ext>
            </a:extLst>
          </p:cNvPr>
          <p:cNvSpPr/>
          <p:nvPr/>
        </p:nvSpPr>
        <p:spPr>
          <a:xfrm>
            <a:off x="6302759" y="4935558"/>
            <a:ext cx="871477" cy="17859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528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E38A3-B0F9-4C6A-B74D-4DC6FCE561EE}"/>
              </a:ext>
            </a:extLst>
          </p:cNvPr>
          <p:cNvSpPr>
            <a:spLocks noGrp="1"/>
          </p:cNvSpPr>
          <p:nvPr>
            <p:ph type="title"/>
          </p:nvPr>
        </p:nvSpPr>
        <p:spPr>
          <a:xfrm>
            <a:off x="0" y="386712"/>
            <a:ext cx="7886700" cy="1325563"/>
          </a:xfrm>
        </p:spPr>
        <p:txBody>
          <a:bodyPr/>
          <a:lstStyle/>
          <a:p>
            <a:r>
              <a:rPr lang="en-US" altLang="zh-CN" dirty="0"/>
              <a:t>4.Results_OS</a:t>
            </a:r>
            <a:endParaRPr lang="zh-CN" altLang="en-US" dirty="0"/>
          </a:p>
        </p:txBody>
      </p:sp>
      <p:sp>
        <p:nvSpPr>
          <p:cNvPr id="3" name="内容占位符 2">
            <a:extLst>
              <a:ext uri="{FF2B5EF4-FFF2-40B4-BE49-F238E27FC236}">
                <a16:creationId xmlns:a16="http://schemas.microsoft.com/office/drawing/2014/main" id="{313AC740-6E09-4111-B170-86898D18B165}"/>
              </a:ext>
            </a:extLst>
          </p:cNvPr>
          <p:cNvSpPr>
            <a:spLocks noGrp="1"/>
          </p:cNvSpPr>
          <p:nvPr>
            <p:ph idx="1"/>
          </p:nvPr>
        </p:nvSpPr>
        <p:spPr/>
        <p:txBody>
          <a:bodyPr/>
          <a:lstStyle/>
          <a:p>
            <a:r>
              <a:rPr lang="en-US" altLang="zh-CN" dirty="0"/>
              <a:t>1980.1-1994.12	1995.1-2017.12</a:t>
            </a:r>
          </a:p>
          <a:p>
            <a:r>
              <a:rPr lang="en-US" altLang="zh-CN" dirty="0"/>
              <a:t>2004.1-2006.12	2007.1-2017.6/12</a:t>
            </a:r>
            <a:endParaRPr lang="zh-CN" altLang="en-US" dirty="0"/>
          </a:p>
        </p:txBody>
      </p:sp>
      <p:sp>
        <p:nvSpPr>
          <p:cNvPr id="4" name="日期占位符 3">
            <a:extLst>
              <a:ext uri="{FF2B5EF4-FFF2-40B4-BE49-F238E27FC236}">
                <a16:creationId xmlns:a16="http://schemas.microsoft.com/office/drawing/2014/main" id="{46C9E4B8-D074-4964-B92B-8FA7CD52626F}"/>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CBB938C2-CC20-4CF3-B3E7-4F28A766D6AA}"/>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4421F4EE-5F60-4CD2-AB17-139FC07B4BF1}"/>
              </a:ext>
            </a:extLst>
          </p:cNvPr>
          <p:cNvSpPr>
            <a:spLocks noGrp="1"/>
          </p:cNvSpPr>
          <p:nvPr>
            <p:ph type="sldNum" sz="quarter" idx="12"/>
          </p:nvPr>
        </p:nvSpPr>
        <p:spPr/>
        <p:txBody>
          <a:bodyPr/>
          <a:lstStyle/>
          <a:p>
            <a:fld id="{63B3D67A-5956-4D67-809F-36917F3B1ECB}" type="slidenum">
              <a:rPr lang="zh-CN" altLang="en-US" smtClean="0"/>
              <a:t>19</a:t>
            </a:fld>
            <a:endParaRPr lang="zh-CN" altLang="en-US"/>
          </a:p>
        </p:txBody>
      </p:sp>
      <p:pic>
        <p:nvPicPr>
          <p:cNvPr id="7" name="图片 6">
            <a:extLst>
              <a:ext uri="{FF2B5EF4-FFF2-40B4-BE49-F238E27FC236}">
                <a16:creationId xmlns:a16="http://schemas.microsoft.com/office/drawing/2014/main" id="{C5AA9C8B-6DB5-4616-9AFE-B9E66C6D9619}"/>
              </a:ext>
            </a:extLst>
          </p:cNvPr>
          <p:cNvPicPr>
            <a:picLocks noChangeAspect="1"/>
          </p:cNvPicPr>
          <p:nvPr/>
        </p:nvPicPr>
        <p:blipFill>
          <a:blip r:embed="rId3"/>
          <a:stretch>
            <a:fillRect/>
          </a:stretch>
        </p:blipFill>
        <p:spPr>
          <a:xfrm>
            <a:off x="6543674" y="421710"/>
            <a:ext cx="1647825" cy="361950"/>
          </a:xfrm>
          <a:prstGeom prst="rect">
            <a:avLst/>
          </a:prstGeom>
        </p:spPr>
      </p:pic>
      <p:pic>
        <p:nvPicPr>
          <p:cNvPr id="8" name="图片 7">
            <a:extLst>
              <a:ext uri="{FF2B5EF4-FFF2-40B4-BE49-F238E27FC236}">
                <a16:creationId xmlns:a16="http://schemas.microsoft.com/office/drawing/2014/main" id="{A032E769-20B6-44B2-9B42-C536BF3CD7B0}"/>
              </a:ext>
            </a:extLst>
          </p:cNvPr>
          <p:cNvPicPr>
            <a:picLocks noChangeAspect="1"/>
          </p:cNvPicPr>
          <p:nvPr/>
        </p:nvPicPr>
        <p:blipFill>
          <a:blip r:embed="rId4"/>
          <a:stretch>
            <a:fillRect/>
          </a:stretch>
        </p:blipFill>
        <p:spPr>
          <a:xfrm>
            <a:off x="6115050" y="769938"/>
            <a:ext cx="2505075" cy="1295400"/>
          </a:xfrm>
          <a:prstGeom prst="rect">
            <a:avLst/>
          </a:prstGeom>
        </p:spPr>
      </p:pic>
      <p:pic>
        <p:nvPicPr>
          <p:cNvPr id="9" name="图片 8">
            <a:extLst>
              <a:ext uri="{FF2B5EF4-FFF2-40B4-BE49-F238E27FC236}">
                <a16:creationId xmlns:a16="http://schemas.microsoft.com/office/drawing/2014/main" id="{787DC134-457B-4AFC-AC21-21D365F9AE5C}"/>
              </a:ext>
            </a:extLst>
          </p:cNvPr>
          <p:cNvPicPr>
            <a:picLocks noChangeAspect="1"/>
          </p:cNvPicPr>
          <p:nvPr/>
        </p:nvPicPr>
        <p:blipFill>
          <a:blip r:embed="rId5"/>
          <a:stretch>
            <a:fillRect/>
          </a:stretch>
        </p:blipFill>
        <p:spPr>
          <a:xfrm>
            <a:off x="6267450" y="2290197"/>
            <a:ext cx="2438400" cy="276225"/>
          </a:xfrm>
          <a:prstGeom prst="rect">
            <a:avLst/>
          </a:prstGeom>
        </p:spPr>
      </p:pic>
      <p:pic>
        <p:nvPicPr>
          <p:cNvPr id="10" name="图片 9">
            <a:extLst>
              <a:ext uri="{FF2B5EF4-FFF2-40B4-BE49-F238E27FC236}">
                <a16:creationId xmlns:a16="http://schemas.microsoft.com/office/drawing/2014/main" id="{1E0CDFEB-DD34-4BF8-9FAB-E37551555344}"/>
              </a:ext>
            </a:extLst>
          </p:cNvPr>
          <p:cNvPicPr>
            <a:picLocks noChangeAspect="1"/>
          </p:cNvPicPr>
          <p:nvPr/>
        </p:nvPicPr>
        <p:blipFill>
          <a:blip r:embed="rId6"/>
          <a:stretch>
            <a:fillRect/>
          </a:stretch>
        </p:blipFill>
        <p:spPr>
          <a:xfrm>
            <a:off x="469900" y="2733675"/>
            <a:ext cx="8277225" cy="4124325"/>
          </a:xfrm>
          <a:prstGeom prst="rect">
            <a:avLst/>
          </a:prstGeom>
        </p:spPr>
      </p:pic>
      <p:sp>
        <p:nvSpPr>
          <p:cNvPr id="11" name="矩形 10">
            <a:extLst>
              <a:ext uri="{FF2B5EF4-FFF2-40B4-BE49-F238E27FC236}">
                <a16:creationId xmlns:a16="http://schemas.microsoft.com/office/drawing/2014/main" id="{3C50A2EB-24B1-490D-AE8B-61BCA02BFB38}"/>
              </a:ext>
            </a:extLst>
          </p:cNvPr>
          <p:cNvSpPr/>
          <p:nvPr/>
        </p:nvSpPr>
        <p:spPr>
          <a:xfrm>
            <a:off x="523874" y="4795836"/>
            <a:ext cx="3895725" cy="37941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D936363-31D6-4D81-9A55-F61BF4F50C1F}"/>
              </a:ext>
            </a:extLst>
          </p:cNvPr>
          <p:cNvSpPr/>
          <p:nvPr/>
        </p:nvSpPr>
        <p:spPr>
          <a:xfrm>
            <a:off x="523875" y="5354639"/>
            <a:ext cx="3895724" cy="6107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6A26BE2-870E-4FBE-A908-CBD376153677}"/>
              </a:ext>
            </a:extLst>
          </p:cNvPr>
          <p:cNvSpPr/>
          <p:nvPr/>
        </p:nvSpPr>
        <p:spPr>
          <a:xfrm>
            <a:off x="5006069" y="3474472"/>
            <a:ext cx="3299732" cy="5314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5F4A9EE-DEA5-4344-ABD5-D34E3CFE93F6}"/>
              </a:ext>
            </a:extLst>
          </p:cNvPr>
          <p:cNvSpPr/>
          <p:nvPr/>
        </p:nvSpPr>
        <p:spPr>
          <a:xfrm>
            <a:off x="4808084" y="5954091"/>
            <a:ext cx="3299732" cy="5314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7622D666-949A-4822-A6EE-F5B82D9A9762}"/>
              </a:ext>
            </a:extLst>
          </p:cNvPr>
          <p:cNvPicPr>
            <a:picLocks noChangeAspect="1"/>
          </p:cNvPicPr>
          <p:nvPr/>
        </p:nvPicPr>
        <p:blipFill>
          <a:blip r:embed="rId7"/>
          <a:stretch>
            <a:fillRect/>
          </a:stretch>
        </p:blipFill>
        <p:spPr>
          <a:xfrm>
            <a:off x="2928246" y="376124"/>
            <a:ext cx="3041240" cy="479326"/>
          </a:xfrm>
          <a:prstGeom prst="rect">
            <a:avLst/>
          </a:prstGeom>
        </p:spPr>
      </p:pic>
      <p:pic>
        <p:nvPicPr>
          <p:cNvPr id="16" name="图片 15">
            <a:extLst>
              <a:ext uri="{FF2B5EF4-FFF2-40B4-BE49-F238E27FC236}">
                <a16:creationId xmlns:a16="http://schemas.microsoft.com/office/drawing/2014/main" id="{A9ACB998-B400-453E-89A4-0E408C265FD5}"/>
              </a:ext>
            </a:extLst>
          </p:cNvPr>
          <p:cNvPicPr>
            <a:picLocks noChangeAspect="1"/>
          </p:cNvPicPr>
          <p:nvPr/>
        </p:nvPicPr>
        <p:blipFill>
          <a:blip r:embed="rId8"/>
          <a:stretch>
            <a:fillRect/>
          </a:stretch>
        </p:blipFill>
        <p:spPr>
          <a:xfrm>
            <a:off x="3028950" y="938780"/>
            <a:ext cx="2955450" cy="591090"/>
          </a:xfrm>
          <a:prstGeom prst="rect">
            <a:avLst/>
          </a:prstGeom>
        </p:spPr>
      </p:pic>
    </p:spTree>
    <p:extLst>
      <p:ext uri="{BB962C8B-B14F-4D97-AF65-F5344CB8AC3E}">
        <p14:creationId xmlns:p14="http://schemas.microsoft.com/office/powerpoint/2010/main" val="357549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B01DB-BAB0-44FF-BD45-93E8757D6C7F}"/>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EAE5E7CA-8330-4A76-BBBE-E08A424BFB62}"/>
              </a:ext>
            </a:extLst>
          </p:cNvPr>
          <p:cNvSpPr>
            <a:spLocks noGrp="1"/>
          </p:cNvSpPr>
          <p:nvPr>
            <p:ph idx="1"/>
          </p:nvPr>
        </p:nvSpPr>
        <p:spPr/>
        <p:txBody>
          <a:bodyPr>
            <a:normAutofit lnSpcReduction="10000"/>
          </a:bodyPr>
          <a:lstStyle/>
          <a:p>
            <a:r>
              <a:rPr lang="en-US" altLang="zh-CN" dirty="0"/>
              <a:t>Introduction</a:t>
            </a:r>
          </a:p>
          <a:p>
            <a:pPr lvl="1"/>
            <a:r>
              <a:rPr lang="en-US" altLang="zh-CN" dirty="0"/>
              <a:t>Background</a:t>
            </a:r>
          </a:p>
          <a:p>
            <a:pPr lvl="1"/>
            <a:r>
              <a:rPr lang="en-US" altLang="zh-CN" dirty="0"/>
              <a:t>Literatures</a:t>
            </a:r>
          </a:p>
          <a:p>
            <a:pPr lvl="1"/>
            <a:r>
              <a:rPr lang="en-US" altLang="zh-CN" dirty="0"/>
              <a:t>Motivations</a:t>
            </a:r>
          </a:p>
          <a:p>
            <a:pPr lvl="1"/>
            <a:r>
              <a:rPr lang="en-US" altLang="zh-CN" dirty="0"/>
              <a:t>Contributions</a:t>
            </a:r>
          </a:p>
          <a:p>
            <a:pPr lvl="1"/>
            <a:r>
              <a:rPr lang="en-US" altLang="zh-CN" dirty="0"/>
              <a:t>Design</a:t>
            </a:r>
          </a:p>
          <a:p>
            <a:r>
              <a:rPr lang="en-US" altLang="zh-CN" dirty="0"/>
              <a:t>Data</a:t>
            </a:r>
          </a:p>
          <a:p>
            <a:r>
              <a:rPr lang="en-US" altLang="zh-CN" dirty="0"/>
              <a:t>Methods</a:t>
            </a:r>
          </a:p>
          <a:p>
            <a:r>
              <a:rPr lang="en-US" altLang="zh-CN" dirty="0"/>
              <a:t>Results</a:t>
            </a:r>
          </a:p>
          <a:p>
            <a:r>
              <a:rPr lang="en-US" altLang="zh-CN" dirty="0"/>
              <a:t>Conclusion</a:t>
            </a:r>
            <a:endParaRPr lang="zh-CN" altLang="en-US" dirty="0"/>
          </a:p>
        </p:txBody>
      </p:sp>
      <p:sp>
        <p:nvSpPr>
          <p:cNvPr id="4" name="日期占位符 3">
            <a:extLst>
              <a:ext uri="{FF2B5EF4-FFF2-40B4-BE49-F238E27FC236}">
                <a16:creationId xmlns:a16="http://schemas.microsoft.com/office/drawing/2014/main" id="{05DBF8AC-1FEB-4BDB-86B2-20BF4D3DC0A6}"/>
              </a:ext>
            </a:extLst>
          </p:cNvPr>
          <p:cNvSpPr>
            <a:spLocks noGrp="1"/>
          </p:cNvSpPr>
          <p:nvPr>
            <p:ph type="dt" sz="half" idx="10"/>
          </p:nvPr>
        </p:nvSpPr>
        <p:spPr/>
        <p:txBody>
          <a:bodyPr/>
          <a:lstStyle/>
          <a:p>
            <a:fld id="{F89A0C40-BA50-4FE5-AA96-29ED4B41986F}" type="datetime1">
              <a:rPr lang="zh-CN" altLang="en-US" smtClean="0"/>
              <a:t>2020/4/11</a:t>
            </a:fld>
            <a:endParaRPr lang="zh-CN" altLang="en-US"/>
          </a:p>
        </p:txBody>
      </p:sp>
      <p:sp>
        <p:nvSpPr>
          <p:cNvPr id="5" name="页脚占位符 4">
            <a:extLst>
              <a:ext uri="{FF2B5EF4-FFF2-40B4-BE49-F238E27FC236}">
                <a16:creationId xmlns:a16="http://schemas.microsoft.com/office/drawing/2014/main" id="{E63E4A67-FAB7-4A83-B583-3EC035020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4F6137-4BE9-468F-93B5-CCB376EBB89B}"/>
              </a:ext>
            </a:extLst>
          </p:cNvPr>
          <p:cNvSpPr>
            <a:spLocks noGrp="1"/>
          </p:cNvSpPr>
          <p:nvPr>
            <p:ph type="sldNum" sz="quarter" idx="12"/>
          </p:nvPr>
        </p:nvSpPr>
        <p:spPr/>
        <p:txBody>
          <a:bodyPr/>
          <a:lstStyle/>
          <a:p>
            <a:fld id="{63B3D67A-5956-4D67-809F-36917F3B1ECB}" type="slidenum">
              <a:rPr lang="zh-CN" altLang="en-US" smtClean="0"/>
              <a:t>2</a:t>
            </a:fld>
            <a:endParaRPr lang="zh-CN" altLang="en-US"/>
          </a:p>
        </p:txBody>
      </p:sp>
    </p:spTree>
    <p:extLst>
      <p:ext uri="{BB962C8B-B14F-4D97-AF65-F5344CB8AC3E}">
        <p14:creationId xmlns:p14="http://schemas.microsoft.com/office/powerpoint/2010/main" val="23226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6E1EC-A333-48C5-B02C-826C23C7EC3B}"/>
              </a:ext>
            </a:extLst>
          </p:cNvPr>
          <p:cNvSpPr>
            <a:spLocks noGrp="1"/>
          </p:cNvSpPr>
          <p:nvPr>
            <p:ph type="title"/>
          </p:nvPr>
        </p:nvSpPr>
        <p:spPr/>
        <p:txBody>
          <a:bodyPr/>
          <a:lstStyle/>
          <a:p>
            <a:r>
              <a:rPr lang="en-US" altLang="zh-CN" dirty="0"/>
              <a:t>4.Results</a:t>
            </a:r>
            <a:endParaRPr lang="zh-CN" altLang="en-US" dirty="0"/>
          </a:p>
        </p:txBody>
      </p:sp>
      <p:pic>
        <p:nvPicPr>
          <p:cNvPr id="11" name="内容占位符 10">
            <a:extLst>
              <a:ext uri="{FF2B5EF4-FFF2-40B4-BE49-F238E27FC236}">
                <a16:creationId xmlns:a16="http://schemas.microsoft.com/office/drawing/2014/main" id="{F9DA235B-EA6C-4CA9-A384-8E3B22AA1029}"/>
              </a:ext>
            </a:extLst>
          </p:cNvPr>
          <p:cNvPicPr>
            <a:picLocks noGrp="1" noChangeAspect="1"/>
          </p:cNvPicPr>
          <p:nvPr>
            <p:ph idx="1"/>
          </p:nvPr>
        </p:nvPicPr>
        <p:blipFill>
          <a:blip r:embed="rId3"/>
          <a:stretch>
            <a:fillRect/>
          </a:stretch>
        </p:blipFill>
        <p:spPr>
          <a:xfrm>
            <a:off x="6130150" y="2450882"/>
            <a:ext cx="2752725" cy="371475"/>
          </a:xfrm>
          <a:prstGeom prst="rect">
            <a:avLst/>
          </a:prstGeom>
        </p:spPr>
      </p:pic>
      <p:sp>
        <p:nvSpPr>
          <p:cNvPr id="4" name="日期占位符 3">
            <a:extLst>
              <a:ext uri="{FF2B5EF4-FFF2-40B4-BE49-F238E27FC236}">
                <a16:creationId xmlns:a16="http://schemas.microsoft.com/office/drawing/2014/main" id="{433FF308-C4A3-45B8-B9B8-50EEA363E9D3}"/>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565BE4AB-5240-46B8-A86E-72A442BD4643}"/>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BFA5BF21-1AE8-4D7F-8058-6C1FEE4908EE}"/>
              </a:ext>
            </a:extLst>
          </p:cNvPr>
          <p:cNvSpPr>
            <a:spLocks noGrp="1"/>
          </p:cNvSpPr>
          <p:nvPr>
            <p:ph type="sldNum" sz="quarter" idx="12"/>
          </p:nvPr>
        </p:nvSpPr>
        <p:spPr/>
        <p:txBody>
          <a:bodyPr/>
          <a:lstStyle/>
          <a:p>
            <a:fld id="{63B3D67A-5956-4D67-809F-36917F3B1ECB}" type="slidenum">
              <a:rPr lang="zh-CN" altLang="en-US" smtClean="0"/>
              <a:t>20</a:t>
            </a:fld>
            <a:endParaRPr lang="zh-CN" altLang="en-US"/>
          </a:p>
        </p:txBody>
      </p:sp>
      <p:pic>
        <p:nvPicPr>
          <p:cNvPr id="7" name="图片 6">
            <a:extLst>
              <a:ext uri="{FF2B5EF4-FFF2-40B4-BE49-F238E27FC236}">
                <a16:creationId xmlns:a16="http://schemas.microsoft.com/office/drawing/2014/main" id="{44A479D8-8889-44CE-8283-8EC4F5377806}"/>
              </a:ext>
            </a:extLst>
          </p:cNvPr>
          <p:cNvPicPr>
            <a:picLocks noChangeAspect="1"/>
          </p:cNvPicPr>
          <p:nvPr/>
        </p:nvPicPr>
        <p:blipFill>
          <a:blip r:embed="rId4"/>
          <a:stretch>
            <a:fillRect/>
          </a:stretch>
        </p:blipFill>
        <p:spPr>
          <a:xfrm>
            <a:off x="6038849" y="1813668"/>
            <a:ext cx="2886075" cy="657225"/>
          </a:xfrm>
          <a:prstGeom prst="rect">
            <a:avLst/>
          </a:prstGeom>
        </p:spPr>
      </p:pic>
      <p:pic>
        <p:nvPicPr>
          <p:cNvPr id="8" name="图片 7">
            <a:extLst>
              <a:ext uri="{FF2B5EF4-FFF2-40B4-BE49-F238E27FC236}">
                <a16:creationId xmlns:a16="http://schemas.microsoft.com/office/drawing/2014/main" id="{DC2D3085-17F9-4EF2-8B32-912DFEFD3FED}"/>
              </a:ext>
            </a:extLst>
          </p:cNvPr>
          <p:cNvPicPr>
            <a:picLocks noChangeAspect="1"/>
          </p:cNvPicPr>
          <p:nvPr/>
        </p:nvPicPr>
        <p:blipFill>
          <a:blip r:embed="rId5"/>
          <a:stretch>
            <a:fillRect/>
          </a:stretch>
        </p:blipFill>
        <p:spPr>
          <a:xfrm>
            <a:off x="-420993" y="233362"/>
            <a:ext cx="5934075" cy="6391275"/>
          </a:xfrm>
          <a:prstGeom prst="rect">
            <a:avLst/>
          </a:prstGeom>
        </p:spPr>
      </p:pic>
      <p:sp>
        <p:nvSpPr>
          <p:cNvPr id="9" name="矩形 8">
            <a:extLst>
              <a:ext uri="{FF2B5EF4-FFF2-40B4-BE49-F238E27FC236}">
                <a16:creationId xmlns:a16="http://schemas.microsoft.com/office/drawing/2014/main" id="{CEDFD7BE-F4AC-44B0-A088-E156F44B5FAF}"/>
              </a:ext>
            </a:extLst>
          </p:cNvPr>
          <p:cNvSpPr/>
          <p:nvPr/>
        </p:nvSpPr>
        <p:spPr>
          <a:xfrm>
            <a:off x="5855982" y="421623"/>
            <a:ext cx="3126946" cy="400110"/>
          </a:xfrm>
          <a:prstGeom prst="rect">
            <a:avLst/>
          </a:prstGeom>
        </p:spPr>
        <p:txBody>
          <a:bodyPr wrap="none">
            <a:spAutoFit/>
          </a:bodyPr>
          <a:lstStyle/>
          <a:p>
            <a:r>
              <a:rPr lang="zh-CN" altLang="en-US" sz="2000" b="1" dirty="0"/>
              <a:t>forecast encompassing test </a:t>
            </a:r>
          </a:p>
        </p:txBody>
      </p:sp>
      <p:sp>
        <p:nvSpPr>
          <p:cNvPr id="10" name="矩形 9">
            <a:extLst>
              <a:ext uri="{FF2B5EF4-FFF2-40B4-BE49-F238E27FC236}">
                <a16:creationId xmlns:a16="http://schemas.microsoft.com/office/drawing/2014/main" id="{CAA77907-F24F-47AF-A72E-51FD2FAADD89}"/>
              </a:ext>
            </a:extLst>
          </p:cNvPr>
          <p:cNvSpPr/>
          <p:nvPr/>
        </p:nvSpPr>
        <p:spPr>
          <a:xfrm>
            <a:off x="5341435" y="781604"/>
            <a:ext cx="4859724" cy="1200329"/>
          </a:xfrm>
          <a:prstGeom prst="rect">
            <a:avLst/>
          </a:prstGeom>
        </p:spPr>
        <p:txBody>
          <a:bodyPr wrap="square">
            <a:spAutoFit/>
          </a:bodyPr>
          <a:lstStyle/>
          <a:p>
            <a:r>
              <a:rPr lang="en-US" altLang="zh-CN" dirty="0"/>
              <a:t>H0:</a:t>
            </a:r>
            <a:r>
              <a:rPr lang="zh-CN" altLang="en-US" dirty="0"/>
              <a:t> the model 1 forecast encompasses</a:t>
            </a:r>
            <a:endParaRPr lang="en-US" altLang="zh-CN" dirty="0"/>
          </a:p>
          <a:p>
            <a:r>
              <a:rPr lang="zh-CN" altLang="en-US" dirty="0"/>
              <a:t>the model 2 forecast</a:t>
            </a:r>
            <a:endParaRPr lang="en-US" altLang="zh-CN" dirty="0"/>
          </a:p>
          <a:p>
            <a:r>
              <a:rPr lang="en-US" altLang="zh-CN" dirty="0"/>
              <a:t>H1: the former does not encompass</a:t>
            </a:r>
          </a:p>
          <a:p>
            <a:r>
              <a:rPr lang="en-US" altLang="zh-CN" dirty="0"/>
              <a:t>the latter</a:t>
            </a:r>
            <a:endParaRPr lang="zh-CN" altLang="en-US" dirty="0"/>
          </a:p>
        </p:txBody>
      </p:sp>
      <p:pic>
        <p:nvPicPr>
          <p:cNvPr id="12" name="图片 11">
            <a:extLst>
              <a:ext uri="{FF2B5EF4-FFF2-40B4-BE49-F238E27FC236}">
                <a16:creationId xmlns:a16="http://schemas.microsoft.com/office/drawing/2014/main" id="{F4C9CDF6-FF4A-4AEE-9080-7A6BBD7B6683}"/>
              </a:ext>
            </a:extLst>
          </p:cNvPr>
          <p:cNvPicPr>
            <a:picLocks noChangeAspect="1"/>
          </p:cNvPicPr>
          <p:nvPr/>
        </p:nvPicPr>
        <p:blipFill>
          <a:blip r:embed="rId6"/>
          <a:stretch>
            <a:fillRect/>
          </a:stretch>
        </p:blipFill>
        <p:spPr>
          <a:xfrm>
            <a:off x="4743450" y="2885117"/>
            <a:ext cx="4257675" cy="323850"/>
          </a:xfrm>
          <a:prstGeom prst="rect">
            <a:avLst/>
          </a:prstGeom>
        </p:spPr>
      </p:pic>
      <p:pic>
        <p:nvPicPr>
          <p:cNvPr id="13" name="图片 12">
            <a:extLst>
              <a:ext uri="{FF2B5EF4-FFF2-40B4-BE49-F238E27FC236}">
                <a16:creationId xmlns:a16="http://schemas.microsoft.com/office/drawing/2014/main" id="{182B4743-752D-421D-AD7E-5753B1BBE3B8}"/>
              </a:ext>
            </a:extLst>
          </p:cNvPr>
          <p:cNvPicPr>
            <a:picLocks noChangeAspect="1"/>
          </p:cNvPicPr>
          <p:nvPr/>
        </p:nvPicPr>
        <p:blipFill>
          <a:blip r:embed="rId7"/>
          <a:stretch>
            <a:fillRect/>
          </a:stretch>
        </p:blipFill>
        <p:spPr>
          <a:xfrm>
            <a:off x="6115050" y="3402827"/>
            <a:ext cx="2733675" cy="333375"/>
          </a:xfrm>
          <a:prstGeom prst="rect">
            <a:avLst/>
          </a:prstGeom>
        </p:spPr>
      </p:pic>
      <p:pic>
        <p:nvPicPr>
          <p:cNvPr id="14" name="图片 13">
            <a:extLst>
              <a:ext uri="{FF2B5EF4-FFF2-40B4-BE49-F238E27FC236}">
                <a16:creationId xmlns:a16="http://schemas.microsoft.com/office/drawing/2014/main" id="{B233B345-F763-4B05-A2DF-FCB5BE84FD31}"/>
              </a:ext>
            </a:extLst>
          </p:cNvPr>
          <p:cNvPicPr>
            <a:picLocks noChangeAspect="1"/>
          </p:cNvPicPr>
          <p:nvPr/>
        </p:nvPicPr>
        <p:blipFill>
          <a:blip r:embed="rId8"/>
          <a:stretch>
            <a:fillRect/>
          </a:stretch>
        </p:blipFill>
        <p:spPr>
          <a:xfrm>
            <a:off x="5487253" y="3969117"/>
            <a:ext cx="3495675" cy="400050"/>
          </a:xfrm>
          <a:prstGeom prst="rect">
            <a:avLst/>
          </a:prstGeom>
        </p:spPr>
      </p:pic>
      <p:sp>
        <p:nvSpPr>
          <p:cNvPr id="3" name="文本框 2">
            <a:extLst>
              <a:ext uri="{FF2B5EF4-FFF2-40B4-BE49-F238E27FC236}">
                <a16:creationId xmlns:a16="http://schemas.microsoft.com/office/drawing/2014/main" id="{FFEF17F9-41D3-4F5E-9C5C-2A435E75ED9E}"/>
              </a:ext>
            </a:extLst>
          </p:cNvPr>
          <p:cNvSpPr txBox="1"/>
          <p:nvPr/>
        </p:nvSpPr>
        <p:spPr>
          <a:xfrm>
            <a:off x="146787" y="376277"/>
            <a:ext cx="963725" cy="369332"/>
          </a:xfrm>
          <a:prstGeom prst="rect">
            <a:avLst/>
          </a:prstGeom>
          <a:noFill/>
        </p:spPr>
        <p:txBody>
          <a:bodyPr wrap="none" rtlCol="0">
            <a:spAutoFit/>
          </a:bodyPr>
          <a:lstStyle/>
          <a:p>
            <a:r>
              <a:rPr lang="en-US" altLang="zh-CN" dirty="0"/>
              <a:t>Model 1</a:t>
            </a:r>
            <a:endParaRPr lang="zh-CN" altLang="en-US" dirty="0"/>
          </a:p>
        </p:txBody>
      </p:sp>
      <p:sp>
        <p:nvSpPr>
          <p:cNvPr id="15" name="文本框 14">
            <a:extLst>
              <a:ext uri="{FF2B5EF4-FFF2-40B4-BE49-F238E27FC236}">
                <a16:creationId xmlns:a16="http://schemas.microsoft.com/office/drawing/2014/main" id="{730FF8CF-25E7-4882-B6FC-48CE14254142}"/>
              </a:ext>
            </a:extLst>
          </p:cNvPr>
          <p:cNvSpPr txBox="1"/>
          <p:nvPr/>
        </p:nvSpPr>
        <p:spPr>
          <a:xfrm>
            <a:off x="3028950" y="-6108"/>
            <a:ext cx="963725" cy="369332"/>
          </a:xfrm>
          <a:prstGeom prst="rect">
            <a:avLst/>
          </a:prstGeom>
          <a:noFill/>
        </p:spPr>
        <p:txBody>
          <a:bodyPr wrap="none" rtlCol="0">
            <a:spAutoFit/>
          </a:bodyPr>
          <a:lstStyle/>
          <a:p>
            <a:r>
              <a:rPr lang="en-US" altLang="zh-CN" dirty="0"/>
              <a:t>Model 2</a:t>
            </a:r>
            <a:endParaRPr lang="zh-CN" altLang="en-US" dirty="0"/>
          </a:p>
        </p:txBody>
      </p:sp>
    </p:spTree>
    <p:extLst>
      <p:ext uri="{BB962C8B-B14F-4D97-AF65-F5344CB8AC3E}">
        <p14:creationId xmlns:p14="http://schemas.microsoft.com/office/powerpoint/2010/main" val="4124790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4B97D55-0B31-492E-B49A-F85A6E25423B}"/>
              </a:ext>
            </a:extLst>
          </p:cNvPr>
          <p:cNvPicPr>
            <a:picLocks noChangeAspect="1"/>
          </p:cNvPicPr>
          <p:nvPr/>
        </p:nvPicPr>
        <p:blipFill>
          <a:blip r:embed="rId3"/>
          <a:stretch>
            <a:fillRect/>
          </a:stretch>
        </p:blipFill>
        <p:spPr>
          <a:xfrm>
            <a:off x="290512" y="2933700"/>
            <a:ext cx="8562975" cy="3924300"/>
          </a:xfrm>
          <a:prstGeom prst="rect">
            <a:avLst/>
          </a:prstGeom>
        </p:spPr>
      </p:pic>
      <p:sp>
        <p:nvSpPr>
          <p:cNvPr id="2" name="标题 1">
            <a:extLst>
              <a:ext uri="{FF2B5EF4-FFF2-40B4-BE49-F238E27FC236}">
                <a16:creationId xmlns:a16="http://schemas.microsoft.com/office/drawing/2014/main" id="{B694219E-27CB-409F-93BE-8BB820E6DBE3}"/>
              </a:ext>
            </a:extLst>
          </p:cNvPr>
          <p:cNvSpPr>
            <a:spLocks noGrp="1"/>
          </p:cNvSpPr>
          <p:nvPr>
            <p:ph type="title"/>
          </p:nvPr>
        </p:nvSpPr>
        <p:spPr>
          <a:xfrm>
            <a:off x="665163" y="0"/>
            <a:ext cx="7886700" cy="1325563"/>
          </a:xfrm>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01A6BE0E-43CF-45D5-8957-8AE54A6A0EBA}"/>
              </a:ext>
            </a:extLst>
          </p:cNvPr>
          <p:cNvSpPr>
            <a:spLocks noGrp="1"/>
          </p:cNvSpPr>
          <p:nvPr>
            <p:ph idx="1"/>
          </p:nvPr>
        </p:nvSpPr>
        <p:spPr>
          <a:xfrm>
            <a:off x="290513" y="889454"/>
            <a:ext cx="8562974" cy="4351338"/>
          </a:xfrm>
        </p:spPr>
        <p:txBody>
          <a:bodyPr/>
          <a:lstStyle/>
          <a:p>
            <a:r>
              <a:rPr lang="en-US" altLang="zh-CN" dirty="0"/>
              <a:t>whether the strong predictability exists over time or whether it is derived from particular periods</a:t>
            </a:r>
          </a:p>
          <a:p>
            <a:r>
              <a:rPr lang="en-US" altLang="zh-CN" dirty="0"/>
              <a:t>the difference between the cumulative squared forecast error (CSFE) for the historical average benchmark and for the out-of-sample predictive regression</a:t>
            </a:r>
          </a:p>
        </p:txBody>
      </p:sp>
      <p:sp>
        <p:nvSpPr>
          <p:cNvPr id="4" name="日期占位符 3">
            <a:extLst>
              <a:ext uri="{FF2B5EF4-FFF2-40B4-BE49-F238E27FC236}">
                <a16:creationId xmlns:a16="http://schemas.microsoft.com/office/drawing/2014/main" id="{319A3D07-2354-4EC2-9899-981C5E5961EF}"/>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8A289A75-6CB4-47E9-AF52-D83520A7482D}"/>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50730D09-D056-48A2-8BFA-A1170E0B608C}"/>
              </a:ext>
            </a:extLst>
          </p:cNvPr>
          <p:cNvSpPr>
            <a:spLocks noGrp="1"/>
          </p:cNvSpPr>
          <p:nvPr>
            <p:ph type="sldNum" sz="quarter" idx="12"/>
          </p:nvPr>
        </p:nvSpPr>
        <p:spPr/>
        <p:txBody>
          <a:bodyPr/>
          <a:lstStyle/>
          <a:p>
            <a:fld id="{63B3D67A-5956-4D67-809F-36917F3B1ECB}" type="slidenum">
              <a:rPr lang="zh-CN" altLang="en-US" smtClean="0"/>
              <a:t>21</a:t>
            </a:fld>
            <a:endParaRPr lang="zh-CN" altLang="en-US"/>
          </a:p>
        </p:txBody>
      </p:sp>
    </p:spTree>
    <p:extLst>
      <p:ext uri="{BB962C8B-B14F-4D97-AF65-F5344CB8AC3E}">
        <p14:creationId xmlns:p14="http://schemas.microsoft.com/office/powerpoint/2010/main" val="23642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3D2D4-7819-4701-8EED-6F56539BD42A}"/>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E2669296-C34B-401D-84B0-F233A99E1C74}"/>
              </a:ext>
            </a:extLst>
          </p:cNvPr>
          <p:cNvSpPr>
            <a:spLocks noGrp="1"/>
          </p:cNvSpPr>
          <p:nvPr>
            <p:ph idx="1"/>
          </p:nvPr>
        </p:nvSpPr>
        <p:spPr>
          <a:xfrm>
            <a:off x="628650" y="1825624"/>
            <a:ext cx="7886700" cy="4895851"/>
          </a:xfrm>
        </p:spPr>
        <p:txBody>
          <a:bodyPr>
            <a:normAutofit fontScale="92500"/>
          </a:bodyPr>
          <a:lstStyle/>
          <a:p>
            <a:r>
              <a:rPr lang="en-US" altLang="zh-CN" dirty="0"/>
              <a:t>Asset Allocation Analysis: risky stocks and risk-free bills</a:t>
            </a:r>
          </a:p>
          <a:p>
            <a:r>
              <a:rPr lang="en-US" altLang="zh-CN" dirty="0"/>
              <a:t> γ: the degree of risk aversion</a:t>
            </a:r>
          </a:p>
          <a:p>
            <a:r>
              <a:rPr lang="en-US" altLang="zh-CN" dirty="0" err="1"/>
              <a:t>wt</a:t>
            </a:r>
            <a:r>
              <a:rPr lang="en-US" altLang="zh-CN" dirty="0"/>
              <a:t>: risky stocks(0~1.5)</a:t>
            </a:r>
          </a:p>
          <a:p>
            <a:r>
              <a:rPr lang="en-US" altLang="zh-CN" dirty="0"/>
              <a:t>CES: the risk-free return that an investor is willing to accept instead of holding the risky portfolio</a:t>
            </a:r>
          </a:p>
          <a:p>
            <a:endParaRPr lang="en-US" altLang="zh-CN" dirty="0"/>
          </a:p>
          <a:p>
            <a:r>
              <a:rPr lang="en-US" altLang="zh-CN" dirty="0"/>
              <a:t>CER gain is the difference between the CER for the investor who uses a predictive regression forecast of monthly returns and that for an investor who uses the historical average forecast</a:t>
            </a:r>
          </a:p>
          <a:p>
            <a:r>
              <a:rPr lang="en-US" altLang="zh-CN" dirty="0"/>
              <a:t>transaction cost: 50 basis points</a:t>
            </a:r>
          </a:p>
          <a:p>
            <a:endParaRPr lang="zh-CN" altLang="en-US" dirty="0"/>
          </a:p>
        </p:txBody>
      </p:sp>
      <p:sp>
        <p:nvSpPr>
          <p:cNvPr id="4" name="日期占位符 3">
            <a:extLst>
              <a:ext uri="{FF2B5EF4-FFF2-40B4-BE49-F238E27FC236}">
                <a16:creationId xmlns:a16="http://schemas.microsoft.com/office/drawing/2014/main" id="{67871728-4389-4737-B7EC-95ED8347DF03}"/>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4C821CE1-E99D-490A-BD52-079F8FB0C7C7}"/>
              </a:ext>
            </a:extLst>
          </p:cNvPr>
          <p:cNvSpPr>
            <a:spLocks noGrp="1"/>
          </p:cNvSpPr>
          <p:nvPr>
            <p:ph type="ftr" sz="quarter" idx="11"/>
          </p:nvPr>
        </p:nvSpPr>
        <p:spPr/>
        <p:txBody>
          <a:bodyPr/>
          <a:lstStyle/>
          <a:p>
            <a:r>
              <a:rPr lang="en-US" altLang="zh-CN" dirty="0"/>
              <a:t>Yue Yang</a:t>
            </a:r>
            <a:endParaRPr lang="zh-CN" altLang="en-US" dirty="0"/>
          </a:p>
        </p:txBody>
      </p:sp>
      <p:sp>
        <p:nvSpPr>
          <p:cNvPr id="6" name="灯片编号占位符 5">
            <a:extLst>
              <a:ext uri="{FF2B5EF4-FFF2-40B4-BE49-F238E27FC236}">
                <a16:creationId xmlns:a16="http://schemas.microsoft.com/office/drawing/2014/main" id="{5AF706B1-DAAB-4A8B-B17C-A1BFF32A2A36}"/>
              </a:ext>
            </a:extLst>
          </p:cNvPr>
          <p:cNvSpPr>
            <a:spLocks noGrp="1"/>
          </p:cNvSpPr>
          <p:nvPr>
            <p:ph type="sldNum" sz="quarter" idx="12"/>
          </p:nvPr>
        </p:nvSpPr>
        <p:spPr/>
        <p:txBody>
          <a:bodyPr/>
          <a:lstStyle/>
          <a:p>
            <a:fld id="{63B3D67A-5956-4D67-809F-36917F3B1ECB}" type="slidenum">
              <a:rPr lang="zh-CN" altLang="en-US" smtClean="0"/>
              <a:t>22</a:t>
            </a:fld>
            <a:endParaRPr lang="zh-CN" altLang="en-US"/>
          </a:p>
        </p:txBody>
      </p:sp>
      <p:pic>
        <p:nvPicPr>
          <p:cNvPr id="7" name="图片 6">
            <a:extLst>
              <a:ext uri="{FF2B5EF4-FFF2-40B4-BE49-F238E27FC236}">
                <a16:creationId xmlns:a16="http://schemas.microsoft.com/office/drawing/2014/main" id="{ABF919C8-D016-4767-B619-8199A98885E7}"/>
              </a:ext>
            </a:extLst>
          </p:cNvPr>
          <p:cNvPicPr>
            <a:picLocks noChangeAspect="1"/>
          </p:cNvPicPr>
          <p:nvPr/>
        </p:nvPicPr>
        <p:blipFill>
          <a:blip r:embed="rId3"/>
          <a:stretch>
            <a:fillRect/>
          </a:stretch>
        </p:blipFill>
        <p:spPr>
          <a:xfrm>
            <a:off x="4895850" y="2505872"/>
            <a:ext cx="1219200" cy="742950"/>
          </a:xfrm>
          <a:prstGeom prst="rect">
            <a:avLst/>
          </a:prstGeom>
        </p:spPr>
      </p:pic>
      <p:pic>
        <p:nvPicPr>
          <p:cNvPr id="8" name="图片 7">
            <a:extLst>
              <a:ext uri="{FF2B5EF4-FFF2-40B4-BE49-F238E27FC236}">
                <a16:creationId xmlns:a16="http://schemas.microsoft.com/office/drawing/2014/main" id="{2C4488D7-06C1-4906-8E7C-98CA7EFECC13}"/>
              </a:ext>
            </a:extLst>
          </p:cNvPr>
          <p:cNvPicPr>
            <a:picLocks noChangeAspect="1"/>
          </p:cNvPicPr>
          <p:nvPr/>
        </p:nvPicPr>
        <p:blipFill>
          <a:blip r:embed="rId4"/>
          <a:stretch>
            <a:fillRect/>
          </a:stretch>
        </p:blipFill>
        <p:spPr>
          <a:xfrm>
            <a:off x="4313083" y="3176587"/>
            <a:ext cx="2257425" cy="504825"/>
          </a:xfrm>
          <a:prstGeom prst="rect">
            <a:avLst/>
          </a:prstGeom>
        </p:spPr>
      </p:pic>
      <p:pic>
        <p:nvPicPr>
          <p:cNvPr id="9" name="图片 8">
            <a:extLst>
              <a:ext uri="{FF2B5EF4-FFF2-40B4-BE49-F238E27FC236}">
                <a16:creationId xmlns:a16="http://schemas.microsoft.com/office/drawing/2014/main" id="{A207D574-269F-43EF-8D9C-E82EA2FE4D28}"/>
              </a:ext>
            </a:extLst>
          </p:cNvPr>
          <p:cNvPicPr>
            <a:picLocks noChangeAspect="1"/>
          </p:cNvPicPr>
          <p:nvPr/>
        </p:nvPicPr>
        <p:blipFill>
          <a:blip r:embed="rId5"/>
          <a:stretch>
            <a:fillRect/>
          </a:stretch>
        </p:blipFill>
        <p:spPr>
          <a:xfrm>
            <a:off x="3551238" y="4122740"/>
            <a:ext cx="2114550" cy="485775"/>
          </a:xfrm>
          <a:prstGeom prst="rect">
            <a:avLst/>
          </a:prstGeom>
        </p:spPr>
      </p:pic>
    </p:spTree>
    <p:extLst>
      <p:ext uri="{BB962C8B-B14F-4D97-AF65-F5344CB8AC3E}">
        <p14:creationId xmlns:p14="http://schemas.microsoft.com/office/powerpoint/2010/main" val="2618226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F901D-6803-4E7F-AE24-512202B035B9}"/>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41BB0AEF-0455-498D-B768-7A9DC7F271C9}"/>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DBE03FD4-56AC-4F7D-80CD-4F0FFD9BCF50}"/>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99D04861-F509-4066-8252-EEA0005DCF61}"/>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1D3FE985-2953-4A38-A22E-5F8FA8B89CD9}"/>
              </a:ext>
            </a:extLst>
          </p:cNvPr>
          <p:cNvSpPr>
            <a:spLocks noGrp="1"/>
          </p:cNvSpPr>
          <p:nvPr>
            <p:ph type="sldNum" sz="quarter" idx="12"/>
          </p:nvPr>
        </p:nvSpPr>
        <p:spPr/>
        <p:txBody>
          <a:bodyPr/>
          <a:lstStyle/>
          <a:p>
            <a:fld id="{63B3D67A-5956-4D67-809F-36917F3B1ECB}" type="slidenum">
              <a:rPr lang="zh-CN" altLang="en-US" smtClean="0"/>
              <a:t>23</a:t>
            </a:fld>
            <a:endParaRPr lang="zh-CN" altLang="en-US"/>
          </a:p>
        </p:txBody>
      </p:sp>
      <p:pic>
        <p:nvPicPr>
          <p:cNvPr id="7" name="图片 6">
            <a:extLst>
              <a:ext uri="{FF2B5EF4-FFF2-40B4-BE49-F238E27FC236}">
                <a16:creationId xmlns:a16="http://schemas.microsoft.com/office/drawing/2014/main" id="{4067CAC4-AA09-4AAD-BF05-6BFF3469CFAA}"/>
              </a:ext>
            </a:extLst>
          </p:cNvPr>
          <p:cNvPicPr>
            <a:picLocks noChangeAspect="1"/>
          </p:cNvPicPr>
          <p:nvPr/>
        </p:nvPicPr>
        <p:blipFill>
          <a:blip r:embed="rId3"/>
          <a:stretch>
            <a:fillRect/>
          </a:stretch>
        </p:blipFill>
        <p:spPr>
          <a:xfrm>
            <a:off x="161925" y="1895475"/>
            <a:ext cx="8820150" cy="4962525"/>
          </a:xfrm>
          <a:prstGeom prst="rect">
            <a:avLst/>
          </a:prstGeom>
        </p:spPr>
      </p:pic>
      <p:sp>
        <p:nvSpPr>
          <p:cNvPr id="8" name="文本框 7">
            <a:extLst>
              <a:ext uri="{FF2B5EF4-FFF2-40B4-BE49-F238E27FC236}">
                <a16:creationId xmlns:a16="http://schemas.microsoft.com/office/drawing/2014/main" id="{6D0DBDB3-5C94-4E68-B3B0-2F9B7502D461}"/>
              </a:ext>
            </a:extLst>
          </p:cNvPr>
          <p:cNvSpPr txBox="1"/>
          <p:nvPr/>
        </p:nvSpPr>
        <p:spPr>
          <a:xfrm>
            <a:off x="3557239" y="2943922"/>
            <a:ext cx="824265" cy="369332"/>
          </a:xfrm>
          <a:prstGeom prst="rect">
            <a:avLst/>
          </a:prstGeom>
          <a:noFill/>
        </p:spPr>
        <p:txBody>
          <a:bodyPr wrap="none" rtlCol="0">
            <a:spAutoFit/>
          </a:bodyPr>
          <a:lstStyle/>
          <a:p>
            <a:r>
              <a:rPr lang="en-US" altLang="zh-CN" dirty="0"/>
              <a:t>annual</a:t>
            </a:r>
            <a:endParaRPr lang="zh-CN" altLang="en-US" dirty="0"/>
          </a:p>
        </p:txBody>
      </p:sp>
      <p:sp>
        <p:nvSpPr>
          <p:cNvPr id="9" name="矩形 8">
            <a:extLst>
              <a:ext uri="{FF2B5EF4-FFF2-40B4-BE49-F238E27FC236}">
                <a16:creationId xmlns:a16="http://schemas.microsoft.com/office/drawing/2014/main" id="{19AECCFC-E80B-4163-9D01-80526EA04BDD}"/>
              </a:ext>
            </a:extLst>
          </p:cNvPr>
          <p:cNvSpPr/>
          <p:nvPr/>
        </p:nvSpPr>
        <p:spPr>
          <a:xfrm>
            <a:off x="1657350" y="3558209"/>
            <a:ext cx="2914650" cy="14467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867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E66B3-8987-4ACB-A87D-5E76B6E9CA60}"/>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A8290FAE-0445-4B77-88E7-20242425E1FE}"/>
              </a:ext>
            </a:extLst>
          </p:cNvPr>
          <p:cNvSpPr>
            <a:spLocks noGrp="1"/>
          </p:cNvSpPr>
          <p:nvPr>
            <p:ph idx="1"/>
          </p:nvPr>
        </p:nvSpPr>
        <p:spPr/>
        <p:txBody>
          <a:bodyPr/>
          <a:lstStyle/>
          <a:p>
            <a:r>
              <a:rPr lang="en-US" altLang="zh-CN" dirty="0"/>
              <a:t>up (down) market state when the lagged 3-year market return is non-negative (negative)</a:t>
            </a:r>
            <a:endParaRPr lang="zh-CN" altLang="en-US" dirty="0"/>
          </a:p>
        </p:txBody>
      </p:sp>
      <p:sp>
        <p:nvSpPr>
          <p:cNvPr id="4" name="日期占位符 3">
            <a:extLst>
              <a:ext uri="{FF2B5EF4-FFF2-40B4-BE49-F238E27FC236}">
                <a16:creationId xmlns:a16="http://schemas.microsoft.com/office/drawing/2014/main" id="{F8A13C68-5CC6-4676-B512-2272FC307983}"/>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6407000B-7885-44F5-8514-1A6037336E64}"/>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060E4D53-9B16-4D30-B685-475B71ACBF60}"/>
              </a:ext>
            </a:extLst>
          </p:cNvPr>
          <p:cNvSpPr>
            <a:spLocks noGrp="1"/>
          </p:cNvSpPr>
          <p:nvPr>
            <p:ph type="sldNum" sz="quarter" idx="12"/>
          </p:nvPr>
        </p:nvSpPr>
        <p:spPr/>
        <p:txBody>
          <a:bodyPr/>
          <a:lstStyle/>
          <a:p>
            <a:fld id="{63B3D67A-5956-4D67-809F-36917F3B1ECB}" type="slidenum">
              <a:rPr lang="zh-CN" altLang="en-US" smtClean="0"/>
              <a:t>24</a:t>
            </a:fld>
            <a:endParaRPr lang="zh-CN" altLang="en-US"/>
          </a:p>
        </p:txBody>
      </p:sp>
      <p:pic>
        <p:nvPicPr>
          <p:cNvPr id="7" name="图片 6">
            <a:extLst>
              <a:ext uri="{FF2B5EF4-FFF2-40B4-BE49-F238E27FC236}">
                <a16:creationId xmlns:a16="http://schemas.microsoft.com/office/drawing/2014/main" id="{37EBFF6E-6EAF-4A27-BBFD-6B1A16F8DA50}"/>
              </a:ext>
            </a:extLst>
          </p:cNvPr>
          <p:cNvPicPr>
            <a:picLocks noChangeAspect="1"/>
          </p:cNvPicPr>
          <p:nvPr/>
        </p:nvPicPr>
        <p:blipFill>
          <a:blip r:embed="rId3"/>
          <a:stretch>
            <a:fillRect/>
          </a:stretch>
        </p:blipFill>
        <p:spPr>
          <a:xfrm>
            <a:off x="0" y="3949328"/>
            <a:ext cx="9144000" cy="1501821"/>
          </a:xfrm>
          <a:prstGeom prst="rect">
            <a:avLst/>
          </a:prstGeom>
        </p:spPr>
      </p:pic>
      <p:pic>
        <p:nvPicPr>
          <p:cNvPr id="8" name="图片 7">
            <a:extLst>
              <a:ext uri="{FF2B5EF4-FFF2-40B4-BE49-F238E27FC236}">
                <a16:creationId xmlns:a16="http://schemas.microsoft.com/office/drawing/2014/main" id="{A21D6381-56E6-487D-B72F-3DCCEFE153E2}"/>
              </a:ext>
            </a:extLst>
          </p:cNvPr>
          <p:cNvPicPr>
            <a:picLocks noChangeAspect="1"/>
          </p:cNvPicPr>
          <p:nvPr/>
        </p:nvPicPr>
        <p:blipFill>
          <a:blip r:embed="rId4"/>
          <a:stretch>
            <a:fillRect/>
          </a:stretch>
        </p:blipFill>
        <p:spPr>
          <a:xfrm>
            <a:off x="2976562" y="3276600"/>
            <a:ext cx="3190875" cy="304800"/>
          </a:xfrm>
          <a:prstGeom prst="rect">
            <a:avLst/>
          </a:prstGeom>
        </p:spPr>
      </p:pic>
      <p:sp>
        <p:nvSpPr>
          <p:cNvPr id="9" name="矩形 8">
            <a:extLst>
              <a:ext uri="{FF2B5EF4-FFF2-40B4-BE49-F238E27FC236}">
                <a16:creationId xmlns:a16="http://schemas.microsoft.com/office/drawing/2014/main" id="{2C044702-5453-4ED8-B76D-A83B971E0340}"/>
              </a:ext>
            </a:extLst>
          </p:cNvPr>
          <p:cNvSpPr/>
          <p:nvPr/>
        </p:nvSpPr>
        <p:spPr>
          <a:xfrm>
            <a:off x="1389721" y="4393247"/>
            <a:ext cx="695557" cy="6917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4F8653E-73C7-40A1-AD8F-18C4A6269AFC}"/>
              </a:ext>
            </a:extLst>
          </p:cNvPr>
          <p:cNvSpPr/>
          <p:nvPr/>
        </p:nvSpPr>
        <p:spPr>
          <a:xfrm>
            <a:off x="3672004" y="4405368"/>
            <a:ext cx="695557" cy="6917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FD811695-D24D-4818-A32E-49C0A01AD314}"/>
              </a:ext>
            </a:extLst>
          </p:cNvPr>
          <p:cNvPicPr>
            <a:picLocks noChangeAspect="1"/>
          </p:cNvPicPr>
          <p:nvPr/>
        </p:nvPicPr>
        <p:blipFill>
          <a:blip r:embed="rId5"/>
          <a:stretch>
            <a:fillRect/>
          </a:stretch>
        </p:blipFill>
        <p:spPr>
          <a:xfrm>
            <a:off x="6457950" y="2986786"/>
            <a:ext cx="2268843" cy="783154"/>
          </a:xfrm>
          <a:prstGeom prst="rect">
            <a:avLst/>
          </a:prstGeom>
        </p:spPr>
      </p:pic>
      <p:sp>
        <p:nvSpPr>
          <p:cNvPr id="12" name="矩形 11">
            <a:extLst>
              <a:ext uri="{FF2B5EF4-FFF2-40B4-BE49-F238E27FC236}">
                <a16:creationId xmlns:a16="http://schemas.microsoft.com/office/drawing/2014/main" id="{8BDFD9F5-7932-46F7-AD06-D6942548C4C6}"/>
              </a:ext>
            </a:extLst>
          </p:cNvPr>
          <p:cNvSpPr/>
          <p:nvPr/>
        </p:nvSpPr>
        <p:spPr>
          <a:xfrm>
            <a:off x="7058722" y="4418458"/>
            <a:ext cx="1668071" cy="6917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2941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0CC5-D271-4357-9DD5-B095FEF3EBC3}"/>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7ED1677D-7055-4707-BC89-2B05A43B784B}"/>
              </a:ext>
            </a:extLst>
          </p:cNvPr>
          <p:cNvSpPr>
            <a:spLocks noGrp="1"/>
          </p:cNvSpPr>
          <p:nvPr>
            <p:ph idx="1"/>
          </p:nvPr>
        </p:nvSpPr>
        <p:spPr>
          <a:xfrm>
            <a:off x="628650" y="1253331"/>
            <a:ext cx="7886700" cy="4351338"/>
          </a:xfrm>
        </p:spPr>
        <p:txBody>
          <a:bodyPr/>
          <a:lstStyle/>
          <a:p>
            <a:r>
              <a:rPr lang="en-US" altLang="zh-CN" dirty="0"/>
              <a:t>Predictability across Characteristic-based Portfolios</a:t>
            </a:r>
          </a:p>
          <a:p>
            <a:r>
              <a:rPr lang="en-US" altLang="zh-CN" dirty="0"/>
              <a:t>momentum, news, market beta, size, and book-to-market (BM) ratio</a:t>
            </a:r>
            <a:endParaRPr lang="zh-CN" altLang="en-US" dirty="0"/>
          </a:p>
        </p:txBody>
      </p:sp>
      <p:sp>
        <p:nvSpPr>
          <p:cNvPr id="4" name="日期占位符 3">
            <a:extLst>
              <a:ext uri="{FF2B5EF4-FFF2-40B4-BE49-F238E27FC236}">
                <a16:creationId xmlns:a16="http://schemas.microsoft.com/office/drawing/2014/main" id="{0955B772-BC4F-4CFE-84A6-DDFEC4C3EF57}"/>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E0EC94CF-2686-4BA7-AEFC-2FB742F428B0}"/>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D288C188-9622-49BB-9A34-8EA70DA708AB}"/>
              </a:ext>
            </a:extLst>
          </p:cNvPr>
          <p:cNvSpPr>
            <a:spLocks noGrp="1"/>
          </p:cNvSpPr>
          <p:nvPr>
            <p:ph type="sldNum" sz="quarter" idx="12"/>
          </p:nvPr>
        </p:nvSpPr>
        <p:spPr/>
        <p:txBody>
          <a:bodyPr/>
          <a:lstStyle/>
          <a:p>
            <a:fld id="{63B3D67A-5956-4D67-809F-36917F3B1ECB}" type="slidenum">
              <a:rPr lang="zh-CN" altLang="en-US" smtClean="0"/>
              <a:t>25</a:t>
            </a:fld>
            <a:endParaRPr lang="zh-CN" altLang="en-US"/>
          </a:p>
        </p:txBody>
      </p:sp>
      <p:pic>
        <p:nvPicPr>
          <p:cNvPr id="7" name="图片 6">
            <a:extLst>
              <a:ext uri="{FF2B5EF4-FFF2-40B4-BE49-F238E27FC236}">
                <a16:creationId xmlns:a16="http://schemas.microsoft.com/office/drawing/2014/main" id="{CADB836E-247B-47F4-9E1E-40B47B08D262}"/>
              </a:ext>
            </a:extLst>
          </p:cNvPr>
          <p:cNvPicPr>
            <a:picLocks noChangeAspect="1"/>
          </p:cNvPicPr>
          <p:nvPr/>
        </p:nvPicPr>
        <p:blipFill>
          <a:blip r:embed="rId3"/>
          <a:stretch>
            <a:fillRect/>
          </a:stretch>
        </p:blipFill>
        <p:spPr>
          <a:xfrm>
            <a:off x="488950" y="2824162"/>
            <a:ext cx="8239125" cy="3800475"/>
          </a:xfrm>
          <a:prstGeom prst="rect">
            <a:avLst/>
          </a:prstGeom>
        </p:spPr>
      </p:pic>
      <p:pic>
        <p:nvPicPr>
          <p:cNvPr id="8" name="图片 7">
            <a:extLst>
              <a:ext uri="{FF2B5EF4-FFF2-40B4-BE49-F238E27FC236}">
                <a16:creationId xmlns:a16="http://schemas.microsoft.com/office/drawing/2014/main" id="{6C20BB30-91BB-43B7-9B11-6C6AC187BCF5}"/>
              </a:ext>
            </a:extLst>
          </p:cNvPr>
          <p:cNvPicPr>
            <a:picLocks noChangeAspect="1"/>
          </p:cNvPicPr>
          <p:nvPr/>
        </p:nvPicPr>
        <p:blipFill>
          <a:blip r:embed="rId4"/>
          <a:stretch>
            <a:fillRect/>
          </a:stretch>
        </p:blipFill>
        <p:spPr>
          <a:xfrm>
            <a:off x="5638451" y="2425644"/>
            <a:ext cx="2238375" cy="523875"/>
          </a:xfrm>
          <a:prstGeom prst="rect">
            <a:avLst/>
          </a:prstGeom>
        </p:spPr>
      </p:pic>
      <p:sp>
        <p:nvSpPr>
          <p:cNvPr id="9" name="矩形 8">
            <a:extLst>
              <a:ext uri="{FF2B5EF4-FFF2-40B4-BE49-F238E27FC236}">
                <a16:creationId xmlns:a16="http://schemas.microsoft.com/office/drawing/2014/main" id="{71310326-DDFD-4E57-8A74-DC5F5B5D3DE2}"/>
              </a:ext>
            </a:extLst>
          </p:cNvPr>
          <p:cNvSpPr/>
          <p:nvPr/>
        </p:nvSpPr>
        <p:spPr>
          <a:xfrm>
            <a:off x="1170879" y="3747445"/>
            <a:ext cx="834250" cy="28771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1E0F75E-1F64-4D03-A24A-49E469F4AEBF}"/>
              </a:ext>
            </a:extLst>
          </p:cNvPr>
          <p:cNvSpPr/>
          <p:nvPr/>
        </p:nvSpPr>
        <p:spPr>
          <a:xfrm>
            <a:off x="2565479" y="3747445"/>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E8FFD1F-ECEB-4214-B8FB-B2A45B244862}"/>
              </a:ext>
            </a:extLst>
          </p:cNvPr>
          <p:cNvSpPr/>
          <p:nvPr/>
        </p:nvSpPr>
        <p:spPr>
          <a:xfrm>
            <a:off x="2582207" y="6301886"/>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919B639-AC5C-414F-811D-1B50B4E6E05D}"/>
              </a:ext>
            </a:extLst>
          </p:cNvPr>
          <p:cNvSpPr/>
          <p:nvPr/>
        </p:nvSpPr>
        <p:spPr>
          <a:xfrm>
            <a:off x="3912764" y="3747445"/>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133140C-9805-4268-BE6F-0D19A0FB9F1F}"/>
              </a:ext>
            </a:extLst>
          </p:cNvPr>
          <p:cNvSpPr/>
          <p:nvPr/>
        </p:nvSpPr>
        <p:spPr>
          <a:xfrm>
            <a:off x="3929492" y="6301886"/>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9AF9AC1-1B62-4FA5-B637-22D41DC8B921}"/>
              </a:ext>
            </a:extLst>
          </p:cNvPr>
          <p:cNvSpPr/>
          <p:nvPr/>
        </p:nvSpPr>
        <p:spPr>
          <a:xfrm>
            <a:off x="5260049" y="3747445"/>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6644B68-48DD-428C-A5E7-638646A44075}"/>
              </a:ext>
            </a:extLst>
          </p:cNvPr>
          <p:cNvSpPr/>
          <p:nvPr/>
        </p:nvSpPr>
        <p:spPr>
          <a:xfrm>
            <a:off x="5276777" y="6301886"/>
            <a:ext cx="646072" cy="3227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814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BDFF7-3444-4ABB-979C-1F35D848AE6D}"/>
              </a:ext>
            </a:extLst>
          </p:cNvPr>
          <p:cNvSpPr>
            <a:spLocks noGrp="1"/>
          </p:cNvSpPr>
          <p:nvPr>
            <p:ph type="title"/>
          </p:nvPr>
        </p:nvSpPr>
        <p:spPr/>
        <p:txBody>
          <a:bodyPr/>
          <a:lstStyle/>
          <a:p>
            <a:r>
              <a:rPr lang="en-US" altLang="zh-CN" dirty="0"/>
              <a:t>5.Conclusion</a:t>
            </a:r>
            <a:endParaRPr lang="zh-CN" altLang="en-US" dirty="0"/>
          </a:p>
        </p:txBody>
      </p:sp>
      <p:sp>
        <p:nvSpPr>
          <p:cNvPr id="3" name="内容占位符 2">
            <a:extLst>
              <a:ext uri="{FF2B5EF4-FFF2-40B4-BE49-F238E27FC236}">
                <a16:creationId xmlns:a16="http://schemas.microsoft.com/office/drawing/2014/main" id="{5F3FCEE7-1E95-4AD9-B1A2-7335B66C048A}"/>
              </a:ext>
            </a:extLst>
          </p:cNvPr>
          <p:cNvSpPr>
            <a:spLocks noGrp="1"/>
          </p:cNvSpPr>
          <p:nvPr>
            <p:ph idx="1"/>
          </p:nvPr>
        </p:nvSpPr>
        <p:spPr/>
        <p:txBody>
          <a:bodyPr>
            <a:normAutofit fontScale="92500" lnSpcReduction="10000"/>
          </a:bodyPr>
          <a:lstStyle/>
          <a:p>
            <a:r>
              <a:rPr lang="en-US" altLang="zh-CN" dirty="0"/>
              <a:t>The collective predictive power of investor attention for the aggregate stock market exists.</a:t>
            </a:r>
          </a:p>
          <a:p>
            <a:r>
              <a:rPr lang="en-US" altLang="zh-CN" dirty="0"/>
              <a:t>Both the aggregate investor attention measures based on PLS and SPCA can significantly and negatively predict the monthly market excess returns, both in-sample and out-of-sample.</a:t>
            </a:r>
          </a:p>
          <a:p>
            <a:r>
              <a:rPr lang="en-US" altLang="zh-CN" dirty="0"/>
              <a:t>The predictive power of PLS or SPCA attention is greater than that using common return predictors and is still present after controlling for investor sentiment.</a:t>
            </a:r>
          </a:p>
          <a:p>
            <a:r>
              <a:rPr lang="en-US" altLang="zh-CN" dirty="0"/>
              <a:t>The strong predictability can deliver sizable economic value for mean-variance investors in asset allocation.</a:t>
            </a:r>
            <a:endParaRPr lang="zh-CN" altLang="en-US" dirty="0"/>
          </a:p>
        </p:txBody>
      </p:sp>
      <p:sp>
        <p:nvSpPr>
          <p:cNvPr id="4" name="日期占位符 3">
            <a:extLst>
              <a:ext uri="{FF2B5EF4-FFF2-40B4-BE49-F238E27FC236}">
                <a16:creationId xmlns:a16="http://schemas.microsoft.com/office/drawing/2014/main" id="{16EAAE38-CC30-4DB6-82D9-8511C0127147}"/>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9B1775F5-C68F-465D-887B-8AB1C83820FE}"/>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DDDD4948-F0F3-45CD-9EEC-073FBE9D69D5}"/>
              </a:ext>
            </a:extLst>
          </p:cNvPr>
          <p:cNvSpPr>
            <a:spLocks noGrp="1"/>
          </p:cNvSpPr>
          <p:nvPr>
            <p:ph type="sldNum" sz="quarter" idx="12"/>
          </p:nvPr>
        </p:nvSpPr>
        <p:spPr/>
        <p:txBody>
          <a:bodyPr/>
          <a:lstStyle/>
          <a:p>
            <a:fld id="{63B3D67A-5956-4D67-809F-36917F3B1ECB}" type="slidenum">
              <a:rPr lang="zh-CN" altLang="en-US" smtClean="0"/>
              <a:t>26</a:t>
            </a:fld>
            <a:endParaRPr lang="zh-CN" altLang="en-US"/>
          </a:p>
        </p:txBody>
      </p:sp>
    </p:spTree>
    <p:extLst>
      <p:ext uri="{BB962C8B-B14F-4D97-AF65-F5344CB8AC3E}">
        <p14:creationId xmlns:p14="http://schemas.microsoft.com/office/powerpoint/2010/main" val="294903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5563-09F4-48AE-AF58-AD5F140981BA}"/>
              </a:ext>
            </a:extLst>
          </p:cNvPr>
          <p:cNvSpPr>
            <a:spLocks noGrp="1"/>
          </p:cNvSpPr>
          <p:nvPr>
            <p:ph type="title"/>
          </p:nvPr>
        </p:nvSpPr>
        <p:spPr/>
        <p:txBody>
          <a:bodyPr/>
          <a:lstStyle/>
          <a:p>
            <a:r>
              <a:rPr lang="en-US" altLang="zh-CN" dirty="0"/>
              <a:t>1.Background</a:t>
            </a:r>
            <a:endParaRPr lang="zh-CN" altLang="en-US" dirty="0"/>
          </a:p>
        </p:txBody>
      </p:sp>
      <p:sp>
        <p:nvSpPr>
          <p:cNvPr id="3" name="内容占位符 2">
            <a:extLst>
              <a:ext uri="{FF2B5EF4-FFF2-40B4-BE49-F238E27FC236}">
                <a16:creationId xmlns:a16="http://schemas.microsoft.com/office/drawing/2014/main" id="{7D881D89-23CF-4C83-9004-B92B76954708}"/>
              </a:ext>
            </a:extLst>
          </p:cNvPr>
          <p:cNvSpPr>
            <a:spLocks noGrp="1"/>
          </p:cNvSpPr>
          <p:nvPr>
            <p:ph idx="1"/>
          </p:nvPr>
        </p:nvSpPr>
        <p:spPr/>
        <p:txBody>
          <a:bodyPr/>
          <a:lstStyle/>
          <a:p>
            <a:r>
              <a:rPr lang="en-US" altLang="zh-CN" dirty="0"/>
              <a:t>Attention is a scarce cognitive resource.</a:t>
            </a:r>
          </a:p>
          <a:p>
            <a:r>
              <a:rPr lang="en-US" altLang="zh-CN" dirty="0"/>
              <a:t>Limited attention leads investors to focus on market- and sector-wide information more than on firm-specific information, implying a link between investor attention and market returns.</a:t>
            </a:r>
            <a:endParaRPr lang="zh-CN" altLang="en-US" dirty="0"/>
          </a:p>
        </p:txBody>
      </p:sp>
      <p:sp>
        <p:nvSpPr>
          <p:cNvPr id="4" name="日期占位符 3">
            <a:extLst>
              <a:ext uri="{FF2B5EF4-FFF2-40B4-BE49-F238E27FC236}">
                <a16:creationId xmlns:a16="http://schemas.microsoft.com/office/drawing/2014/main" id="{8FA35E1C-C4C1-497B-B810-F018E1B80190}"/>
              </a:ext>
            </a:extLst>
          </p:cNvPr>
          <p:cNvSpPr>
            <a:spLocks noGrp="1"/>
          </p:cNvSpPr>
          <p:nvPr>
            <p:ph type="dt" sz="half" idx="10"/>
          </p:nvPr>
        </p:nvSpPr>
        <p:spPr/>
        <p:txBody>
          <a:bodyPr/>
          <a:lstStyle/>
          <a:p>
            <a:fld id="{90D03B8A-EE71-4570-880F-BB9FACF9AA77}" type="datetime1">
              <a:rPr lang="zh-CN" altLang="en-US" smtClean="0"/>
              <a:t>2020/4/11</a:t>
            </a:fld>
            <a:endParaRPr lang="zh-CN" altLang="en-US"/>
          </a:p>
        </p:txBody>
      </p:sp>
      <p:sp>
        <p:nvSpPr>
          <p:cNvPr id="5" name="页脚占位符 4">
            <a:extLst>
              <a:ext uri="{FF2B5EF4-FFF2-40B4-BE49-F238E27FC236}">
                <a16:creationId xmlns:a16="http://schemas.microsoft.com/office/drawing/2014/main" id="{99A07B0E-6E64-4B8E-8EC2-C5FB09DEFD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6F42E7-7399-4A96-8D49-94156225621C}"/>
              </a:ext>
            </a:extLst>
          </p:cNvPr>
          <p:cNvSpPr>
            <a:spLocks noGrp="1"/>
          </p:cNvSpPr>
          <p:nvPr>
            <p:ph type="sldNum" sz="quarter" idx="12"/>
          </p:nvPr>
        </p:nvSpPr>
        <p:spPr/>
        <p:txBody>
          <a:bodyPr/>
          <a:lstStyle/>
          <a:p>
            <a:fld id="{63B3D67A-5956-4D67-809F-36917F3B1ECB}" type="slidenum">
              <a:rPr lang="zh-CN" altLang="en-US" smtClean="0"/>
              <a:t>3</a:t>
            </a:fld>
            <a:endParaRPr lang="zh-CN" altLang="en-US"/>
          </a:p>
        </p:txBody>
      </p:sp>
    </p:spTree>
    <p:extLst>
      <p:ext uri="{BB962C8B-B14F-4D97-AF65-F5344CB8AC3E}">
        <p14:creationId xmlns:p14="http://schemas.microsoft.com/office/powerpoint/2010/main" val="138058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0D16F-071F-42C4-B3B0-36F6A1C44A72}"/>
              </a:ext>
            </a:extLst>
          </p:cNvPr>
          <p:cNvSpPr>
            <a:spLocks noGrp="1"/>
          </p:cNvSpPr>
          <p:nvPr>
            <p:ph type="title"/>
          </p:nvPr>
        </p:nvSpPr>
        <p:spPr/>
        <p:txBody>
          <a:bodyPr/>
          <a:lstStyle/>
          <a:p>
            <a:r>
              <a:rPr lang="en-US" altLang="zh-CN" dirty="0"/>
              <a:t>1.Literatures</a:t>
            </a:r>
            <a:endParaRPr lang="zh-CN" altLang="en-US" dirty="0"/>
          </a:p>
        </p:txBody>
      </p:sp>
      <p:sp>
        <p:nvSpPr>
          <p:cNvPr id="3" name="内容占位符 2">
            <a:extLst>
              <a:ext uri="{FF2B5EF4-FFF2-40B4-BE49-F238E27FC236}">
                <a16:creationId xmlns:a16="http://schemas.microsoft.com/office/drawing/2014/main" id="{828681FA-BBCC-4AA0-81D1-80C096D959C6}"/>
              </a:ext>
            </a:extLst>
          </p:cNvPr>
          <p:cNvSpPr>
            <a:spLocks noGrp="1"/>
          </p:cNvSpPr>
          <p:nvPr>
            <p:ph idx="1"/>
          </p:nvPr>
        </p:nvSpPr>
        <p:spPr>
          <a:xfrm>
            <a:off x="628650" y="1825625"/>
            <a:ext cx="7886700" cy="4667250"/>
          </a:xfrm>
        </p:spPr>
        <p:txBody>
          <a:bodyPr>
            <a:normAutofit fontScale="85000" lnSpcReduction="10000"/>
          </a:bodyPr>
          <a:lstStyle/>
          <a:p>
            <a:r>
              <a:rPr lang="en-US" altLang="zh-CN" dirty="0"/>
              <a:t>Ben-</a:t>
            </a:r>
            <a:r>
              <a:rPr lang="en-US" altLang="zh-CN" dirty="0" err="1"/>
              <a:t>Rephael</a:t>
            </a:r>
            <a:r>
              <a:rPr lang="en-US" altLang="zh-CN" dirty="0"/>
              <a:t>, Da, and </a:t>
            </a:r>
            <a:r>
              <a:rPr lang="en-US" altLang="zh-CN" dirty="0" err="1"/>
              <a:t>Israelsen</a:t>
            </a:r>
            <a:r>
              <a:rPr lang="en-US" altLang="zh-CN" dirty="0"/>
              <a:t> (2017): investigates “</a:t>
            </a:r>
            <a:r>
              <a:rPr lang="en-US" altLang="zh-CN" dirty="0" err="1"/>
              <a:t>attention”’s</a:t>
            </a:r>
            <a:r>
              <a:rPr lang="en-US" altLang="zh-CN" dirty="0"/>
              <a:t> impact on cross-sections of stock prices;</a:t>
            </a:r>
          </a:p>
          <a:p>
            <a:r>
              <a:rPr lang="en-US" altLang="zh-CN" dirty="0"/>
              <a:t>Peng and </a:t>
            </a:r>
            <a:r>
              <a:rPr lang="en-US" altLang="zh-CN" dirty="0" err="1"/>
              <a:t>Xiong</a:t>
            </a:r>
            <a:r>
              <a:rPr lang="en-US" altLang="zh-CN" dirty="0"/>
              <a:t> (2006): limited attention leads investors to focus on market- and sector-wide information more than on firm-specific information, implying a link between investor attention and market returns.</a:t>
            </a:r>
          </a:p>
          <a:p>
            <a:r>
              <a:rPr lang="en-US" altLang="zh-CN" dirty="0"/>
              <a:t>Li and Yu (2012) and Yuan (2015): they find only in-sample evidence of “</a:t>
            </a:r>
            <a:r>
              <a:rPr lang="en-US" altLang="zh-CN" dirty="0" err="1"/>
              <a:t>attention”’s</a:t>
            </a:r>
            <a:r>
              <a:rPr lang="en-US" altLang="zh-CN" dirty="0"/>
              <a:t> predictability.</a:t>
            </a:r>
          </a:p>
          <a:p>
            <a:r>
              <a:rPr lang="en-US" altLang="zh-CN" dirty="0"/>
              <a:t>Goyal and Welch (2008): assessed true market predictability by using out-of-sample tests and economic valuation</a:t>
            </a:r>
          </a:p>
          <a:p>
            <a:r>
              <a:rPr lang="en-US" altLang="zh-CN" dirty="0" err="1"/>
              <a:t>Wold</a:t>
            </a:r>
            <a:r>
              <a:rPr lang="en-US" altLang="zh-CN" dirty="0"/>
              <a:t> (1966), Kelly and Pruitt (2013, 2015), and Light, </a:t>
            </a:r>
            <a:r>
              <a:rPr lang="en-US" altLang="zh-CN" dirty="0" err="1"/>
              <a:t>Maslov</a:t>
            </a:r>
            <a:r>
              <a:rPr lang="en-US" altLang="zh-CN" dirty="0"/>
              <a:t>, and </a:t>
            </a:r>
            <a:r>
              <a:rPr lang="en-US" altLang="zh-CN" dirty="0" err="1"/>
              <a:t>Rytchkov</a:t>
            </a:r>
            <a:r>
              <a:rPr lang="en-US" altLang="zh-CN" dirty="0"/>
              <a:t>(2017), the PLS is an efficient method to obtain the aggregated attention from all individual proxies.</a:t>
            </a:r>
            <a:endParaRPr lang="zh-CN" altLang="en-US" dirty="0"/>
          </a:p>
        </p:txBody>
      </p:sp>
      <p:sp>
        <p:nvSpPr>
          <p:cNvPr id="4" name="日期占位符 3">
            <a:extLst>
              <a:ext uri="{FF2B5EF4-FFF2-40B4-BE49-F238E27FC236}">
                <a16:creationId xmlns:a16="http://schemas.microsoft.com/office/drawing/2014/main" id="{662033A7-5F4A-4E5D-A051-0E0AC3FE6227}"/>
              </a:ext>
            </a:extLst>
          </p:cNvPr>
          <p:cNvSpPr>
            <a:spLocks noGrp="1"/>
          </p:cNvSpPr>
          <p:nvPr>
            <p:ph type="dt" sz="half" idx="10"/>
          </p:nvPr>
        </p:nvSpPr>
        <p:spPr/>
        <p:txBody>
          <a:bodyPr/>
          <a:lstStyle/>
          <a:p>
            <a:fld id="{87CBC99E-0D66-4B2B-B3F5-6AC9B87655A0}" type="datetime1">
              <a:rPr lang="zh-CN" altLang="en-US" smtClean="0"/>
              <a:t>2020/4/11</a:t>
            </a:fld>
            <a:endParaRPr lang="zh-CN" altLang="en-US"/>
          </a:p>
        </p:txBody>
      </p:sp>
      <p:sp>
        <p:nvSpPr>
          <p:cNvPr id="5" name="页脚占位符 4">
            <a:extLst>
              <a:ext uri="{FF2B5EF4-FFF2-40B4-BE49-F238E27FC236}">
                <a16:creationId xmlns:a16="http://schemas.microsoft.com/office/drawing/2014/main" id="{EAA6A575-8BB2-49E8-B073-02978B4BD2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D17AC-6B4A-438A-B632-2D9CD28A3273}"/>
              </a:ext>
            </a:extLst>
          </p:cNvPr>
          <p:cNvSpPr>
            <a:spLocks noGrp="1"/>
          </p:cNvSpPr>
          <p:nvPr>
            <p:ph type="sldNum" sz="quarter" idx="12"/>
          </p:nvPr>
        </p:nvSpPr>
        <p:spPr/>
        <p:txBody>
          <a:bodyPr/>
          <a:lstStyle/>
          <a:p>
            <a:fld id="{63B3D67A-5956-4D67-809F-36917F3B1ECB}" type="slidenum">
              <a:rPr lang="zh-CN" altLang="en-US" smtClean="0"/>
              <a:t>4</a:t>
            </a:fld>
            <a:endParaRPr lang="zh-CN" altLang="en-US"/>
          </a:p>
        </p:txBody>
      </p:sp>
    </p:spTree>
    <p:extLst>
      <p:ext uri="{BB962C8B-B14F-4D97-AF65-F5344CB8AC3E}">
        <p14:creationId xmlns:p14="http://schemas.microsoft.com/office/powerpoint/2010/main" val="190188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9D29C-44C2-4DF9-B657-611E9D1A510E}"/>
              </a:ext>
            </a:extLst>
          </p:cNvPr>
          <p:cNvSpPr>
            <a:spLocks noGrp="1"/>
          </p:cNvSpPr>
          <p:nvPr>
            <p:ph type="title"/>
          </p:nvPr>
        </p:nvSpPr>
        <p:spPr/>
        <p:txBody>
          <a:bodyPr/>
          <a:lstStyle/>
          <a:p>
            <a:r>
              <a:rPr lang="en-US" altLang="zh-CN" dirty="0"/>
              <a:t>1.Motivation</a:t>
            </a:r>
            <a:endParaRPr lang="zh-CN" altLang="en-US" dirty="0"/>
          </a:p>
        </p:txBody>
      </p:sp>
      <p:sp>
        <p:nvSpPr>
          <p:cNvPr id="3" name="内容占位符 2">
            <a:extLst>
              <a:ext uri="{FF2B5EF4-FFF2-40B4-BE49-F238E27FC236}">
                <a16:creationId xmlns:a16="http://schemas.microsoft.com/office/drawing/2014/main" id="{9D89EECE-0AE9-47A0-BA29-2A67659EDACA}"/>
              </a:ext>
            </a:extLst>
          </p:cNvPr>
          <p:cNvSpPr>
            <a:spLocks noGrp="1"/>
          </p:cNvSpPr>
          <p:nvPr>
            <p:ph idx="1"/>
          </p:nvPr>
        </p:nvSpPr>
        <p:spPr/>
        <p:txBody>
          <a:bodyPr/>
          <a:lstStyle/>
          <a:p>
            <a:r>
              <a:rPr lang="en-US" altLang="zh-CN" dirty="0"/>
              <a:t>There are limited empirical studies on the ability of investor attention to predict the aggregate stock market returns.</a:t>
            </a:r>
          </a:p>
          <a:p>
            <a:r>
              <a:rPr lang="en-US" altLang="zh-CN" dirty="0"/>
              <a:t>Existing individual attention proxies fail to predict the market out-of-sample.</a:t>
            </a:r>
            <a:endParaRPr lang="zh-CN" altLang="en-US" dirty="0"/>
          </a:p>
        </p:txBody>
      </p:sp>
      <p:sp>
        <p:nvSpPr>
          <p:cNvPr id="4" name="日期占位符 3">
            <a:extLst>
              <a:ext uri="{FF2B5EF4-FFF2-40B4-BE49-F238E27FC236}">
                <a16:creationId xmlns:a16="http://schemas.microsoft.com/office/drawing/2014/main" id="{B5E0C869-C265-42BE-BA8F-49B3D089DF1A}"/>
              </a:ext>
            </a:extLst>
          </p:cNvPr>
          <p:cNvSpPr>
            <a:spLocks noGrp="1"/>
          </p:cNvSpPr>
          <p:nvPr>
            <p:ph type="dt" sz="half" idx="10"/>
          </p:nvPr>
        </p:nvSpPr>
        <p:spPr/>
        <p:txBody>
          <a:bodyPr/>
          <a:lstStyle/>
          <a:p>
            <a:fld id="{C382DCA8-9C9F-4921-9DA8-93E2EC43EA40}" type="datetime1">
              <a:rPr lang="zh-CN" altLang="en-US" smtClean="0"/>
              <a:t>2020/4/11</a:t>
            </a:fld>
            <a:endParaRPr lang="zh-CN" altLang="en-US"/>
          </a:p>
        </p:txBody>
      </p:sp>
      <p:sp>
        <p:nvSpPr>
          <p:cNvPr id="5" name="页脚占位符 4">
            <a:extLst>
              <a:ext uri="{FF2B5EF4-FFF2-40B4-BE49-F238E27FC236}">
                <a16:creationId xmlns:a16="http://schemas.microsoft.com/office/drawing/2014/main" id="{65E37212-9A3D-4D12-B6B6-DF7663CE06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641530-F8D2-44A4-A64B-CD9F02484470}"/>
              </a:ext>
            </a:extLst>
          </p:cNvPr>
          <p:cNvSpPr>
            <a:spLocks noGrp="1"/>
          </p:cNvSpPr>
          <p:nvPr>
            <p:ph type="sldNum" sz="quarter" idx="12"/>
          </p:nvPr>
        </p:nvSpPr>
        <p:spPr/>
        <p:txBody>
          <a:bodyPr/>
          <a:lstStyle/>
          <a:p>
            <a:fld id="{63B3D67A-5956-4D67-809F-36917F3B1ECB}" type="slidenum">
              <a:rPr lang="zh-CN" altLang="en-US" smtClean="0"/>
              <a:t>5</a:t>
            </a:fld>
            <a:endParaRPr lang="zh-CN" altLang="en-US"/>
          </a:p>
        </p:txBody>
      </p:sp>
    </p:spTree>
    <p:extLst>
      <p:ext uri="{BB962C8B-B14F-4D97-AF65-F5344CB8AC3E}">
        <p14:creationId xmlns:p14="http://schemas.microsoft.com/office/powerpoint/2010/main" val="25293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8E4C9-521E-44E8-8A8F-9F9FD2F9D3E7}"/>
              </a:ext>
            </a:extLst>
          </p:cNvPr>
          <p:cNvSpPr>
            <a:spLocks noGrp="1"/>
          </p:cNvSpPr>
          <p:nvPr>
            <p:ph type="title"/>
          </p:nvPr>
        </p:nvSpPr>
        <p:spPr/>
        <p:txBody>
          <a:bodyPr/>
          <a:lstStyle/>
          <a:p>
            <a:r>
              <a:rPr lang="en-US" altLang="zh-CN" dirty="0"/>
              <a:t>1.Contributions</a:t>
            </a:r>
            <a:endParaRPr lang="zh-CN" altLang="en-US" dirty="0"/>
          </a:p>
        </p:txBody>
      </p:sp>
      <p:sp>
        <p:nvSpPr>
          <p:cNvPr id="3" name="内容占位符 2">
            <a:extLst>
              <a:ext uri="{FF2B5EF4-FFF2-40B4-BE49-F238E27FC236}">
                <a16:creationId xmlns:a16="http://schemas.microsoft.com/office/drawing/2014/main" id="{92AF8ACD-C5BE-4F69-9DE4-CBEFD02D5ACE}"/>
              </a:ext>
            </a:extLst>
          </p:cNvPr>
          <p:cNvSpPr>
            <a:spLocks noGrp="1"/>
          </p:cNvSpPr>
          <p:nvPr>
            <p:ph idx="1"/>
          </p:nvPr>
        </p:nvSpPr>
        <p:spPr/>
        <p:txBody>
          <a:bodyPr>
            <a:normAutofit lnSpcReduction="10000"/>
          </a:bodyPr>
          <a:lstStyle/>
          <a:p>
            <a:r>
              <a:rPr lang="zh-CN" altLang="en-US" dirty="0"/>
              <a:t>①</a:t>
            </a:r>
            <a:r>
              <a:rPr lang="en-US" altLang="zh-CN" dirty="0"/>
              <a:t>we show for the first time that investor attention matters at the market level</a:t>
            </a:r>
          </a:p>
          <a:p>
            <a:r>
              <a:rPr lang="zh-CN" altLang="en-US" dirty="0"/>
              <a:t>②</a:t>
            </a:r>
            <a:r>
              <a:rPr lang="en-US" altLang="zh-CN" dirty="0"/>
              <a:t>we show that investor attention is much more important than previously thought. Existing studies do not provide sufficient evidence on the ability of investor attention to predict the market. Our study does.</a:t>
            </a:r>
          </a:p>
          <a:p>
            <a:r>
              <a:rPr lang="zh-CN" altLang="en-US" dirty="0"/>
              <a:t>③</a:t>
            </a:r>
            <a:r>
              <a:rPr lang="en-US" altLang="zh-CN" dirty="0"/>
              <a:t>our measure of aggregate investor attention captures related information in all individual proxies, making it a comprehensive measure of market-level attention.</a:t>
            </a:r>
            <a:endParaRPr lang="zh-CN" altLang="en-US" dirty="0"/>
          </a:p>
        </p:txBody>
      </p:sp>
      <p:sp>
        <p:nvSpPr>
          <p:cNvPr id="4" name="日期占位符 3">
            <a:extLst>
              <a:ext uri="{FF2B5EF4-FFF2-40B4-BE49-F238E27FC236}">
                <a16:creationId xmlns:a16="http://schemas.microsoft.com/office/drawing/2014/main" id="{B49E2C57-114B-434F-B9EE-CC17DEABA629}"/>
              </a:ext>
            </a:extLst>
          </p:cNvPr>
          <p:cNvSpPr>
            <a:spLocks noGrp="1"/>
          </p:cNvSpPr>
          <p:nvPr>
            <p:ph type="dt" sz="half" idx="10"/>
          </p:nvPr>
        </p:nvSpPr>
        <p:spPr/>
        <p:txBody>
          <a:bodyPr/>
          <a:lstStyle/>
          <a:p>
            <a:fld id="{C242AF58-4B7B-4678-8A7E-33F667B2D21D}" type="datetime1">
              <a:rPr lang="zh-CN" altLang="en-US" smtClean="0"/>
              <a:t>2020/4/11</a:t>
            </a:fld>
            <a:endParaRPr lang="zh-CN" altLang="en-US"/>
          </a:p>
        </p:txBody>
      </p:sp>
      <p:sp>
        <p:nvSpPr>
          <p:cNvPr id="5" name="页脚占位符 4">
            <a:extLst>
              <a:ext uri="{FF2B5EF4-FFF2-40B4-BE49-F238E27FC236}">
                <a16:creationId xmlns:a16="http://schemas.microsoft.com/office/drawing/2014/main" id="{5989D4B3-1074-4ED0-8FAC-869E2B460D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F1D06-A5A7-408F-A551-32789E281EA1}"/>
              </a:ext>
            </a:extLst>
          </p:cNvPr>
          <p:cNvSpPr>
            <a:spLocks noGrp="1"/>
          </p:cNvSpPr>
          <p:nvPr>
            <p:ph type="sldNum" sz="quarter" idx="12"/>
          </p:nvPr>
        </p:nvSpPr>
        <p:spPr/>
        <p:txBody>
          <a:bodyPr/>
          <a:lstStyle/>
          <a:p>
            <a:fld id="{63B3D67A-5956-4D67-809F-36917F3B1ECB}" type="slidenum">
              <a:rPr lang="zh-CN" altLang="en-US" smtClean="0"/>
              <a:t>6</a:t>
            </a:fld>
            <a:endParaRPr lang="zh-CN" altLang="en-US"/>
          </a:p>
        </p:txBody>
      </p:sp>
    </p:spTree>
    <p:extLst>
      <p:ext uri="{BB962C8B-B14F-4D97-AF65-F5344CB8AC3E}">
        <p14:creationId xmlns:p14="http://schemas.microsoft.com/office/powerpoint/2010/main" val="218264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224DA-0F15-4ADF-9DD9-25994482A992}"/>
              </a:ext>
            </a:extLst>
          </p:cNvPr>
          <p:cNvSpPr>
            <a:spLocks noGrp="1"/>
          </p:cNvSpPr>
          <p:nvPr>
            <p:ph type="title"/>
          </p:nvPr>
        </p:nvSpPr>
        <p:spPr/>
        <p:txBody>
          <a:bodyPr/>
          <a:lstStyle/>
          <a:p>
            <a:r>
              <a:rPr lang="en-US" altLang="zh-CN" dirty="0"/>
              <a:t>1.Design</a:t>
            </a:r>
            <a:endParaRPr lang="zh-CN" altLang="en-US" dirty="0"/>
          </a:p>
        </p:txBody>
      </p:sp>
      <p:graphicFrame>
        <p:nvGraphicFramePr>
          <p:cNvPr id="7" name="图示 6">
            <a:extLst>
              <a:ext uri="{FF2B5EF4-FFF2-40B4-BE49-F238E27FC236}">
                <a16:creationId xmlns:a16="http://schemas.microsoft.com/office/drawing/2014/main" id="{9D9BA399-D8F3-4557-8CAD-E3A3AA3F9FA4}"/>
              </a:ext>
            </a:extLst>
          </p:cNvPr>
          <p:cNvGraphicFramePr/>
          <p:nvPr>
            <p:extLst>
              <p:ext uri="{D42A27DB-BD31-4B8C-83A1-F6EECF244321}">
                <p14:modId xmlns:p14="http://schemas.microsoft.com/office/powerpoint/2010/main" val="3861318244"/>
              </p:ext>
            </p:extLst>
          </p:nvPr>
        </p:nvGraphicFramePr>
        <p:xfrm>
          <a:off x="19050" y="1095923"/>
          <a:ext cx="912495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合 7">
            <a:extLst>
              <a:ext uri="{FF2B5EF4-FFF2-40B4-BE49-F238E27FC236}">
                <a16:creationId xmlns:a16="http://schemas.microsoft.com/office/drawing/2014/main" id="{317107C6-F7C1-4769-9B31-2EF87B159A90}"/>
              </a:ext>
            </a:extLst>
          </p:cNvPr>
          <p:cNvGrpSpPr/>
          <p:nvPr/>
        </p:nvGrpSpPr>
        <p:grpSpPr>
          <a:xfrm>
            <a:off x="379140" y="2822986"/>
            <a:ext cx="1672683" cy="499537"/>
            <a:chOff x="8019" y="1312875"/>
            <a:chExt cx="2397081" cy="1438248"/>
          </a:xfrm>
        </p:grpSpPr>
        <p:sp>
          <p:nvSpPr>
            <p:cNvPr id="9" name="矩形: 圆角 8">
              <a:extLst>
                <a:ext uri="{FF2B5EF4-FFF2-40B4-BE49-F238E27FC236}">
                  <a16:creationId xmlns:a16="http://schemas.microsoft.com/office/drawing/2014/main" id="{9C6F41DB-B86F-47E8-B4B9-B6270D5282C3}"/>
                </a:ext>
              </a:extLst>
            </p:cNvPr>
            <p:cNvSpPr/>
            <p:nvPr/>
          </p:nvSpPr>
          <p:spPr>
            <a:xfrm>
              <a:off x="8019" y="1312875"/>
              <a:ext cx="2397081" cy="143824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4">
              <a:extLst>
                <a:ext uri="{FF2B5EF4-FFF2-40B4-BE49-F238E27FC236}">
                  <a16:creationId xmlns:a16="http://schemas.microsoft.com/office/drawing/2014/main" id="{5B6216FC-56F7-4FC5-AE7D-DC9B6D1FDC16}"/>
                </a:ext>
              </a:extLst>
            </p:cNvPr>
            <p:cNvSpPr txBox="1"/>
            <p:nvPr/>
          </p:nvSpPr>
          <p:spPr>
            <a:xfrm>
              <a:off x="50144" y="1355000"/>
              <a:ext cx="2312831" cy="13539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2400" kern="1200" dirty="0"/>
                <a:t>12 proxies</a:t>
              </a:r>
              <a:endParaRPr lang="zh-CN" altLang="en-US" sz="2400" kern="1200" dirty="0"/>
            </a:p>
          </p:txBody>
        </p:sp>
      </p:grpSp>
      <p:cxnSp>
        <p:nvCxnSpPr>
          <p:cNvPr id="12" name="直接箭头连接符 11">
            <a:extLst>
              <a:ext uri="{FF2B5EF4-FFF2-40B4-BE49-F238E27FC236}">
                <a16:creationId xmlns:a16="http://schemas.microsoft.com/office/drawing/2014/main" id="{BE68EA1C-22C2-459D-BD30-856D36A00EAC}"/>
              </a:ext>
            </a:extLst>
          </p:cNvPr>
          <p:cNvCxnSpPr>
            <a:cxnSpLocks/>
          </p:cNvCxnSpPr>
          <p:nvPr/>
        </p:nvCxnSpPr>
        <p:spPr>
          <a:xfrm>
            <a:off x="1215481" y="3429000"/>
            <a:ext cx="0" cy="8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31C2F91C-9464-47D0-84A9-392993C5ADF4}"/>
              </a:ext>
            </a:extLst>
          </p:cNvPr>
          <p:cNvGrpSpPr/>
          <p:nvPr/>
        </p:nvGrpSpPr>
        <p:grpSpPr>
          <a:xfrm>
            <a:off x="3613713" y="4454820"/>
            <a:ext cx="1989600" cy="424645"/>
            <a:chOff x="3863013" y="961488"/>
            <a:chExt cx="1452906" cy="347486"/>
          </a:xfrm>
        </p:grpSpPr>
        <p:sp>
          <p:nvSpPr>
            <p:cNvPr id="14" name="矩形: 圆角 13">
              <a:extLst>
                <a:ext uri="{FF2B5EF4-FFF2-40B4-BE49-F238E27FC236}">
                  <a16:creationId xmlns:a16="http://schemas.microsoft.com/office/drawing/2014/main" id="{3EED5B9E-FE23-4B36-876C-E4ED1FAA1CA1}"/>
                </a:ext>
              </a:extLst>
            </p:cNvPr>
            <p:cNvSpPr/>
            <p:nvPr/>
          </p:nvSpPr>
          <p:spPr>
            <a:xfrm>
              <a:off x="3863013" y="961488"/>
              <a:ext cx="1452906" cy="3474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矩形: 圆角 4">
              <a:extLst>
                <a:ext uri="{FF2B5EF4-FFF2-40B4-BE49-F238E27FC236}">
                  <a16:creationId xmlns:a16="http://schemas.microsoft.com/office/drawing/2014/main" id="{87E4A984-8F1E-48EA-95D1-0AB93CA6148C}"/>
                </a:ext>
              </a:extLst>
            </p:cNvPr>
            <p:cNvSpPr txBox="1"/>
            <p:nvPr/>
          </p:nvSpPr>
          <p:spPr>
            <a:xfrm>
              <a:off x="3873191" y="971666"/>
              <a:ext cx="1432550" cy="327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Out of sample</a:t>
              </a:r>
              <a:endParaRPr lang="zh-CN" altLang="en-US" sz="2400" kern="1200" dirty="0"/>
            </a:p>
          </p:txBody>
        </p:sp>
      </p:grpSp>
      <p:grpSp>
        <p:nvGrpSpPr>
          <p:cNvPr id="17" name="组合 16">
            <a:extLst>
              <a:ext uri="{FF2B5EF4-FFF2-40B4-BE49-F238E27FC236}">
                <a16:creationId xmlns:a16="http://schemas.microsoft.com/office/drawing/2014/main" id="{9040E403-A862-4D79-ACCD-B69E9A24DA38}"/>
              </a:ext>
            </a:extLst>
          </p:cNvPr>
          <p:cNvGrpSpPr/>
          <p:nvPr/>
        </p:nvGrpSpPr>
        <p:grpSpPr>
          <a:xfrm>
            <a:off x="6271722" y="1972729"/>
            <a:ext cx="2756029" cy="630672"/>
            <a:chOff x="6243454" y="231502"/>
            <a:chExt cx="2756029" cy="630672"/>
          </a:xfrm>
        </p:grpSpPr>
        <p:sp>
          <p:nvSpPr>
            <p:cNvPr id="18" name="矩形: 圆角 17">
              <a:extLst>
                <a:ext uri="{FF2B5EF4-FFF2-40B4-BE49-F238E27FC236}">
                  <a16:creationId xmlns:a16="http://schemas.microsoft.com/office/drawing/2014/main" id="{52AD4838-E675-43F4-A7C7-4F60B2450F56}"/>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矩形: 圆角 4">
              <a:extLst>
                <a:ext uri="{FF2B5EF4-FFF2-40B4-BE49-F238E27FC236}">
                  <a16:creationId xmlns:a16="http://schemas.microsoft.com/office/drawing/2014/main" id="{9E3B75BB-C81D-49DE-8394-CFCD8FB738BF}"/>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a:t>Longer </a:t>
              </a:r>
              <a:r>
                <a:rPr lang="en-US" altLang="zh-CN" sz="2400" dirty="0"/>
                <a:t>Horizons</a:t>
              </a:r>
              <a:endParaRPr lang="zh-CN" altLang="en-US" sz="2400" kern="1200" dirty="0"/>
            </a:p>
          </p:txBody>
        </p:sp>
      </p:grpSp>
      <p:sp>
        <p:nvSpPr>
          <p:cNvPr id="20" name="矩形 19">
            <a:extLst>
              <a:ext uri="{FF2B5EF4-FFF2-40B4-BE49-F238E27FC236}">
                <a16:creationId xmlns:a16="http://schemas.microsoft.com/office/drawing/2014/main" id="{96F38077-6A0A-42F4-9AFC-0E8E0646BE9A}"/>
              </a:ext>
            </a:extLst>
          </p:cNvPr>
          <p:cNvSpPr/>
          <p:nvPr/>
        </p:nvSpPr>
        <p:spPr>
          <a:xfrm>
            <a:off x="3048666" y="2787140"/>
            <a:ext cx="184731" cy="369332"/>
          </a:xfrm>
          <a:prstGeom prst="rect">
            <a:avLst/>
          </a:prstGeom>
        </p:spPr>
        <p:txBody>
          <a:bodyPr wrap="none">
            <a:spAutoFit/>
          </a:bodyPr>
          <a:lstStyle/>
          <a:p>
            <a:endParaRPr lang="zh-CN" altLang="en-US" dirty="0"/>
          </a:p>
        </p:txBody>
      </p:sp>
      <p:grpSp>
        <p:nvGrpSpPr>
          <p:cNvPr id="21" name="组合 20">
            <a:extLst>
              <a:ext uri="{FF2B5EF4-FFF2-40B4-BE49-F238E27FC236}">
                <a16:creationId xmlns:a16="http://schemas.microsoft.com/office/drawing/2014/main" id="{78981446-2E2A-4F5D-B198-AEA3AE423616}"/>
              </a:ext>
            </a:extLst>
          </p:cNvPr>
          <p:cNvGrpSpPr/>
          <p:nvPr/>
        </p:nvGrpSpPr>
        <p:grpSpPr>
          <a:xfrm>
            <a:off x="6271721" y="2603401"/>
            <a:ext cx="2756029" cy="630672"/>
            <a:chOff x="6243454" y="231502"/>
            <a:chExt cx="2756029" cy="630672"/>
          </a:xfrm>
        </p:grpSpPr>
        <p:sp>
          <p:nvSpPr>
            <p:cNvPr id="22" name="矩形: 圆角 21">
              <a:extLst>
                <a:ext uri="{FF2B5EF4-FFF2-40B4-BE49-F238E27FC236}">
                  <a16:creationId xmlns:a16="http://schemas.microsoft.com/office/drawing/2014/main" id="{C8C32CA1-A970-47CF-BF82-7845D2090B24}"/>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矩形: 圆角 4">
              <a:extLst>
                <a:ext uri="{FF2B5EF4-FFF2-40B4-BE49-F238E27FC236}">
                  <a16:creationId xmlns:a16="http://schemas.microsoft.com/office/drawing/2014/main" id="{CF985147-FB96-44F3-A858-40FDB5E5473C}"/>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zh-CN" altLang="en-US" sz="2400" dirty="0"/>
                <a:t>Macroeconomic fundamentals</a:t>
              </a:r>
            </a:p>
          </p:txBody>
        </p:sp>
      </p:grpSp>
      <p:grpSp>
        <p:nvGrpSpPr>
          <p:cNvPr id="25" name="组合 24">
            <a:extLst>
              <a:ext uri="{FF2B5EF4-FFF2-40B4-BE49-F238E27FC236}">
                <a16:creationId xmlns:a16="http://schemas.microsoft.com/office/drawing/2014/main" id="{E1412C66-E93A-4C26-8D59-5A098623664D}"/>
              </a:ext>
            </a:extLst>
          </p:cNvPr>
          <p:cNvGrpSpPr/>
          <p:nvPr/>
        </p:nvGrpSpPr>
        <p:grpSpPr>
          <a:xfrm>
            <a:off x="6271720" y="3232518"/>
            <a:ext cx="2756029" cy="630672"/>
            <a:chOff x="6243454" y="231502"/>
            <a:chExt cx="2756029" cy="630672"/>
          </a:xfrm>
        </p:grpSpPr>
        <p:sp>
          <p:nvSpPr>
            <p:cNvPr id="26" name="矩形: 圆角 25">
              <a:extLst>
                <a:ext uri="{FF2B5EF4-FFF2-40B4-BE49-F238E27FC236}">
                  <a16:creationId xmlns:a16="http://schemas.microsoft.com/office/drawing/2014/main" id="{F43563D9-1A68-44F8-A5A1-57AC197AFF7E}"/>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矩形: 圆角 4">
              <a:extLst>
                <a:ext uri="{FF2B5EF4-FFF2-40B4-BE49-F238E27FC236}">
                  <a16:creationId xmlns:a16="http://schemas.microsoft.com/office/drawing/2014/main" id="{D133E227-E3FB-4A51-9BFA-2ECDADA4764B}"/>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en-US" altLang="zh-CN" sz="2400" dirty="0"/>
                <a:t>Sentiment</a:t>
              </a:r>
              <a:endParaRPr lang="zh-CN" altLang="en-US" sz="2400" dirty="0"/>
            </a:p>
          </p:txBody>
        </p:sp>
      </p:grpSp>
      <p:grpSp>
        <p:nvGrpSpPr>
          <p:cNvPr id="28" name="组合 27">
            <a:extLst>
              <a:ext uri="{FF2B5EF4-FFF2-40B4-BE49-F238E27FC236}">
                <a16:creationId xmlns:a16="http://schemas.microsoft.com/office/drawing/2014/main" id="{131E8EE8-3047-4AAE-944A-53433917F963}"/>
              </a:ext>
            </a:extLst>
          </p:cNvPr>
          <p:cNvGrpSpPr/>
          <p:nvPr/>
        </p:nvGrpSpPr>
        <p:grpSpPr>
          <a:xfrm rot="780660">
            <a:off x="2711341" y="4322976"/>
            <a:ext cx="707033" cy="742921"/>
            <a:chOff x="2734511" y="1251081"/>
            <a:chExt cx="638437" cy="742921"/>
          </a:xfrm>
        </p:grpSpPr>
        <p:sp>
          <p:nvSpPr>
            <p:cNvPr id="29" name="箭头: 右 28">
              <a:extLst>
                <a:ext uri="{FF2B5EF4-FFF2-40B4-BE49-F238E27FC236}">
                  <a16:creationId xmlns:a16="http://schemas.microsoft.com/office/drawing/2014/main" id="{08DB4F36-C574-4D83-A55A-354E3A9D0F70}"/>
                </a:ext>
              </a:extLst>
            </p:cNvPr>
            <p:cNvSpPr/>
            <p:nvPr/>
          </p:nvSpPr>
          <p:spPr>
            <a:xfrm rot="20869906">
              <a:off x="2734511" y="1251081"/>
              <a:ext cx="638437" cy="74292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0" name="箭头: 右 4">
              <a:extLst>
                <a:ext uri="{FF2B5EF4-FFF2-40B4-BE49-F238E27FC236}">
                  <a16:creationId xmlns:a16="http://schemas.microsoft.com/office/drawing/2014/main" id="{97233B5D-5182-41D4-BEF4-106C4B0622D0}"/>
                </a:ext>
              </a:extLst>
            </p:cNvPr>
            <p:cNvSpPr txBox="1"/>
            <p:nvPr/>
          </p:nvSpPr>
          <p:spPr>
            <a:xfrm rot="20869906">
              <a:off x="2736663" y="1419851"/>
              <a:ext cx="446906" cy="4457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p:txBody>
        </p:sp>
      </p:grpSp>
      <p:grpSp>
        <p:nvGrpSpPr>
          <p:cNvPr id="32" name="组合 31">
            <a:extLst>
              <a:ext uri="{FF2B5EF4-FFF2-40B4-BE49-F238E27FC236}">
                <a16:creationId xmlns:a16="http://schemas.microsoft.com/office/drawing/2014/main" id="{4526F97B-E696-4029-A633-CFF978EF02C2}"/>
              </a:ext>
            </a:extLst>
          </p:cNvPr>
          <p:cNvGrpSpPr/>
          <p:nvPr/>
        </p:nvGrpSpPr>
        <p:grpSpPr>
          <a:xfrm>
            <a:off x="6253248" y="3994714"/>
            <a:ext cx="2756029" cy="630672"/>
            <a:chOff x="6243454" y="231502"/>
            <a:chExt cx="2756029" cy="630672"/>
          </a:xfrm>
        </p:grpSpPr>
        <p:sp>
          <p:nvSpPr>
            <p:cNvPr id="33" name="矩形: 圆角 32">
              <a:extLst>
                <a:ext uri="{FF2B5EF4-FFF2-40B4-BE49-F238E27FC236}">
                  <a16:creationId xmlns:a16="http://schemas.microsoft.com/office/drawing/2014/main" id="{E985927F-5EAB-4DD5-BD50-7248B4BF6B43}"/>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a:extLst>
                <a:ext uri="{FF2B5EF4-FFF2-40B4-BE49-F238E27FC236}">
                  <a16:creationId xmlns:a16="http://schemas.microsoft.com/office/drawing/2014/main" id="{29A23083-8BDE-4CE2-9CA3-F674E33AD6DF}"/>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en-US" altLang="zh-CN" sz="2400" dirty="0"/>
                <a:t>F</a:t>
              </a:r>
              <a:r>
                <a:rPr lang="zh-CN" altLang="en-US" sz="2400" dirty="0"/>
                <a:t>orecast encompassing test </a:t>
              </a:r>
            </a:p>
          </p:txBody>
        </p:sp>
      </p:grpSp>
      <p:sp>
        <p:nvSpPr>
          <p:cNvPr id="35" name="矩形 34">
            <a:extLst>
              <a:ext uri="{FF2B5EF4-FFF2-40B4-BE49-F238E27FC236}">
                <a16:creationId xmlns:a16="http://schemas.microsoft.com/office/drawing/2014/main" id="{CB99DC9A-75C9-41DD-9E5B-57F9EE71C85E}"/>
              </a:ext>
            </a:extLst>
          </p:cNvPr>
          <p:cNvSpPr/>
          <p:nvPr/>
        </p:nvSpPr>
        <p:spPr>
          <a:xfrm>
            <a:off x="3997322" y="2787140"/>
            <a:ext cx="1455623" cy="369332"/>
          </a:xfrm>
          <a:prstGeom prst="rect">
            <a:avLst/>
          </a:prstGeom>
        </p:spPr>
        <p:txBody>
          <a:bodyPr wrap="square">
            <a:spAutoFit/>
          </a:bodyPr>
          <a:lstStyle/>
          <a:p>
            <a:r>
              <a:rPr lang="zh-CN" altLang="en-US" dirty="0"/>
              <a:t> </a:t>
            </a:r>
          </a:p>
        </p:txBody>
      </p:sp>
      <p:grpSp>
        <p:nvGrpSpPr>
          <p:cNvPr id="36" name="组合 35">
            <a:extLst>
              <a:ext uri="{FF2B5EF4-FFF2-40B4-BE49-F238E27FC236}">
                <a16:creationId xmlns:a16="http://schemas.microsoft.com/office/drawing/2014/main" id="{5466C6E6-2F18-4D04-A331-9B9129F4925E}"/>
              </a:ext>
            </a:extLst>
          </p:cNvPr>
          <p:cNvGrpSpPr/>
          <p:nvPr/>
        </p:nvGrpSpPr>
        <p:grpSpPr>
          <a:xfrm>
            <a:off x="6253247" y="4623831"/>
            <a:ext cx="2756029" cy="630672"/>
            <a:chOff x="6243454" y="231502"/>
            <a:chExt cx="2756029" cy="630672"/>
          </a:xfrm>
        </p:grpSpPr>
        <p:sp>
          <p:nvSpPr>
            <p:cNvPr id="37" name="矩形: 圆角 36">
              <a:extLst>
                <a:ext uri="{FF2B5EF4-FFF2-40B4-BE49-F238E27FC236}">
                  <a16:creationId xmlns:a16="http://schemas.microsoft.com/office/drawing/2014/main" id="{2F032401-A835-4AF9-BBE3-E41B71BBB751}"/>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圆角 4">
              <a:extLst>
                <a:ext uri="{FF2B5EF4-FFF2-40B4-BE49-F238E27FC236}">
                  <a16:creationId xmlns:a16="http://schemas.microsoft.com/office/drawing/2014/main" id="{5A2B18FD-4345-4C3D-A5F9-22214B5FF57D}"/>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en-US" altLang="zh-CN" sz="2400" dirty="0"/>
                <a:t>Economic gain</a:t>
              </a:r>
              <a:endParaRPr lang="zh-CN" altLang="en-US" sz="2400" dirty="0"/>
            </a:p>
          </p:txBody>
        </p:sp>
      </p:grpSp>
      <p:grpSp>
        <p:nvGrpSpPr>
          <p:cNvPr id="39" name="组合 38">
            <a:extLst>
              <a:ext uri="{FF2B5EF4-FFF2-40B4-BE49-F238E27FC236}">
                <a16:creationId xmlns:a16="http://schemas.microsoft.com/office/drawing/2014/main" id="{1D636410-B278-4546-A75D-EDA1C67B7DEE}"/>
              </a:ext>
            </a:extLst>
          </p:cNvPr>
          <p:cNvGrpSpPr/>
          <p:nvPr/>
        </p:nvGrpSpPr>
        <p:grpSpPr>
          <a:xfrm rot="1284371">
            <a:off x="2715058" y="5694856"/>
            <a:ext cx="667216" cy="774293"/>
            <a:chOff x="2734511" y="1251081"/>
            <a:chExt cx="638437" cy="742921"/>
          </a:xfrm>
        </p:grpSpPr>
        <p:sp>
          <p:nvSpPr>
            <p:cNvPr id="40" name="箭头: 右 39">
              <a:extLst>
                <a:ext uri="{FF2B5EF4-FFF2-40B4-BE49-F238E27FC236}">
                  <a16:creationId xmlns:a16="http://schemas.microsoft.com/office/drawing/2014/main" id="{752EB936-1B8E-40B9-A8EA-CF07AD29A8DC}"/>
                </a:ext>
              </a:extLst>
            </p:cNvPr>
            <p:cNvSpPr/>
            <p:nvPr/>
          </p:nvSpPr>
          <p:spPr>
            <a:xfrm rot="20869906">
              <a:off x="2734511" y="1251081"/>
              <a:ext cx="638437" cy="74292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箭头: 右 4">
              <a:extLst>
                <a:ext uri="{FF2B5EF4-FFF2-40B4-BE49-F238E27FC236}">
                  <a16:creationId xmlns:a16="http://schemas.microsoft.com/office/drawing/2014/main" id="{E0E28780-AF5A-4BDE-9305-3F59E5D4CD92}"/>
                </a:ext>
              </a:extLst>
            </p:cNvPr>
            <p:cNvSpPr txBox="1"/>
            <p:nvPr/>
          </p:nvSpPr>
          <p:spPr>
            <a:xfrm rot="20869906">
              <a:off x="2736663" y="1419851"/>
              <a:ext cx="446906" cy="4457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p:txBody>
        </p:sp>
      </p:grpSp>
      <p:grpSp>
        <p:nvGrpSpPr>
          <p:cNvPr id="42" name="组合 41">
            <a:extLst>
              <a:ext uri="{FF2B5EF4-FFF2-40B4-BE49-F238E27FC236}">
                <a16:creationId xmlns:a16="http://schemas.microsoft.com/office/drawing/2014/main" id="{AFC3D8B7-CB03-41FE-A544-1D3288032AF3}"/>
              </a:ext>
            </a:extLst>
          </p:cNvPr>
          <p:cNvGrpSpPr/>
          <p:nvPr/>
        </p:nvGrpSpPr>
        <p:grpSpPr>
          <a:xfrm>
            <a:off x="3627651" y="5779454"/>
            <a:ext cx="1989600" cy="621558"/>
            <a:chOff x="3863013" y="961488"/>
            <a:chExt cx="1452906" cy="347486"/>
          </a:xfrm>
        </p:grpSpPr>
        <p:sp>
          <p:nvSpPr>
            <p:cNvPr id="43" name="矩形: 圆角 42">
              <a:extLst>
                <a:ext uri="{FF2B5EF4-FFF2-40B4-BE49-F238E27FC236}">
                  <a16:creationId xmlns:a16="http://schemas.microsoft.com/office/drawing/2014/main" id="{DC412C1D-85DD-4737-BE98-4DE60B2B09E0}"/>
                </a:ext>
              </a:extLst>
            </p:cNvPr>
            <p:cNvSpPr/>
            <p:nvPr/>
          </p:nvSpPr>
          <p:spPr>
            <a:xfrm>
              <a:off x="3863013" y="961488"/>
              <a:ext cx="1452906" cy="3474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矩形: 圆角 4">
              <a:extLst>
                <a:ext uri="{FF2B5EF4-FFF2-40B4-BE49-F238E27FC236}">
                  <a16:creationId xmlns:a16="http://schemas.microsoft.com/office/drawing/2014/main" id="{16E3B17D-0291-4D8F-A88F-CBA921771C96}"/>
                </a:ext>
              </a:extLst>
            </p:cNvPr>
            <p:cNvSpPr txBox="1"/>
            <p:nvPr/>
          </p:nvSpPr>
          <p:spPr>
            <a:xfrm>
              <a:off x="3873191" y="971666"/>
              <a:ext cx="1432550" cy="327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dirty="0"/>
                <a:t>Economic Explanation</a:t>
              </a:r>
              <a:endParaRPr lang="zh-CN" altLang="en-US" sz="2400" kern="1200" dirty="0"/>
            </a:p>
          </p:txBody>
        </p:sp>
      </p:grpSp>
      <p:grpSp>
        <p:nvGrpSpPr>
          <p:cNvPr id="46" name="组合 45">
            <a:extLst>
              <a:ext uri="{FF2B5EF4-FFF2-40B4-BE49-F238E27FC236}">
                <a16:creationId xmlns:a16="http://schemas.microsoft.com/office/drawing/2014/main" id="{E50BD673-B4C7-4284-9BBE-66A8B2B0FEC7}"/>
              </a:ext>
            </a:extLst>
          </p:cNvPr>
          <p:cNvGrpSpPr/>
          <p:nvPr/>
        </p:nvGrpSpPr>
        <p:grpSpPr>
          <a:xfrm>
            <a:off x="6271721" y="5452887"/>
            <a:ext cx="2756029" cy="630672"/>
            <a:chOff x="6243454" y="231502"/>
            <a:chExt cx="2756029" cy="630672"/>
          </a:xfrm>
        </p:grpSpPr>
        <p:sp>
          <p:nvSpPr>
            <p:cNvPr id="47" name="矩形: 圆角 46">
              <a:extLst>
                <a:ext uri="{FF2B5EF4-FFF2-40B4-BE49-F238E27FC236}">
                  <a16:creationId xmlns:a16="http://schemas.microsoft.com/office/drawing/2014/main" id="{6B12D3A9-4A74-4900-B6EE-4B3AE0611F1D}"/>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矩形: 圆角 4">
              <a:extLst>
                <a:ext uri="{FF2B5EF4-FFF2-40B4-BE49-F238E27FC236}">
                  <a16:creationId xmlns:a16="http://schemas.microsoft.com/office/drawing/2014/main" id="{DD02B0DE-CE62-4F27-9726-4A3618A40A7B}"/>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zh-CN" altLang="en-US" sz="2400" dirty="0"/>
                <a:t>Forecasting Asymmetry</a:t>
              </a:r>
            </a:p>
          </p:txBody>
        </p:sp>
      </p:grpSp>
      <p:grpSp>
        <p:nvGrpSpPr>
          <p:cNvPr id="49" name="组合 48">
            <a:extLst>
              <a:ext uri="{FF2B5EF4-FFF2-40B4-BE49-F238E27FC236}">
                <a16:creationId xmlns:a16="http://schemas.microsoft.com/office/drawing/2014/main" id="{B4C00312-70FB-486E-B3E4-2BB11C5CAD20}"/>
              </a:ext>
            </a:extLst>
          </p:cNvPr>
          <p:cNvGrpSpPr/>
          <p:nvPr/>
        </p:nvGrpSpPr>
        <p:grpSpPr>
          <a:xfrm>
            <a:off x="6271720" y="6082004"/>
            <a:ext cx="2756029" cy="630672"/>
            <a:chOff x="6243454" y="231502"/>
            <a:chExt cx="2756029" cy="630672"/>
          </a:xfrm>
        </p:grpSpPr>
        <p:sp>
          <p:nvSpPr>
            <p:cNvPr id="50" name="矩形: 圆角 49">
              <a:extLst>
                <a:ext uri="{FF2B5EF4-FFF2-40B4-BE49-F238E27FC236}">
                  <a16:creationId xmlns:a16="http://schemas.microsoft.com/office/drawing/2014/main" id="{E826A115-85F5-434F-823A-A0745302D063}"/>
                </a:ext>
              </a:extLst>
            </p:cNvPr>
            <p:cNvSpPr/>
            <p:nvPr/>
          </p:nvSpPr>
          <p:spPr>
            <a:xfrm>
              <a:off x="6243454" y="231502"/>
              <a:ext cx="2756029" cy="630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矩形: 圆角 4">
              <a:extLst>
                <a:ext uri="{FF2B5EF4-FFF2-40B4-BE49-F238E27FC236}">
                  <a16:creationId xmlns:a16="http://schemas.microsoft.com/office/drawing/2014/main" id="{9420BCA3-E3BE-4D5A-A5DD-E6264C5B91B8}"/>
                </a:ext>
              </a:extLst>
            </p:cNvPr>
            <p:cNvSpPr txBox="1"/>
            <p:nvPr/>
          </p:nvSpPr>
          <p:spPr>
            <a:xfrm>
              <a:off x="6261926" y="249974"/>
              <a:ext cx="2719085" cy="593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r>
                <a:rPr lang="en-US" altLang="zh-CN" sz="2400" dirty="0"/>
                <a:t> Characteristic-based Portfolios</a:t>
              </a:r>
              <a:endParaRPr lang="zh-CN" altLang="en-US" sz="2400" dirty="0"/>
            </a:p>
          </p:txBody>
        </p:sp>
      </p:grpSp>
    </p:spTree>
    <p:extLst>
      <p:ext uri="{BB962C8B-B14F-4D97-AF65-F5344CB8AC3E}">
        <p14:creationId xmlns:p14="http://schemas.microsoft.com/office/powerpoint/2010/main" val="68008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DF81C-531B-4D1C-A420-08FB4A35F802}"/>
              </a:ext>
            </a:extLst>
          </p:cNvPr>
          <p:cNvSpPr>
            <a:spLocks noGrp="1"/>
          </p:cNvSpPr>
          <p:nvPr>
            <p:ph type="title"/>
          </p:nvPr>
        </p:nvSpPr>
        <p:spPr/>
        <p:txBody>
          <a:bodyPr/>
          <a:lstStyle/>
          <a:p>
            <a:r>
              <a:rPr lang="en-US" altLang="zh-CN" dirty="0"/>
              <a:t>2.Data</a:t>
            </a:r>
            <a:endParaRPr lang="zh-CN" altLang="en-US" dirty="0"/>
          </a:p>
        </p:txBody>
      </p:sp>
      <p:sp>
        <p:nvSpPr>
          <p:cNvPr id="3" name="内容占位符 2">
            <a:extLst>
              <a:ext uri="{FF2B5EF4-FFF2-40B4-BE49-F238E27FC236}">
                <a16:creationId xmlns:a16="http://schemas.microsoft.com/office/drawing/2014/main" id="{9E3CE910-E4DE-4EE0-959C-985E896436E8}"/>
              </a:ext>
            </a:extLst>
          </p:cNvPr>
          <p:cNvSpPr>
            <a:spLocks noGrp="1"/>
          </p:cNvSpPr>
          <p:nvPr>
            <p:ph idx="1"/>
          </p:nvPr>
        </p:nvSpPr>
        <p:spPr/>
        <p:txBody>
          <a:bodyPr/>
          <a:lstStyle/>
          <a:p>
            <a:r>
              <a:rPr lang="en-US" altLang="zh-CN" dirty="0"/>
              <a:t>1980.1-2017.12</a:t>
            </a:r>
          </a:p>
          <a:p>
            <a:r>
              <a:rPr lang="en-US" altLang="zh-CN" dirty="0"/>
              <a:t>12 individual attention proxies</a:t>
            </a:r>
          </a:p>
          <a:p>
            <a:r>
              <a:rPr lang="en-US" altLang="zh-CN" dirty="0"/>
              <a:t>Monthly</a:t>
            </a:r>
          </a:p>
          <a:p>
            <a:r>
              <a:rPr lang="en-US" altLang="zh-CN" dirty="0"/>
              <a:t>Predict the market return</a:t>
            </a:r>
            <a:endParaRPr lang="zh-CN" altLang="en-US" dirty="0"/>
          </a:p>
        </p:txBody>
      </p:sp>
      <p:sp>
        <p:nvSpPr>
          <p:cNvPr id="4" name="日期占位符 3">
            <a:extLst>
              <a:ext uri="{FF2B5EF4-FFF2-40B4-BE49-F238E27FC236}">
                <a16:creationId xmlns:a16="http://schemas.microsoft.com/office/drawing/2014/main" id="{5B2238F4-46F5-4FD5-B6FE-9F4B7E8C4A58}"/>
              </a:ext>
            </a:extLst>
          </p:cNvPr>
          <p:cNvSpPr>
            <a:spLocks noGrp="1"/>
          </p:cNvSpPr>
          <p:nvPr>
            <p:ph type="dt" sz="half" idx="10"/>
          </p:nvPr>
        </p:nvSpPr>
        <p:spPr/>
        <p:txBody>
          <a:bodyPr/>
          <a:lstStyle/>
          <a:p>
            <a:fld id="{203E343B-AFC2-440B-B45D-A9411D8A611A}" type="datetime1">
              <a:rPr lang="zh-CN" altLang="en-US" smtClean="0"/>
              <a:t>2020/4/11</a:t>
            </a:fld>
            <a:endParaRPr lang="zh-CN" altLang="en-US"/>
          </a:p>
        </p:txBody>
      </p:sp>
      <p:sp>
        <p:nvSpPr>
          <p:cNvPr id="5" name="页脚占位符 4">
            <a:extLst>
              <a:ext uri="{FF2B5EF4-FFF2-40B4-BE49-F238E27FC236}">
                <a16:creationId xmlns:a16="http://schemas.microsoft.com/office/drawing/2014/main" id="{14CF5DDF-064A-4972-B91B-9A99AB796A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6425E2-CBDB-4A96-9C60-89309C8DF2E1}"/>
              </a:ext>
            </a:extLst>
          </p:cNvPr>
          <p:cNvSpPr>
            <a:spLocks noGrp="1"/>
          </p:cNvSpPr>
          <p:nvPr>
            <p:ph type="sldNum" sz="quarter" idx="12"/>
          </p:nvPr>
        </p:nvSpPr>
        <p:spPr/>
        <p:txBody>
          <a:bodyPr/>
          <a:lstStyle/>
          <a:p>
            <a:fld id="{63B3D67A-5956-4D67-809F-36917F3B1ECB}" type="slidenum">
              <a:rPr lang="zh-CN" altLang="en-US" smtClean="0"/>
              <a:t>8</a:t>
            </a:fld>
            <a:endParaRPr lang="zh-CN" altLang="en-US"/>
          </a:p>
        </p:txBody>
      </p:sp>
    </p:spTree>
    <p:extLst>
      <p:ext uri="{BB962C8B-B14F-4D97-AF65-F5344CB8AC3E}">
        <p14:creationId xmlns:p14="http://schemas.microsoft.com/office/powerpoint/2010/main" val="354492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8EF5F-11EF-474D-B442-F62783D8417B}"/>
              </a:ext>
            </a:extLst>
          </p:cNvPr>
          <p:cNvSpPr>
            <a:spLocks noGrp="1"/>
          </p:cNvSpPr>
          <p:nvPr>
            <p:ph type="title"/>
          </p:nvPr>
        </p:nvSpPr>
        <p:spPr/>
        <p:txBody>
          <a:bodyPr/>
          <a:lstStyle/>
          <a:p>
            <a:r>
              <a:rPr lang="en-US" altLang="zh-CN" dirty="0"/>
              <a:t>3.Methods</a:t>
            </a:r>
            <a:endParaRPr lang="zh-CN" altLang="en-US" dirty="0"/>
          </a:p>
        </p:txBody>
      </p:sp>
      <p:sp>
        <p:nvSpPr>
          <p:cNvPr id="3" name="内容占位符 2">
            <a:extLst>
              <a:ext uri="{FF2B5EF4-FFF2-40B4-BE49-F238E27FC236}">
                <a16:creationId xmlns:a16="http://schemas.microsoft.com/office/drawing/2014/main" id="{ECE4B580-6ED2-492D-A37D-B60A485CA4E5}"/>
              </a:ext>
            </a:extLst>
          </p:cNvPr>
          <p:cNvSpPr>
            <a:spLocks noGrp="1"/>
          </p:cNvSpPr>
          <p:nvPr>
            <p:ph idx="1"/>
          </p:nvPr>
        </p:nvSpPr>
        <p:spPr/>
        <p:txBody>
          <a:bodyPr>
            <a:normAutofit fontScale="70000" lnSpcReduction="20000"/>
          </a:bodyPr>
          <a:lstStyle/>
          <a:p>
            <a:r>
              <a:rPr lang="en-US" altLang="zh-CN" dirty="0"/>
              <a:t>abnormal trading volume (Barber and </a:t>
            </a:r>
            <a:r>
              <a:rPr lang="en-US" altLang="zh-CN" dirty="0" err="1"/>
              <a:t>Odean</a:t>
            </a:r>
            <a:r>
              <a:rPr lang="en-US" altLang="zh-CN" dirty="0"/>
              <a:t>, 2008)</a:t>
            </a:r>
          </a:p>
          <a:p>
            <a:r>
              <a:rPr lang="en-US" altLang="zh-CN" dirty="0"/>
              <a:t>extreme returns (Barber and </a:t>
            </a:r>
            <a:r>
              <a:rPr lang="en-US" altLang="zh-CN" dirty="0" err="1"/>
              <a:t>Odean</a:t>
            </a:r>
            <a:r>
              <a:rPr lang="en-US" altLang="zh-CN" dirty="0"/>
              <a:t>, 2008)</a:t>
            </a:r>
          </a:p>
          <a:p>
            <a:r>
              <a:rPr lang="en-US" altLang="zh-CN" dirty="0"/>
              <a:t>past returns (Aboody, </a:t>
            </a:r>
            <a:r>
              <a:rPr lang="en-US" altLang="zh-CN" dirty="0" err="1"/>
              <a:t>Lehavy</a:t>
            </a:r>
            <a:r>
              <a:rPr lang="en-US" altLang="zh-CN" dirty="0"/>
              <a:t>, and </a:t>
            </a:r>
            <a:r>
              <a:rPr lang="en-US" altLang="zh-CN" dirty="0" err="1"/>
              <a:t>Trueman</a:t>
            </a:r>
            <a:r>
              <a:rPr lang="en-US" altLang="zh-CN" dirty="0"/>
              <a:t>, 2010)</a:t>
            </a:r>
          </a:p>
          <a:p>
            <a:r>
              <a:rPr lang="en-US" altLang="zh-CN" dirty="0"/>
              <a:t>nearness to Dow 52-week high and nearness to historical high (Li and Yu, 2012)</a:t>
            </a:r>
          </a:p>
          <a:p>
            <a:r>
              <a:rPr lang="en-US" altLang="zh-CN" dirty="0"/>
              <a:t>analyst coverage (</a:t>
            </a:r>
            <a:r>
              <a:rPr lang="en-US" altLang="zh-CN" dirty="0" err="1"/>
              <a:t>Hirshleifer</a:t>
            </a:r>
            <a:r>
              <a:rPr lang="en-US" altLang="zh-CN" dirty="0"/>
              <a:t> and Teoh, 2003, Peng, 2005, </a:t>
            </a:r>
            <a:r>
              <a:rPr lang="en-US" altLang="zh-CN" dirty="0" err="1"/>
              <a:t>Hirshleifer</a:t>
            </a:r>
            <a:r>
              <a:rPr lang="en-US" altLang="zh-CN" dirty="0"/>
              <a:t>, Hsu, and Li, 2013)</a:t>
            </a:r>
          </a:p>
          <a:p>
            <a:r>
              <a:rPr lang="en-US" altLang="zh-CN" dirty="0"/>
              <a:t>changes in advertising expenses (Lou, 2014)</a:t>
            </a:r>
          </a:p>
          <a:p>
            <a:r>
              <a:rPr lang="en-US" altLang="zh-CN" dirty="0"/>
              <a:t>mutual fund inflow and outflow; </a:t>
            </a:r>
          </a:p>
          <a:p>
            <a:r>
              <a:rPr lang="en-US" altLang="zh-CN" dirty="0"/>
              <a:t>media coverage (Barber and </a:t>
            </a:r>
            <a:r>
              <a:rPr lang="en-US" altLang="zh-CN" dirty="0" err="1"/>
              <a:t>Odean</a:t>
            </a:r>
            <a:r>
              <a:rPr lang="en-US" altLang="zh-CN" dirty="0"/>
              <a:t>, 2008, Fang and </a:t>
            </a:r>
            <a:r>
              <a:rPr lang="en-US" altLang="zh-CN" dirty="0" err="1"/>
              <a:t>Peress</a:t>
            </a:r>
            <a:r>
              <a:rPr lang="en-US" altLang="zh-CN" dirty="0"/>
              <a:t>, 2009)</a:t>
            </a:r>
          </a:p>
          <a:p>
            <a:r>
              <a:rPr lang="en-US" altLang="zh-CN" dirty="0"/>
              <a:t>search-traffic on the Electronic Data Gathering, Analysis, and Retrieval (EDGAR) system (Lee, Ma, and Wang, 2015, Drake, </a:t>
            </a:r>
            <a:r>
              <a:rPr lang="en-US" altLang="zh-CN" dirty="0" err="1"/>
              <a:t>Roulstone</a:t>
            </a:r>
            <a:r>
              <a:rPr lang="en-US" altLang="zh-CN" dirty="0"/>
              <a:t>, and </a:t>
            </a:r>
            <a:r>
              <a:rPr lang="en-US" altLang="zh-CN" dirty="0" err="1"/>
              <a:t>Thornock</a:t>
            </a:r>
            <a:r>
              <a:rPr lang="en-US" altLang="zh-CN" dirty="0"/>
              <a:t>, 2015, Drake, Jennings, </a:t>
            </a:r>
            <a:r>
              <a:rPr lang="en-US" altLang="zh-CN" dirty="0" err="1"/>
              <a:t>Roulstone</a:t>
            </a:r>
            <a:r>
              <a:rPr lang="en-US" altLang="zh-CN" dirty="0"/>
              <a:t>, and </a:t>
            </a:r>
            <a:r>
              <a:rPr lang="en-US" altLang="zh-CN" dirty="0" err="1"/>
              <a:t>Thornock</a:t>
            </a:r>
            <a:r>
              <a:rPr lang="en-US" altLang="zh-CN" dirty="0"/>
              <a:t>, 2017)</a:t>
            </a:r>
          </a:p>
          <a:p>
            <a:r>
              <a:rPr lang="en-US" altLang="zh-CN" dirty="0"/>
              <a:t>Google search volume (Da, </a:t>
            </a:r>
            <a:r>
              <a:rPr lang="en-US" altLang="zh-CN" dirty="0" err="1"/>
              <a:t>Engelberg</a:t>
            </a:r>
            <a:r>
              <a:rPr lang="en-US" altLang="zh-CN" dirty="0"/>
              <a:t>, and Gao, 2011).</a:t>
            </a:r>
            <a:endParaRPr lang="zh-CN" altLang="en-US" dirty="0"/>
          </a:p>
        </p:txBody>
      </p:sp>
      <p:sp>
        <p:nvSpPr>
          <p:cNvPr id="4" name="日期占位符 3">
            <a:extLst>
              <a:ext uri="{FF2B5EF4-FFF2-40B4-BE49-F238E27FC236}">
                <a16:creationId xmlns:a16="http://schemas.microsoft.com/office/drawing/2014/main" id="{E72E66EE-9B0A-44B4-B17B-145D49D0933A}"/>
              </a:ext>
            </a:extLst>
          </p:cNvPr>
          <p:cNvSpPr>
            <a:spLocks noGrp="1"/>
          </p:cNvSpPr>
          <p:nvPr>
            <p:ph type="dt" sz="half" idx="10"/>
          </p:nvPr>
        </p:nvSpPr>
        <p:spPr/>
        <p:txBody>
          <a:bodyPr/>
          <a:lstStyle/>
          <a:p>
            <a:fld id="{360E8625-632B-437C-A264-98BD8FF87428}" type="datetime1">
              <a:rPr lang="zh-CN" altLang="en-US" smtClean="0"/>
              <a:t>2020/4/11</a:t>
            </a:fld>
            <a:endParaRPr lang="zh-CN" altLang="en-US"/>
          </a:p>
        </p:txBody>
      </p:sp>
      <p:sp>
        <p:nvSpPr>
          <p:cNvPr id="5" name="页脚占位符 4">
            <a:extLst>
              <a:ext uri="{FF2B5EF4-FFF2-40B4-BE49-F238E27FC236}">
                <a16:creationId xmlns:a16="http://schemas.microsoft.com/office/drawing/2014/main" id="{CBDC3D23-6892-4366-A48B-23C836CE65B1}"/>
              </a:ext>
            </a:extLst>
          </p:cNvPr>
          <p:cNvSpPr>
            <a:spLocks noGrp="1"/>
          </p:cNvSpPr>
          <p:nvPr>
            <p:ph type="ftr" sz="quarter" idx="11"/>
          </p:nvPr>
        </p:nvSpPr>
        <p:spPr/>
        <p:txBody>
          <a:bodyPr/>
          <a:lstStyle/>
          <a:p>
            <a:r>
              <a:rPr lang="en-US" altLang="zh-CN"/>
              <a:t>Yue Yang</a:t>
            </a:r>
            <a:endParaRPr lang="zh-CN" altLang="en-US" dirty="0"/>
          </a:p>
        </p:txBody>
      </p:sp>
      <p:sp>
        <p:nvSpPr>
          <p:cNvPr id="6" name="灯片编号占位符 5">
            <a:extLst>
              <a:ext uri="{FF2B5EF4-FFF2-40B4-BE49-F238E27FC236}">
                <a16:creationId xmlns:a16="http://schemas.microsoft.com/office/drawing/2014/main" id="{DD82A439-3E11-44A5-A4CD-4220078AB07B}"/>
              </a:ext>
            </a:extLst>
          </p:cNvPr>
          <p:cNvSpPr>
            <a:spLocks noGrp="1"/>
          </p:cNvSpPr>
          <p:nvPr>
            <p:ph type="sldNum" sz="quarter" idx="12"/>
          </p:nvPr>
        </p:nvSpPr>
        <p:spPr/>
        <p:txBody>
          <a:bodyPr/>
          <a:lstStyle/>
          <a:p>
            <a:fld id="{63B3D67A-5956-4D67-809F-36917F3B1ECB}" type="slidenum">
              <a:rPr lang="zh-CN" altLang="en-US" smtClean="0"/>
              <a:t>9</a:t>
            </a:fld>
            <a:endParaRPr lang="zh-CN" altLang="en-US"/>
          </a:p>
        </p:txBody>
      </p:sp>
    </p:spTree>
    <p:extLst>
      <p:ext uri="{BB962C8B-B14F-4D97-AF65-F5344CB8AC3E}">
        <p14:creationId xmlns:p14="http://schemas.microsoft.com/office/powerpoint/2010/main" val="96648994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2942</TotalTime>
  <Words>3384</Words>
  <Application>Microsoft Office PowerPoint</Application>
  <PresentationFormat>全屏显示(4:3)</PresentationFormat>
  <Paragraphs>324</Paragraphs>
  <Slides>26</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Arial</vt:lpstr>
      <vt:lpstr>Calibri</vt:lpstr>
      <vt:lpstr>Calibri Light</vt:lpstr>
      <vt:lpstr>Office 主题​​</vt:lpstr>
      <vt:lpstr>Investor Attention and Stock Returns </vt:lpstr>
      <vt:lpstr>Contents</vt:lpstr>
      <vt:lpstr>1.Background</vt:lpstr>
      <vt:lpstr>1.Literatures</vt:lpstr>
      <vt:lpstr>1.Motivation</vt:lpstr>
      <vt:lpstr>1.Contributions</vt:lpstr>
      <vt:lpstr>1.Design</vt:lpstr>
      <vt:lpstr>2.Data</vt:lpstr>
      <vt:lpstr>3.Methods</vt:lpstr>
      <vt:lpstr>PowerPoint 演示文稿</vt:lpstr>
      <vt:lpstr>3.Methods——Factor Structure Model</vt:lpstr>
      <vt:lpstr>3.Methods——Factor Structure Model</vt:lpstr>
      <vt:lpstr>3.Methods——Factor Structure Model</vt:lpstr>
      <vt:lpstr>PowerPoint 演示文稿</vt:lpstr>
      <vt:lpstr>4.Results_IS</vt:lpstr>
      <vt:lpstr>4.Results</vt:lpstr>
      <vt:lpstr>4.Results</vt:lpstr>
      <vt:lpstr>4.Results</vt:lpstr>
      <vt:lpstr>4.Results_OS</vt:lpstr>
      <vt:lpstr>4.Results</vt:lpstr>
      <vt:lpstr>4.Results</vt:lpstr>
      <vt:lpstr>4.Results</vt:lpstr>
      <vt:lpstr>4.Results</vt:lpstr>
      <vt:lpstr>4.Results</vt:lpstr>
      <vt:lpstr>4.Results</vt:lpstr>
      <vt:lpstr>5.Conclusion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Attention and Stock Returns </dc:title>
  <dc:creator>岳 阳</dc:creator>
  <cp:lastModifiedBy>岳 阳</cp:lastModifiedBy>
  <cp:revision>141</cp:revision>
  <dcterms:created xsi:type="dcterms:W3CDTF">2020-04-06T09:35:52Z</dcterms:created>
  <dcterms:modified xsi:type="dcterms:W3CDTF">2020-04-11T01:35:11Z</dcterms:modified>
</cp:coreProperties>
</file>