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507" r:id="rId2"/>
    <p:sldId id="552" r:id="rId3"/>
    <p:sldId id="516" r:id="rId4"/>
    <p:sldId id="548" r:id="rId5"/>
    <p:sldId id="559" r:id="rId6"/>
    <p:sldId id="549" r:id="rId7"/>
    <p:sldId id="449" r:id="rId8"/>
    <p:sldId id="518" r:id="rId9"/>
    <p:sldId id="464" r:id="rId10"/>
    <p:sldId id="257" r:id="rId11"/>
    <p:sldId id="484" r:id="rId12"/>
    <p:sldId id="452" r:id="rId13"/>
    <p:sldId id="550" r:id="rId14"/>
    <p:sldId id="519" r:id="rId15"/>
    <p:sldId id="554" r:id="rId16"/>
    <p:sldId id="553" r:id="rId17"/>
    <p:sldId id="558" r:id="rId18"/>
    <p:sldId id="557" r:id="rId19"/>
    <p:sldId id="551" r:id="rId20"/>
    <p:sldId id="535" r:id="rId21"/>
    <p:sldId id="536" r:id="rId22"/>
    <p:sldId id="520" r:id="rId23"/>
    <p:sldId id="500" r:id="rId24"/>
    <p:sldId id="522" r:id="rId25"/>
    <p:sldId id="523" r:id="rId26"/>
    <p:sldId id="524" r:id="rId27"/>
    <p:sldId id="546" r:id="rId28"/>
    <p:sldId id="547" r:id="rId29"/>
    <p:sldId id="528" r:id="rId30"/>
    <p:sldId id="537" r:id="rId31"/>
    <p:sldId id="531" r:id="rId32"/>
    <p:sldId id="525" r:id="rId33"/>
    <p:sldId id="527" r:id="rId34"/>
    <p:sldId id="538" r:id="rId35"/>
    <p:sldId id="526" r:id="rId36"/>
    <p:sldId id="539" r:id="rId37"/>
    <p:sldId id="529" r:id="rId38"/>
    <p:sldId id="530" r:id="rId39"/>
    <p:sldId id="540" r:id="rId40"/>
    <p:sldId id="541" r:id="rId41"/>
    <p:sldId id="532" r:id="rId42"/>
    <p:sldId id="542" r:id="rId43"/>
    <p:sldId id="543" r:id="rId44"/>
    <p:sldId id="468" r:id="rId45"/>
    <p:sldId id="556" r:id="rId46"/>
    <p:sldId id="544" r:id="rId47"/>
    <p:sldId id="533" r:id="rId48"/>
    <p:sldId id="534" r:id="rId49"/>
    <p:sldId id="545" r:id="rId50"/>
    <p:sldId id="55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4660"/>
  </p:normalViewPr>
  <p:slideViewPr>
    <p:cSldViewPr snapToGrid="0">
      <p:cViewPr varScale="1">
        <p:scale>
          <a:sx n="63" d="100"/>
          <a:sy n="63" d="100"/>
        </p:scale>
        <p:origin x="14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A8BDC-449E-4F46-9D2E-5A9CCEFFA80C}" type="datetimeFigureOut">
              <a:rPr lang="zh-CN" altLang="en-US" smtClean="0"/>
              <a:t>2020/4/18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B37BA-6B08-405D-AE9E-E06A77D99907}" type="slidenum">
              <a:rPr lang="zh-CN" altLang="en-US" smtClean="0"/>
              <a:t>‹#›</a:t>
            </a:fld>
            <a:endParaRPr lang="zh-CN" altLang="en-US"/>
          </a:p>
        </p:txBody>
      </p:sp>
    </p:spTree>
    <p:extLst>
      <p:ext uri="{BB962C8B-B14F-4D97-AF65-F5344CB8AC3E}">
        <p14:creationId xmlns:p14="http://schemas.microsoft.com/office/powerpoint/2010/main" val="345051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12</a:t>
            </a:fld>
            <a:endParaRPr lang="zh-CN" altLang="en-US"/>
          </a:p>
        </p:txBody>
      </p:sp>
    </p:spTree>
    <p:extLst>
      <p:ext uri="{BB962C8B-B14F-4D97-AF65-F5344CB8AC3E}">
        <p14:creationId xmlns:p14="http://schemas.microsoft.com/office/powerpoint/2010/main" val="2872278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25</a:t>
            </a:fld>
            <a:endParaRPr lang="zh-CN" altLang="en-US"/>
          </a:p>
        </p:txBody>
      </p:sp>
    </p:spTree>
    <p:extLst>
      <p:ext uri="{BB962C8B-B14F-4D97-AF65-F5344CB8AC3E}">
        <p14:creationId xmlns:p14="http://schemas.microsoft.com/office/powerpoint/2010/main" val="31601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26</a:t>
            </a:fld>
            <a:endParaRPr lang="zh-CN" altLang="en-US"/>
          </a:p>
        </p:txBody>
      </p:sp>
    </p:spTree>
    <p:extLst>
      <p:ext uri="{BB962C8B-B14F-4D97-AF65-F5344CB8AC3E}">
        <p14:creationId xmlns:p14="http://schemas.microsoft.com/office/powerpoint/2010/main" val="1613550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27</a:t>
            </a:fld>
            <a:endParaRPr lang="zh-CN" altLang="en-US"/>
          </a:p>
        </p:txBody>
      </p:sp>
    </p:spTree>
    <p:extLst>
      <p:ext uri="{BB962C8B-B14F-4D97-AF65-F5344CB8AC3E}">
        <p14:creationId xmlns:p14="http://schemas.microsoft.com/office/powerpoint/2010/main" val="399284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28</a:t>
            </a:fld>
            <a:endParaRPr lang="zh-CN" altLang="en-US"/>
          </a:p>
        </p:txBody>
      </p:sp>
    </p:spTree>
    <p:extLst>
      <p:ext uri="{BB962C8B-B14F-4D97-AF65-F5344CB8AC3E}">
        <p14:creationId xmlns:p14="http://schemas.microsoft.com/office/powerpoint/2010/main" val="407328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29</a:t>
            </a:fld>
            <a:endParaRPr lang="zh-CN" altLang="en-US"/>
          </a:p>
        </p:txBody>
      </p:sp>
    </p:spTree>
    <p:extLst>
      <p:ext uri="{BB962C8B-B14F-4D97-AF65-F5344CB8AC3E}">
        <p14:creationId xmlns:p14="http://schemas.microsoft.com/office/powerpoint/2010/main" val="128561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30</a:t>
            </a:fld>
            <a:endParaRPr lang="zh-CN" altLang="en-US"/>
          </a:p>
        </p:txBody>
      </p:sp>
    </p:spTree>
    <p:extLst>
      <p:ext uri="{BB962C8B-B14F-4D97-AF65-F5344CB8AC3E}">
        <p14:creationId xmlns:p14="http://schemas.microsoft.com/office/powerpoint/2010/main" val="319422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31</a:t>
            </a:fld>
            <a:endParaRPr lang="zh-CN" altLang="en-US"/>
          </a:p>
        </p:txBody>
      </p:sp>
    </p:spTree>
    <p:extLst>
      <p:ext uri="{BB962C8B-B14F-4D97-AF65-F5344CB8AC3E}">
        <p14:creationId xmlns:p14="http://schemas.microsoft.com/office/powerpoint/2010/main" val="810381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32</a:t>
            </a:fld>
            <a:endParaRPr lang="zh-CN" altLang="en-US"/>
          </a:p>
        </p:txBody>
      </p:sp>
    </p:spTree>
    <p:extLst>
      <p:ext uri="{BB962C8B-B14F-4D97-AF65-F5344CB8AC3E}">
        <p14:creationId xmlns:p14="http://schemas.microsoft.com/office/powerpoint/2010/main" val="3503248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33</a:t>
            </a:fld>
            <a:endParaRPr lang="zh-CN" altLang="en-US"/>
          </a:p>
        </p:txBody>
      </p:sp>
    </p:spTree>
    <p:extLst>
      <p:ext uri="{BB962C8B-B14F-4D97-AF65-F5344CB8AC3E}">
        <p14:creationId xmlns:p14="http://schemas.microsoft.com/office/powerpoint/2010/main" val="445169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34</a:t>
            </a:fld>
            <a:endParaRPr lang="zh-CN" altLang="en-US"/>
          </a:p>
        </p:txBody>
      </p:sp>
    </p:spTree>
    <p:extLst>
      <p:ext uri="{BB962C8B-B14F-4D97-AF65-F5344CB8AC3E}">
        <p14:creationId xmlns:p14="http://schemas.microsoft.com/office/powerpoint/2010/main" val="282884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14</a:t>
            </a:fld>
            <a:endParaRPr lang="zh-CN" altLang="en-US"/>
          </a:p>
        </p:txBody>
      </p:sp>
    </p:spTree>
    <p:extLst>
      <p:ext uri="{BB962C8B-B14F-4D97-AF65-F5344CB8AC3E}">
        <p14:creationId xmlns:p14="http://schemas.microsoft.com/office/powerpoint/2010/main" val="1109375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35</a:t>
            </a:fld>
            <a:endParaRPr lang="zh-CN" altLang="en-US"/>
          </a:p>
        </p:txBody>
      </p:sp>
    </p:spTree>
    <p:extLst>
      <p:ext uri="{BB962C8B-B14F-4D97-AF65-F5344CB8AC3E}">
        <p14:creationId xmlns:p14="http://schemas.microsoft.com/office/powerpoint/2010/main" val="144821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36</a:t>
            </a:fld>
            <a:endParaRPr lang="zh-CN" altLang="en-US"/>
          </a:p>
        </p:txBody>
      </p:sp>
    </p:spTree>
    <p:extLst>
      <p:ext uri="{BB962C8B-B14F-4D97-AF65-F5344CB8AC3E}">
        <p14:creationId xmlns:p14="http://schemas.microsoft.com/office/powerpoint/2010/main" val="3924787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37</a:t>
            </a:fld>
            <a:endParaRPr lang="zh-CN" altLang="en-US"/>
          </a:p>
        </p:txBody>
      </p:sp>
    </p:spTree>
    <p:extLst>
      <p:ext uri="{BB962C8B-B14F-4D97-AF65-F5344CB8AC3E}">
        <p14:creationId xmlns:p14="http://schemas.microsoft.com/office/powerpoint/2010/main" val="1576010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38</a:t>
            </a:fld>
            <a:endParaRPr lang="zh-CN" altLang="en-US"/>
          </a:p>
        </p:txBody>
      </p:sp>
    </p:spTree>
    <p:extLst>
      <p:ext uri="{BB962C8B-B14F-4D97-AF65-F5344CB8AC3E}">
        <p14:creationId xmlns:p14="http://schemas.microsoft.com/office/powerpoint/2010/main" val="4125479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39</a:t>
            </a:fld>
            <a:endParaRPr lang="zh-CN" altLang="en-US"/>
          </a:p>
        </p:txBody>
      </p:sp>
    </p:spTree>
    <p:extLst>
      <p:ext uri="{BB962C8B-B14F-4D97-AF65-F5344CB8AC3E}">
        <p14:creationId xmlns:p14="http://schemas.microsoft.com/office/powerpoint/2010/main" val="2656128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(the difference between the rates on a ten-year Treasury note and a three-month Treasury bill), (the difference between the rates on AAA and BAA bonds), </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40</a:t>
            </a:fld>
            <a:endParaRPr lang="zh-CN" altLang="en-US"/>
          </a:p>
        </p:txBody>
      </p:sp>
    </p:spTree>
    <p:extLst>
      <p:ext uri="{BB962C8B-B14F-4D97-AF65-F5344CB8AC3E}">
        <p14:creationId xmlns:p14="http://schemas.microsoft.com/office/powerpoint/2010/main" val="254534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41</a:t>
            </a:fld>
            <a:endParaRPr lang="zh-CN" altLang="en-US"/>
          </a:p>
        </p:txBody>
      </p:sp>
    </p:spTree>
    <p:extLst>
      <p:ext uri="{BB962C8B-B14F-4D97-AF65-F5344CB8AC3E}">
        <p14:creationId xmlns:p14="http://schemas.microsoft.com/office/powerpoint/2010/main" val="2370347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(the difference between the rates on a ten-year Treasury note and a three-month Treasury bill), (the difference between the rates on AAA and BAA bonds), </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42</a:t>
            </a:fld>
            <a:endParaRPr lang="zh-CN" altLang="en-US"/>
          </a:p>
        </p:txBody>
      </p:sp>
    </p:spTree>
    <p:extLst>
      <p:ext uri="{BB962C8B-B14F-4D97-AF65-F5344CB8AC3E}">
        <p14:creationId xmlns:p14="http://schemas.microsoft.com/office/powerpoint/2010/main" val="171893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(the difference between the rates on a ten-year Treasury note and a three-month Treasury bill), (the difference between the rates on AAA and BAA bonds), </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43</a:t>
            </a:fld>
            <a:endParaRPr lang="zh-CN" altLang="en-US"/>
          </a:p>
        </p:txBody>
      </p:sp>
    </p:spTree>
    <p:extLst>
      <p:ext uri="{BB962C8B-B14F-4D97-AF65-F5344CB8AC3E}">
        <p14:creationId xmlns:p14="http://schemas.microsoft.com/office/powerpoint/2010/main" val="3356578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44</a:t>
            </a:fld>
            <a:endParaRPr lang="zh-CN" altLang="en-US"/>
          </a:p>
        </p:txBody>
      </p:sp>
    </p:spTree>
    <p:extLst>
      <p:ext uri="{BB962C8B-B14F-4D97-AF65-F5344CB8AC3E}">
        <p14:creationId xmlns:p14="http://schemas.microsoft.com/office/powerpoint/2010/main" val="339102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16</a:t>
            </a:fld>
            <a:endParaRPr lang="zh-CN" altLang="en-US"/>
          </a:p>
        </p:txBody>
      </p:sp>
    </p:spTree>
    <p:extLst>
      <p:ext uri="{BB962C8B-B14F-4D97-AF65-F5344CB8AC3E}">
        <p14:creationId xmlns:p14="http://schemas.microsoft.com/office/powerpoint/2010/main" val="3198161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45</a:t>
            </a:fld>
            <a:endParaRPr lang="zh-CN" altLang="en-US"/>
          </a:p>
        </p:txBody>
      </p:sp>
    </p:spTree>
    <p:extLst>
      <p:ext uri="{BB962C8B-B14F-4D97-AF65-F5344CB8AC3E}">
        <p14:creationId xmlns:p14="http://schemas.microsoft.com/office/powerpoint/2010/main" val="1866233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46</a:t>
            </a:fld>
            <a:endParaRPr lang="zh-CN" altLang="en-US"/>
          </a:p>
        </p:txBody>
      </p:sp>
    </p:spTree>
    <p:extLst>
      <p:ext uri="{BB962C8B-B14F-4D97-AF65-F5344CB8AC3E}">
        <p14:creationId xmlns:p14="http://schemas.microsoft.com/office/powerpoint/2010/main" val="1227902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47</a:t>
            </a:fld>
            <a:endParaRPr lang="zh-CN" altLang="en-US"/>
          </a:p>
        </p:txBody>
      </p:sp>
    </p:spTree>
    <p:extLst>
      <p:ext uri="{BB962C8B-B14F-4D97-AF65-F5344CB8AC3E}">
        <p14:creationId xmlns:p14="http://schemas.microsoft.com/office/powerpoint/2010/main" val="3554979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48</a:t>
            </a:fld>
            <a:endParaRPr lang="zh-CN" altLang="en-US"/>
          </a:p>
        </p:txBody>
      </p:sp>
    </p:spTree>
    <p:extLst>
      <p:ext uri="{BB962C8B-B14F-4D97-AF65-F5344CB8AC3E}">
        <p14:creationId xmlns:p14="http://schemas.microsoft.com/office/powerpoint/2010/main" val="2183883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49</a:t>
            </a:fld>
            <a:endParaRPr lang="zh-CN" altLang="en-US"/>
          </a:p>
        </p:txBody>
      </p:sp>
    </p:spTree>
    <p:extLst>
      <p:ext uri="{BB962C8B-B14F-4D97-AF65-F5344CB8AC3E}">
        <p14:creationId xmlns:p14="http://schemas.microsoft.com/office/powerpoint/2010/main" val="3744762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50</a:t>
            </a:fld>
            <a:endParaRPr lang="zh-CN" altLang="en-US"/>
          </a:p>
        </p:txBody>
      </p:sp>
    </p:spTree>
    <p:extLst>
      <p:ext uri="{BB962C8B-B14F-4D97-AF65-F5344CB8AC3E}">
        <p14:creationId xmlns:p14="http://schemas.microsoft.com/office/powerpoint/2010/main" val="154202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18</a:t>
            </a:fld>
            <a:endParaRPr lang="zh-CN" altLang="en-US"/>
          </a:p>
        </p:txBody>
      </p:sp>
    </p:spTree>
    <p:extLst>
      <p:ext uri="{BB962C8B-B14F-4D97-AF65-F5344CB8AC3E}">
        <p14:creationId xmlns:p14="http://schemas.microsoft.com/office/powerpoint/2010/main" val="375964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20</a:t>
            </a:fld>
            <a:endParaRPr lang="zh-CN" altLang="en-US"/>
          </a:p>
        </p:txBody>
      </p:sp>
    </p:spTree>
    <p:extLst>
      <p:ext uri="{BB962C8B-B14F-4D97-AF65-F5344CB8AC3E}">
        <p14:creationId xmlns:p14="http://schemas.microsoft.com/office/powerpoint/2010/main" val="416278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21</a:t>
            </a:fld>
            <a:endParaRPr lang="zh-CN" altLang="en-US"/>
          </a:p>
        </p:txBody>
      </p:sp>
    </p:spTree>
    <p:extLst>
      <p:ext uri="{BB962C8B-B14F-4D97-AF65-F5344CB8AC3E}">
        <p14:creationId xmlns:p14="http://schemas.microsoft.com/office/powerpoint/2010/main" val="1027759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22</a:t>
            </a:fld>
            <a:endParaRPr lang="zh-CN" altLang="en-US"/>
          </a:p>
        </p:txBody>
      </p:sp>
    </p:spTree>
    <p:extLst>
      <p:ext uri="{BB962C8B-B14F-4D97-AF65-F5344CB8AC3E}">
        <p14:creationId xmlns:p14="http://schemas.microsoft.com/office/powerpoint/2010/main" val="312985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23</a:t>
            </a:fld>
            <a:endParaRPr lang="zh-CN" altLang="en-US"/>
          </a:p>
        </p:txBody>
      </p:sp>
    </p:spTree>
    <p:extLst>
      <p:ext uri="{BB962C8B-B14F-4D97-AF65-F5344CB8AC3E}">
        <p14:creationId xmlns:p14="http://schemas.microsoft.com/office/powerpoint/2010/main" val="60717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24</a:t>
            </a:fld>
            <a:endParaRPr lang="zh-CN" altLang="en-US"/>
          </a:p>
        </p:txBody>
      </p:sp>
    </p:spTree>
    <p:extLst>
      <p:ext uri="{BB962C8B-B14F-4D97-AF65-F5344CB8AC3E}">
        <p14:creationId xmlns:p14="http://schemas.microsoft.com/office/powerpoint/2010/main" val="280580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2CC47AB-79BC-49B7-A53D-8F7EBE4A8E52}"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09349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6543F8-ED1A-4B8A-8F9A-805E3DB94640}"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66572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8F08723-A357-47DA-A943-47D8420EBD1E}"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76642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1D9F0B1-BE05-4454-8DB8-40FCC415B6DE}"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39899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EDBBE2C-4D06-4418-B271-1D179494F109}" type="datetime1">
              <a:rPr lang="zh-CN" altLang="en-US" smtClean="0"/>
              <a:t>2020/4/18</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62951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1F66A43-310A-40DC-B1D4-DA7AF6A967BD}" type="datetime1">
              <a:rPr lang="zh-CN" altLang="en-US" smtClean="0"/>
              <a:t>2020/4/18</a:t>
            </a:fld>
            <a:endParaRPr lang="zh-CN" altLang="en-US"/>
          </a:p>
        </p:txBody>
      </p:sp>
      <p:sp>
        <p:nvSpPr>
          <p:cNvPr id="6" name="Footer Placeholder 5"/>
          <p:cNvSpPr>
            <a:spLocks noGrp="1"/>
          </p:cNvSpPr>
          <p:nvPr>
            <p:ph type="ftr" sz="quarter" idx="11"/>
          </p:nvPr>
        </p:nvSpPr>
        <p:spPr/>
        <p:txBody>
          <a:bodyPr/>
          <a:lstStyle/>
          <a:p>
            <a:r>
              <a:rPr lang="en-US" altLang="zh-CN"/>
              <a:t>2019</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84345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B9FA966-75FD-475C-A334-2FD74AAC4BFC}" type="datetime1">
              <a:rPr lang="zh-CN" altLang="en-US" smtClean="0"/>
              <a:t>2020/4/18</a:t>
            </a:fld>
            <a:endParaRPr lang="zh-CN" altLang="en-US"/>
          </a:p>
        </p:txBody>
      </p:sp>
      <p:sp>
        <p:nvSpPr>
          <p:cNvPr id="8" name="Footer Placeholder 7"/>
          <p:cNvSpPr>
            <a:spLocks noGrp="1"/>
          </p:cNvSpPr>
          <p:nvPr>
            <p:ph type="ftr" sz="quarter" idx="11"/>
          </p:nvPr>
        </p:nvSpPr>
        <p:spPr/>
        <p:txBody>
          <a:bodyPr/>
          <a:lstStyle/>
          <a:p>
            <a:r>
              <a:rPr lang="en-US" altLang="zh-CN"/>
              <a:t>2019</a:t>
            </a:r>
            <a:r>
              <a:rPr lang="zh-CN" altLang="en-US"/>
              <a:t>上组会 李玥阳</a:t>
            </a:r>
          </a:p>
        </p:txBody>
      </p:sp>
      <p:sp>
        <p:nvSpPr>
          <p:cNvPr id="9" name="Slide Number Placeholder 8"/>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148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A67C84-1455-45CD-B55B-7A197CEA9221}" type="datetime1">
              <a:rPr lang="zh-CN" altLang="en-US" smtClean="0"/>
              <a:t>2020/4/18</a:t>
            </a:fld>
            <a:endParaRPr lang="zh-CN" altLang="en-US"/>
          </a:p>
        </p:txBody>
      </p:sp>
      <p:sp>
        <p:nvSpPr>
          <p:cNvPr id="4" name="Footer Placeholder 3"/>
          <p:cNvSpPr>
            <a:spLocks noGrp="1"/>
          </p:cNvSpPr>
          <p:nvPr>
            <p:ph type="ftr" sz="quarter" idx="11"/>
          </p:nvPr>
        </p:nvSpPr>
        <p:spPr/>
        <p:txBody>
          <a:bodyPr/>
          <a:lstStyle/>
          <a:p>
            <a:r>
              <a:rPr lang="en-US" altLang="zh-CN"/>
              <a:t>2019</a:t>
            </a:r>
            <a:r>
              <a:rPr lang="zh-CN" altLang="en-US"/>
              <a:t>上组会 李玥阳</a:t>
            </a:r>
          </a:p>
        </p:txBody>
      </p:sp>
      <p:sp>
        <p:nvSpPr>
          <p:cNvPr id="5" name="Slide Number Placeholder 4"/>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51015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7455E-1E9D-4BE9-A79C-2ABB25C2E3CC}" type="datetime1">
              <a:rPr lang="zh-CN" altLang="en-US" smtClean="0"/>
              <a:t>2020/4/18</a:t>
            </a:fld>
            <a:endParaRPr lang="zh-CN" altLang="en-US"/>
          </a:p>
        </p:txBody>
      </p:sp>
      <p:sp>
        <p:nvSpPr>
          <p:cNvPr id="3" name="Footer Placeholder 2"/>
          <p:cNvSpPr>
            <a:spLocks noGrp="1"/>
          </p:cNvSpPr>
          <p:nvPr>
            <p:ph type="ftr" sz="quarter" idx="11"/>
          </p:nvPr>
        </p:nvSpPr>
        <p:spPr/>
        <p:txBody>
          <a:bodyPr/>
          <a:lstStyle/>
          <a:p>
            <a:r>
              <a:rPr lang="en-US" altLang="zh-CN"/>
              <a:t>2019</a:t>
            </a:r>
            <a:r>
              <a:rPr lang="zh-CN" altLang="en-US"/>
              <a:t>上组会 李玥阳</a:t>
            </a:r>
          </a:p>
        </p:txBody>
      </p:sp>
      <p:sp>
        <p:nvSpPr>
          <p:cNvPr id="4" name="Slide Number Placeholder 3"/>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62016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5AB4793-7B27-4EF4-A4E7-2D97868D5E10}" type="datetime1">
              <a:rPr lang="zh-CN" altLang="en-US" smtClean="0"/>
              <a:t>2020/4/18</a:t>
            </a:fld>
            <a:endParaRPr lang="zh-CN" altLang="en-US"/>
          </a:p>
        </p:txBody>
      </p:sp>
      <p:sp>
        <p:nvSpPr>
          <p:cNvPr id="6" name="Footer Placeholder 5"/>
          <p:cNvSpPr>
            <a:spLocks noGrp="1"/>
          </p:cNvSpPr>
          <p:nvPr>
            <p:ph type="ftr" sz="quarter" idx="11"/>
          </p:nvPr>
        </p:nvSpPr>
        <p:spPr/>
        <p:txBody>
          <a:bodyPr/>
          <a:lstStyle/>
          <a:p>
            <a:r>
              <a:rPr lang="en-US" altLang="zh-CN"/>
              <a:t>2019</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87819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EC4F72F-DFBB-4AF6-8130-51098BE42454}" type="datetime1">
              <a:rPr lang="zh-CN" altLang="en-US" smtClean="0"/>
              <a:t>2020/4/18</a:t>
            </a:fld>
            <a:endParaRPr lang="zh-CN" altLang="en-US"/>
          </a:p>
        </p:txBody>
      </p:sp>
      <p:sp>
        <p:nvSpPr>
          <p:cNvPr id="6" name="Footer Placeholder 5"/>
          <p:cNvSpPr>
            <a:spLocks noGrp="1"/>
          </p:cNvSpPr>
          <p:nvPr>
            <p:ph type="ftr" sz="quarter" idx="11"/>
          </p:nvPr>
        </p:nvSpPr>
        <p:spPr/>
        <p:txBody>
          <a:bodyPr/>
          <a:lstStyle/>
          <a:p>
            <a:r>
              <a:rPr lang="en-US" altLang="zh-CN"/>
              <a:t>2019</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73861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4C6CA-085A-4B79-A682-57C3FE4D8530}" type="datetime1">
              <a:rPr lang="zh-CN" altLang="en-US" smtClean="0"/>
              <a:t>2020/4/18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2019</a:t>
            </a:r>
            <a:r>
              <a:rPr lang="zh-CN" altLang="en-US"/>
              <a:t>上组会 李玥阳</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532395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440A28-8D88-49B2-9DB5-7074C2BBA371}"/>
              </a:ext>
            </a:extLst>
          </p:cNvPr>
          <p:cNvSpPr>
            <a:spLocks noGrp="1"/>
          </p:cNvSpPr>
          <p:nvPr>
            <p:ph type="dt" sz="half" idx="10"/>
          </p:nvPr>
        </p:nvSpPr>
        <p:spPr/>
        <p:txBody>
          <a:bodyPr/>
          <a:lstStyle/>
          <a:p>
            <a:fld id="{31D9F0B1-BE05-4454-8DB8-40FCC415B6DE}" type="datetime1">
              <a:rPr lang="zh-CN" altLang="en-US" smtClean="0"/>
              <a:t>2020/4/18</a:t>
            </a:fld>
            <a:endParaRPr lang="zh-CN" altLang="en-US"/>
          </a:p>
        </p:txBody>
      </p:sp>
      <p:sp>
        <p:nvSpPr>
          <p:cNvPr id="5" name="页脚占位符 4">
            <a:extLst>
              <a:ext uri="{FF2B5EF4-FFF2-40B4-BE49-F238E27FC236}">
                <a16:creationId xmlns:a16="http://schemas.microsoft.com/office/drawing/2014/main" id="{BAFDE2E5-DBB6-4117-BB78-F87C2E540BA4}"/>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AFC4D85D-28E7-42E5-8161-EDD0DDB1C4D4}"/>
              </a:ext>
            </a:extLst>
          </p:cNvPr>
          <p:cNvSpPr>
            <a:spLocks noGrp="1"/>
          </p:cNvSpPr>
          <p:nvPr>
            <p:ph type="sldNum" sz="quarter" idx="12"/>
          </p:nvPr>
        </p:nvSpPr>
        <p:spPr/>
        <p:txBody>
          <a:bodyPr/>
          <a:lstStyle/>
          <a:p>
            <a:fld id="{6131721A-95F3-4C10-B9AE-0F28F1BB9086}" type="slidenum">
              <a:rPr lang="zh-CN" altLang="en-US" smtClean="0"/>
              <a:t>1</a:t>
            </a:fld>
            <a:endParaRPr lang="zh-CN" altLang="en-US"/>
          </a:p>
        </p:txBody>
      </p:sp>
      <p:sp>
        <p:nvSpPr>
          <p:cNvPr id="2" name="矩形 1">
            <a:extLst>
              <a:ext uri="{FF2B5EF4-FFF2-40B4-BE49-F238E27FC236}">
                <a16:creationId xmlns:a16="http://schemas.microsoft.com/office/drawing/2014/main" id="{37C56617-6678-4296-BC07-D0194FA5CD41}"/>
              </a:ext>
            </a:extLst>
          </p:cNvPr>
          <p:cNvSpPr/>
          <p:nvPr/>
        </p:nvSpPr>
        <p:spPr>
          <a:xfrm>
            <a:off x="628650" y="565410"/>
            <a:ext cx="3953326" cy="461665"/>
          </a:xfrm>
          <a:prstGeom prst="rect">
            <a:avLst/>
          </a:prstGeom>
        </p:spPr>
        <p:txBody>
          <a:bodyPr wrap="none">
            <a:spAutoFit/>
          </a:bodyPr>
          <a:lstStyle/>
          <a:p>
            <a:r>
              <a:rPr lang="zh-CN" altLang="en-US" sz="2400" dirty="0">
                <a:latin typeface="黑体" panose="02010609060101010101" pitchFamily="49" charset="-122"/>
                <a:ea typeface="黑体" panose="02010609060101010101" pitchFamily="49" charset="-122"/>
              </a:rPr>
              <a:t>私募基金预测</a:t>
            </a:r>
            <a:r>
              <a:rPr lang="en-US" altLang="zh-CN" sz="2400" dirty="0">
                <a:latin typeface="黑体" panose="02010609060101010101" pitchFamily="49" charset="-122"/>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portfolio sort1</a:t>
            </a:r>
          </a:p>
        </p:txBody>
      </p:sp>
      <p:graphicFrame>
        <p:nvGraphicFramePr>
          <p:cNvPr id="3" name="表格 2">
            <a:extLst>
              <a:ext uri="{FF2B5EF4-FFF2-40B4-BE49-F238E27FC236}">
                <a16:creationId xmlns:a16="http://schemas.microsoft.com/office/drawing/2014/main" id="{0FE1E59B-37DE-4428-A080-D8EBC1FBB72D}"/>
              </a:ext>
            </a:extLst>
          </p:cNvPr>
          <p:cNvGraphicFramePr>
            <a:graphicFrameLocks noGrp="1"/>
          </p:cNvGraphicFramePr>
          <p:nvPr>
            <p:extLst>
              <p:ext uri="{D42A27DB-BD31-4B8C-83A1-F6EECF244321}">
                <p14:modId xmlns:p14="http://schemas.microsoft.com/office/powerpoint/2010/main" val="491009513"/>
              </p:ext>
            </p:extLst>
          </p:nvPr>
        </p:nvGraphicFramePr>
        <p:xfrm>
          <a:off x="60960" y="1920240"/>
          <a:ext cx="8920482" cy="3241033"/>
        </p:xfrm>
        <a:graphic>
          <a:graphicData uri="http://schemas.openxmlformats.org/drawingml/2006/table">
            <a:tbl>
              <a:tblPr/>
              <a:tblGrid>
                <a:gridCol w="1347174">
                  <a:extLst>
                    <a:ext uri="{9D8B030D-6E8A-4147-A177-3AD203B41FA5}">
                      <a16:colId xmlns:a16="http://schemas.microsoft.com/office/drawing/2014/main" val="3278970206"/>
                    </a:ext>
                  </a:extLst>
                </a:gridCol>
                <a:gridCol w="631109">
                  <a:extLst>
                    <a:ext uri="{9D8B030D-6E8A-4147-A177-3AD203B41FA5}">
                      <a16:colId xmlns:a16="http://schemas.microsoft.com/office/drawing/2014/main" val="435719681"/>
                    </a:ext>
                  </a:extLst>
                </a:gridCol>
                <a:gridCol w="631109">
                  <a:extLst>
                    <a:ext uri="{9D8B030D-6E8A-4147-A177-3AD203B41FA5}">
                      <a16:colId xmlns:a16="http://schemas.microsoft.com/office/drawing/2014/main" val="2608996209"/>
                    </a:ext>
                  </a:extLst>
                </a:gridCol>
                <a:gridCol w="631109">
                  <a:extLst>
                    <a:ext uri="{9D8B030D-6E8A-4147-A177-3AD203B41FA5}">
                      <a16:colId xmlns:a16="http://schemas.microsoft.com/office/drawing/2014/main" val="786830914"/>
                    </a:ext>
                  </a:extLst>
                </a:gridCol>
                <a:gridCol w="631109">
                  <a:extLst>
                    <a:ext uri="{9D8B030D-6E8A-4147-A177-3AD203B41FA5}">
                      <a16:colId xmlns:a16="http://schemas.microsoft.com/office/drawing/2014/main" val="480030352"/>
                    </a:ext>
                  </a:extLst>
                </a:gridCol>
                <a:gridCol w="631109">
                  <a:extLst>
                    <a:ext uri="{9D8B030D-6E8A-4147-A177-3AD203B41FA5}">
                      <a16:colId xmlns:a16="http://schemas.microsoft.com/office/drawing/2014/main" val="3507241467"/>
                    </a:ext>
                  </a:extLst>
                </a:gridCol>
                <a:gridCol w="631109">
                  <a:extLst>
                    <a:ext uri="{9D8B030D-6E8A-4147-A177-3AD203B41FA5}">
                      <a16:colId xmlns:a16="http://schemas.microsoft.com/office/drawing/2014/main" val="1607632161"/>
                    </a:ext>
                  </a:extLst>
                </a:gridCol>
                <a:gridCol w="631109">
                  <a:extLst>
                    <a:ext uri="{9D8B030D-6E8A-4147-A177-3AD203B41FA5}">
                      <a16:colId xmlns:a16="http://schemas.microsoft.com/office/drawing/2014/main" val="1732860279"/>
                    </a:ext>
                  </a:extLst>
                </a:gridCol>
                <a:gridCol w="631109">
                  <a:extLst>
                    <a:ext uri="{9D8B030D-6E8A-4147-A177-3AD203B41FA5}">
                      <a16:colId xmlns:a16="http://schemas.microsoft.com/office/drawing/2014/main" val="611478848"/>
                    </a:ext>
                  </a:extLst>
                </a:gridCol>
                <a:gridCol w="631109">
                  <a:extLst>
                    <a:ext uri="{9D8B030D-6E8A-4147-A177-3AD203B41FA5}">
                      <a16:colId xmlns:a16="http://schemas.microsoft.com/office/drawing/2014/main" val="2822402611"/>
                    </a:ext>
                  </a:extLst>
                </a:gridCol>
                <a:gridCol w="631109">
                  <a:extLst>
                    <a:ext uri="{9D8B030D-6E8A-4147-A177-3AD203B41FA5}">
                      <a16:colId xmlns:a16="http://schemas.microsoft.com/office/drawing/2014/main" val="1449646153"/>
                    </a:ext>
                  </a:extLst>
                </a:gridCol>
                <a:gridCol w="631109">
                  <a:extLst>
                    <a:ext uri="{9D8B030D-6E8A-4147-A177-3AD203B41FA5}">
                      <a16:colId xmlns:a16="http://schemas.microsoft.com/office/drawing/2014/main" val="172140272"/>
                    </a:ext>
                  </a:extLst>
                </a:gridCol>
                <a:gridCol w="631109">
                  <a:extLst>
                    <a:ext uri="{9D8B030D-6E8A-4147-A177-3AD203B41FA5}">
                      <a16:colId xmlns:a16="http://schemas.microsoft.com/office/drawing/2014/main" val="445089255"/>
                    </a:ext>
                  </a:extLst>
                </a:gridCol>
              </a:tblGrid>
              <a:tr h="190649">
                <a:tc>
                  <a:txBody>
                    <a:bodyPr/>
                    <a:lstStyle/>
                    <a:p>
                      <a:pPr algn="ctr" fontAlgn="ctr"/>
                      <a:endParaRPr lang="zh-CN" altLang="en-US" sz="800" b="0" i="0" u="none" strike="noStrike" dirty="0">
                        <a:solidFill>
                          <a:srgbClr val="000000"/>
                        </a:solidFill>
                        <a:effectLst/>
                        <a:latin typeface="Times New Roman" panose="02020603050405020304" pitchFamily="18" charset="0"/>
                        <a:ea typeface="等线" panose="02010600030101010101" pitchFamily="2" charset="-122"/>
                      </a:endParaRP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800" b="0" i="0" u="none" strike="noStrike" dirty="0">
                        <a:solidFill>
                          <a:srgbClr val="000000"/>
                        </a:solidFill>
                        <a:effectLst/>
                        <a:latin typeface="Times New Roman" panose="02020603050405020304" pitchFamily="18" charset="0"/>
                        <a:ea typeface="等线" panose="02010600030101010101" pitchFamily="2" charset="-122"/>
                      </a:endParaRP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2</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3</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4</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5</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6</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7</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8</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9</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10</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10-1</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1618639"/>
                  </a:ext>
                </a:extLst>
              </a:tr>
              <a:tr h="190649">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1-month return </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0.0003</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0.0015</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0.0014</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0.0029</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0.0023</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0.0016</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-0.0021</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-0.0024</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34871724"/>
                  </a:ext>
                </a:extLst>
              </a:tr>
              <a:tr h="190649">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(0.0426)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(-0.0868)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(0.3556)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(0.4098)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(0.9189)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(0.9836)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(0.468)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(-0.0066)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(0.0719)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(-0.3016)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(-0.5264)</a:t>
                      </a:r>
                    </a:p>
                  </a:txBody>
                  <a:tcPr marL="5365" marR="5365" marT="5365" marB="0" anchor="ctr">
                    <a:lnL>
                      <a:noFill/>
                    </a:lnL>
                    <a:lnR>
                      <a:noFill/>
                    </a:lnR>
                    <a:lnT>
                      <a:noFill/>
                    </a:lnT>
                    <a:lnB>
                      <a:noFill/>
                    </a:lnB>
                  </a:tcPr>
                </a:tc>
                <a:extLst>
                  <a:ext uri="{0D108BD9-81ED-4DB2-BD59-A6C34878D82A}">
                    <a16:rowId xmlns:a16="http://schemas.microsoft.com/office/drawing/2014/main" val="2448059893"/>
                  </a:ext>
                </a:extLst>
              </a:tr>
              <a:tr h="190649">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3m cumulative return </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0.0048</a:t>
                      </a:r>
                    </a:p>
                  </a:txBody>
                  <a:tcPr marL="5365" marR="5365" marT="5365" marB="0" anchor="ctr">
                    <a:lnL>
                      <a:noFill/>
                    </a:lnL>
                    <a:lnR>
                      <a:noFill/>
                    </a:lnR>
                    <a:lnT>
                      <a:noFill/>
                    </a:lnT>
                    <a:lnB>
                      <a:noFill/>
                    </a:lnB>
                  </a:tcPr>
                </a:tc>
                <a:extLst>
                  <a:ext uri="{0D108BD9-81ED-4DB2-BD59-A6C34878D82A}">
                    <a16:rowId xmlns:a16="http://schemas.microsoft.com/office/drawing/2014/main" val="2723747657"/>
                  </a:ext>
                </a:extLst>
              </a:tr>
              <a:tr h="190649">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(-0.6073)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(0.2391)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(0.0701)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(-0.1129)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(0.0427)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(0.5321)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(1.0858)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(0.9578)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(0.7954)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(0.1465)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(1.2309)</a:t>
                      </a:r>
                    </a:p>
                  </a:txBody>
                  <a:tcPr marL="5365" marR="5365" marT="5365" marB="0" anchor="ctr">
                    <a:lnL>
                      <a:noFill/>
                    </a:lnL>
                    <a:lnR>
                      <a:noFill/>
                    </a:lnR>
                    <a:lnT>
                      <a:noFill/>
                    </a:lnT>
                    <a:lnB>
                      <a:noFill/>
                    </a:lnB>
                  </a:tcPr>
                </a:tc>
                <a:extLst>
                  <a:ext uri="{0D108BD9-81ED-4DB2-BD59-A6C34878D82A}">
                    <a16:rowId xmlns:a16="http://schemas.microsoft.com/office/drawing/2014/main" val="2295013249"/>
                  </a:ext>
                </a:extLst>
              </a:tr>
              <a:tr h="190649">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6m cumulative return</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0.0068</a:t>
                      </a:r>
                    </a:p>
                  </a:txBody>
                  <a:tcPr marL="5365" marR="5365" marT="5365" marB="0" anchor="ctr">
                    <a:lnL>
                      <a:noFill/>
                    </a:lnL>
                    <a:lnR>
                      <a:noFill/>
                    </a:lnR>
                    <a:lnT>
                      <a:noFill/>
                    </a:lnT>
                    <a:lnB>
                      <a:noFill/>
                    </a:lnB>
                  </a:tcPr>
                </a:tc>
                <a:extLst>
                  <a:ext uri="{0D108BD9-81ED-4DB2-BD59-A6C34878D82A}">
                    <a16:rowId xmlns:a16="http://schemas.microsoft.com/office/drawing/2014/main" val="1126407594"/>
                  </a:ext>
                </a:extLst>
              </a:tr>
              <a:tr h="190649">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(-0.1169)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(0.1184)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(-0.0274)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(-0.1549)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(0.5298)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(0.9316)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(0.5899)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(0.8562)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(0.5071)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(1.4879)</a:t>
                      </a:r>
                    </a:p>
                  </a:txBody>
                  <a:tcPr marL="5365" marR="5365" marT="5365" marB="0" anchor="ctr">
                    <a:lnL>
                      <a:noFill/>
                    </a:lnL>
                    <a:lnR>
                      <a:noFill/>
                    </a:lnR>
                    <a:lnT>
                      <a:noFill/>
                    </a:lnT>
                    <a:lnB>
                      <a:noFill/>
                    </a:lnB>
                  </a:tcPr>
                </a:tc>
                <a:extLst>
                  <a:ext uri="{0D108BD9-81ED-4DB2-BD59-A6C34878D82A}">
                    <a16:rowId xmlns:a16="http://schemas.microsoft.com/office/drawing/2014/main" val="3064446175"/>
                  </a:ext>
                </a:extLst>
              </a:tr>
              <a:tr h="190649">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9m cumulative return</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-0.0062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0.01</a:t>
                      </a:r>
                    </a:p>
                  </a:txBody>
                  <a:tcPr marL="5365" marR="5365" marT="5365" marB="0" anchor="ctr">
                    <a:lnL>
                      <a:noFill/>
                    </a:lnL>
                    <a:lnR>
                      <a:noFill/>
                    </a:lnR>
                    <a:lnT>
                      <a:noFill/>
                    </a:lnT>
                    <a:lnB>
                      <a:noFill/>
                    </a:lnB>
                  </a:tcPr>
                </a:tc>
                <a:extLst>
                  <a:ext uri="{0D108BD9-81ED-4DB2-BD59-A6C34878D82A}">
                    <a16:rowId xmlns:a16="http://schemas.microsoft.com/office/drawing/2014/main" val="1707573288"/>
                  </a:ext>
                </a:extLst>
              </a:tr>
              <a:tr h="190649">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(-0.9659)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(0.0484)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(0.182)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(-0.1094)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(0.5468)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(0.6268)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(0.5986)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(0.7818)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(0.5328)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(2.1292)</a:t>
                      </a:r>
                    </a:p>
                  </a:txBody>
                  <a:tcPr marL="5365" marR="5365" marT="5365" marB="0" anchor="ctr">
                    <a:lnL>
                      <a:noFill/>
                    </a:lnL>
                    <a:lnR>
                      <a:noFill/>
                    </a:lnR>
                    <a:lnT>
                      <a:noFill/>
                    </a:lnT>
                    <a:lnB>
                      <a:noFill/>
                    </a:lnB>
                  </a:tcPr>
                </a:tc>
                <a:extLst>
                  <a:ext uri="{0D108BD9-81ED-4DB2-BD59-A6C34878D82A}">
                    <a16:rowId xmlns:a16="http://schemas.microsoft.com/office/drawing/2014/main" val="2365371605"/>
                  </a:ext>
                </a:extLst>
              </a:tr>
              <a:tr h="190649">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12m cumulative return</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-0.0056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0.0085</a:t>
                      </a:r>
                    </a:p>
                  </a:txBody>
                  <a:tcPr marL="5365" marR="5365" marT="5365" marB="0" anchor="ctr">
                    <a:lnL>
                      <a:noFill/>
                    </a:lnL>
                    <a:lnR>
                      <a:noFill/>
                    </a:lnR>
                    <a:lnT>
                      <a:noFill/>
                    </a:lnT>
                    <a:lnB>
                      <a:noFill/>
                    </a:lnB>
                  </a:tcPr>
                </a:tc>
                <a:extLst>
                  <a:ext uri="{0D108BD9-81ED-4DB2-BD59-A6C34878D82A}">
                    <a16:rowId xmlns:a16="http://schemas.microsoft.com/office/drawing/2014/main" val="2632696632"/>
                  </a:ext>
                </a:extLst>
              </a:tr>
              <a:tr h="190649">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(-0.794)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(0.4449)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(0.3538)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(0.4645)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(0.0834)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(0.3754)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(0.2103)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(0.5717)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(0.3427)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(0.4327)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(2.1124)</a:t>
                      </a:r>
                    </a:p>
                  </a:txBody>
                  <a:tcPr marL="5365" marR="5365" marT="5365" marB="0" anchor="ctr">
                    <a:lnL>
                      <a:noFill/>
                    </a:lnL>
                    <a:lnR>
                      <a:noFill/>
                    </a:lnR>
                    <a:lnT>
                      <a:noFill/>
                    </a:lnT>
                    <a:lnB>
                      <a:noFill/>
                    </a:lnB>
                  </a:tcPr>
                </a:tc>
                <a:extLst>
                  <a:ext uri="{0D108BD9-81ED-4DB2-BD59-A6C34878D82A}">
                    <a16:rowId xmlns:a16="http://schemas.microsoft.com/office/drawing/2014/main" val="1217525447"/>
                  </a:ext>
                </a:extLst>
              </a:tr>
              <a:tr h="190649">
                <a:tc rowSpan="2">
                  <a:txBody>
                    <a:bodyPr/>
                    <a:lstStyle/>
                    <a:p>
                      <a:pPr algn="l"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ACF1  of past 12 months’ </a:t>
                      </a: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ret</a:t>
                      </a:r>
                      <a:endParaRPr lang="en-US" sz="800" b="0" i="0" u="none" strike="noStrike" dirty="0">
                        <a:solidFill>
                          <a:srgbClr val="000000"/>
                        </a:solidFill>
                        <a:effectLst/>
                        <a:latin typeface="Times New Roman" panose="02020603050405020304" pitchFamily="18" charset="0"/>
                        <a:ea typeface="等线" panose="02010600030101010101" pitchFamily="2" charset="-122"/>
                      </a:endParaRP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-0.0018</a:t>
                      </a:r>
                    </a:p>
                  </a:txBody>
                  <a:tcPr marL="5365" marR="5365" marT="5365" marB="0" anchor="ctr">
                    <a:lnL>
                      <a:noFill/>
                    </a:lnL>
                    <a:lnR>
                      <a:noFill/>
                    </a:lnR>
                    <a:lnT>
                      <a:noFill/>
                    </a:lnT>
                    <a:lnB>
                      <a:noFill/>
                    </a:lnB>
                  </a:tcPr>
                </a:tc>
                <a:extLst>
                  <a:ext uri="{0D108BD9-81ED-4DB2-BD59-A6C34878D82A}">
                    <a16:rowId xmlns:a16="http://schemas.microsoft.com/office/drawing/2014/main" val="2653752484"/>
                  </a:ext>
                </a:extLst>
              </a:tr>
              <a:tr h="190649">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(0.4246)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(0.2131)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(0.1405)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(0.1277)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(-0.2433)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(0.3214)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(0.1378)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(0.3461)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(0.1692)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(0.1437)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(-0.6052)</a:t>
                      </a:r>
                    </a:p>
                  </a:txBody>
                  <a:tcPr marL="5365" marR="5365" marT="5365" marB="0" anchor="ctr">
                    <a:lnL>
                      <a:noFill/>
                    </a:lnL>
                    <a:lnR>
                      <a:noFill/>
                    </a:lnR>
                    <a:lnT>
                      <a:noFill/>
                    </a:lnT>
                    <a:lnB>
                      <a:noFill/>
                    </a:lnB>
                  </a:tcPr>
                </a:tc>
                <a:extLst>
                  <a:ext uri="{0D108BD9-81ED-4DB2-BD59-A6C34878D82A}">
                    <a16:rowId xmlns:a16="http://schemas.microsoft.com/office/drawing/2014/main" val="3889173513"/>
                  </a:ext>
                </a:extLst>
              </a:tr>
              <a:tr h="190649">
                <a:tc rowSpan="2">
                  <a:txBody>
                    <a:bodyPr/>
                    <a:lstStyle/>
                    <a:p>
                      <a:pPr algn="l"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ACF2  of past 12 months’ ret</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a:t>
                      </a:r>
                    </a:p>
                  </a:txBody>
                  <a:tcPr marL="5365" marR="5365" marT="5365" marB="0" anchor="ctr">
                    <a:lnL>
                      <a:noFill/>
                    </a:lnL>
                    <a:lnR>
                      <a:noFill/>
                    </a:lnR>
                    <a:lnT>
                      <a:noFill/>
                    </a:lnT>
                    <a:lnB>
                      <a:noFill/>
                    </a:lnB>
                  </a:tcPr>
                </a:tc>
                <a:extLst>
                  <a:ext uri="{0D108BD9-81ED-4DB2-BD59-A6C34878D82A}">
                    <a16:rowId xmlns:a16="http://schemas.microsoft.com/office/drawing/2014/main" val="2739257534"/>
                  </a:ext>
                </a:extLst>
              </a:tr>
              <a:tr h="190649">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(0.0482)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(0.0238)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(0.6609)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(0.6526)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(0.1553)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(0.0288)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(0.1937)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(0.3667)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(0.5664)</a:t>
                      </a:r>
                    </a:p>
                  </a:txBody>
                  <a:tcPr marL="5365" marR="5365" marT="5365" marB="0" anchor="ctr">
                    <a:lnL>
                      <a:noFill/>
                    </a:lnL>
                    <a:lnR>
                      <a:noFill/>
                    </a:lnR>
                    <a:lnT>
                      <a:noFill/>
                    </a:lnT>
                    <a:lnB>
                      <a:noFill/>
                    </a:lnB>
                  </a:tcPr>
                </a:tc>
                <a:extLst>
                  <a:ext uri="{0D108BD9-81ED-4DB2-BD59-A6C34878D82A}">
                    <a16:rowId xmlns:a16="http://schemas.microsoft.com/office/drawing/2014/main" val="1475430203"/>
                  </a:ext>
                </a:extLst>
              </a:tr>
              <a:tr h="190649">
                <a:tc rowSpan="2">
                  <a:txBody>
                    <a:bodyPr/>
                    <a:lstStyle/>
                    <a:p>
                      <a:pPr algn="l"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ACF3  of past 12 months’ ret</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-0.0019</a:t>
                      </a:r>
                    </a:p>
                  </a:txBody>
                  <a:tcPr marL="5365" marR="5365" marT="5365" marB="0" anchor="ctr">
                    <a:lnL>
                      <a:noFill/>
                    </a:lnL>
                    <a:lnR>
                      <a:noFill/>
                    </a:lnR>
                    <a:lnT>
                      <a:noFill/>
                    </a:lnT>
                    <a:lnB>
                      <a:noFill/>
                    </a:lnB>
                  </a:tcPr>
                </a:tc>
                <a:extLst>
                  <a:ext uri="{0D108BD9-81ED-4DB2-BD59-A6C34878D82A}">
                    <a16:rowId xmlns:a16="http://schemas.microsoft.com/office/drawing/2014/main" val="2751413205"/>
                  </a:ext>
                </a:extLst>
              </a:tr>
              <a:tr h="190649">
                <a:tc vMerge="1">
                  <a:txBody>
                    <a:bodyPr/>
                    <a:lstStyle/>
                    <a:p>
                      <a:endParaRPr lang="zh-CN" altLang="en-US"/>
                    </a:p>
                  </a:txBody>
                  <a:tcPr/>
                </a:tc>
                <a:tc>
                  <a:txBody>
                    <a:bodyPr/>
                    <a:lstStyle/>
                    <a:p>
                      <a:pPr algn="ctr"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(0.6151)</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(0.4312)</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(0.4348)</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(0.436)</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(0.1894)</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(0.0993)</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(-0.4218)</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(-0.1498)</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(-0.1252)</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(0.3809)</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(-0.6523)</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3591381"/>
                  </a:ext>
                </a:extLst>
              </a:tr>
            </a:tbl>
          </a:graphicData>
        </a:graphic>
      </p:graphicFrame>
      <p:sp>
        <p:nvSpPr>
          <p:cNvPr id="7" name="文本框 6">
            <a:extLst>
              <a:ext uri="{FF2B5EF4-FFF2-40B4-BE49-F238E27FC236}">
                <a16:creationId xmlns:a16="http://schemas.microsoft.com/office/drawing/2014/main" id="{8105CA4B-EED2-42A4-9A34-D9DFEBFBC456}"/>
              </a:ext>
            </a:extLst>
          </p:cNvPr>
          <p:cNvSpPr txBox="1"/>
          <p:nvPr/>
        </p:nvSpPr>
        <p:spPr>
          <a:xfrm>
            <a:off x="8331200" y="3261360"/>
            <a:ext cx="650244" cy="751840"/>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08748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Outline—Comparison</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E6D013C-0213-4FC9-B3CB-7FF81C602AA8}"/>
              </a:ext>
            </a:extLst>
          </p:cNvPr>
          <p:cNvSpPr>
            <a:spLocks noGrp="1"/>
          </p:cNvSpPr>
          <p:nvPr>
            <p:ph idx="1"/>
          </p:nvPr>
        </p:nvSpPr>
        <p:spPr>
          <a:xfrm>
            <a:off x="628650" y="1690689"/>
            <a:ext cx="7886700" cy="4351338"/>
          </a:xfrm>
        </p:spPr>
        <p:txBody>
          <a:bodyPr/>
          <a:lstStyle/>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Compare the advantage of the different factors in the view of construction.</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Compare 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used.</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Compare the similar test for old topics: the active managerial with size, expenses, turnover.</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Compare the return performance of the both active managerial factors.</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Compare the two new factors with the other active managerial factors. </a:t>
            </a:r>
          </a:p>
          <a:p>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2020/4/18</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10</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114976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a:xfrm>
            <a:off x="628650" y="273686"/>
            <a:ext cx="7886700" cy="1325563"/>
          </a:xfrm>
        </p:spPr>
        <p:txBody>
          <a:bodyPr/>
          <a:lstStyle/>
          <a:p>
            <a:r>
              <a:rPr lang="en-US" altLang="zh-CN" dirty="0">
                <a:latin typeface="Times New Roman" panose="02020603050405020304" pitchFamily="18" charset="0"/>
                <a:cs typeface="Times New Roman" panose="02020603050405020304" pitchFamily="18" charset="0"/>
              </a:rPr>
              <a:t>Introduction: Active Managerial</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2020/4/18</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11</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34" name="文本框 33">
            <a:extLst>
              <a:ext uri="{FF2B5EF4-FFF2-40B4-BE49-F238E27FC236}">
                <a16:creationId xmlns:a16="http://schemas.microsoft.com/office/drawing/2014/main" id="{27FA7DEB-B955-4B12-80DE-0544C0B39267}"/>
              </a:ext>
            </a:extLst>
          </p:cNvPr>
          <p:cNvSpPr txBox="1"/>
          <p:nvPr/>
        </p:nvSpPr>
        <p:spPr>
          <a:xfrm>
            <a:off x="824862" y="2523479"/>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Industry concentration ratio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Kacperczyk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Sialm</a:t>
            </a:r>
            <a:r>
              <a:rPr lang="en-US" altLang="zh-CN" dirty="0">
                <a:latin typeface="Times New Roman" panose="02020603050405020304" pitchFamily="18" charset="0"/>
                <a:cs typeface="Times New Roman" panose="02020603050405020304" pitchFamily="18" charset="0"/>
              </a:rPr>
              <a:t>, and Zheng 2005)</a:t>
            </a:r>
            <a:endParaRPr lang="en-US" altLang="zh-CN" sz="20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F61B75B5-4D59-4B0E-BC8B-43DE482BB7F2}"/>
              </a:ext>
            </a:extLst>
          </p:cNvPr>
          <p:cNvSpPr txBox="1"/>
          <p:nvPr/>
        </p:nvSpPr>
        <p:spPr>
          <a:xfrm>
            <a:off x="824862" y="1535248"/>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Tracking error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Grinold</a:t>
            </a:r>
            <a:r>
              <a:rPr lang="en-US" altLang="zh-CN" dirty="0">
                <a:latin typeface="Times New Roman" panose="02020603050405020304" pitchFamily="18" charset="0"/>
                <a:cs typeface="Times New Roman" panose="02020603050405020304" pitchFamily="18" charset="0"/>
              </a:rPr>
              <a:t> and Kahn 1999)</a:t>
            </a:r>
          </a:p>
        </p:txBody>
      </p:sp>
      <p:sp>
        <p:nvSpPr>
          <p:cNvPr id="80" name="文本框 79">
            <a:extLst>
              <a:ext uri="{FF2B5EF4-FFF2-40B4-BE49-F238E27FC236}">
                <a16:creationId xmlns:a16="http://schemas.microsoft.com/office/drawing/2014/main" id="{DAB85C1A-3B7C-494E-B999-FE3FAD66594E}"/>
              </a:ext>
            </a:extLst>
          </p:cNvPr>
          <p:cNvSpPr txBox="1"/>
          <p:nvPr/>
        </p:nvSpPr>
        <p:spPr>
          <a:xfrm>
            <a:off x="824862" y="350087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share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Cremers</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Petajisto</a:t>
            </a:r>
            <a:r>
              <a:rPr lang="en-US" altLang="zh-CN" dirty="0">
                <a:latin typeface="Times New Roman" panose="02020603050405020304" pitchFamily="18" charset="0"/>
                <a:cs typeface="Times New Roman" panose="02020603050405020304" pitchFamily="18" charset="0"/>
              </a:rPr>
              <a:t> 2009)</a:t>
            </a:r>
          </a:p>
        </p:txBody>
      </p:sp>
      <p:pic>
        <p:nvPicPr>
          <p:cNvPr id="11" name="图片 10">
            <a:extLst>
              <a:ext uri="{FF2B5EF4-FFF2-40B4-BE49-F238E27FC236}">
                <a16:creationId xmlns:a16="http://schemas.microsoft.com/office/drawing/2014/main" id="{B6266DA4-3C85-40A0-BDA2-7657192B8F97}"/>
              </a:ext>
            </a:extLst>
          </p:cNvPr>
          <p:cNvPicPr>
            <a:picLocks noChangeAspect="1"/>
          </p:cNvPicPr>
          <p:nvPr/>
        </p:nvPicPr>
        <p:blipFill>
          <a:blip r:embed="rId2"/>
          <a:stretch>
            <a:fillRect/>
          </a:stretch>
        </p:blipFill>
        <p:spPr>
          <a:xfrm>
            <a:off x="4924637" y="1738666"/>
            <a:ext cx="3562350" cy="394772"/>
          </a:xfrm>
          <a:prstGeom prst="rect">
            <a:avLst/>
          </a:prstGeom>
        </p:spPr>
      </p:pic>
      <p:sp>
        <p:nvSpPr>
          <p:cNvPr id="32" name="文本框 31">
            <a:extLst>
              <a:ext uri="{FF2B5EF4-FFF2-40B4-BE49-F238E27FC236}">
                <a16:creationId xmlns:a16="http://schemas.microsoft.com/office/drawing/2014/main" id="{F28635DD-2782-4620-8E3E-48F50093B7CE}"/>
              </a:ext>
            </a:extLst>
          </p:cNvPr>
          <p:cNvSpPr txBox="1"/>
          <p:nvPr/>
        </p:nvSpPr>
        <p:spPr>
          <a:xfrm>
            <a:off x="824862" y="449025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R-squared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Amihud</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Goyenko</a:t>
            </a:r>
            <a:r>
              <a:rPr lang="en-US" altLang="zh-CN" dirty="0">
                <a:latin typeface="Times New Roman" panose="02020603050405020304" pitchFamily="18" charset="0"/>
                <a:cs typeface="Times New Roman" panose="02020603050405020304" pitchFamily="18" charset="0"/>
              </a:rPr>
              <a:t> 2013)</a:t>
            </a:r>
          </a:p>
        </p:txBody>
      </p:sp>
      <p:pic>
        <p:nvPicPr>
          <p:cNvPr id="13" name="图片 12">
            <a:extLst>
              <a:ext uri="{FF2B5EF4-FFF2-40B4-BE49-F238E27FC236}">
                <a16:creationId xmlns:a16="http://schemas.microsoft.com/office/drawing/2014/main" id="{B42A6DFF-1B81-4C56-999F-BDA0A4933A72}"/>
              </a:ext>
            </a:extLst>
          </p:cNvPr>
          <p:cNvPicPr>
            <a:picLocks noChangeAspect="1"/>
          </p:cNvPicPr>
          <p:nvPr/>
        </p:nvPicPr>
        <p:blipFill>
          <a:blip r:embed="rId3"/>
          <a:stretch>
            <a:fillRect/>
          </a:stretch>
        </p:blipFill>
        <p:spPr>
          <a:xfrm>
            <a:off x="4953000" y="3506862"/>
            <a:ext cx="3562350" cy="742950"/>
          </a:xfrm>
          <a:prstGeom prst="rect">
            <a:avLst/>
          </a:prstGeom>
        </p:spPr>
      </p:pic>
      <p:sp>
        <p:nvSpPr>
          <p:cNvPr id="38" name="文本框 37">
            <a:extLst>
              <a:ext uri="{FF2B5EF4-FFF2-40B4-BE49-F238E27FC236}">
                <a16:creationId xmlns:a16="http://schemas.microsoft.com/office/drawing/2014/main" id="{F0D10245-7EF0-4FBD-9810-4E27186552BA}"/>
              </a:ext>
            </a:extLst>
          </p:cNvPr>
          <p:cNvSpPr txBox="1"/>
          <p:nvPr/>
        </p:nvSpPr>
        <p:spPr>
          <a:xfrm>
            <a:off x="824862" y="5485491"/>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weight </a:t>
            </a:r>
          </a:p>
          <a:p>
            <a:pPr algn="ctr"/>
            <a:r>
              <a:rPr lang="en-US" altLang="zh-CN" dirty="0">
                <a:latin typeface="Times New Roman" panose="02020603050405020304" pitchFamily="18" charset="0"/>
                <a:cs typeface="Times New Roman" panose="02020603050405020304" pitchFamily="18" charset="0"/>
              </a:rPr>
              <a:t>(Doshi </a:t>
            </a:r>
            <a:r>
              <a:rPr lang="en-US" altLang="zh-CN" dirty="0" err="1">
                <a:latin typeface="Times New Roman" panose="02020603050405020304" pitchFamily="18" charset="0"/>
                <a:cs typeface="Times New Roman" panose="02020603050405020304" pitchFamily="18" charset="0"/>
              </a:rPr>
              <a:t>Elkamhi</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Simutin</a:t>
            </a:r>
            <a:r>
              <a:rPr lang="en-US" altLang="zh-CN" dirty="0">
                <a:latin typeface="Times New Roman" panose="02020603050405020304" pitchFamily="18" charset="0"/>
                <a:cs typeface="Times New Roman" panose="02020603050405020304" pitchFamily="18" charset="0"/>
              </a:rPr>
              <a:t> 2015)</a:t>
            </a:r>
          </a:p>
        </p:txBody>
      </p:sp>
      <p:pic>
        <p:nvPicPr>
          <p:cNvPr id="14" name="图片 13">
            <a:extLst>
              <a:ext uri="{FF2B5EF4-FFF2-40B4-BE49-F238E27FC236}">
                <a16:creationId xmlns:a16="http://schemas.microsoft.com/office/drawing/2014/main" id="{98750651-F2BF-4990-BD68-961CF082C135}"/>
              </a:ext>
            </a:extLst>
          </p:cNvPr>
          <p:cNvPicPr>
            <a:picLocks noChangeAspect="1"/>
          </p:cNvPicPr>
          <p:nvPr/>
        </p:nvPicPr>
        <p:blipFill>
          <a:blip r:embed="rId4"/>
          <a:stretch>
            <a:fillRect/>
          </a:stretch>
        </p:blipFill>
        <p:spPr>
          <a:xfrm>
            <a:off x="5039995" y="5599522"/>
            <a:ext cx="3067050" cy="533400"/>
          </a:xfrm>
          <a:prstGeom prst="rect">
            <a:avLst/>
          </a:prstGeom>
        </p:spPr>
      </p:pic>
      <p:cxnSp>
        <p:nvCxnSpPr>
          <p:cNvPr id="16" name="直接箭头连接符 15">
            <a:extLst>
              <a:ext uri="{FF2B5EF4-FFF2-40B4-BE49-F238E27FC236}">
                <a16:creationId xmlns:a16="http://schemas.microsoft.com/office/drawing/2014/main" id="{6ABF04C7-F8DE-4C92-82D9-0A3F324A89A4}"/>
              </a:ext>
            </a:extLst>
          </p:cNvPr>
          <p:cNvCxnSpPr/>
          <p:nvPr/>
        </p:nvCxnSpPr>
        <p:spPr>
          <a:xfrm>
            <a:off x="416560" y="1504986"/>
            <a:ext cx="0" cy="47700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DA25EE6-750A-40AA-9FED-2E2085872EB6}"/>
              </a:ext>
            </a:extLst>
          </p:cNvPr>
          <p:cNvSpPr txBox="1"/>
          <p:nvPr/>
        </p:nvSpPr>
        <p:spPr>
          <a:xfrm>
            <a:off x="646859" y="1391134"/>
            <a:ext cx="4116064" cy="1034067"/>
          </a:xfrm>
          <a:prstGeom prst="rect">
            <a:avLst/>
          </a:prstGeom>
          <a:noFill/>
          <a:ln w="19050">
            <a:solidFill>
              <a:schemeClr val="accent2"/>
            </a:solidFill>
            <a:prstDash val="dash"/>
          </a:ln>
        </p:spPr>
        <p:txBody>
          <a:bodyPr wrap="square" rtlCol="0">
            <a:spAutoFit/>
          </a:bodyPr>
          <a:lstStyle/>
          <a:p>
            <a:endParaRPr lang="zh-CN" altLang="en-US" dirty="0"/>
          </a:p>
        </p:txBody>
      </p:sp>
      <p:pic>
        <p:nvPicPr>
          <p:cNvPr id="19" name="图片 18">
            <a:extLst>
              <a:ext uri="{FF2B5EF4-FFF2-40B4-BE49-F238E27FC236}">
                <a16:creationId xmlns:a16="http://schemas.microsoft.com/office/drawing/2014/main" id="{4A071D3E-602B-4E40-AA2E-99648ACDAFFB}"/>
              </a:ext>
            </a:extLst>
          </p:cNvPr>
          <p:cNvPicPr>
            <a:picLocks noChangeAspect="1"/>
          </p:cNvPicPr>
          <p:nvPr/>
        </p:nvPicPr>
        <p:blipFill>
          <a:blip r:embed="rId5"/>
          <a:stretch>
            <a:fillRect/>
          </a:stretch>
        </p:blipFill>
        <p:spPr>
          <a:xfrm>
            <a:off x="4924637" y="2627840"/>
            <a:ext cx="4011609" cy="593131"/>
          </a:xfrm>
          <a:prstGeom prst="rect">
            <a:avLst/>
          </a:prstGeom>
        </p:spPr>
      </p:pic>
      <p:pic>
        <p:nvPicPr>
          <p:cNvPr id="17" name="图片 16">
            <a:extLst>
              <a:ext uri="{FF2B5EF4-FFF2-40B4-BE49-F238E27FC236}">
                <a16:creationId xmlns:a16="http://schemas.microsoft.com/office/drawing/2014/main" id="{EFE1CF30-5C3B-448D-8279-281FE4559D33}"/>
              </a:ext>
            </a:extLst>
          </p:cNvPr>
          <p:cNvPicPr>
            <a:picLocks noChangeAspect="1"/>
          </p:cNvPicPr>
          <p:nvPr/>
        </p:nvPicPr>
        <p:blipFill>
          <a:blip r:embed="rId6"/>
          <a:stretch>
            <a:fillRect/>
          </a:stretch>
        </p:blipFill>
        <p:spPr>
          <a:xfrm>
            <a:off x="4816210" y="4590140"/>
            <a:ext cx="4228461" cy="567656"/>
          </a:xfrm>
          <a:prstGeom prst="rect">
            <a:avLst/>
          </a:prstGeom>
        </p:spPr>
      </p:pic>
    </p:spTree>
    <p:extLst>
      <p:ext uri="{BB962C8B-B14F-4D97-AF65-F5344CB8AC3E}">
        <p14:creationId xmlns:p14="http://schemas.microsoft.com/office/powerpoint/2010/main" val="2915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Tracking Error</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419224"/>
                <a:ext cx="8295260" cy="4937127"/>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Tracking error is commonly defined as the time-series standard deviation of the difference between a fund return (</a:t>
                </a:r>
                <a14:m>
                  <m:oMath xmlns:m="http://schemas.openxmlformats.org/officeDocument/2006/math">
                    <m:sSub>
                      <m:sSubPr>
                        <m:ctrlPr>
                          <a:rPr lang="en-US" altLang="zh-CN" sz="2800" b="0" i="1" dirty="0" smtClean="0">
                            <a:latin typeface="Cambria Math" panose="02040503050406030204" pitchFamily="18" charset="0"/>
                            <a:cs typeface="Times New Roman" panose="02020603050405020304" pitchFamily="18" charset="0"/>
                          </a:rPr>
                        </m:ctrlPr>
                      </m:sSubPr>
                      <m:e>
                        <m:r>
                          <a:rPr lang="en-US" altLang="zh-CN" sz="2800" i="1" dirty="0" smtClean="0">
                            <a:latin typeface="Cambria Math" panose="02040503050406030204" pitchFamily="18" charset="0"/>
                            <a:cs typeface="Times New Roman" panose="02020603050405020304" pitchFamily="18" charset="0"/>
                          </a:rPr>
                          <m:t>𝑅</m:t>
                        </m:r>
                      </m:e>
                      <m:sub>
                        <m:r>
                          <a:rPr lang="en-US" altLang="zh-CN" sz="2800" i="1" dirty="0" smtClean="0">
                            <a:latin typeface="Cambria Math" panose="02040503050406030204" pitchFamily="18" charset="0"/>
                            <a:cs typeface="Times New Roman" panose="02020603050405020304" pitchFamily="18" charset="0"/>
                          </a:rPr>
                          <m:t>𝑓𝑢𝑛𝑑</m:t>
                        </m:r>
                        <m:r>
                          <a:rPr lang="en-US" altLang="zh-CN" sz="2800" b="0" i="1" dirty="0" smtClean="0">
                            <a:latin typeface="Cambria Math" panose="02040503050406030204" pitchFamily="18" charset="0"/>
                            <a:cs typeface="Times New Roman" panose="02020603050405020304" pitchFamily="18" charset="0"/>
                          </a:rPr>
                          <m:t>,</m:t>
                        </m:r>
                        <m:r>
                          <a:rPr lang="en-US" altLang="zh-CN" sz="2800" b="0" i="1" dirty="0" smtClean="0">
                            <a:latin typeface="Cambria Math" panose="02040503050406030204" pitchFamily="18" charset="0"/>
                            <a:cs typeface="Times New Roman" panose="02020603050405020304" pitchFamily="18" charset="0"/>
                          </a:rPr>
                          <m:t>𝑡</m:t>
                        </m:r>
                      </m:sub>
                    </m:sSub>
                    <m:r>
                      <a:rPr lang="en-US" altLang="zh-CN" sz="2800" i="1" dirty="0">
                        <a:latin typeface="Cambria Math" panose="02040503050406030204" pitchFamily="18" charset="0"/>
                        <a:cs typeface="Times New Roman" panose="02020603050405020304" pitchFamily="18" charset="0"/>
                      </a:rPr>
                      <m:t> </m:t>
                    </m:r>
                  </m:oMath>
                </a14:m>
                <a:r>
                  <a:rPr lang="en-US" altLang="zh-CN" sz="2800" dirty="0">
                    <a:latin typeface="Times New Roman" panose="02020603050405020304" pitchFamily="18" charset="0"/>
                    <a:cs typeface="Times New Roman" panose="02020603050405020304" pitchFamily="18" charset="0"/>
                  </a:rPr>
                  <a:t>) and its benchmark index return(</a:t>
                </a:r>
                <a14:m>
                  <m:oMath xmlns:m="http://schemas.openxmlformats.org/officeDocument/2006/math">
                    <m:sSub>
                      <m:sSubPr>
                        <m:ctrlPr>
                          <a:rPr lang="en-US" altLang="zh-CN" sz="2800" b="0" i="1" dirty="0" smtClean="0">
                            <a:latin typeface="Cambria Math" panose="02040503050406030204" pitchFamily="18" charset="0"/>
                            <a:cs typeface="Times New Roman" panose="02020603050405020304" pitchFamily="18" charset="0"/>
                          </a:rPr>
                        </m:ctrlPr>
                      </m:sSubPr>
                      <m:e>
                        <m:r>
                          <a:rPr lang="en-US" altLang="zh-CN" sz="2800" i="1" dirty="0" smtClean="0">
                            <a:latin typeface="Cambria Math" panose="02040503050406030204" pitchFamily="18" charset="0"/>
                            <a:cs typeface="Times New Roman" panose="02020603050405020304" pitchFamily="18" charset="0"/>
                          </a:rPr>
                          <m:t>𝑅</m:t>
                        </m:r>
                      </m:e>
                      <m:sub>
                        <m:r>
                          <a:rPr lang="en-US" altLang="zh-CN" sz="2800" i="1" dirty="0" smtClean="0">
                            <a:latin typeface="Cambria Math" panose="02040503050406030204" pitchFamily="18" charset="0"/>
                            <a:cs typeface="Times New Roman" panose="02020603050405020304" pitchFamily="18" charset="0"/>
                          </a:rPr>
                          <m:t>𝑖𝑛𝑑𝑒𝑥</m:t>
                        </m:r>
                        <m:r>
                          <a:rPr lang="en-US" altLang="zh-CN" sz="2800" b="0" i="1" dirty="0" smtClean="0">
                            <a:latin typeface="Cambria Math" panose="02040503050406030204" pitchFamily="18" charset="0"/>
                            <a:cs typeface="Times New Roman" panose="02020603050405020304" pitchFamily="18" charset="0"/>
                          </a:rPr>
                          <m:t>,</m:t>
                        </m:r>
                        <m:r>
                          <a:rPr lang="en-US" altLang="zh-CN" sz="2800" b="0" i="1" dirty="0" smtClean="0">
                            <a:latin typeface="Cambria Math" panose="02040503050406030204" pitchFamily="18" charset="0"/>
                            <a:cs typeface="Times New Roman" panose="02020603050405020304" pitchFamily="18" charset="0"/>
                          </a:rPr>
                          <m:t>𝑡</m:t>
                        </m:r>
                      </m:sub>
                    </m:sSub>
                  </m:oMath>
                </a14:m>
                <a:r>
                  <a:rPr lang="en-US" altLang="zh-CN" sz="2800" dirty="0">
                    <a:latin typeface="Times New Roman" panose="02020603050405020304" pitchFamily="18" charset="0"/>
                    <a:cs typeface="Times New Roman" panose="02020603050405020304" pitchFamily="18" charset="0"/>
                  </a:rPr>
                  <a:t>):</a:t>
                </a:r>
              </a:p>
              <a:p>
                <a:pPr lvl="1"/>
                <a:endParaRPr lang="en-US" altLang="zh-CN" sz="1400" dirty="0">
                  <a:latin typeface="Times New Roman" panose="02020603050405020304" pitchFamily="18" charset="0"/>
                  <a:cs typeface="Times New Roman" panose="02020603050405020304" pitchFamily="18" charset="0"/>
                </a:endParaRPr>
              </a:p>
              <a:p>
                <a:pPr marL="457200" lvl="1" indent="0" algn="ctr">
                  <a:buNone/>
                </a:pPr>
                <a14:m>
                  <m:oMath xmlns:m="http://schemas.openxmlformats.org/officeDocument/2006/math">
                    <m:r>
                      <a:rPr lang="en-US" altLang="zh-CN" i="1">
                        <a:latin typeface="Cambria Math" panose="02040503050406030204" pitchFamily="18" charset="0"/>
                        <a:cs typeface="Times New Roman" panose="02020603050405020304" pitchFamily="18" charset="0"/>
                      </a:rPr>
                      <m:t>𝑇𝑟𝑎𝑐𝑘𝑖𝑛𝑔</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𝑒𝑟𝑟𝑜𝑟</m:t>
                    </m:r>
                    <m:r>
                      <a:rPr lang="en-US" altLang="zh-CN" i="1">
                        <a:latin typeface="Cambria Math" panose="02040503050406030204" pitchFamily="18" charset="0"/>
                        <a:cs typeface="Times New Roman" panose="02020603050405020304" pitchFamily="18" charset="0"/>
                      </a:rPr>
                      <m:t>= </m:t>
                    </m:r>
                  </m:oMath>
                </a14:m>
                <a:r>
                  <a:rPr lang="en-US" altLang="zh-CN" i="1" dirty="0">
                    <a:latin typeface="Times New Roman" panose="02020603050405020304" pitchFamily="18" charset="0"/>
                    <a:cs typeface="Times New Roman" panose="02020603050405020304" pitchFamily="18" charset="0"/>
                  </a:rPr>
                  <a:t>Stdev</a:t>
                </a:r>
                <a14:m>
                  <m:oMath xmlns:m="http://schemas.openxmlformats.org/officeDocument/2006/math">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𝑓𝑢𝑛𝑑</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𝑖𝑛𝑑𝑒𝑥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Sub>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pPr lvl="1"/>
                <a:endParaRPr lang="en-US" altLang="zh-CN" b="0" i="1" dirty="0">
                  <a:latin typeface="Cambria Math" panose="02040503050406030204" pitchFamily="18" charset="0"/>
                  <a:cs typeface="Times New Roman" panose="02020603050405020304" pitchFamily="18" charset="0"/>
                </a:endParaRPr>
              </a:p>
              <a:p>
                <a:pPr lvl="1"/>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𝑓𝑢𝑛𝑑</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𝑓</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𝛼</m:t>
                        </m:r>
                      </m:e>
                      <m:sub>
                        <m:r>
                          <a:rPr lang="en-US" altLang="zh-CN" b="0" i="1" smtClean="0">
                            <a:latin typeface="Cambria Math" panose="02040503050406030204" pitchFamily="18" charset="0"/>
                            <a:cs typeface="Times New Roman" panose="02020603050405020304" pitchFamily="18" charset="0"/>
                          </a:rPr>
                          <m:t>𝑓𝑢𝑛𝑑</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𝑓𝑢𝑛𝑑</m:t>
                        </m:r>
                      </m:sub>
                    </m:sSub>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𝑖𝑛𝑑𝑒𝑥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𝑓</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e>
                    </m:d>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𝜀</m:t>
                        </m:r>
                      </m:e>
                      <m:sub>
                        <m:r>
                          <a:rPr lang="en-US" altLang="zh-CN" b="0" i="1" smtClean="0">
                            <a:latin typeface="Cambria Math" panose="02040503050406030204" pitchFamily="18" charset="0"/>
                            <a:cs typeface="Times New Roman" panose="02020603050405020304" pitchFamily="18" charset="0"/>
                          </a:rPr>
                          <m:t>𝑓𝑢𝑛𝑑</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oMath>
                </a14:m>
                <a:endParaRPr lang="en-US" altLang="zh-CN" b="0" i="1" dirty="0">
                  <a:latin typeface="Times New Roman" panose="02020603050405020304" pitchFamily="18" charset="0"/>
                  <a:cs typeface="Times New Roman" panose="02020603050405020304" pitchFamily="18" charset="0"/>
                </a:endParaRPr>
              </a:p>
              <a:p>
                <a:pPr marL="457200" lvl="1" indent="0">
                  <a:buNone/>
                </a:pPr>
                <a:endParaRPr lang="en-US" altLang="zh-CN" sz="4000" i="1" dirty="0">
                  <a:latin typeface="Cambria Math" panose="020405030504060302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𝑇𝑟𝑎𝑐𝑘𝑖𝑛𝑔</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𝑒𝑟𝑟𝑜𝑟</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𝑆𝑡𝑑𝑒𝑣</m:t>
                      </m:r>
                      <m:d>
                        <m:dPr>
                          <m:begChr m:val="["/>
                          <m:endChr m:val="]"/>
                          <m:ctrlPr>
                            <a:rPr lang="en-US" altLang="zh-CN" b="0" i="1" smtClean="0">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cs typeface="Times New Roman" panose="02020603050405020304" pitchFamily="18" charset="0"/>
                                </a:rPr>
                                <m:t>𝜀</m:t>
                              </m:r>
                            </m:e>
                            <m:sub>
                              <m:r>
                                <a:rPr lang="en-US" altLang="zh-CN" i="1">
                                  <a:latin typeface="Cambria Math" panose="02040503050406030204" pitchFamily="18" charset="0"/>
                                  <a:cs typeface="Times New Roman" panose="02020603050405020304" pitchFamily="18" charset="0"/>
                                </a:rPr>
                                <m:t>𝑓𝑢𝑛𝑑</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Sub>
                        </m:e>
                      </m:d>
                    </m:oMath>
                  </m:oMathPara>
                </a14:m>
                <a:endParaRPr lang="en-US" altLang="zh-CN" b="0" i="1" dirty="0">
                  <a:latin typeface="Cambria Math" panose="02040503050406030204" pitchFamily="18" charset="0"/>
                  <a:cs typeface="Times New Roman" panose="02020603050405020304" pitchFamily="18" charset="0"/>
                </a:endParaRPr>
              </a:p>
              <a:p>
                <a:pPr marL="457200" lvl="1" indent="0">
                  <a:buNone/>
                </a:pPr>
                <a:endParaRPr lang="en-US" altLang="zh-CN" i="1" dirty="0">
                  <a:latin typeface="Times New Roman" panose="02020603050405020304" pitchFamily="18" charset="0"/>
                  <a:cs typeface="Times New Roman" panose="02020603050405020304" pitchFamily="18" charset="0"/>
                </a:endParaRPr>
              </a:p>
            </p:txBody>
          </p:sp>
        </mc:Choice>
        <mc:Fallback xmlns="">
          <p:sp>
            <p:nvSpPr>
              <p:cNvPr id="11" name="内容占位符 2">
                <a:extLst>
                  <a:ext uri="{FF2B5EF4-FFF2-40B4-BE49-F238E27FC236}">
                    <a16:creationId xmlns:a16="http://schemas.microsoft.com/office/drawing/2014/main" id="{963CD9C0-CA48-43BA-9182-CCBE203B8D30}"/>
                  </a:ext>
                </a:extLst>
              </p:cNvPr>
              <p:cNvSpPr>
                <a:spLocks noGrp="1" noRot="1" noChangeAspect="1" noMove="1" noResize="1" noEditPoints="1" noAdjustHandles="1" noChangeArrowheads="1" noChangeShapeType="1" noTextEdit="1"/>
              </p:cNvSpPr>
              <p:nvPr>
                <p:ph idx="1"/>
              </p:nvPr>
            </p:nvSpPr>
            <p:spPr>
              <a:xfrm>
                <a:off x="365760" y="1419224"/>
                <a:ext cx="8295260" cy="4937127"/>
              </a:xfrm>
              <a:blipFill>
                <a:blip r:embed="rId3"/>
                <a:stretch>
                  <a:fillRect t="-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315E4CE-778F-479F-9DDC-4023FBCC1313}"/>
                  </a:ext>
                </a:extLst>
              </p:cNvPr>
              <p:cNvSpPr txBox="1"/>
              <p:nvPr/>
            </p:nvSpPr>
            <p:spPr>
              <a:xfrm>
                <a:off x="4114164" y="4653956"/>
                <a:ext cx="1239520" cy="391582"/>
              </a:xfrm>
              <a:prstGeom prst="rect">
                <a:avLst/>
              </a:prstGeom>
              <a:noFill/>
              <a:ln>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cs typeface="Times New Roman" panose="02020603050405020304" pitchFamily="18" charset="0"/>
                            </a:rPr>
                            <m:t>𝛽</m:t>
                          </m:r>
                        </m:e>
                        <m:sub>
                          <m:r>
                            <a:rPr lang="en-US" altLang="zh-CN" i="1">
                              <a:latin typeface="Cambria Math" panose="02040503050406030204" pitchFamily="18" charset="0"/>
                              <a:cs typeface="Times New Roman" panose="02020603050405020304" pitchFamily="18" charset="0"/>
                            </a:rPr>
                            <m:t>𝑓𝑢𝑛𝑑</m:t>
                          </m:r>
                        </m:sub>
                      </m:sSub>
                      <m:r>
                        <a:rPr lang="en-US" altLang="zh-CN" i="1">
                          <a:latin typeface="Cambria Math" panose="02040503050406030204" pitchFamily="18" charset="0"/>
                          <a:cs typeface="Times New Roman" panose="02020603050405020304" pitchFamily="18" charset="0"/>
                        </a:rPr>
                        <m:t>=1</m:t>
                      </m:r>
                    </m:oMath>
                  </m:oMathPara>
                </a14:m>
                <a:endParaRPr lang="en-US" altLang="zh-CN" i="1"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6315E4CE-778F-479F-9DDC-4023FBCC1313}"/>
                  </a:ext>
                </a:extLst>
              </p:cNvPr>
              <p:cNvSpPr txBox="1">
                <a:spLocks noRot="1" noChangeAspect="1" noMove="1" noResize="1" noEditPoints="1" noAdjustHandles="1" noChangeArrowheads="1" noChangeShapeType="1" noTextEdit="1"/>
              </p:cNvSpPr>
              <p:nvPr/>
            </p:nvSpPr>
            <p:spPr>
              <a:xfrm>
                <a:off x="4114164" y="4653956"/>
                <a:ext cx="1239520" cy="391582"/>
              </a:xfrm>
              <a:prstGeom prst="rect">
                <a:avLst/>
              </a:prstGeom>
              <a:blipFill>
                <a:blip r:embed="rId4"/>
                <a:stretch>
                  <a:fillRect b="-7463"/>
                </a:stretch>
              </a:blipFill>
              <a:ln>
                <a:solidFill>
                  <a:schemeClr val="accent2"/>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69F0561-5622-4298-ADF4-6F2952B97A33}"/>
              </a:ext>
            </a:extLst>
          </p:cNvPr>
          <p:cNvSpPr txBox="1"/>
          <p:nvPr/>
        </p:nvSpPr>
        <p:spPr>
          <a:xfrm flipV="1">
            <a:off x="1821524" y="3145265"/>
            <a:ext cx="5824801" cy="777661"/>
          </a:xfrm>
          <a:prstGeom prst="rect">
            <a:avLst/>
          </a:prstGeom>
          <a:noFill/>
          <a:ln w="19050">
            <a:solidFill>
              <a:schemeClr val="accent2"/>
            </a:solidFill>
          </a:ln>
        </p:spPr>
        <p:txBody>
          <a:bodyPr wrap="square" rtlCol="0">
            <a:spAutoFit/>
          </a:bodyPr>
          <a:lstStyle/>
          <a:p>
            <a:endParaRPr lang="zh-CN" altLang="en-US" dirty="0"/>
          </a:p>
        </p:txBody>
      </p:sp>
      <p:cxnSp>
        <p:nvCxnSpPr>
          <p:cNvPr id="9" name="直接箭头连接符 8">
            <a:extLst>
              <a:ext uri="{FF2B5EF4-FFF2-40B4-BE49-F238E27FC236}">
                <a16:creationId xmlns:a16="http://schemas.microsoft.com/office/drawing/2014/main" id="{CBC04203-AF7D-4EA3-AD29-0BACDE71D1E4}"/>
              </a:ext>
            </a:extLst>
          </p:cNvPr>
          <p:cNvCxnSpPr/>
          <p:nvPr/>
        </p:nvCxnSpPr>
        <p:spPr>
          <a:xfrm>
            <a:off x="4714240" y="3922926"/>
            <a:ext cx="0" cy="177683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5620C1E-9728-4EC5-A551-7849E31B9ECA}"/>
              </a:ext>
            </a:extLst>
          </p:cNvPr>
          <p:cNvSpPr txBox="1"/>
          <p:nvPr/>
        </p:nvSpPr>
        <p:spPr>
          <a:xfrm>
            <a:off x="3705229" y="5846416"/>
            <a:ext cx="2057389" cy="461665"/>
          </a:xfrm>
          <a:prstGeom prst="rect">
            <a:avLst/>
          </a:prstGeom>
          <a:noFill/>
          <a:ln w="38100">
            <a:solidFill>
              <a:schemeClr val="accent2"/>
            </a:solidFill>
          </a:ln>
        </p:spPr>
        <p:txBody>
          <a:bodyPr wrap="square" rtlCol="0">
            <a:spAutoFit/>
          </a:bodyPr>
          <a:lstStyle/>
          <a:p>
            <a:pPr algn="ctr"/>
            <a:r>
              <a:rPr lang="en-US" altLang="zh-CN" sz="2400" dirty="0"/>
              <a:t>Factor Timing</a:t>
            </a:r>
            <a:endParaRPr lang="zh-CN" altLang="en-US" sz="2400" dirty="0"/>
          </a:p>
        </p:txBody>
      </p:sp>
    </p:spTree>
    <p:extLst>
      <p:ext uri="{BB962C8B-B14F-4D97-AF65-F5344CB8AC3E}">
        <p14:creationId xmlns:p14="http://schemas.microsoft.com/office/powerpoint/2010/main" val="71698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a:xfrm>
            <a:off x="628650" y="273686"/>
            <a:ext cx="7886700" cy="1325563"/>
          </a:xfrm>
        </p:spPr>
        <p:txBody>
          <a:bodyPr/>
          <a:lstStyle/>
          <a:p>
            <a:r>
              <a:rPr lang="en-US" altLang="zh-CN" dirty="0">
                <a:latin typeface="Times New Roman" panose="02020603050405020304" pitchFamily="18" charset="0"/>
                <a:cs typeface="Times New Roman" panose="02020603050405020304" pitchFamily="18" charset="0"/>
              </a:rPr>
              <a:t>Introduction: Active Managerial</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2020/4/18</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13</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34" name="文本框 33">
            <a:extLst>
              <a:ext uri="{FF2B5EF4-FFF2-40B4-BE49-F238E27FC236}">
                <a16:creationId xmlns:a16="http://schemas.microsoft.com/office/drawing/2014/main" id="{27FA7DEB-B955-4B12-80DE-0544C0B39267}"/>
              </a:ext>
            </a:extLst>
          </p:cNvPr>
          <p:cNvSpPr txBox="1"/>
          <p:nvPr/>
        </p:nvSpPr>
        <p:spPr>
          <a:xfrm>
            <a:off x="824862" y="2523479"/>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Industry concentration ratio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Kacperczyk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Sialm</a:t>
            </a:r>
            <a:r>
              <a:rPr lang="en-US" altLang="zh-CN" dirty="0">
                <a:latin typeface="Times New Roman" panose="02020603050405020304" pitchFamily="18" charset="0"/>
                <a:cs typeface="Times New Roman" panose="02020603050405020304" pitchFamily="18" charset="0"/>
              </a:rPr>
              <a:t>, and Zheng 2005)</a:t>
            </a:r>
            <a:endParaRPr lang="en-US" altLang="zh-CN" sz="20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F61B75B5-4D59-4B0E-BC8B-43DE482BB7F2}"/>
              </a:ext>
            </a:extLst>
          </p:cNvPr>
          <p:cNvSpPr txBox="1"/>
          <p:nvPr/>
        </p:nvSpPr>
        <p:spPr>
          <a:xfrm>
            <a:off x="824862" y="1535248"/>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Tracking error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Grinold</a:t>
            </a:r>
            <a:r>
              <a:rPr lang="en-US" altLang="zh-CN" dirty="0">
                <a:latin typeface="Times New Roman" panose="02020603050405020304" pitchFamily="18" charset="0"/>
                <a:cs typeface="Times New Roman" panose="02020603050405020304" pitchFamily="18" charset="0"/>
              </a:rPr>
              <a:t> and Kahn 1999)</a:t>
            </a:r>
          </a:p>
        </p:txBody>
      </p:sp>
      <p:sp>
        <p:nvSpPr>
          <p:cNvPr id="80" name="文本框 79">
            <a:extLst>
              <a:ext uri="{FF2B5EF4-FFF2-40B4-BE49-F238E27FC236}">
                <a16:creationId xmlns:a16="http://schemas.microsoft.com/office/drawing/2014/main" id="{DAB85C1A-3B7C-494E-B999-FE3FAD66594E}"/>
              </a:ext>
            </a:extLst>
          </p:cNvPr>
          <p:cNvSpPr txBox="1"/>
          <p:nvPr/>
        </p:nvSpPr>
        <p:spPr>
          <a:xfrm>
            <a:off x="824862" y="350087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share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Cremers</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Petajisto</a:t>
            </a:r>
            <a:r>
              <a:rPr lang="en-US" altLang="zh-CN" dirty="0">
                <a:latin typeface="Times New Roman" panose="02020603050405020304" pitchFamily="18" charset="0"/>
                <a:cs typeface="Times New Roman" panose="02020603050405020304" pitchFamily="18" charset="0"/>
              </a:rPr>
              <a:t> 2009)</a:t>
            </a:r>
          </a:p>
        </p:txBody>
      </p:sp>
      <p:pic>
        <p:nvPicPr>
          <p:cNvPr id="11" name="图片 10">
            <a:extLst>
              <a:ext uri="{FF2B5EF4-FFF2-40B4-BE49-F238E27FC236}">
                <a16:creationId xmlns:a16="http://schemas.microsoft.com/office/drawing/2014/main" id="{B6266DA4-3C85-40A0-BDA2-7657192B8F97}"/>
              </a:ext>
            </a:extLst>
          </p:cNvPr>
          <p:cNvPicPr>
            <a:picLocks noChangeAspect="1"/>
          </p:cNvPicPr>
          <p:nvPr/>
        </p:nvPicPr>
        <p:blipFill>
          <a:blip r:embed="rId2"/>
          <a:stretch>
            <a:fillRect/>
          </a:stretch>
        </p:blipFill>
        <p:spPr>
          <a:xfrm>
            <a:off x="4924637" y="1738666"/>
            <a:ext cx="3562350" cy="394772"/>
          </a:xfrm>
          <a:prstGeom prst="rect">
            <a:avLst/>
          </a:prstGeom>
        </p:spPr>
      </p:pic>
      <p:sp>
        <p:nvSpPr>
          <p:cNvPr id="32" name="文本框 31">
            <a:extLst>
              <a:ext uri="{FF2B5EF4-FFF2-40B4-BE49-F238E27FC236}">
                <a16:creationId xmlns:a16="http://schemas.microsoft.com/office/drawing/2014/main" id="{F28635DD-2782-4620-8E3E-48F50093B7CE}"/>
              </a:ext>
            </a:extLst>
          </p:cNvPr>
          <p:cNvSpPr txBox="1"/>
          <p:nvPr/>
        </p:nvSpPr>
        <p:spPr>
          <a:xfrm>
            <a:off x="824862" y="449025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R-squared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Amihud</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Goyenko</a:t>
            </a:r>
            <a:r>
              <a:rPr lang="en-US" altLang="zh-CN" dirty="0">
                <a:latin typeface="Times New Roman" panose="02020603050405020304" pitchFamily="18" charset="0"/>
                <a:cs typeface="Times New Roman" panose="02020603050405020304" pitchFamily="18" charset="0"/>
              </a:rPr>
              <a:t> 2013)</a:t>
            </a:r>
          </a:p>
        </p:txBody>
      </p:sp>
      <p:pic>
        <p:nvPicPr>
          <p:cNvPr id="13" name="图片 12">
            <a:extLst>
              <a:ext uri="{FF2B5EF4-FFF2-40B4-BE49-F238E27FC236}">
                <a16:creationId xmlns:a16="http://schemas.microsoft.com/office/drawing/2014/main" id="{B42A6DFF-1B81-4C56-999F-BDA0A4933A72}"/>
              </a:ext>
            </a:extLst>
          </p:cNvPr>
          <p:cNvPicPr>
            <a:picLocks noChangeAspect="1"/>
          </p:cNvPicPr>
          <p:nvPr/>
        </p:nvPicPr>
        <p:blipFill>
          <a:blip r:embed="rId3"/>
          <a:stretch>
            <a:fillRect/>
          </a:stretch>
        </p:blipFill>
        <p:spPr>
          <a:xfrm>
            <a:off x="4953000" y="3506862"/>
            <a:ext cx="3562350" cy="742950"/>
          </a:xfrm>
          <a:prstGeom prst="rect">
            <a:avLst/>
          </a:prstGeom>
        </p:spPr>
      </p:pic>
      <p:sp>
        <p:nvSpPr>
          <p:cNvPr id="38" name="文本框 37">
            <a:extLst>
              <a:ext uri="{FF2B5EF4-FFF2-40B4-BE49-F238E27FC236}">
                <a16:creationId xmlns:a16="http://schemas.microsoft.com/office/drawing/2014/main" id="{F0D10245-7EF0-4FBD-9810-4E27186552BA}"/>
              </a:ext>
            </a:extLst>
          </p:cNvPr>
          <p:cNvSpPr txBox="1"/>
          <p:nvPr/>
        </p:nvSpPr>
        <p:spPr>
          <a:xfrm>
            <a:off x="824862" y="5485491"/>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weight </a:t>
            </a:r>
          </a:p>
          <a:p>
            <a:pPr algn="ctr"/>
            <a:r>
              <a:rPr lang="en-US" altLang="zh-CN" dirty="0">
                <a:latin typeface="Times New Roman" panose="02020603050405020304" pitchFamily="18" charset="0"/>
                <a:cs typeface="Times New Roman" panose="02020603050405020304" pitchFamily="18" charset="0"/>
              </a:rPr>
              <a:t>(Doshi </a:t>
            </a:r>
            <a:r>
              <a:rPr lang="en-US" altLang="zh-CN" dirty="0" err="1">
                <a:latin typeface="Times New Roman" panose="02020603050405020304" pitchFamily="18" charset="0"/>
                <a:cs typeface="Times New Roman" panose="02020603050405020304" pitchFamily="18" charset="0"/>
              </a:rPr>
              <a:t>Elkamhi</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Simutin</a:t>
            </a:r>
            <a:r>
              <a:rPr lang="en-US" altLang="zh-CN" dirty="0">
                <a:latin typeface="Times New Roman" panose="02020603050405020304" pitchFamily="18" charset="0"/>
                <a:cs typeface="Times New Roman" panose="02020603050405020304" pitchFamily="18" charset="0"/>
              </a:rPr>
              <a:t> 2015)</a:t>
            </a:r>
          </a:p>
        </p:txBody>
      </p:sp>
      <p:pic>
        <p:nvPicPr>
          <p:cNvPr id="14" name="图片 13">
            <a:extLst>
              <a:ext uri="{FF2B5EF4-FFF2-40B4-BE49-F238E27FC236}">
                <a16:creationId xmlns:a16="http://schemas.microsoft.com/office/drawing/2014/main" id="{98750651-F2BF-4990-BD68-961CF082C135}"/>
              </a:ext>
            </a:extLst>
          </p:cNvPr>
          <p:cNvPicPr>
            <a:picLocks noChangeAspect="1"/>
          </p:cNvPicPr>
          <p:nvPr/>
        </p:nvPicPr>
        <p:blipFill>
          <a:blip r:embed="rId4"/>
          <a:stretch>
            <a:fillRect/>
          </a:stretch>
        </p:blipFill>
        <p:spPr>
          <a:xfrm>
            <a:off x="5039995" y="5599522"/>
            <a:ext cx="3067050" cy="533400"/>
          </a:xfrm>
          <a:prstGeom prst="rect">
            <a:avLst/>
          </a:prstGeom>
        </p:spPr>
      </p:pic>
      <p:cxnSp>
        <p:nvCxnSpPr>
          <p:cNvPr id="16" name="直接箭头连接符 15">
            <a:extLst>
              <a:ext uri="{FF2B5EF4-FFF2-40B4-BE49-F238E27FC236}">
                <a16:creationId xmlns:a16="http://schemas.microsoft.com/office/drawing/2014/main" id="{6ABF04C7-F8DE-4C92-82D9-0A3F324A89A4}"/>
              </a:ext>
            </a:extLst>
          </p:cNvPr>
          <p:cNvCxnSpPr/>
          <p:nvPr/>
        </p:nvCxnSpPr>
        <p:spPr>
          <a:xfrm>
            <a:off x="416560" y="1504986"/>
            <a:ext cx="0" cy="47700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D02662C-9A6E-443D-8FFE-3E598C63D6AE}"/>
              </a:ext>
            </a:extLst>
          </p:cNvPr>
          <p:cNvSpPr txBox="1"/>
          <p:nvPr/>
        </p:nvSpPr>
        <p:spPr>
          <a:xfrm>
            <a:off x="628650" y="2367748"/>
            <a:ext cx="4116064" cy="1034067"/>
          </a:xfrm>
          <a:prstGeom prst="rect">
            <a:avLst/>
          </a:prstGeom>
          <a:noFill/>
          <a:ln w="19050">
            <a:solidFill>
              <a:schemeClr val="accent2"/>
            </a:solidFill>
            <a:prstDash val="dash"/>
          </a:ln>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79084C59-C676-4F68-B746-582769EBF6B7}"/>
              </a:ext>
            </a:extLst>
          </p:cNvPr>
          <p:cNvPicPr>
            <a:picLocks noChangeAspect="1"/>
          </p:cNvPicPr>
          <p:nvPr/>
        </p:nvPicPr>
        <p:blipFill>
          <a:blip r:embed="rId5"/>
          <a:stretch>
            <a:fillRect/>
          </a:stretch>
        </p:blipFill>
        <p:spPr>
          <a:xfrm>
            <a:off x="4924637" y="2627840"/>
            <a:ext cx="4011609" cy="593131"/>
          </a:xfrm>
          <a:prstGeom prst="rect">
            <a:avLst/>
          </a:prstGeom>
        </p:spPr>
      </p:pic>
      <p:pic>
        <p:nvPicPr>
          <p:cNvPr id="18" name="图片 17">
            <a:extLst>
              <a:ext uri="{FF2B5EF4-FFF2-40B4-BE49-F238E27FC236}">
                <a16:creationId xmlns:a16="http://schemas.microsoft.com/office/drawing/2014/main" id="{EB748A36-07B6-415E-9BB6-E0965E6A846C}"/>
              </a:ext>
            </a:extLst>
          </p:cNvPr>
          <p:cNvPicPr>
            <a:picLocks noChangeAspect="1"/>
          </p:cNvPicPr>
          <p:nvPr/>
        </p:nvPicPr>
        <p:blipFill>
          <a:blip r:embed="rId6"/>
          <a:stretch>
            <a:fillRect/>
          </a:stretch>
        </p:blipFill>
        <p:spPr>
          <a:xfrm>
            <a:off x="4816210" y="4590140"/>
            <a:ext cx="4228461" cy="567656"/>
          </a:xfrm>
          <a:prstGeom prst="rect">
            <a:avLst/>
          </a:prstGeom>
        </p:spPr>
      </p:pic>
    </p:spTree>
    <p:extLst>
      <p:ext uri="{BB962C8B-B14F-4D97-AF65-F5344CB8AC3E}">
        <p14:creationId xmlns:p14="http://schemas.microsoft.com/office/powerpoint/2010/main" val="601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Industry concentration ratio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419224"/>
                <a:ext cx="8295260" cy="4937127"/>
              </a:xfrm>
            </p:spPr>
            <p:txBody>
              <a:bodyPr>
                <a:normAutofit/>
              </a:bodyPr>
              <a:lstStyle/>
              <a:p>
                <a:pPr lvl="1"/>
                <a:r>
                  <a:rPr lang="en-US" altLang="zh-CN" sz="2800" dirty="0" err="1">
                    <a:latin typeface="Times New Roman" panose="02020603050405020304" pitchFamily="18" charset="0"/>
                    <a:cs typeface="Times New Roman" panose="02020603050405020304" pitchFamily="18" charset="0"/>
                  </a:rPr>
                  <a:t>Kacperczyk</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Sialm</a:t>
                </a:r>
                <a:r>
                  <a:rPr lang="en-US" altLang="zh-CN" sz="2800" dirty="0">
                    <a:latin typeface="Times New Roman" panose="02020603050405020304" pitchFamily="18" charset="0"/>
                    <a:cs typeface="Times New Roman" panose="02020603050405020304" pitchFamily="18" charset="0"/>
                  </a:rPr>
                  <a:t>, and Zheng (2005) investigate a related question about the industry concentration of mutual funds. </a:t>
                </a:r>
              </a:p>
              <a:p>
                <a:pPr lvl="1"/>
                <a:endParaRPr lang="en-US" altLang="zh-CN" sz="1400" dirty="0">
                  <a:latin typeface="Times New Roman" panose="02020603050405020304" pitchFamily="18" charset="0"/>
                  <a:cs typeface="Times New Roman" panose="02020603050405020304" pitchFamily="18" charset="0"/>
                </a:endParaRPr>
              </a:p>
              <a:p>
                <a:pPr marL="457200" lvl="1" indent="0" algn="ctr">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cs typeface="Times New Roman" panose="02020603050405020304" pitchFamily="18" charset="0"/>
                        </a:rPr>
                        <m:t>𝐼𝑛𝑑𝑢𝑠𝑡𝑟𝑦</m:t>
                      </m:r>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𝐶</m:t>
                      </m:r>
                      <m:r>
                        <a:rPr lang="en-US" altLang="zh-CN" i="1">
                          <a:latin typeface="Cambria Math" panose="02040503050406030204" pitchFamily="18" charset="0"/>
                          <a:cs typeface="Times New Roman" panose="02020603050405020304" pitchFamily="18" charset="0"/>
                        </a:rPr>
                        <m:t>𝑜𝑛𝑐𝑒</m:t>
                      </m:r>
                      <m:r>
                        <a:rPr lang="en-US" altLang="zh-CN" b="0" i="1" smtClean="0">
                          <a:latin typeface="Cambria Math" panose="02040503050406030204" pitchFamily="18" charset="0"/>
                          <a:cs typeface="Times New Roman" panose="02020603050405020304" pitchFamily="18" charset="0"/>
                        </a:rPr>
                        <m:t>𝑛𝑡𝑟𝑎𝑡𝑖𝑜𝑛</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 </m:t>
                      </m:r>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𝐼</m:t>
                          </m:r>
                        </m:sup>
                        <m:e>
                          <m:sSup>
                            <m:sSupPr>
                              <m:ctrlPr>
                                <a:rPr lang="en-US" altLang="zh-CN" b="0" i="1" smtClean="0">
                                  <a:latin typeface="Cambria Math" panose="02040503050406030204" pitchFamily="18" charset="0"/>
                                  <a:cs typeface="Times New Roman" panose="02020603050405020304" pitchFamily="18" charset="0"/>
                                </a:rPr>
                              </m:ctrlPr>
                            </m:sSupPr>
                            <m:e>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𝑓𝑢𝑛𝑑</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𝑖𝑛𝑑𝑒𝑥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Sub>
                                </m:e>
                              </m:d>
                            </m:e>
                            <m:sup>
                              <m:r>
                                <a:rPr lang="en-US" altLang="zh-CN" b="0" i="1" smtClean="0">
                                  <a:latin typeface="Cambria Math" panose="02040503050406030204" pitchFamily="18" charset="0"/>
                                  <a:cs typeface="Times New Roman" panose="02020603050405020304" pitchFamily="18" charset="0"/>
                                </a:rPr>
                                <m:t>2</m:t>
                              </m:r>
                            </m:sup>
                          </m:sSup>
                          <m:r>
                            <m:rPr>
                              <m:nor/>
                            </m:rPr>
                            <a:rPr lang="en-US" altLang="zh-CN" i="1" dirty="0">
                              <a:latin typeface="Times New Roman" panose="02020603050405020304" pitchFamily="18" charset="0"/>
                              <a:cs typeface="Times New Roman" panose="02020603050405020304" pitchFamily="18" charset="0"/>
                            </a:rPr>
                            <m:t> </m:t>
                          </m:r>
                        </m:e>
                      </m:nary>
                    </m:oMath>
                  </m:oMathPara>
                </a14:m>
                <a:endParaRPr lang="en-US" altLang="zh-CN" b="0" i="1" dirty="0">
                  <a:latin typeface="Cambria Math" panose="02040503050406030204" pitchFamily="18" charset="0"/>
                  <a:cs typeface="Times New Roman" panose="02020603050405020304" pitchFamily="18" charset="0"/>
                </a:endParaRPr>
              </a:p>
              <a:p>
                <a:pPr marL="457200" lvl="1" indent="0" algn="ctr">
                  <a:buNone/>
                </a:pPr>
                <a:endParaRPr lang="en-US" altLang="zh-CN" i="1" dirty="0">
                  <a:latin typeface="Cambria Math" panose="020405030504060302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sty m:val="p"/>
                          </m:rPr>
                          <a:rPr lang="zh-CN" altLang="en-US">
                            <a:latin typeface="Cambria Math" panose="02040503050406030204" pitchFamily="18" charset="0"/>
                            <a:cs typeface="Times New Roman" panose="02020603050405020304" pitchFamily="18" charset="0"/>
                          </a:rPr>
                          <m:t>ω</m:t>
                        </m:r>
                      </m:e>
                      <m:sub>
                        <m:r>
                          <m:rPr>
                            <m:sty m:val="p"/>
                          </m:rPr>
                          <a:rPr lang="en-US" altLang="zh-CN">
                            <a:latin typeface="Cambria Math" panose="02040503050406030204" pitchFamily="18" charset="0"/>
                            <a:cs typeface="Times New Roman" panose="02020603050405020304" pitchFamily="18" charset="0"/>
                          </a:rPr>
                          <m:t>fund</m:t>
                        </m:r>
                        <m:r>
                          <a:rPr lang="en-US" altLang="zh-CN">
                            <a:latin typeface="Cambria Math" panose="02040503050406030204" pitchFamily="18" charset="0"/>
                            <a:cs typeface="Times New Roman" panose="02020603050405020304" pitchFamily="18" charset="0"/>
                          </a:rPr>
                          <m:t>,</m:t>
                        </m:r>
                        <m:r>
                          <m:rPr>
                            <m:sty m:val="p"/>
                          </m:rPr>
                          <a:rPr lang="en-US" altLang="zh-CN">
                            <a:latin typeface="Cambria Math" panose="02040503050406030204" pitchFamily="18" charset="0"/>
                            <a:cs typeface="Times New Roman" panose="02020603050405020304" pitchFamily="18" charset="0"/>
                          </a:rPr>
                          <m:t>t</m:t>
                        </m:r>
                      </m:sub>
                    </m:sSub>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sty m:val="p"/>
                          </m:rPr>
                          <a:rPr lang="zh-CN" altLang="en-US">
                            <a:latin typeface="Cambria Math" panose="02040503050406030204" pitchFamily="18" charset="0"/>
                            <a:cs typeface="Times New Roman" panose="02020603050405020304" pitchFamily="18" charset="0"/>
                          </a:rPr>
                          <m:t>ω</m:t>
                        </m:r>
                      </m:e>
                      <m:sub>
                        <m:r>
                          <m:rPr>
                            <m:sty m:val="p"/>
                          </m:rPr>
                          <a:rPr lang="en-US" altLang="zh-CN">
                            <a:latin typeface="Cambria Math" panose="02040503050406030204" pitchFamily="18" charset="0"/>
                            <a:cs typeface="Times New Roman" panose="02020603050405020304" pitchFamily="18" charset="0"/>
                          </a:rPr>
                          <m:t>index</m:t>
                        </m:r>
                        <m:r>
                          <a:rPr lang="en-US" altLang="zh-CN">
                            <a:latin typeface="Cambria Math" panose="02040503050406030204" pitchFamily="18" charset="0"/>
                            <a:cs typeface="Times New Roman" panose="02020603050405020304" pitchFamily="18" charset="0"/>
                          </a:rPr>
                          <m:t>,</m:t>
                        </m:r>
                        <m:r>
                          <m:rPr>
                            <m:sty m:val="p"/>
                          </m:rPr>
                          <a:rPr lang="en-US" altLang="zh-CN">
                            <a:latin typeface="Cambria Math" panose="02040503050406030204" pitchFamily="18" charset="0"/>
                            <a:cs typeface="Times New Roman" panose="02020603050405020304" pitchFamily="18" charset="0"/>
                          </a:rPr>
                          <m:t>t</m:t>
                        </m:r>
                      </m:sub>
                    </m:sSub>
                  </m:oMath>
                </a14:m>
                <a:r>
                  <a:rPr lang="en-US" altLang="zh-CN" dirty="0">
                    <a:latin typeface="Times New Roman" panose="02020603050405020304" pitchFamily="18" charset="0"/>
                    <a:cs typeface="Times New Roman" panose="02020603050405020304" pitchFamily="18" charset="0"/>
                  </a:rPr>
                  <a:t> are the weights of industry i in the fund and in the index, and they sum up across I industry portfolios (instead of N individual stocks). </a:t>
                </a:r>
                <a:endParaRPr lang="en-US" altLang="zh-CN" b="0" i="1" dirty="0">
                  <a:latin typeface="Cambria Math" panose="02040503050406030204" pitchFamily="18" charset="0"/>
                  <a:cs typeface="Times New Roman" panose="02020603050405020304" pitchFamily="18" charset="0"/>
                </a:endParaRPr>
              </a:p>
              <a:p>
                <a:pPr marL="457200" lvl="1" indent="0">
                  <a:buNone/>
                </a:pPr>
                <a:endParaRPr lang="en-US" altLang="zh-CN" i="1" dirty="0">
                  <a:latin typeface="Times New Roman" panose="02020603050405020304" pitchFamily="18" charset="0"/>
                  <a:cs typeface="Times New Roman" panose="02020603050405020304" pitchFamily="18" charset="0"/>
                </a:endParaRPr>
              </a:p>
            </p:txBody>
          </p:sp>
        </mc:Choice>
        <mc:Fallback xmlns="">
          <p:sp>
            <p:nvSpPr>
              <p:cNvPr id="11" name="内容占位符 2">
                <a:extLst>
                  <a:ext uri="{FF2B5EF4-FFF2-40B4-BE49-F238E27FC236}">
                    <a16:creationId xmlns:a16="http://schemas.microsoft.com/office/drawing/2014/main" id="{963CD9C0-CA48-43BA-9182-CCBE203B8D30}"/>
                  </a:ext>
                </a:extLst>
              </p:cNvPr>
              <p:cNvSpPr>
                <a:spLocks noGrp="1" noRot="1" noChangeAspect="1" noMove="1" noResize="1" noEditPoints="1" noAdjustHandles="1" noChangeArrowheads="1" noChangeShapeType="1" noTextEdit="1"/>
              </p:cNvSpPr>
              <p:nvPr>
                <p:ph idx="1"/>
              </p:nvPr>
            </p:nvSpPr>
            <p:spPr>
              <a:xfrm>
                <a:off x="365760" y="1419224"/>
                <a:ext cx="8295260" cy="4937127"/>
              </a:xfrm>
              <a:blipFill>
                <a:blip r:embed="rId3"/>
                <a:stretch>
                  <a:fillRect t="-2222" r="-124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69F0561-5622-4298-ADF4-6F2952B97A33}"/>
              </a:ext>
            </a:extLst>
          </p:cNvPr>
          <p:cNvSpPr txBox="1"/>
          <p:nvPr/>
        </p:nvSpPr>
        <p:spPr>
          <a:xfrm flipV="1">
            <a:off x="822964" y="2735211"/>
            <a:ext cx="7213594" cy="1157819"/>
          </a:xfrm>
          <a:prstGeom prst="rect">
            <a:avLst/>
          </a:prstGeom>
          <a:noFill/>
          <a:ln w="19050">
            <a:solidFill>
              <a:schemeClr val="accent2"/>
            </a:solidFill>
          </a:ln>
        </p:spPr>
        <p:txBody>
          <a:bodyPr wrap="square" rtlCol="0">
            <a:spAutoFit/>
          </a:bodyPr>
          <a:lstStyle/>
          <a:p>
            <a:endParaRPr lang="zh-CN" altLang="en-US" dirty="0"/>
          </a:p>
        </p:txBody>
      </p:sp>
    </p:spTree>
    <p:extLst>
      <p:ext uri="{BB962C8B-B14F-4D97-AF65-F5344CB8AC3E}">
        <p14:creationId xmlns:p14="http://schemas.microsoft.com/office/powerpoint/2010/main" val="114526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a:xfrm>
            <a:off x="628650" y="273686"/>
            <a:ext cx="7886700" cy="1325563"/>
          </a:xfrm>
        </p:spPr>
        <p:txBody>
          <a:bodyPr/>
          <a:lstStyle/>
          <a:p>
            <a:r>
              <a:rPr lang="en-US" altLang="zh-CN" dirty="0">
                <a:latin typeface="Times New Roman" panose="02020603050405020304" pitchFamily="18" charset="0"/>
                <a:cs typeface="Times New Roman" panose="02020603050405020304" pitchFamily="18" charset="0"/>
              </a:rPr>
              <a:t>Introduction: Active Managerial</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2020/4/18</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15</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34" name="文本框 33">
            <a:extLst>
              <a:ext uri="{FF2B5EF4-FFF2-40B4-BE49-F238E27FC236}">
                <a16:creationId xmlns:a16="http://schemas.microsoft.com/office/drawing/2014/main" id="{27FA7DEB-B955-4B12-80DE-0544C0B39267}"/>
              </a:ext>
            </a:extLst>
          </p:cNvPr>
          <p:cNvSpPr txBox="1"/>
          <p:nvPr/>
        </p:nvSpPr>
        <p:spPr>
          <a:xfrm>
            <a:off x="824862" y="2523479"/>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Industry concentration ratio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Kacperczyk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Sialm</a:t>
            </a:r>
            <a:r>
              <a:rPr lang="en-US" altLang="zh-CN" dirty="0">
                <a:latin typeface="Times New Roman" panose="02020603050405020304" pitchFamily="18" charset="0"/>
                <a:cs typeface="Times New Roman" panose="02020603050405020304" pitchFamily="18" charset="0"/>
              </a:rPr>
              <a:t>, and Zheng 2005)</a:t>
            </a:r>
            <a:endParaRPr lang="en-US" altLang="zh-CN" sz="20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F61B75B5-4D59-4B0E-BC8B-43DE482BB7F2}"/>
              </a:ext>
            </a:extLst>
          </p:cNvPr>
          <p:cNvSpPr txBox="1"/>
          <p:nvPr/>
        </p:nvSpPr>
        <p:spPr>
          <a:xfrm>
            <a:off x="824862" y="1535248"/>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Tracking error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Grinold</a:t>
            </a:r>
            <a:r>
              <a:rPr lang="en-US" altLang="zh-CN" dirty="0">
                <a:latin typeface="Times New Roman" panose="02020603050405020304" pitchFamily="18" charset="0"/>
                <a:cs typeface="Times New Roman" panose="02020603050405020304" pitchFamily="18" charset="0"/>
              </a:rPr>
              <a:t> and Kahn 1999)</a:t>
            </a:r>
          </a:p>
        </p:txBody>
      </p:sp>
      <p:sp>
        <p:nvSpPr>
          <p:cNvPr id="80" name="文本框 79">
            <a:extLst>
              <a:ext uri="{FF2B5EF4-FFF2-40B4-BE49-F238E27FC236}">
                <a16:creationId xmlns:a16="http://schemas.microsoft.com/office/drawing/2014/main" id="{DAB85C1A-3B7C-494E-B999-FE3FAD66594E}"/>
              </a:ext>
            </a:extLst>
          </p:cNvPr>
          <p:cNvSpPr txBox="1"/>
          <p:nvPr/>
        </p:nvSpPr>
        <p:spPr>
          <a:xfrm>
            <a:off x="824862" y="350087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share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Cremers</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Petajisto</a:t>
            </a:r>
            <a:r>
              <a:rPr lang="en-US" altLang="zh-CN" dirty="0">
                <a:latin typeface="Times New Roman" panose="02020603050405020304" pitchFamily="18" charset="0"/>
                <a:cs typeface="Times New Roman" panose="02020603050405020304" pitchFamily="18" charset="0"/>
              </a:rPr>
              <a:t> 2009)</a:t>
            </a:r>
          </a:p>
        </p:txBody>
      </p:sp>
      <p:pic>
        <p:nvPicPr>
          <p:cNvPr id="11" name="图片 10">
            <a:extLst>
              <a:ext uri="{FF2B5EF4-FFF2-40B4-BE49-F238E27FC236}">
                <a16:creationId xmlns:a16="http://schemas.microsoft.com/office/drawing/2014/main" id="{B6266DA4-3C85-40A0-BDA2-7657192B8F97}"/>
              </a:ext>
            </a:extLst>
          </p:cNvPr>
          <p:cNvPicPr>
            <a:picLocks noChangeAspect="1"/>
          </p:cNvPicPr>
          <p:nvPr/>
        </p:nvPicPr>
        <p:blipFill>
          <a:blip r:embed="rId2"/>
          <a:stretch>
            <a:fillRect/>
          </a:stretch>
        </p:blipFill>
        <p:spPr>
          <a:xfrm>
            <a:off x="4924637" y="1738666"/>
            <a:ext cx="3562350" cy="394772"/>
          </a:xfrm>
          <a:prstGeom prst="rect">
            <a:avLst/>
          </a:prstGeom>
        </p:spPr>
      </p:pic>
      <p:sp>
        <p:nvSpPr>
          <p:cNvPr id="32" name="文本框 31">
            <a:extLst>
              <a:ext uri="{FF2B5EF4-FFF2-40B4-BE49-F238E27FC236}">
                <a16:creationId xmlns:a16="http://schemas.microsoft.com/office/drawing/2014/main" id="{F28635DD-2782-4620-8E3E-48F50093B7CE}"/>
              </a:ext>
            </a:extLst>
          </p:cNvPr>
          <p:cNvSpPr txBox="1"/>
          <p:nvPr/>
        </p:nvSpPr>
        <p:spPr>
          <a:xfrm>
            <a:off x="824862" y="449025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R-squared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Amihud</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Goyenko</a:t>
            </a:r>
            <a:r>
              <a:rPr lang="en-US" altLang="zh-CN" dirty="0">
                <a:latin typeface="Times New Roman" panose="02020603050405020304" pitchFamily="18" charset="0"/>
                <a:cs typeface="Times New Roman" panose="02020603050405020304" pitchFamily="18" charset="0"/>
              </a:rPr>
              <a:t> 2013)</a:t>
            </a:r>
          </a:p>
        </p:txBody>
      </p:sp>
      <p:pic>
        <p:nvPicPr>
          <p:cNvPr id="13" name="图片 12">
            <a:extLst>
              <a:ext uri="{FF2B5EF4-FFF2-40B4-BE49-F238E27FC236}">
                <a16:creationId xmlns:a16="http://schemas.microsoft.com/office/drawing/2014/main" id="{B42A6DFF-1B81-4C56-999F-BDA0A4933A72}"/>
              </a:ext>
            </a:extLst>
          </p:cNvPr>
          <p:cNvPicPr>
            <a:picLocks noChangeAspect="1"/>
          </p:cNvPicPr>
          <p:nvPr/>
        </p:nvPicPr>
        <p:blipFill>
          <a:blip r:embed="rId3"/>
          <a:stretch>
            <a:fillRect/>
          </a:stretch>
        </p:blipFill>
        <p:spPr>
          <a:xfrm>
            <a:off x="4953000" y="3506862"/>
            <a:ext cx="3562350" cy="742950"/>
          </a:xfrm>
          <a:prstGeom prst="rect">
            <a:avLst/>
          </a:prstGeom>
        </p:spPr>
      </p:pic>
      <p:sp>
        <p:nvSpPr>
          <p:cNvPr id="38" name="文本框 37">
            <a:extLst>
              <a:ext uri="{FF2B5EF4-FFF2-40B4-BE49-F238E27FC236}">
                <a16:creationId xmlns:a16="http://schemas.microsoft.com/office/drawing/2014/main" id="{F0D10245-7EF0-4FBD-9810-4E27186552BA}"/>
              </a:ext>
            </a:extLst>
          </p:cNvPr>
          <p:cNvSpPr txBox="1"/>
          <p:nvPr/>
        </p:nvSpPr>
        <p:spPr>
          <a:xfrm>
            <a:off x="824862" y="5485491"/>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weight </a:t>
            </a:r>
          </a:p>
          <a:p>
            <a:pPr algn="ctr"/>
            <a:r>
              <a:rPr lang="en-US" altLang="zh-CN" dirty="0">
                <a:latin typeface="Times New Roman" panose="02020603050405020304" pitchFamily="18" charset="0"/>
                <a:cs typeface="Times New Roman" panose="02020603050405020304" pitchFamily="18" charset="0"/>
              </a:rPr>
              <a:t>(Doshi </a:t>
            </a:r>
            <a:r>
              <a:rPr lang="en-US" altLang="zh-CN" dirty="0" err="1">
                <a:latin typeface="Times New Roman" panose="02020603050405020304" pitchFamily="18" charset="0"/>
                <a:cs typeface="Times New Roman" panose="02020603050405020304" pitchFamily="18" charset="0"/>
              </a:rPr>
              <a:t>Elkamhi</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Simutin</a:t>
            </a:r>
            <a:r>
              <a:rPr lang="en-US" altLang="zh-CN" dirty="0">
                <a:latin typeface="Times New Roman" panose="02020603050405020304" pitchFamily="18" charset="0"/>
                <a:cs typeface="Times New Roman" panose="02020603050405020304" pitchFamily="18" charset="0"/>
              </a:rPr>
              <a:t> 2015)</a:t>
            </a:r>
          </a:p>
        </p:txBody>
      </p:sp>
      <p:pic>
        <p:nvPicPr>
          <p:cNvPr id="14" name="图片 13">
            <a:extLst>
              <a:ext uri="{FF2B5EF4-FFF2-40B4-BE49-F238E27FC236}">
                <a16:creationId xmlns:a16="http://schemas.microsoft.com/office/drawing/2014/main" id="{98750651-F2BF-4990-BD68-961CF082C135}"/>
              </a:ext>
            </a:extLst>
          </p:cNvPr>
          <p:cNvPicPr>
            <a:picLocks noChangeAspect="1"/>
          </p:cNvPicPr>
          <p:nvPr/>
        </p:nvPicPr>
        <p:blipFill>
          <a:blip r:embed="rId4"/>
          <a:stretch>
            <a:fillRect/>
          </a:stretch>
        </p:blipFill>
        <p:spPr>
          <a:xfrm>
            <a:off x="5039995" y="5599522"/>
            <a:ext cx="3067050" cy="533400"/>
          </a:xfrm>
          <a:prstGeom prst="rect">
            <a:avLst/>
          </a:prstGeom>
        </p:spPr>
      </p:pic>
      <p:cxnSp>
        <p:nvCxnSpPr>
          <p:cNvPr id="16" name="直接箭头连接符 15">
            <a:extLst>
              <a:ext uri="{FF2B5EF4-FFF2-40B4-BE49-F238E27FC236}">
                <a16:creationId xmlns:a16="http://schemas.microsoft.com/office/drawing/2014/main" id="{6ABF04C7-F8DE-4C92-82D9-0A3F324A89A4}"/>
              </a:ext>
            </a:extLst>
          </p:cNvPr>
          <p:cNvCxnSpPr/>
          <p:nvPr/>
        </p:nvCxnSpPr>
        <p:spPr>
          <a:xfrm>
            <a:off x="416560" y="1504986"/>
            <a:ext cx="0" cy="47700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D02662C-9A6E-443D-8FFE-3E598C63D6AE}"/>
              </a:ext>
            </a:extLst>
          </p:cNvPr>
          <p:cNvSpPr txBox="1"/>
          <p:nvPr/>
        </p:nvSpPr>
        <p:spPr>
          <a:xfrm>
            <a:off x="648338" y="3353170"/>
            <a:ext cx="4116064" cy="1034067"/>
          </a:xfrm>
          <a:prstGeom prst="rect">
            <a:avLst/>
          </a:prstGeom>
          <a:noFill/>
          <a:ln w="19050">
            <a:solidFill>
              <a:schemeClr val="accent2"/>
            </a:solidFill>
            <a:prstDash val="dash"/>
          </a:ln>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79084C59-C676-4F68-B746-582769EBF6B7}"/>
              </a:ext>
            </a:extLst>
          </p:cNvPr>
          <p:cNvPicPr>
            <a:picLocks noChangeAspect="1"/>
          </p:cNvPicPr>
          <p:nvPr/>
        </p:nvPicPr>
        <p:blipFill>
          <a:blip r:embed="rId5"/>
          <a:stretch>
            <a:fillRect/>
          </a:stretch>
        </p:blipFill>
        <p:spPr>
          <a:xfrm>
            <a:off x="4924637" y="2627840"/>
            <a:ext cx="4011609" cy="593131"/>
          </a:xfrm>
          <a:prstGeom prst="rect">
            <a:avLst/>
          </a:prstGeom>
        </p:spPr>
      </p:pic>
      <p:pic>
        <p:nvPicPr>
          <p:cNvPr id="3" name="图片 2">
            <a:extLst>
              <a:ext uri="{FF2B5EF4-FFF2-40B4-BE49-F238E27FC236}">
                <a16:creationId xmlns:a16="http://schemas.microsoft.com/office/drawing/2014/main" id="{86645190-E13F-45C2-AE1E-ED4FEA338879}"/>
              </a:ext>
            </a:extLst>
          </p:cNvPr>
          <p:cNvPicPr>
            <a:picLocks noChangeAspect="1"/>
          </p:cNvPicPr>
          <p:nvPr/>
        </p:nvPicPr>
        <p:blipFill>
          <a:blip r:embed="rId6"/>
          <a:stretch>
            <a:fillRect/>
          </a:stretch>
        </p:blipFill>
        <p:spPr>
          <a:xfrm>
            <a:off x="4816210" y="4590140"/>
            <a:ext cx="4228461" cy="567656"/>
          </a:xfrm>
          <a:prstGeom prst="rect">
            <a:avLst/>
          </a:prstGeom>
        </p:spPr>
      </p:pic>
    </p:spTree>
    <p:extLst>
      <p:ext uri="{BB962C8B-B14F-4D97-AF65-F5344CB8AC3E}">
        <p14:creationId xmlns:p14="http://schemas.microsoft.com/office/powerpoint/2010/main" val="170512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Share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419224"/>
                <a:ext cx="8295260" cy="4937127"/>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The active share is to compare the holdings of a mutual fund with the holdings of its benchmark index:</a:t>
                </a:r>
              </a:p>
              <a:p>
                <a:pPr lvl="1"/>
                <a:endParaRPr lang="en-US" altLang="zh-CN" sz="1400" dirty="0">
                  <a:latin typeface="Times New Roman" panose="02020603050405020304" pitchFamily="18" charset="0"/>
                  <a:cs typeface="Times New Roman" panose="02020603050405020304" pitchFamily="18" charset="0"/>
                </a:endParaRPr>
              </a:p>
              <a:p>
                <a:pPr marL="457200" lvl="1" indent="0" algn="ctr">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𝐴𝑐𝑡𝑖𝑣𝑒</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𝑆h𝑎𝑟𝑒</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 </m:t>
                      </m:r>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2</m:t>
                          </m:r>
                        </m:den>
                      </m:f>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𝑁</m:t>
                          </m:r>
                        </m:sup>
                        <m:e>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𝑓𝑢𝑛𝑑</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𝑖𝑛𝑑𝑒𝑥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Sub>
                          <m:r>
                            <a:rPr lang="en-US" altLang="zh-CN" i="1">
                              <a:latin typeface="Cambria Math" panose="020405030504060302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 </m:t>
                          </m:r>
                        </m:e>
                      </m:nary>
                    </m:oMath>
                  </m:oMathPara>
                </a14:m>
                <a:endParaRPr lang="en-US" altLang="zh-CN" b="0" i="1" dirty="0">
                  <a:latin typeface="Cambria Math" panose="02040503050406030204" pitchFamily="18" charset="0"/>
                  <a:cs typeface="Times New Roman" panose="02020603050405020304" pitchFamily="18" charset="0"/>
                </a:endParaRPr>
              </a:p>
              <a:p>
                <a:pPr marL="457200" lvl="1" indent="0" algn="ctr">
                  <a:buNone/>
                </a:pPr>
                <a:endParaRPr lang="en-US" altLang="zh-CN" i="1" dirty="0">
                  <a:latin typeface="Cambria Math" panose="020405030504060302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sty m:val="p"/>
                          </m:rPr>
                          <a:rPr lang="zh-CN" altLang="en-US" i="0">
                            <a:latin typeface="Cambria Math" panose="02040503050406030204" pitchFamily="18" charset="0"/>
                            <a:cs typeface="Times New Roman" panose="02020603050405020304" pitchFamily="18" charset="0"/>
                          </a:rPr>
                          <m:t>ω</m:t>
                        </m:r>
                      </m:e>
                      <m:sub>
                        <m:r>
                          <m:rPr>
                            <m:sty m:val="p"/>
                          </m:rPr>
                          <a:rPr lang="en-US" altLang="zh-CN" i="0">
                            <a:latin typeface="Cambria Math" panose="02040503050406030204" pitchFamily="18" charset="0"/>
                            <a:cs typeface="Times New Roman" panose="02020603050405020304" pitchFamily="18" charset="0"/>
                          </a:rPr>
                          <m:t>fund</m:t>
                        </m:r>
                        <m:r>
                          <a:rPr lang="en-US" altLang="zh-CN" i="0">
                            <a:latin typeface="Cambria Math" panose="02040503050406030204" pitchFamily="18" charset="0"/>
                            <a:cs typeface="Times New Roman" panose="02020603050405020304" pitchFamily="18" charset="0"/>
                          </a:rPr>
                          <m:t>,</m:t>
                        </m:r>
                        <m:r>
                          <m:rPr>
                            <m:sty m:val="p"/>
                          </m:rPr>
                          <a:rPr lang="en-US" altLang="zh-CN" i="0">
                            <a:latin typeface="Cambria Math" panose="02040503050406030204" pitchFamily="18" charset="0"/>
                            <a:cs typeface="Times New Roman" panose="02020603050405020304" pitchFamily="18" charset="0"/>
                          </a:rPr>
                          <m:t>t</m:t>
                        </m:r>
                      </m:sub>
                    </m:sSub>
                    <m:r>
                      <a:rPr lang="en-US" altLang="zh-CN" i="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sty m:val="p"/>
                          </m:rPr>
                          <a:rPr lang="zh-CN" altLang="en-US" i="0">
                            <a:latin typeface="Cambria Math" panose="02040503050406030204" pitchFamily="18" charset="0"/>
                            <a:cs typeface="Times New Roman" panose="02020603050405020304" pitchFamily="18" charset="0"/>
                          </a:rPr>
                          <m:t>ω</m:t>
                        </m:r>
                      </m:e>
                      <m:sub>
                        <m:r>
                          <m:rPr>
                            <m:sty m:val="p"/>
                          </m:rPr>
                          <a:rPr lang="en-US" altLang="zh-CN" i="0">
                            <a:latin typeface="Cambria Math" panose="02040503050406030204" pitchFamily="18" charset="0"/>
                            <a:cs typeface="Times New Roman" panose="02020603050405020304" pitchFamily="18" charset="0"/>
                          </a:rPr>
                          <m:t>index</m:t>
                        </m:r>
                        <m:r>
                          <a:rPr lang="en-US" altLang="zh-CN" i="0">
                            <a:latin typeface="Cambria Math" panose="02040503050406030204" pitchFamily="18" charset="0"/>
                            <a:cs typeface="Times New Roman" panose="02020603050405020304" pitchFamily="18" charset="0"/>
                          </a:rPr>
                          <m:t>,</m:t>
                        </m:r>
                        <m:r>
                          <m:rPr>
                            <m:sty m:val="p"/>
                          </m:rPr>
                          <a:rPr lang="en-US" altLang="zh-CN" i="0">
                            <a:latin typeface="Cambria Math" panose="02040503050406030204" pitchFamily="18" charset="0"/>
                            <a:cs typeface="Times New Roman" panose="02020603050405020304" pitchFamily="18" charset="0"/>
                          </a:rPr>
                          <m:t>t</m:t>
                        </m:r>
                      </m:sub>
                    </m:sSub>
                    <m:r>
                      <a:rPr lang="en-US" altLang="zh-CN" i="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are the portfolio weights of asset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in the fund and in the index, and the sum is taken over the universe of all assets</a:t>
                </a:r>
                <a:endParaRPr lang="en-US" altLang="zh-CN" b="0" dirty="0">
                  <a:latin typeface="Times New Roman" panose="02020603050405020304" pitchFamily="18" charset="0"/>
                  <a:cs typeface="Times New Roman" panose="02020603050405020304" pitchFamily="18" charset="0"/>
                </a:endParaRPr>
              </a:p>
              <a:p>
                <a:pPr lvl="1"/>
                <a:endParaRPr lang="en-US" altLang="zh-CN" b="0" i="1" dirty="0">
                  <a:latin typeface="Cambria Math" panose="02040503050406030204" pitchFamily="18" charset="0"/>
                  <a:cs typeface="Times New Roman" panose="02020603050405020304" pitchFamily="18" charset="0"/>
                </a:endParaRPr>
              </a:p>
              <a:p>
                <a:pPr marL="457200" lvl="1" indent="0">
                  <a:buNone/>
                </a:pPr>
                <a:endParaRPr lang="en-US" altLang="zh-CN" i="1" dirty="0">
                  <a:latin typeface="Times New Roman" panose="02020603050405020304" pitchFamily="18" charset="0"/>
                  <a:cs typeface="Times New Roman" panose="02020603050405020304" pitchFamily="18" charset="0"/>
                </a:endParaRPr>
              </a:p>
            </p:txBody>
          </p:sp>
        </mc:Choice>
        <mc:Fallback xmlns="">
          <p:sp>
            <p:nvSpPr>
              <p:cNvPr id="11" name="内容占位符 2">
                <a:extLst>
                  <a:ext uri="{FF2B5EF4-FFF2-40B4-BE49-F238E27FC236}">
                    <a16:creationId xmlns:a16="http://schemas.microsoft.com/office/drawing/2014/main" id="{963CD9C0-CA48-43BA-9182-CCBE203B8D30}"/>
                  </a:ext>
                </a:extLst>
              </p:cNvPr>
              <p:cNvSpPr>
                <a:spLocks noGrp="1" noRot="1" noChangeAspect="1" noMove="1" noResize="1" noEditPoints="1" noAdjustHandles="1" noChangeArrowheads="1" noChangeShapeType="1" noTextEdit="1"/>
              </p:cNvSpPr>
              <p:nvPr>
                <p:ph idx="1"/>
              </p:nvPr>
            </p:nvSpPr>
            <p:spPr>
              <a:xfrm>
                <a:off x="365760" y="1419224"/>
                <a:ext cx="8295260" cy="4937127"/>
              </a:xfrm>
              <a:blipFill>
                <a:blip r:embed="rId3"/>
                <a:stretch>
                  <a:fillRect t="-2222" r="-124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69F0561-5622-4298-ADF4-6F2952B97A33}"/>
              </a:ext>
            </a:extLst>
          </p:cNvPr>
          <p:cNvSpPr txBox="1"/>
          <p:nvPr/>
        </p:nvSpPr>
        <p:spPr>
          <a:xfrm flipV="1">
            <a:off x="1392978" y="2729993"/>
            <a:ext cx="6051817" cy="1157794"/>
          </a:xfrm>
          <a:prstGeom prst="rect">
            <a:avLst/>
          </a:prstGeom>
          <a:noFill/>
          <a:ln w="19050">
            <a:solidFill>
              <a:schemeClr val="accent2"/>
            </a:solidFill>
          </a:ln>
        </p:spPr>
        <p:txBody>
          <a:bodyPr wrap="square" rtlCol="0">
            <a:spAutoFit/>
          </a:bodyPr>
          <a:lstStyle/>
          <a:p>
            <a:endParaRPr lang="zh-CN" altLang="en-US" dirty="0"/>
          </a:p>
        </p:txBody>
      </p:sp>
      <p:cxnSp>
        <p:nvCxnSpPr>
          <p:cNvPr id="9" name="直接箭头连接符 8">
            <a:extLst>
              <a:ext uri="{FF2B5EF4-FFF2-40B4-BE49-F238E27FC236}">
                <a16:creationId xmlns:a16="http://schemas.microsoft.com/office/drawing/2014/main" id="{345297D6-DD7F-405C-A1C8-949807F4F118}"/>
              </a:ext>
            </a:extLst>
          </p:cNvPr>
          <p:cNvCxnSpPr>
            <a:cxnSpLocks/>
          </p:cNvCxnSpPr>
          <p:nvPr/>
        </p:nvCxnSpPr>
        <p:spPr>
          <a:xfrm>
            <a:off x="4714240" y="3922926"/>
            <a:ext cx="0" cy="149235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178C046-84BE-4768-B838-1700E8BE2483}"/>
              </a:ext>
            </a:extLst>
          </p:cNvPr>
          <p:cNvSpPr txBox="1"/>
          <p:nvPr/>
        </p:nvSpPr>
        <p:spPr>
          <a:xfrm>
            <a:off x="3684909" y="5673696"/>
            <a:ext cx="2057389" cy="461665"/>
          </a:xfrm>
          <a:prstGeom prst="rect">
            <a:avLst/>
          </a:prstGeom>
          <a:noFill/>
          <a:ln w="38100">
            <a:solidFill>
              <a:schemeClr val="accent2"/>
            </a:solidFill>
          </a:ln>
        </p:spPr>
        <p:txBody>
          <a:bodyPr wrap="square" rtlCol="0">
            <a:spAutoFit/>
          </a:bodyPr>
          <a:lstStyle/>
          <a:p>
            <a:pPr algn="ctr"/>
            <a:r>
              <a:rPr lang="en-US" altLang="zh-CN" sz="2400" dirty="0"/>
              <a:t>Stock Picking</a:t>
            </a:r>
            <a:endParaRPr lang="zh-CN" altLang="en-US" sz="2400" dirty="0"/>
          </a:p>
        </p:txBody>
      </p:sp>
    </p:spTree>
    <p:extLst>
      <p:ext uri="{BB962C8B-B14F-4D97-AF65-F5344CB8AC3E}">
        <p14:creationId xmlns:p14="http://schemas.microsoft.com/office/powerpoint/2010/main" val="202719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a:xfrm>
            <a:off x="628650" y="273686"/>
            <a:ext cx="7886700" cy="1325563"/>
          </a:xfrm>
        </p:spPr>
        <p:txBody>
          <a:bodyPr/>
          <a:lstStyle/>
          <a:p>
            <a:r>
              <a:rPr lang="en-US" altLang="zh-CN" dirty="0">
                <a:latin typeface="Times New Roman" panose="02020603050405020304" pitchFamily="18" charset="0"/>
                <a:cs typeface="Times New Roman" panose="02020603050405020304" pitchFamily="18" charset="0"/>
              </a:rPr>
              <a:t>Introduction: Active Managerial</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2020/4/18</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17</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34" name="文本框 33">
            <a:extLst>
              <a:ext uri="{FF2B5EF4-FFF2-40B4-BE49-F238E27FC236}">
                <a16:creationId xmlns:a16="http://schemas.microsoft.com/office/drawing/2014/main" id="{27FA7DEB-B955-4B12-80DE-0544C0B39267}"/>
              </a:ext>
            </a:extLst>
          </p:cNvPr>
          <p:cNvSpPr txBox="1"/>
          <p:nvPr/>
        </p:nvSpPr>
        <p:spPr>
          <a:xfrm>
            <a:off x="824862" y="2523479"/>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Industry concentration ratio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Kacperczyk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Sialm</a:t>
            </a:r>
            <a:r>
              <a:rPr lang="en-US" altLang="zh-CN" dirty="0">
                <a:latin typeface="Times New Roman" panose="02020603050405020304" pitchFamily="18" charset="0"/>
                <a:cs typeface="Times New Roman" panose="02020603050405020304" pitchFamily="18" charset="0"/>
              </a:rPr>
              <a:t>, and Zheng 2005)</a:t>
            </a:r>
            <a:endParaRPr lang="en-US" altLang="zh-CN" sz="20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F61B75B5-4D59-4B0E-BC8B-43DE482BB7F2}"/>
              </a:ext>
            </a:extLst>
          </p:cNvPr>
          <p:cNvSpPr txBox="1"/>
          <p:nvPr/>
        </p:nvSpPr>
        <p:spPr>
          <a:xfrm>
            <a:off x="824862" y="1535248"/>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Tracking error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Grinold</a:t>
            </a:r>
            <a:r>
              <a:rPr lang="en-US" altLang="zh-CN" dirty="0">
                <a:latin typeface="Times New Roman" panose="02020603050405020304" pitchFamily="18" charset="0"/>
                <a:cs typeface="Times New Roman" panose="02020603050405020304" pitchFamily="18" charset="0"/>
              </a:rPr>
              <a:t> and Kahn 1999)</a:t>
            </a:r>
          </a:p>
        </p:txBody>
      </p:sp>
      <p:sp>
        <p:nvSpPr>
          <p:cNvPr id="80" name="文本框 79">
            <a:extLst>
              <a:ext uri="{FF2B5EF4-FFF2-40B4-BE49-F238E27FC236}">
                <a16:creationId xmlns:a16="http://schemas.microsoft.com/office/drawing/2014/main" id="{DAB85C1A-3B7C-494E-B999-FE3FAD66594E}"/>
              </a:ext>
            </a:extLst>
          </p:cNvPr>
          <p:cNvSpPr txBox="1"/>
          <p:nvPr/>
        </p:nvSpPr>
        <p:spPr>
          <a:xfrm>
            <a:off x="824862" y="350087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share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Cremers</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Petajisto</a:t>
            </a:r>
            <a:r>
              <a:rPr lang="en-US" altLang="zh-CN" dirty="0">
                <a:latin typeface="Times New Roman" panose="02020603050405020304" pitchFamily="18" charset="0"/>
                <a:cs typeface="Times New Roman" panose="02020603050405020304" pitchFamily="18" charset="0"/>
              </a:rPr>
              <a:t> 2009)</a:t>
            </a:r>
          </a:p>
        </p:txBody>
      </p:sp>
      <p:pic>
        <p:nvPicPr>
          <p:cNvPr id="11" name="图片 10">
            <a:extLst>
              <a:ext uri="{FF2B5EF4-FFF2-40B4-BE49-F238E27FC236}">
                <a16:creationId xmlns:a16="http://schemas.microsoft.com/office/drawing/2014/main" id="{B6266DA4-3C85-40A0-BDA2-7657192B8F97}"/>
              </a:ext>
            </a:extLst>
          </p:cNvPr>
          <p:cNvPicPr>
            <a:picLocks noChangeAspect="1"/>
          </p:cNvPicPr>
          <p:nvPr/>
        </p:nvPicPr>
        <p:blipFill>
          <a:blip r:embed="rId2"/>
          <a:stretch>
            <a:fillRect/>
          </a:stretch>
        </p:blipFill>
        <p:spPr>
          <a:xfrm>
            <a:off x="4924637" y="1738666"/>
            <a:ext cx="3562350" cy="394772"/>
          </a:xfrm>
          <a:prstGeom prst="rect">
            <a:avLst/>
          </a:prstGeom>
        </p:spPr>
      </p:pic>
      <p:sp>
        <p:nvSpPr>
          <p:cNvPr id="32" name="文本框 31">
            <a:extLst>
              <a:ext uri="{FF2B5EF4-FFF2-40B4-BE49-F238E27FC236}">
                <a16:creationId xmlns:a16="http://schemas.microsoft.com/office/drawing/2014/main" id="{F28635DD-2782-4620-8E3E-48F50093B7CE}"/>
              </a:ext>
            </a:extLst>
          </p:cNvPr>
          <p:cNvSpPr txBox="1"/>
          <p:nvPr/>
        </p:nvSpPr>
        <p:spPr>
          <a:xfrm>
            <a:off x="824862" y="449025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R-squared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Amihud</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Goyenko</a:t>
            </a:r>
            <a:r>
              <a:rPr lang="en-US" altLang="zh-CN" dirty="0">
                <a:latin typeface="Times New Roman" panose="02020603050405020304" pitchFamily="18" charset="0"/>
                <a:cs typeface="Times New Roman" panose="02020603050405020304" pitchFamily="18" charset="0"/>
              </a:rPr>
              <a:t> 2013)</a:t>
            </a:r>
          </a:p>
        </p:txBody>
      </p:sp>
      <p:pic>
        <p:nvPicPr>
          <p:cNvPr id="13" name="图片 12">
            <a:extLst>
              <a:ext uri="{FF2B5EF4-FFF2-40B4-BE49-F238E27FC236}">
                <a16:creationId xmlns:a16="http://schemas.microsoft.com/office/drawing/2014/main" id="{B42A6DFF-1B81-4C56-999F-BDA0A4933A72}"/>
              </a:ext>
            </a:extLst>
          </p:cNvPr>
          <p:cNvPicPr>
            <a:picLocks noChangeAspect="1"/>
          </p:cNvPicPr>
          <p:nvPr/>
        </p:nvPicPr>
        <p:blipFill>
          <a:blip r:embed="rId3"/>
          <a:stretch>
            <a:fillRect/>
          </a:stretch>
        </p:blipFill>
        <p:spPr>
          <a:xfrm>
            <a:off x="4953000" y="3506862"/>
            <a:ext cx="3562350" cy="742950"/>
          </a:xfrm>
          <a:prstGeom prst="rect">
            <a:avLst/>
          </a:prstGeom>
        </p:spPr>
      </p:pic>
      <p:sp>
        <p:nvSpPr>
          <p:cNvPr id="38" name="文本框 37">
            <a:extLst>
              <a:ext uri="{FF2B5EF4-FFF2-40B4-BE49-F238E27FC236}">
                <a16:creationId xmlns:a16="http://schemas.microsoft.com/office/drawing/2014/main" id="{F0D10245-7EF0-4FBD-9810-4E27186552BA}"/>
              </a:ext>
            </a:extLst>
          </p:cNvPr>
          <p:cNvSpPr txBox="1"/>
          <p:nvPr/>
        </p:nvSpPr>
        <p:spPr>
          <a:xfrm>
            <a:off x="824862" y="5485491"/>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weight </a:t>
            </a:r>
          </a:p>
          <a:p>
            <a:pPr algn="ctr"/>
            <a:r>
              <a:rPr lang="en-US" altLang="zh-CN" dirty="0">
                <a:latin typeface="Times New Roman" panose="02020603050405020304" pitchFamily="18" charset="0"/>
                <a:cs typeface="Times New Roman" panose="02020603050405020304" pitchFamily="18" charset="0"/>
              </a:rPr>
              <a:t>(Doshi </a:t>
            </a:r>
            <a:r>
              <a:rPr lang="en-US" altLang="zh-CN" dirty="0" err="1">
                <a:latin typeface="Times New Roman" panose="02020603050405020304" pitchFamily="18" charset="0"/>
                <a:cs typeface="Times New Roman" panose="02020603050405020304" pitchFamily="18" charset="0"/>
              </a:rPr>
              <a:t>Elkamhi</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Simutin</a:t>
            </a:r>
            <a:r>
              <a:rPr lang="en-US" altLang="zh-CN" dirty="0">
                <a:latin typeface="Times New Roman" panose="02020603050405020304" pitchFamily="18" charset="0"/>
                <a:cs typeface="Times New Roman" panose="02020603050405020304" pitchFamily="18" charset="0"/>
              </a:rPr>
              <a:t> 2015)</a:t>
            </a:r>
          </a:p>
        </p:txBody>
      </p:sp>
      <p:pic>
        <p:nvPicPr>
          <p:cNvPr id="14" name="图片 13">
            <a:extLst>
              <a:ext uri="{FF2B5EF4-FFF2-40B4-BE49-F238E27FC236}">
                <a16:creationId xmlns:a16="http://schemas.microsoft.com/office/drawing/2014/main" id="{98750651-F2BF-4990-BD68-961CF082C135}"/>
              </a:ext>
            </a:extLst>
          </p:cNvPr>
          <p:cNvPicPr>
            <a:picLocks noChangeAspect="1"/>
          </p:cNvPicPr>
          <p:nvPr/>
        </p:nvPicPr>
        <p:blipFill>
          <a:blip r:embed="rId4"/>
          <a:stretch>
            <a:fillRect/>
          </a:stretch>
        </p:blipFill>
        <p:spPr>
          <a:xfrm>
            <a:off x="5039995" y="5599522"/>
            <a:ext cx="3067050" cy="533400"/>
          </a:xfrm>
          <a:prstGeom prst="rect">
            <a:avLst/>
          </a:prstGeom>
        </p:spPr>
      </p:pic>
      <p:cxnSp>
        <p:nvCxnSpPr>
          <p:cNvPr id="16" name="直接箭头连接符 15">
            <a:extLst>
              <a:ext uri="{FF2B5EF4-FFF2-40B4-BE49-F238E27FC236}">
                <a16:creationId xmlns:a16="http://schemas.microsoft.com/office/drawing/2014/main" id="{6ABF04C7-F8DE-4C92-82D9-0A3F324A89A4}"/>
              </a:ext>
            </a:extLst>
          </p:cNvPr>
          <p:cNvCxnSpPr/>
          <p:nvPr/>
        </p:nvCxnSpPr>
        <p:spPr>
          <a:xfrm>
            <a:off x="416560" y="1504986"/>
            <a:ext cx="0" cy="47700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D02662C-9A6E-443D-8FFE-3E598C63D6AE}"/>
              </a:ext>
            </a:extLst>
          </p:cNvPr>
          <p:cNvSpPr txBox="1"/>
          <p:nvPr/>
        </p:nvSpPr>
        <p:spPr>
          <a:xfrm>
            <a:off x="655003" y="4339709"/>
            <a:ext cx="4116064" cy="1034067"/>
          </a:xfrm>
          <a:prstGeom prst="rect">
            <a:avLst/>
          </a:prstGeom>
          <a:noFill/>
          <a:ln w="19050">
            <a:solidFill>
              <a:schemeClr val="accent2"/>
            </a:solidFill>
            <a:prstDash val="dash"/>
          </a:ln>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79084C59-C676-4F68-B746-582769EBF6B7}"/>
              </a:ext>
            </a:extLst>
          </p:cNvPr>
          <p:cNvPicPr>
            <a:picLocks noChangeAspect="1"/>
          </p:cNvPicPr>
          <p:nvPr/>
        </p:nvPicPr>
        <p:blipFill>
          <a:blip r:embed="rId5"/>
          <a:stretch>
            <a:fillRect/>
          </a:stretch>
        </p:blipFill>
        <p:spPr>
          <a:xfrm>
            <a:off x="4924637" y="2627840"/>
            <a:ext cx="4011609" cy="593131"/>
          </a:xfrm>
          <a:prstGeom prst="rect">
            <a:avLst/>
          </a:prstGeom>
        </p:spPr>
      </p:pic>
      <p:pic>
        <p:nvPicPr>
          <p:cNvPr id="3" name="图片 2">
            <a:extLst>
              <a:ext uri="{FF2B5EF4-FFF2-40B4-BE49-F238E27FC236}">
                <a16:creationId xmlns:a16="http://schemas.microsoft.com/office/drawing/2014/main" id="{86645190-E13F-45C2-AE1E-ED4FEA338879}"/>
              </a:ext>
            </a:extLst>
          </p:cNvPr>
          <p:cNvPicPr>
            <a:picLocks noChangeAspect="1"/>
          </p:cNvPicPr>
          <p:nvPr/>
        </p:nvPicPr>
        <p:blipFill>
          <a:blip r:embed="rId6"/>
          <a:stretch>
            <a:fillRect/>
          </a:stretch>
        </p:blipFill>
        <p:spPr>
          <a:xfrm>
            <a:off x="4816210" y="4590140"/>
            <a:ext cx="4228461" cy="567656"/>
          </a:xfrm>
          <a:prstGeom prst="rect">
            <a:avLst/>
          </a:prstGeom>
        </p:spPr>
      </p:pic>
      <p:cxnSp>
        <p:nvCxnSpPr>
          <p:cNvPr id="9" name="直接箭头连接符 8">
            <a:extLst>
              <a:ext uri="{FF2B5EF4-FFF2-40B4-BE49-F238E27FC236}">
                <a16:creationId xmlns:a16="http://schemas.microsoft.com/office/drawing/2014/main" id="{2CEE02FE-412A-4A0D-975D-8A193D6720A7}"/>
              </a:ext>
            </a:extLst>
          </p:cNvPr>
          <p:cNvCxnSpPr>
            <a:cxnSpLocks/>
          </p:cNvCxnSpPr>
          <p:nvPr/>
        </p:nvCxnSpPr>
        <p:spPr>
          <a:xfrm flipH="1">
            <a:off x="6115050" y="2133438"/>
            <a:ext cx="1210310" cy="2456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54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R-Square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18</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419224"/>
            <a:ext cx="8295260" cy="4937127"/>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Use the fund’s R2 (from a regression on common factor) as a proxy measure of selectivity.</a:t>
            </a:r>
            <a:endParaRPr lang="en-US" altLang="zh-CN" sz="1400" dirty="0">
              <a:latin typeface="Times New Roman" panose="02020603050405020304" pitchFamily="18" charset="0"/>
              <a:cs typeface="Times New Roman" panose="02020603050405020304" pitchFamily="18" charset="0"/>
            </a:endParaRPr>
          </a:p>
          <a:p>
            <a:pPr marL="457200" lvl="1" indent="0" algn="ctr">
              <a:buNone/>
            </a:pPr>
            <a:endParaRPr lang="en-US" altLang="zh-CN" b="0" i="1" dirty="0">
              <a:latin typeface="Cambria Math" panose="02040503050406030204" pitchFamily="18" charset="0"/>
              <a:cs typeface="Times New Roman" panose="02020603050405020304" pitchFamily="18" charset="0"/>
            </a:endParaRPr>
          </a:p>
          <a:p>
            <a:pPr marL="457200" lvl="1" indent="0" algn="ctr">
              <a:buNone/>
            </a:pPr>
            <a:endParaRPr lang="en-US" altLang="zh-CN" i="1" dirty="0">
              <a:latin typeface="Cambria Math" panose="020405030504060302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The lower R2 the greater selectivity, the better the subsequent performance, after controlling for fund characteristics and past performance</a:t>
            </a:r>
          </a:p>
          <a:p>
            <a:pPr lvl="1"/>
            <a:r>
              <a:rPr lang="en-US" altLang="zh-CN" i="1" dirty="0">
                <a:latin typeface="Times New Roman" panose="02020603050405020304" pitchFamily="18" charset="0"/>
                <a:cs typeface="Times New Roman" panose="02020603050405020304" pitchFamily="18" charset="0"/>
              </a:rPr>
              <a:t>R2 also predicts performance for mutual funds that hold corporate bonds</a:t>
            </a:r>
            <a:endParaRPr lang="en-US" altLang="zh-CN" b="0" i="1" dirty="0">
              <a:latin typeface="Times New Roman" panose="02020603050405020304" pitchFamily="18" charset="0"/>
              <a:cs typeface="Times New Roman" panose="02020603050405020304" pitchFamily="18" charset="0"/>
            </a:endParaRPr>
          </a:p>
          <a:p>
            <a:pPr marL="457200" lvl="1" indent="0">
              <a:buNone/>
            </a:pPr>
            <a:endParaRPr lang="en-US" altLang="zh-CN" i="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69F0561-5622-4298-ADF4-6F2952B97A33}"/>
              </a:ext>
            </a:extLst>
          </p:cNvPr>
          <p:cNvSpPr txBox="1"/>
          <p:nvPr/>
        </p:nvSpPr>
        <p:spPr>
          <a:xfrm flipV="1">
            <a:off x="1546091" y="2455313"/>
            <a:ext cx="6051817" cy="1157794"/>
          </a:xfrm>
          <a:prstGeom prst="rect">
            <a:avLst/>
          </a:prstGeom>
          <a:noFill/>
          <a:ln w="19050">
            <a:solidFill>
              <a:schemeClr val="accent2"/>
            </a:solidFill>
          </a:ln>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4C109340-3DD2-447A-AA3C-8D00B0B6A45C}"/>
              </a:ext>
            </a:extLst>
          </p:cNvPr>
          <p:cNvPicPr>
            <a:picLocks noChangeAspect="1"/>
          </p:cNvPicPr>
          <p:nvPr/>
        </p:nvPicPr>
        <p:blipFill>
          <a:blip r:embed="rId3"/>
          <a:stretch>
            <a:fillRect/>
          </a:stretch>
        </p:blipFill>
        <p:spPr>
          <a:xfrm>
            <a:off x="1657348" y="2639420"/>
            <a:ext cx="5881570" cy="789580"/>
          </a:xfrm>
          <a:prstGeom prst="rect">
            <a:avLst/>
          </a:prstGeom>
        </p:spPr>
      </p:pic>
    </p:spTree>
    <p:extLst>
      <p:ext uri="{BB962C8B-B14F-4D97-AF65-F5344CB8AC3E}">
        <p14:creationId xmlns:p14="http://schemas.microsoft.com/office/powerpoint/2010/main" val="427168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a:xfrm>
            <a:off x="628650" y="273686"/>
            <a:ext cx="7886700" cy="1325563"/>
          </a:xfrm>
        </p:spPr>
        <p:txBody>
          <a:bodyPr/>
          <a:lstStyle/>
          <a:p>
            <a:r>
              <a:rPr lang="en-US" altLang="zh-CN" dirty="0">
                <a:latin typeface="Times New Roman" panose="02020603050405020304" pitchFamily="18" charset="0"/>
                <a:cs typeface="Times New Roman" panose="02020603050405020304" pitchFamily="18" charset="0"/>
              </a:rPr>
              <a:t>Introduction: Active Managerial</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2020/4/18</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19</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34" name="文本框 33">
            <a:extLst>
              <a:ext uri="{FF2B5EF4-FFF2-40B4-BE49-F238E27FC236}">
                <a16:creationId xmlns:a16="http://schemas.microsoft.com/office/drawing/2014/main" id="{27FA7DEB-B955-4B12-80DE-0544C0B39267}"/>
              </a:ext>
            </a:extLst>
          </p:cNvPr>
          <p:cNvSpPr txBox="1"/>
          <p:nvPr/>
        </p:nvSpPr>
        <p:spPr>
          <a:xfrm>
            <a:off x="824862" y="2523479"/>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Industry concentration ratio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Kacperczyk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Sialm</a:t>
            </a:r>
            <a:r>
              <a:rPr lang="en-US" altLang="zh-CN" dirty="0">
                <a:latin typeface="Times New Roman" panose="02020603050405020304" pitchFamily="18" charset="0"/>
                <a:cs typeface="Times New Roman" panose="02020603050405020304" pitchFamily="18" charset="0"/>
              </a:rPr>
              <a:t>, and Zheng 2005)</a:t>
            </a:r>
            <a:endParaRPr lang="en-US" altLang="zh-CN" sz="20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F61B75B5-4D59-4B0E-BC8B-43DE482BB7F2}"/>
              </a:ext>
            </a:extLst>
          </p:cNvPr>
          <p:cNvSpPr txBox="1"/>
          <p:nvPr/>
        </p:nvSpPr>
        <p:spPr>
          <a:xfrm>
            <a:off x="824862" y="1535248"/>
            <a:ext cx="3776347"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Tracking error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Grinold</a:t>
            </a:r>
            <a:r>
              <a:rPr lang="en-US" altLang="zh-CN" dirty="0">
                <a:latin typeface="Times New Roman" panose="02020603050405020304" pitchFamily="18" charset="0"/>
                <a:cs typeface="Times New Roman" panose="02020603050405020304" pitchFamily="18" charset="0"/>
              </a:rPr>
              <a:t> and Kahn 1999)</a:t>
            </a:r>
          </a:p>
        </p:txBody>
      </p:sp>
      <p:sp>
        <p:nvSpPr>
          <p:cNvPr id="80" name="文本框 79">
            <a:extLst>
              <a:ext uri="{FF2B5EF4-FFF2-40B4-BE49-F238E27FC236}">
                <a16:creationId xmlns:a16="http://schemas.microsoft.com/office/drawing/2014/main" id="{DAB85C1A-3B7C-494E-B999-FE3FAD66594E}"/>
              </a:ext>
            </a:extLst>
          </p:cNvPr>
          <p:cNvSpPr txBox="1"/>
          <p:nvPr/>
        </p:nvSpPr>
        <p:spPr>
          <a:xfrm>
            <a:off x="824862" y="350087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share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Cremers</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Petajisto</a:t>
            </a:r>
            <a:r>
              <a:rPr lang="en-US" altLang="zh-CN" dirty="0">
                <a:latin typeface="Times New Roman" panose="02020603050405020304" pitchFamily="18" charset="0"/>
                <a:cs typeface="Times New Roman" panose="02020603050405020304" pitchFamily="18" charset="0"/>
              </a:rPr>
              <a:t> 2009)</a:t>
            </a:r>
          </a:p>
        </p:txBody>
      </p:sp>
      <p:pic>
        <p:nvPicPr>
          <p:cNvPr id="11" name="图片 10">
            <a:extLst>
              <a:ext uri="{FF2B5EF4-FFF2-40B4-BE49-F238E27FC236}">
                <a16:creationId xmlns:a16="http://schemas.microsoft.com/office/drawing/2014/main" id="{B6266DA4-3C85-40A0-BDA2-7657192B8F97}"/>
              </a:ext>
            </a:extLst>
          </p:cNvPr>
          <p:cNvPicPr>
            <a:picLocks noChangeAspect="1"/>
          </p:cNvPicPr>
          <p:nvPr/>
        </p:nvPicPr>
        <p:blipFill>
          <a:blip r:embed="rId2"/>
          <a:stretch>
            <a:fillRect/>
          </a:stretch>
        </p:blipFill>
        <p:spPr>
          <a:xfrm>
            <a:off x="4924637" y="1738666"/>
            <a:ext cx="3562350" cy="394772"/>
          </a:xfrm>
          <a:prstGeom prst="rect">
            <a:avLst/>
          </a:prstGeom>
        </p:spPr>
      </p:pic>
      <p:sp>
        <p:nvSpPr>
          <p:cNvPr id="32" name="文本框 31">
            <a:extLst>
              <a:ext uri="{FF2B5EF4-FFF2-40B4-BE49-F238E27FC236}">
                <a16:creationId xmlns:a16="http://schemas.microsoft.com/office/drawing/2014/main" id="{F28635DD-2782-4620-8E3E-48F50093B7CE}"/>
              </a:ext>
            </a:extLst>
          </p:cNvPr>
          <p:cNvSpPr txBox="1"/>
          <p:nvPr/>
        </p:nvSpPr>
        <p:spPr>
          <a:xfrm>
            <a:off x="824862" y="4490252"/>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R-squared </a:t>
            </a:r>
          </a:p>
          <a:p>
            <a:pPr algn="ct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Amihud</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Goyenko</a:t>
            </a:r>
            <a:r>
              <a:rPr lang="en-US" altLang="zh-CN" dirty="0">
                <a:latin typeface="Times New Roman" panose="02020603050405020304" pitchFamily="18" charset="0"/>
                <a:cs typeface="Times New Roman" panose="02020603050405020304" pitchFamily="18" charset="0"/>
              </a:rPr>
              <a:t> 2013)</a:t>
            </a:r>
          </a:p>
        </p:txBody>
      </p:sp>
      <p:pic>
        <p:nvPicPr>
          <p:cNvPr id="13" name="图片 12">
            <a:extLst>
              <a:ext uri="{FF2B5EF4-FFF2-40B4-BE49-F238E27FC236}">
                <a16:creationId xmlns:a16="http://schemas.microsoft.com/office/drawing/2014/main" id="{B42A6DFF-1B81-4C56-999F-BDA0A4933A72}"/>
              </a:ext>
            </a:extLst>
          </p:cNvPr>
          <p:cNvPicPr>
            <a:picLocks noChangeAspect="1"/>
          </p:cNvPicPr>
          <p:nvPr/>
        </p:nvPicPr>
        <p:blipFill>
          <a:blip r:embed="rId3"/>
          <a:stretch>
            <a:fillRect/>
          </a:stretch>
        </p:blipFill>
        <p:spPr>
          <a:xfrm>
            <a:off x="4953000" y="3506862"/>
            <a:ext cx="3562350" cy="742950"/>
          </a:xfrm>
          <a:prstGeom prst="rect">
            <a:avLst/>
          </a:prstGeom>
        </p:spPr>
      </p:pic>
      <p:sp>
        <p:nvSpPr>
          <p:cNvPr id="38" name="文本框 37">
            <a:extLst>
              <a:ext uri="{FF2B5EF4-FFF2-40B4-BE49-F238E27FC236}">
                <a16:creationId xmlns:a16="http://schemas.microsoft.com/office/drawing/2014/main" id="{F0D10245-7EF0-4FBD-9810-4E27186552BA}"/>
              </a:ext>
            </a:extLst>
          </p:cNvPr>
          <p:cNvSpPr txBox="1"/>
          <p:nvPr/>
        </p:nvSpPr>
        <p:spPr>
          <a:xfrm>
            <a:off x="824862" y="5485491"/>
            <a:ext cx="3776346" cy="738664"/>
          </a:xfrm>
          <a:prstGeom prst="rect">
            <a:avLst/>
          </a:prstGeom>
          <a:noFill/>
          <a:ln>
            <a:solidFill>
              <a:schemeClr val="tx1"/>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weight </a:t>
            </a:r>
          </a:p>
          <a:p>
            <a:pPr algn="ctr"/>
            <a:r>
              <a:rPr lang="en-US" altLang="zh-CN" dirty="0">
                <a:latin typeface="Times New Roman" panose="02020603050405020304" pitchFamily="18" charset="0"/>
                <a:cs typeface="Times New Roman" panose="02020603050405020304" pitchFamily="18" charset="0"/>
              </a:rPr>
              <a:t>(Doshi </a:t>
            </a:r>
            <a:r>
              <a:rPr lang="en-US" altLang="zh-CN" dirty="0" err="1">
                <a:latin typeface="Times New Roman" panose="02020603050405020304" pitchFamily="18" charset="0"/>
                <a:cs typeface="Times New Roman" panose="02020603050405020304" pitchFamily="18" charset="0"/>
              </a:rPr>
              <a:t>Elkamhi</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Simutin</a:t>
            </a:r>
            <a:r>
              <a:rPr lang="en-US" altLang="zh-CN" dirty="0">
                <a:latin typeface="Times New Roman" panose="02020603050405020304" pitchFamily="18" charset="0"/>
                <a:cs typeface="Times New Roman" panose="02020603050405020304" pitchFamily="18" charset="0"/>
              </a:rPr>
              <a:t> 2015)</a:t>
            </a:r>
          </a:p>
        </p:txBody>
      </p:sp>
      <p:pic>
        <p:nvPicPr>
          <p:cNvPr id="14" name="图片 13">
            <a:extLst>
              <a:ext uri="{FF2B5EF4-FFF2-40B4-BE49-F238E27FC236}">
                <a16:creationId xmlns:a16="http://schemas.microsoft.com/office/drawing/2014/main" id="{98750651-F2BF-4990-BD68-961CF082C135}"/>
              </a:ext>
            </a:extLst>
          </p:cNvPr>
          <p:cNvPicPr>
            <a:picLocks noChangeAspect="1"/>
          </p:cNvPicPr>
          <p:nvPr/>
        </p:nvPicPr>
        <p:blipFill>
          <a:blip r:embed="rId4"/>
          <a:stretch>
            <a:fillRect/>
          </a:stretch>
        </p:blipFill>
        <p:spPr>
          <a:xfrm>
            <a:off x="5039995" y="5599522"/>
            <a:ext cx="3067050" cy="533400"/>
          </a:xfrm>
          <a:prstGeom prst="rect">
            <a:avLst/>
          </a:prstGeom>
        </p:spPr>
      </p:pic>
      <p:cxnSp>
        <p:nvCxnSpPr>
          <p:cNvPr id="16" name="直接箭头连接符 15">
            <a:extLst>
              <a:ext uri="{FF2B5EF4-FFF2-40B4-BE49-F238E27FC236}">
                <a16:creationId xmlns:a16="http://schemas.microsoft.com/office/drawing/2014/main" id="{6ABF04C7-F8DE-4C92-82D9-0A3F324A89A4}"/>
              </a:ext>
            </a:extLst>
          </p:cNvPr>
          <p:cNvCxnSpPr/>
          <p:nvPr/>
        </p:nvCxnSpPr>
        <p:spPr>
          <a:xfrm>
            <a:off x="416560" y="1504986"/>
            <a:ext cx="0" cy="47700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DF23C947-14E0-429C-A510-AFB45B320A55}"/>
              </a:ext>
            </a:extLst>
          </p:cNvPr>
          <p:cNvSpPr txBox="1"/>
          <p:nvPr/>
        </p:nvSpPr>
        <p:spPr>
          <a:xfrm>
            <a:off x="628650" y="5343072"/>
            <a:ext cx="4116064" cy="1034067"/>
          </a:xfrm>
          <a:prstGeom prst="rect">
            <a:avLst/>
          </a:prstGeom>
          <a:noFill/>
          <a:ln w="19050">
            <a:solidFill>
              <a:schemeClr val="accent2"/>
            </a:solidFill>
            <a:prstDash val="dash"/>
          </a:ln>
        </p:spPr>
        <p:txBody>
          <a:bodyPr wrap="square" rtlCol="0">
            <a:spAutoFit/>
          </a:bodyPr>
          <a:lstStyle/>
          <a:p>
            <a:endParaRPr lang="zh-CN" altLang="en-US" dirty="0"/>
          </a:p>
        </p:txBody>
      </p:sp>
      <p:pic>
        <p:nvPicPr>
          <p:cNvPr id="18" name="图片 17">
            <a:extLst>
              <a:ext uri="{FF2B5EF4-FFF2-40B4-BE49-F238E27FC236}">
                <a16:creationId xmlns:a16="http://schemas.microsoft.com/office/drawing/2014/main" id="{F4E4E05A-4B70-46D2-B01E-94A07245E825}"/>
              </a:ext>
            </a:extLst>
          </p:cNvPr>
          <p:cNvPicPr>
            <a:picLocks noChangeAspect="1"/>
          </p:cNvPicPr>
          <p:nvPr/>
        </p:nvPicPr>
        <p:blipFill>
          <a:blip r:embed="rId5"/>
          <a:stretch>
            <a:fillRect/>
          </a:stretch>
        </p:blipFill>
        <p:spPr>
          <a:xfrm>
            <a:off x="4924637" y="2627840"/>
            <a:ext cx="4011609" cy="593131"/>
          </a:xfrm>
          <a:prstGeom prst="rect">
            <a:avLst/>
          </a:prstGeom>
        </p:spPr>
      </p:pic>
      <p:pic>
        <p:nvPicPr>
          <p:cNvPr id="17" name="图片 16">
            <a:extLst>
              <a:ext uri="{FF2B5EF4-FFF2-40B4-BE49-F238E27FC236}">
                <a16:creationId xmlns:a16="http://schemas.microsoft.com/office/drawing/2014/main" id="{605C9A2D-1809-4A5D-ADE6-A4C58EB2111C}"/>
              </a:ext>
            </a:extLst>
          </p:cNvPr>
          <p:cNvPicPr>
            <a:picLocks noChangeAspect="1"/>
          </p:cNvPicPr>
          <p:nvPr/>
        </p:nvPicPr>
        <p:blipFill>
          <a:blip r:embed="rId6"/>
          <a:stretch>
            <a:fillRect/>
          </a:stretch>
        </p:blipFill>
        <p:spPr>
          <a:xfrm>
            <a:off x="4816210" y="4590140"/>
            <a:ext cx="4228461" cy="567656"/>
          </a:xfrm>
          <a:prstGeom prst="rect">
            <a:avLst/>
          </a:prstGeom>
        </p:spPr>
      </p:pic>
    </p:spTree>
    <p:extLst>
      <p:ext uri="{BB962C8B-B14F-4D97-AF65-F5344CB8AC3E}">
        <p14:creationId xmlns:p14="http://schemas.microsoft.com/office/powerpoint/2010/main" val="371105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440A28-8D88-49B2-9DB5-7074C2BBA371}"/>
              </a:ext>
            </a:extLst>
          </p:cNvPr>
          <p:cNvSpPr>
            <a:spLocks noGrp="1"/>
          </p:cNvSpPr>
          <p:nvPr>
            <p:ph type="dt" sz="half" idx="10"/>
          </p:nvPr>
        </p:nvSpPr>
        <p:spPr/>
        <p:txBody>
          <a:bodyPr/>
          <a:lstStyle/>
          <a:p>
            <a:fld id="{31D9F0B1-BE05-4454-8DB8-40FCC415B6DE}" type="datetime1">
              <a:rPr lang="zh-CN" altLang="en-US" smtClean="0"/>
              <a:t>2020/4/18</a:t>
            </a:fld>
            <a:endParaRPr lang="zh-CN" altLang="en-US"/>
          </a:p>
        </p:txBody>
      </p:sp>
      <p:sp>
        <p:nvSpPr>
          <p:cNvPr id="5" name="页脚占位符 4">
            <a:extLst>
              <a:ext uri="{FF2B5EF4-FFF2-40B4-BE49-F238E27FC236}">
                <a16:creationId xmlns:a16="http://schemas.microsoft.com/office/drawing/2014/main" id="{BAFDE2E5-DBB6-4117-BB78-F87C2E540BA4}"/>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AFC4D85D-28E7-42E5-8161-EDD0DDB1C4D4}"/>
              </a:ext>
            </a:extLst>
          </p:cNvPr>
          <p:cNvSpPr>
            <a:spLocks noGrp="1"/>
          </p:cNvSpPr>
          <p:nvPr>
            <p:ph type="sldNum" sz="quarter" idx="12"/>
          </p:nvPr>
        </p:nvSpPr>
        <p:spPr/>
        <p:txBody>
          <a:bodyPr/>
          <a:lstStyle/>
          <a:p>
            <a:fld id="{6131721A-95F3-4C10-B9AE-0F28F1BB9086}" type="slidenum">
              <a:rPr lang="zh-CN" altLang="en-US" smtClean="0"/>
              <a:t>2</a:t>
            </a:fld>
            <a:endParaRPr lang="zh-CN" altLang="en-US"/>
          </a:p>
        </p:txBody>
      </p:sp>
      <p:sp>
        <p:nvSpPr>
          <p:cNvPr id="7" name="文本框 6">
            <a:extLst>
              <a:ext uri="{FF2B5EF4-FFF2-40B4-BE49-F238E27FC236}">
                <a16:creationId xmlns:a16="http://schemas.microsoft.com/office/drawing/2014/main" id="{8105CA4B-EED2-42A4-9A34-D9DFEBFBC456}"/>
              </a:ext>
            </a:extLst>
          </p:cNvPr>
          <p:cNvSpPr txBox="1"/>
          <p:nvPr/>
        </p:nvSpPr>
        <p:spPr>
          <a:xfrm>
            <a:off x="8425180" y="3564713"/>
            <a:ext cx="617222" cy="1473200"/>
          </a:xfrm>
          <a:prstGeom prst="rect">
            <a:avLst/>
          </a:prstGeom>
          <a:noFill/>
          <a:ln>
            <a:solidFill>
              <a:srgbClr val="FF0000"/>
            </a:solidFill>
          </a:ln>
        </p:spPr>
        <p:txBody>
          <a:bodyPr wrap="square" rtlCol="0">
            <a:spAutoFit/>
          </a:bodyPr>
          <a:lstStyle/>
          <a:p>
            <a:endParaRPr lang="zh-CN" altLang="en-US" dirty="0"/>
          </a:p>
        </p:txBody>
      </p:sp>
      <p:graphicFrame>
        <p:nvGraphicFramePr>
          <p:cNvPr id="9" name="表格 8">
            <a:extLst>
              <a:ext uri="{FF2B5EF4-FFF2-40B4-BE49-F238E27FC236}">
                <a16:creationId xmlns:a16="http://schemas.microsoft.com/office/drawing/2014/main" id="{00435331-5266-4BED-BE37-D4DF874715CA}"/>
              </a:ext>
            </a:extLst>
          </p:cNvPr>
          <p:cNvGraphicFramePr>
            <a:graphicFrameLocks noGrp="1"/>
          </p:cNvGraphicFramePr>
          <p:nvPr>
            <p:extLst>
              <p:ext uri="{D42A27DB-BD31-4B8C-83A1-F6EECF244321}">
                <p14:modId xmlns:p14="http://schemas.microsoft.com/office/powerpoint/2010/main" val="680952408"/>
              </p:ext>
            </p:extLst>
          </p:nvPr>
        </p:nvGraphicFramePr>
        <p:xfrm>
          <a:off x="81278" y="1867993"/>
          <a:ext cx="8981444" cy="3169920"/>
        </p:xfrm>
        <a:graphic>
          <a:graphicData uri="http://schemas.openxmlformats.org/drawingml/2006/table">
            <a:tbl>
              <a:tblPr/>
              <a:tblGrid>
                <a:gridCol w="1356380">
                  <a:extLst>
                    <a:ext uri="{9D8B030D-6E8A-4147-A177-3AD203B41FA5}">
                      <a16:colId xmlns:a16="http://schemas.microsoft.com/office/drawing/2014/main" val="161440444"/>
                    </a:ext>
                  </a:extLst>
                </a:gridCol>
                <a:gridCol w="635422">
                  <a:extLst>
                    <a:ext uri="{9D8B030D-6E8A-4147-A177-3AD203B41FA5}">
                      <a16:colId xmlns:a16="http://schemas.microsoft.com/office/drawing/2014/main" val="1991847568"/>
                    </a:ext>
                  </a:extLst>
                </a:gridCol>
                <a:gridCol w="635422">
                  <a:extLst>
                    <a:ext uri="{9D8B030D-6E8A-4147-A177-3AD203B41FA5}">
                      <a16:colId xmlns:a16="http://schemas.microsoft.com/office/drawing/2014/main" val="3663405760"/>
                    </a:ext>
                  </a:extLst>
                </a:gridCol>
                <a:gridCol w="635422">
                  <a:extLst>
                    <a:ext uri="{9D8B030D-6E8A-4147-A177-3AD203B41FA5}">
                      <a16:colId xmlns:a16="http://schemas.microsoft.com/office/drawing/2014/main" val="3746159504"/>
                    </a:ext>
                  </a:extLst>
                </a:gridCol>
                <a:gridCol w="635422">
                  <a:extLst>
                    <a:ext uri="{9D8B030D-6E8A-4147-A177-3AD203B41FA5}">
                      <a16:colId xmlns:a16="http://schemas.microsoft.com/office/drawing/2014/main" val="3246424100"/>
                    </a:ext>
                  </a:extLst>
                </a:gridCol>
                <a:gridCol w="635422">
                  <a:extLst>
                    <a:ext uri="{9D8B030D-6E8A-4147-A177-3AD203B41FA5}">
                      <a16:colId xmlns:a16="http://schemas.microsoft.com/office/drawing/2014/main" val="1338560165"/>
                    </a:ext>
                  </a:extLst>
                </a:gridCol>
                <a:gridCol w="635422">
                  <a:extLst>
                    <a:ext uri="{9D8B030D-6E8A-4147-A177-3AD203B41FA5}">
                      <a16:colId xmlns:a16="http://schemas.microsoft.com/office/drawing/2014/main" val="423027683"/>
                    </a:ext>
                  </a:extLst>
                </a:gridCol>
                <a:gridCol w="635422">
                  <a:extLst>
                    <a:ext uri="{9D8B030D-6E8A-4147-A177-3AD203B41FA5}">
                      <a16:colId xmlns:a16="http://schemas.microsoft.com/office/drawing/2014/main" val="1958934532"/>
                    </a:ext>
                  </a:extLst>
                </a:gridCol>
                <a:gridCol w="635422">
                  <a:extLst>
                    <a:ext uri="{9D8B030D-6E8A-4147-A177-3AD203B41FA5}">
                      <a16:colId xmlns:a16="http://schemas.microsoft.com/office/drawing/2014/main" val="3847757245"/>
                    </a:ext>
                  </a:extLst>
                </a:gridCol>
                <a:gridCol w="635422">
                  <a:extLst>
                    <a:ext uri="{9D8B030D-6E8A-4147-A177-3AD203B41FA5}">
                      <a16:colId xmlns:a16="http://schemas.microsoft.com/office/drawing/2014/main" val="926401807"/>
                    </a:ext>
                  </a:extLst>
                </a:gridCol>
                <a:gridCol w="635422">
                  <a:extLst>
                    <a:ext uri="{9D8B030D-6E8A-4147-A177-3AD203B41FA5}">
                      <a16:colId xmlns:a16="http://schemas.microsoft.com/office/drawing/2014/main" val="3687949740"/>
                    </a:ext>
                  </a:extLst>
                </a:gridCol>
                <a:gridCol w="635422">
                  <a:extLst>
                    <a:ext uri="{9D8B030D-6E8A-4147-A177-3AD203B41FA5}">
                      <a16:colId xmlns:a16="http://schemas.microsoft.com/office/drawing/2014/main" val="1772480494"/>
                    </a:ext>
                  </a:extLst>
                </a:gridCol>
                <a:gridCol w="635422">
                  <a:extLst>
                    <a:ext uri="{9D8B030D-6E8A-4147-A177-3AD203B41FA5}">
                      <a16:colId xmlns:a16="http://schemas.microsoft.com/office/drawing/2014/main" val="147595086"/>
                    </a:ext>
                  </a:extLst>
                </a:gridCol>
              </a:tblGrid>
              <a:tr h="211328">
                <a:tc>
                  <a:txBody>
                    <a:bodyPr/>
                    <a:lstStyle/>
                    <a:p>
                      <a:pPr algn="ctr" fontAlgn="ctr"/>
                      <a:endParaRPr lang="zh-CN" altLang="en-US" sz="800" b="0" i="0" u="none" strike="noStrike" dirty="0">
                        <a:solidFill>
                          <a:srgbClr val="000000"/>
                        </a:solidFill>
                        <a:effectLst/>
                        <a:latin typeface="Times New Roman" panose="02020603050405020304" pitchFamily="18" charset="0"/>
                        <a:ea typeface="等线" panose="02010600030101010101" pitchFamily="2" charset="-122"/>
                      </a:endParaRP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800" b="0" i="0" u="none" strike="noStrike" dirty="0">
                        <a:solidFill>
                          <a:srgbClr val="000000"/>
                        </a:solidFill>
                        <a:effectLst/>
                        <a:latin typeface="Times New Roman" panose="02020603050405020304" pitchFamily="18" charset="0"/>
                        <a:ea typeface="等线" panose="02010600030101010101" pitchFamily="2" charset="-122"/>
                      </a:endParaRP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2</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3</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4</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5</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6</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7</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8</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9</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10</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10-1</a:t>
                      </a:r>
                    </a:p>
                  </a:txBody>
                  <a:tcPr marL="5365" marR="5365" marT="536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193902"/>
                  </a:ext>
                </a:extLst>
              </a:tr>
              <a:tr h="211328">
                <a:tc rowSpan="2">
                  <a:txBody>
                    <a:bodyPr/>
                    <a:lstStyle/>
                    <a:p>
                      <a:pPr algn="ctr"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Standard </a:t>
                      </a:r>
                      <a:r>
                        <a:rPr lang="en-US" sz="800" b="0" i="0" u="none" strike="noStrike" dirty="0" err="1">
                          <a:solidFill>
                            <a:srgbClr val="000000"/>
                          </a:solidFill>
                          <a:effectLst/>
                          <a:latin typeface="Times New Roman" panose="02020603050405020304" pitchFamily="18" charset="0"/>
                          <a:ea typeface="等线" panose="02010600030101010101" pitchFamily="2" charset="-122"/>
                        </a:rPr>
                        <a:t>deviatio</a:t>
                      </a:r>
                      <a:endParaRPr lang="en-US" sz="800" b="0" i="0" u="none" strike="noStrike" dirty="0">
                        <a:solidFill>
                          <a:srgbClr val="000000"/>
                        </a:solidFill>
                        <a:effectLst/>
                        <a:latin typeface="Times New Roman" panose="02020603050405020304" pitchFamily="18" charset="0"/>
                        <a:ea typeface="等线" panose="02010600030101010101" pitchFamily="2" charset="-122"/>
                      </a:endParaRP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-0.0008</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0.0031</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0.0011</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0.0035</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0.0018</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0.0002</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-0.0033</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-0.0025</a:t>
                      </a:r>
                    </a:p>
                  </a:txBody>
                  <a:tcPr marL="5365" marR="5365" marT="536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86615449"/>
                  </a:ext>
                </a:extLst>
              </a:tr>
              <a:tr h="211328">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(-1.5113)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(0.9803)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(1.4723)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(0.3179)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(0.2181)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(0.5723)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(0.4274)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(0.2952)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(0.0254)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(-0.4691)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(-0.3758)</a:t>
                      </a:r>
                    </a:p>
                  </a:txBody>
                  <a:tcPr marL="5365" marR="5365" marT="5365" marB="0" anchor="ctr">
                    <a:lnL>
                      <a:noFill/>
                    </a:lnL>
                    <a:lnR>
                      <a:noFill/>
                    </a:lnR>
                    <a:lnT>
                      <a:noFill/>
                    </a:lnT>
                    <a:lnB>
                      <a:noFill/>
                    </a:lnB>
                  </a:tcPr>
                </a:tc>
                <a:extLst>
                  <a:ext uri="{0D108BD9-81ED-4DB2-BD59-A6C34878D82A}">
                    <a16:rowId xmlns:a16="http://schemas.microsoft.com/office/drawing/2014/main" val="3460328863"/>
                  </a:ext>
                </a:extLst>
              </a:tr>
              <a:tr h="211328">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Skewness</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-0.0006</a:t>
                      </a:r>
                    </a:p>
                  </a:txBody>
                  <a:tcPr marL="5365" marR="5365" marT="5365" marB="0" anchor="ctr">
                    <a:lnL>
                      <a:noFill/>
                    </a:lnL>
                    <a:lnR>
                      <a:noFill/>
                    </a:lnR>
                    <a:lnT>
                      <a:noFill/>
                    </a:lnT>
                    <a:lnB>
                      <a:noFill/>
                    </a:lnB>
                  </a:tcPr>
                </a:tc>
                <a:extLst>
                  <a:ext uri="{0D108BD9-81ED-4DB2-BD59-A6C34878D82A}">
                    <a16:rowId xmlns:a16="http://schemas.microsoft.com/office/drawing/2014/main" val="4271267070"/>
                  </a:ext>
                </a:extLst>
              </a:tr>
              <a:tr h="211328">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(0.3896)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(0.2612)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(0.2068)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(0.2973)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(0.2772)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(0.2845)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(0.3199)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(0.1748)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(0.0853)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(-0.1975)</a:t>
                      </a:r>
                    </a:p>
                  </a:txBody>
                  <a:tcPr marL="5365" marR="5365" marT="5365" marB="0" anchor="ctr">
                    <a:lnL>
                      <a:noFill/>
                    </a:lnL>
                    <a:lnR>
                      <a:noFill/>
                    </a:lnR>
                    <a:lnT>
                      <a:noFill/>
                    </a:lnT>
                    <a:lnB>
                      <a:noFill/>
                    </a:lnB>
                  </a:tcPr>
                </a:tc>
                <a:extLst>
                  <a:ext uri="{0D108BD9-81ED-4DB2-BD59-A6C34878D82A}">
                    <a16:rowId xmlns:a16="http://schemas.microsoft.com/office/drawing/2014/main" val="3243686327"/>
                  </a:ext>
                </a:extLst>
              </a:tr>
              <a:tr h="211328">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Kurtosis</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a:t>
                      </a:r>
                    </a:p>
                  </a:txBody>
                  <a:tcPr marL="5365" marR="5365" marT="5365" marB="0" anchor="ctr">
                    <a:lnL>
                      <a:noFill/>
                    </a:lnL>
                    <a:lnR>
                      <a:noFill/>
                    </a:lnR>
                    <a:lnT>
                      <a:noFill/>
                    </a:lnT>
                    <a:lnB>
                      <a:noFill/>
                    </a:lnB>
                  </a:tcPr>
                </a:tc>
                <a:extLst>
                  <a:ext uri="{0D108BD9-81ED-4DB2-BD59-A6C34878D82A}">
                    <a16:rowId xmlns:a16="http://schemas.microsoft.com/office/drawing/2014/main" val="741094223"/>
                  </a:ext>
                </a:extLst>
              </a:tr>
              <a:tr h="211328">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(0.5186)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(0.2031)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(0.518)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(0.1859)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(0.0673)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(0.2527)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(0.2356)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(0.0921)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(-0.1714)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(-1.0037)</a:t>
                      </a:r>
                    </a:p>
                  </a:txBody>
                  <a:tcPr marL="5365" marR="5365" marT="5365" marB="0" anchor="ctr">
                    <a:lnL>
                      <a:noFill/>
                    </a:lnL>
                    <a:lnR>
                      <a:noFill/>
                    </a:lnR>
                    <a:lnT>
                      <a:noFill/>
                    </a:lnT>
                    <a:lnB>
                      <a:noFill/>
                    </a:lnB>
                  </a:tcPr>
                </a:tc>
                <a:extLst>
                  <a:ext uri="{0D108BD9-81ED-4DB2-BD59-A6C34878D82A}">
                    <a16:rowId xmlns:a16="http://schemas.microsoft.com/office/drawing/2014/main" val="3657047728"/>
                  </a:ext>
                </a:extLst>
              </a:tr>
              <a:tr h="211328">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Sharpe Ratio</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0.0066</a:t>
                      </a:r>
                    </a:p>
                  </a:txBody>
                  <a:tcPr marL="5365" marR="5365" marT="5365" marB="0" anchor="ctr">
                    <a:lnL>
                      <a:noFill/>
                    </a:lnL>
                    <a:lnR>
                      <a:noFill/>
                    </a:lnR>
                    <a:lnT>
                      <a:noFill/>
                    </a:lnT>
                    <a:lnB>
                      <a:noFill/>
                    </a:lnB>
                  </a:tcPr>
                </a:tc>
                <a:extLst>
                  <a:ext uri="{0D108BD9-81ED-4DB2-BD59-A6C34878D82A}">
                    <a16:rowId xmlns:a16="http://schemas.microsoft.com/office/drawing/2014/main" val="3235540825"/>
                  </a:ext>
                </a:extLst>
              </a:tr>
              <a:tr h="211328">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(-0.5126)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(-0.1134)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(0.3116)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(0.0508)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(-0.265)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(0.1857)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(0.529)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(0.4982)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(1.1992)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(1.9369)</a:t>
                      </a:r>
                    </a:p>
                  </a:txBody>
                  <a:tcPr marL="5365" marR="5365" marT="5365" marB="0" anchor="ctr">
                    <a:lnL>
                      <a:noFill/>
                    </a:lnL>
                    <a:lnR>
                      <a:noFill/>
                    </a:lnR>
                    <a:lnT>
                      <a:noFill/>
                    </a:lnT>
                    <a:lnB>
                      <a:noFill/>
                    </a:lnB>
                  </a:tcPr>
                </a:tc>
                <a:extLst>
                  <a:ext uri="{0D108BD9-81ED-4DB2-BD59-A6C34878D82A}">
                    <a16:rowId xmlns:a16="http://schemas.microsoft.com/office/drawing/2014/main" val="1681990500"/>
                  </a:ext>
                </a:extLst>
              </a:tr>
              <a:tr h="211328">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Alpha w.r.t styled index</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-0.0058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-0.0002</a:t>
                      </a:r>
                    </a:p>
                  </a:txBody>
                  <a:tcPr marL="5365" marR="5365" marT="5365" marB="0" anchor="ctr">
                    <a:lnL>
                      <a:noFill/>
                    </a:lnL>
                    <a:lnR>
                      <a:noFill/>
                    </a:lnR>
                    <a:lnT>
                      <a:noFill/>
                    </a:lnT>
                    <a:lnB>
                      <a:noFill/>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0.0019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0.0092</a:t>
                      </a:r>
                    </a:p>
                  </a:txBody>
                  <a:tcPr marL="5365" marR="5365" marT="5365" marB="0" anchor="ctr">
                    <a:lnL>
                      <a:noFill/>
                    </a:lnL>
                    <a:lnR>
                      <a:noFill/>
                    </a:lnR>
                    <a:lnT>
                      <a:noFill/>
                    </a:lnT>
                    <a:lnB>
                      <a:noFill/>
                    </a:lnB>
                  </a:tcPr>
                </a:tc>
                <a:extLst>
                  <a:ext uri="{0D108BD9-81ED-4DB2-BD59-A6C34878D82A}">
                    <a16:rowId xmlns:a16="http://schemas.microsoft.com/office/drawing/2014/main" val="4142396935"/>
                  </a:ext>
                </a:extLst>
              </a:tr>
              <a:tr h="211328">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(-1.0361)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(-0.2423)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(0.4861)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(-0.0888)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(0.6226)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(0.7382)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(0.8755)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(0.5912)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(0.4737)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(2.7322)</a:t>
                      </a:r>
                    </a:p>
                  </a:txBody>
                  <a:tcPr marL="5365" marR="5365" marT="5365" marB="0" anchor="ctr">
                    <a:lnL>
                      <a:noFill/>
                    </a:lnL>
                    <a:lnR>
                      <a:noFill/>
                    </a:lnR>
                    <a:lnT>
                      <a:noFill/>
                    </a:lnT>
                    <a:lnB>
                      <a:noFill/>
                    </a:lnB>
                  </a:tcPr>
                </a:tc>
                <a:extLst>
                  <a:ext uri="{0D108BD9-81ED-4DB2-BD59-A6C34878D82A}">
                    <a16:rowId xmlns:a16="http://schemas.microsoft.com/office/drawing/2014/main" val="238839401"/>
                  </a:ext>
                </a:extLst>
              </a:tr>
              <a:tr h="211328">
                <a:tc rowSpan="2">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 of alpha</a:t>
                      </a:r>
                    </a:p>
                  </a:txBody>
                  <a:tcPr marL="5365" marR="5365" marT="5365" marB="0" anchor="ctr">
                    <a:lnL>
                      <a:noFill/>
                    </a:lnL>
                    <a:lnR>
                      <a:noFill/>
                    </a:lnR>
                    <a:lnT>
                      <a:noFill/>
                    </a:lnT>
                    <a:lnB>
                      <a:noFill/>
                    </a:lnB>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-0.0012</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0.0039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0.0085</a:t>
                      </a:r>
                    </a:p>
                  </a:txBody>
                  <a:tcPr marL="5365" marR="5365" marT="5365" marB="0" anchor="ctr">
                    <a:lnL>
                      <a:noFill/>
                    </a:lnL>
                    <a:lnR>
                      <a:noFill/>
                    </a:lnR>
                    <a:lnT>
                      <a:noFill/>
                    </a:lnT>
                    <a:lnB>
                      <a:noFill/>
                    </a:lnB>
                  </a:tcPr>
                </a:tc>
                <a:extLst>
                  <a:ext uri="{0D108BD9-81ED-4DB2-BD59-A6C34878D82A}">
                    <a16:rowId xmlns:a16="http://schemas.microsoft.com/office/drawing/2014/main" val="3508533334"/>
                  </a:ext>
                </a:extLst>
              </a:tr>
              <a:tr h="211328">
                <a:tc vMerge="1">
                  <a:txBody>
                    <a:bodyPr/>
                    <a:lstStyle/>
                    <a:p>
                      <a:endParaRPr lang="zh-CN" altLang="en-US"/>
                    </a:p>
                  </a:txBody>
                  <a:tcPr/>
                </a:tc>
                <a:tc>
                  <a:txBody>
                    <a:bodyPr/>
                    <a:lstStyle/>
                    <a:p>
                      <a:pPr algn="ctr" fontAlgn="ctr"/>
                      <a:r>
                        <a:rPr lang="en-US" sz="800" b="0" i="0" u="none" strike="noStrike">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(-1.2808)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(-0.4323)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(0.0989)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(-0.2985)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(-0.3223)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(0.1673)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(0.4811)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(0.7099)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(0.6815)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(1.0827)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(4.2283)</a:t>
                      </a:r>
                    </a:p>
                  </a:txBody>
                  <a:tcPr marL="5365" marR="5365" marT="5365" marB="0" anchor="ctr">
                    <a:lnL>
                      <a:noFill/>
                    </a:lnL>
                    <a:lnR>
                      <a:noFill/>
                    </a:lnR>
                    <a:lnT>
                      <a:noFill/>
                    </a:lnT>
                    <a:lnB>
                      <a:noFill/>
                    </a:lnB>
                  </a:tcPr>
                </a:tc>
                <a:extLst>
                  <a:ext uri="{0D108BD9-81ED-4DB2-BD59-A6C34878D82A}">
                    <a16:rowId xmlns:a16="http://schemas.microsoft.com/office/drawing/2014/main" val="1565829563"/>
                  </a:ext>
                </a:extLst>
              </a:tr>
              <a:tr h="211328">
                <a:tc rowSpan="2">
                  <a:txBody>
                    <a:bodyPr/>
                    <a:lstStyle/>
                    <a:p>
                      <a:pPr algn="ctr"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Drawdown</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Average</a:t>
                      </a:r>
                    </a:p>
                  </a:txBody>
                  <a:tcPr marL="5365" marR="5365" marT="5365" marB="0" anchor="ctr">
                    <a:lnL>
                      <a:noFill/>
                    </a:lnL>
                    <a:lnR>
                      <a:noFill/>
                    </a:lnR>
                    <a:lnT>
                      <a:noFill/>
                    </a:lnT>
                    <a:lnB>
                      <a:noFill/>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-0.0064</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0.0027</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0.0045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0.0018</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0.0009</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0.0015</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0.0023</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0.0016</a:t>
                      </a:r>
                    </a:p>
                  </a:txBody>
                  <a:tcPr marL="5365" marR="5365" marT="5365" marB="0" anchor="ctr">
                    <a:lnL>
                      <a:noFill/>
                    </a:lnL>
                    <a:lnR>
                      <a:noFill/>
                    </a:lnR>
                    <a:lnT>
                      <a:noFill/>
                    </a:lnT>
                    <a:lnB>
                      <a:noFill/>
                    </a:lnB>
                  </a:tcPr>
                </a:tc>
                <a:tc>
                  <a:txBody>
                    <a:bodyPr/>
                    <a:lstStyle/>
                    <a:p>
                      <a:pPr algn="ctr" fontAlgn="ctr"/>
                      <a:r>
                        <a:rPr lang="en-US" altLang="zh-CN" sz="800" b="0" i="0" u="none" strike="noStrike">
                          <a:solidFill>
                            <a:srgbClr val="000000"/>
                          </a:solidFill>
                          <a:effectLst/>
                          <a:latin typeface="Times New Roman" panose="02020603050405020304" pitchFamily="18" charset="0"/>
                          <a:ea typeface="等线" panose="02010600030101010101" pitchFamily="2" charset="-122"/>
                        </a:rPr>
                        <a:t>0.0079</a:t>
                      </a:r>
                    </a:p>
                  </a:txBody>
                  <a:tcPr marL="5365" marR="5365" marT="5365" marB="0" anchor="ctr">
                    <a:lnL>
                      <a:noFill/>
                    </a:lnL>
                    <a:lnR>
                      <a:noFill/>
                    </a:lnR>
                    <a:lnT>
                      <a:noFill/>
                    </a:lnT>
                    <a:lnB>
                      <a:noFill/>
                    </a:lnB>
                  </a:tcPr>
                </a:tc>
                <a:extLst>
                  <a:ext uri="{0D108BD9-81ED-4DB2-BD59-A6C34878D82A}">
                    <a16:rowId xmlns:a16="http://schemas.microsoft.com/office/drawing/2014/main" val="485166563"/>
                  </a:ext>
                </a:extLst>
              </a:tr>
              <a:tr h="211328">
                <a:tc vMerge="1">
                  <a:txBody>
                    <a:bodyPr/>
                    <a:lstStyle/>
                    <a:p>
                      <a:endParaRPr lang="zh-CN" altLang="en-US"/>
                    </a:p>
                  </a:txBody>
                  <a:tcPr/>
                </a:tc>
                <a:tc>
                  <a:txBody>
                    <a:bodyPr/>
                    <a:lstStyle/>
                    <a:p>
                      <a:pPr algn="ctr" fontAlgn="ctr"/>
                      <a:r>
                        <a:rPr lang="en-US" sz="800" b="0" i="0" u="none" strike="noStrike" dirty="0">
                          <a:solidFill>
                            <a:srgbClr val="000000"/>
                          </a:solidFill>
                          <a:effectLst/>
                          <a:latin typeface="Times New Roman" panose="02020603050405020304" pitchFamily="18" charset="0"/>
                          <a:ea typeface="等线" panose="02010600030101010101" pitchFamily="2" charset="-122"/>
                        </a:rPr>
                        <a:t>t-statistic</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(-0.8884)</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(0.1657)</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(0.4321)</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(0.7196)</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(0.3255)</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(0.1899)</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(0.3776)</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(0.8492)</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(1.3261)</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(2.2984)</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Times New Roman" panose="02020603050405020304" pitchFamily="18" charset="0"/>
                          <a:ea typeface="等线" panose="02010600030101010101" pitchFamily="2" charset="-122"/>
                        </a:rPr>
                        <a:t>(1.1898)</a:t>
                      </a:r>
                    </a:p>
                  </a:txBody>
                  <a:tcPr marL="5365" marR="5365" marT="536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646584"/>
                  </a:ext>
                </a:extLst>
              </a:tr>
            </a:tbl>
          </a:graphicData>
        </a:graphic>
      </p:graphicFrame>
      <p:sp>
        <p:nvSpPr>
          <p:cNvPr id="10" name="矩形 9">
            <a:extLst>
              <a:ext uri="{FF2B5EF4-FFF2-40B4-BE49-F238E27FC236}">
                <a16:creationId xmlns:a16="http://schemas.microsoft.com/office/drawing/2014/main" id="{4CC1CDFB-B6B1-41EB-90E3-085B682A3444}"/>
              </a:ext>
            </a:extLst>
          </p:cNvPr>
          <p:cNvSpPr/>
          <p:nvPr/>
        </p:nvSpPr>
        <p:spPr>
          <a:xfrm>
            <a:off x="628650" y="565410"/>
            <a:ext cx="3953326" cy="461665"/>
          </a:xfrm>
          <a:prstGeom prst="rect">
            <a:avLst/>
          </a:prstGeom>
        </p:spPr>
        <p:txBody>
          <a:bodyPr wrap="none">
            <a:spAutoFit/>
          </a:bodyPr>
          <a:lstStyle/>
          <a:p>
            <a:r>
              <a:rPr lang="zh-CN" altLang="en-US" sz="2400" dirty="0">
                <a:latin typeface="黑体" panose="02010609060101010101" pitchFamily="49" charset="-122"/>
                <a:ea typeface="黑体" panose="02010609060101010101" pitchFamily="49" charset="-122"/>
              </a:rPr>
              <a:t>私募基金预测</a:t>
            </a:r>
            <a:r>
              <a:rPr lang="en-US" altLang="zh-CN" sz="2400" dirty="0">
                <a:latin typeface="黑体" panose="02010609060101010101" pitchFamily="49" charset="-122"/>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portfolio sort2</a:t>
            </a:r>
          </a:p>
        </p:txBody>
      </p:sp>
    </p:spTree>
    <p:extLst>
      <p:ext uri="{BB962C8B-B14F-4D97-AF65-F5344CB8AC3E}">
        <p14:creationId xmlns:p14="http://schemas.microsoft.com/office/powerpoint/2010/main" val="3333560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Weight</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419224"/>
                <a:ext cx="8295260" cy="4937127"/>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The active weight is thus the absolute difference between the value weights and the actual weights held by a fund, summed across its holdings.</a:t>
                </a:r>
              </a:p>
              <a:p>
                <a:pPr lvl="1"/>
                <a:endParaRPr lang="en-US" altLang="zh-CN" sz="1400" dirty="0">
                  <a:latin typeface="Times New Roman" panose="02020603050405020304" pitchFamily="18" charset="0"/>
                  <a:cs typeface="Times New Roman" panose="02020603050405020304" pitchFamily="18" charset="0"/>
                </a:endParaRPr>
              </a:p>
              <a:p>
                <a:pPr marL="457200" lvl="1" indent="0" algn="ctr">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𝐴𝑐𝑡𝑖𝑣𝑒</m:t>
                      </m:r>
                      <m:r>
                        <a:rPr lang="en-US" altLang="zh-CN" b="0" i="1" smtClean="0">
                          <a:latin typeface="Cambria Math" panose="02040503050406030204" pitchFamily="18" charset="0"/>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𝑊𝑒𝑖𝑔h𝑡</m:t>
                          </m:r>
                        </m:e>
                        <m:sub>
                          <m:r>
                            <a:rPr lang="en-US" altLang="zh-CN" b="0" i="1" smtClean="0">
                              <a:latin typeface="Cambria Math" panose="02040503050406030204" pitchFamily="18" charset="0"/>
                              <a:cs typeface="Times New Roman" panose="02020603050405020304" pitchFamily="18" charset="0"/>
                            </a:rPr>
                            <m:t>𝑖𝑡</m:t>
                          </m:r>
                        </m:sub>
                      </m:sSub>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 </m:t>
                      </m:r>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2</m:t>
                          </m:r>
                        </m:den>
                      </m:f>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𝑁</m:t>
                          </m:r>
                        </m:sup>
                        <m:e>
                          <m:r>
                            <a:rPr lang="en-US" altLang="zh-CN" i="1">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𝜔</m:t>
                              </m:r>
                            </m:e>
                            <m:sub>
                              <m:r>
                                <a:rPr lang="en-US" altLang="zh-CN" b="0" i="1" smtClean="0">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up>
                              <m:r>
                                <a:rPr lang="en-US" altLang="zh-CN" b="0" i="1" smtClean="0">
                                  <a:latin typeface="Cambria Math" panose="02040503050406030204" pitchFamily="18" charset="0"/>
                                  <a:cs typeface="Times New Roman" panose="02020603050405020304" pitchFamily="18" charset="0"/>
                                </a:rPr>
                                <m:t>𝑗</m:t>
                              </m:r>
                            </m:sup>
                          </m:sSubSup>
                          <m:r>
                            <a:rPr lang="en-US" altLang="zh-CN" i="1">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𝜔</m:t>
                              </m:r>
                            </m:e>
                            <m:sub>
                              <m:r>
                                <a:rPr lang="en-US" altLang="zh-CN" b="0" i="1" smtClean="0">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sub>
                            <m:sup>
                              <m:r>
                                <a:rPr lang="en-US" altLang="zh-CN" b="0" i="1" smtClean="0">
                                  <a:latin typeface="Cambria Math" panose="02040503050406030204" pitchFamily="18" charset="0"/>
                                  <a:cs typeface="Times New Roman" panose="02020603050405020304" pitchFamily="18" charset="0"/>
                                </a:rPr>
                                <m:t>𝑗𝑚</m:t>
                              </m:r>
                            </m:sup>
                          </m:sSubSup>
                          <m:r>
                            <a:rPr lang="en-US" altLang="zh-CN" i="1">
                              <a:latin typeface="Cambria Math" panose="020405030504060302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 </m:t>
                          </m:r>
                        </m:e>
                      </m:nary>
                    </m:oMath>
                  </m:oMathPara>
                </a14:m>
                <a:endParaRPr lang="en-US" altLang="zh-CN" i="1" dirty="0">
                  <a:latin typeface="Cambria Math" panose="02040503050406030204" pitchFamily="18" charset="0"/>
                  <a:cs typeface="Times New Roman" panose="02020603050405020304" pitchFamily="18" charset="0"/>
                </a:endParaRPr>
              </a:p>
              <a:p>
                <a:pPr marL="457200" lvl="1" indent="0" algn="ctr">
                  <a:buNone/>
                </a:pPr>
                <a:endParaRPr lang="en-US" altLang="zh-CN" sz="700" i="1" dirty="0">
                  <a:latin typeface="Cambria Math" panose="020405030504060302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Where</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 </m:t>
                    </m:r>
                    <m:sSubSup>
                      <m:sSubSupPr>
                        <m:ctrlPr>
                          <a:rPr lang="en-US" altLang="zh-CN" b="0" i="1" dirty="0" smtClean="0">
                            <a:latin typeface="Cambria Math" panose="02040503050406030204" pitchFamily="18" charset="0"/>
                            <a:cs typeface="Times New Roman" panose="02020603050405020304" pitchFamily="18" charset="0"/>
                          </a:rPr>
                        </m:ctrlPr>
                      </m:sSubSupPr>
                      <m:e>
                        <m:r>
                          <a:rPr lang="en-US" altLang="zh-CN" i="1" dirty="0" err="1" smtClean="0">
                            <a:latin typeface="Cambria Math" panose="02040503050406030204" pitchFamily="18" charset="0"/>
                            <a:cs typeface="Times New Roman" panose="02020603050405020304" pitchFamily="18" charset="0"/>
                          </a:rPr>
                          <m:t>𝑤</m:t>
                        </m:r>
                      </m:e>
                      <m:sub>
                        <m:r>
                          <a:rPr lang="en-US" altLang="zh-CN" i="1" dirty="0" err="1" smtClean="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m:t>
                        </m:r>
                        <m:r>
                          <a:rPr lang="en-US" altLang="zh-CN" i="1" dirty="0" err="1" smtClean="0">
                            <a:latin typeface="Cambria Math" panose="02040503050406030204" pitchFamily="18" charset="0"/>
                            <a:cs typeface="Times New Roman" panose="02020603050405020304" pitchFamily="18" charset="0"/>
                          </a:rPr>
                          <m:t>𝑡</m:t>
                        </m:r>
                      </m:sub>
                      <m:sup>
                        <m:r>
                          <a:rPr lang="en-US" altLang="zh-CN" i="1" dirty="0" err="1" smtClean="0">
                            <a:latin typeface="Cambria Math" panose="02040503050406030204" pitchFamily="18" charset="0"/>
                            <a:cs typeface="Times New Roman" panose="02020603050405020304" pitchFamily="18" charset="0"/>
                          </a:rPr>
                          <m:t>𝑗</m:t>
                        </m:r>
                      </m:sup>
                    </m:sSubSup>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is the weight of stock j in fund i’s equity portfolio at time t and </a:t>
                </a:r>
                <a14:m>
                  <m:oMath xmlns:m="http://schemas.openxmlformats.org/officeDocument/2006/math">
                    <m:sSubSup>
                      <m:sSubSupPr>
                        <m:ctrlPr>
                          <a:rPr lang="en-US" altLang="zh-CN" b="0" i="1" dirty="0" smtClean="0">
                            <a:latin typeface="Cambria Math" panose="02040503050406030204" pitchFamily="18" charset="0"/>
                            <a:cs typeface="Times New Roman" panose="02020603050405020304" pitchFamily="18" charset="0"/>
                          </a:rPr>
                        </m:ctrlPr>
                      </m:sSubSupPr>
                      <m:e>
                        <m:r>
                          <a:rPr lang="en-US" altLang="zh-CN" i="1" dirty="0" smtClean="0">
                            <a:latin typeface="Cambria Math" panose="02040503050406030204" pitchFamily="18" charset="0"/>
                            <a:cs typeface="Times New Roman" panose="02020603050405020304" pitchFamily="18" charset="0"/>
                          </a:rPr>
                          <m:t>𝑤</m:t>
                        </m:r>
                      </m:e>
                      <m:sub>
                        <m:r>
                          <a:rPr lang="en-US" altLang="zh-CN" i="1" dirty="0" smtClean="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𝑡</m:t>
                        </m:r>
                      </m:sub>
                      <m:sup>
                        <m:r>
                          <a:rPr lang="en-US" altLang="zh-CN" i="1" dirty="0" smtClean="0">
                            <a:latin typeface="Cambria Math" panose="02040503050406030204" pitchFamily="18" charset="0"/>
                            <a:cs typeface="Times New Roman" panose="02020603050405020304" pitchFamily="18" charset="0"/>
                          </a:rPr>
                          <m:t>𝑗𝑚</m:t>
                        </m:r>
                      </m:sup>
                    </m:sSubSup>
                  </m:oMath>
                </a14:m>
                <a:r>
                  <a:rPr lang="en-US" altLang="zh-CN" dirty="0">
                    <a:latin typeface="Times New Roman" panose="02020603050405020304" pitchFamily="18" charset="0"/>
                    <a:cs typeface="Times New Roman" panose="02020603050405020304" pitchFamily="18" charset="0"/>
                  </a:rPr>
                  <a:t> is the weight that this stock would have been assigned had the manager market cap-weighted the equity portfolio.</a:t>
                </a:r>
                <a:endParaRPr lang="en-US" altLang="zh-CN" b="0" i="1" dirty="0">
                  <a:latin typeface="Cambria Math" panose="02040503050406030204" pitchFamily="18" charset="0"/>
                  <a:cs typeface="Times New Roman" panose="02020603050405020304" pitchFamily="18" charset="0"/>
                </a:endParaRPr>
              </a:p>
              <a:p>
                <a:pPr marL="457200" lvl="1" indent="0">
                  <a:buNone/>
                </a:pPr>
                <a:endParaRPr lang="en-US" altLang="zh-CN" i="1" dirty="0">
                  <a:latin typeface="Times New Roman" panose="02020603050405020304" pitchFamily="18" charset="0"/>
                  <a:cs typeface="Times New Roman" panose="02020603050405020304" pitchFamily="18" charset="0"/>
                </a:endParaRPr>
              </a:p>
            </p:txBody>
          </p:sp>
        </mc:Choice>
        <mc:Fallback xmlns="">
          <p:sp>
            <p:nvSpPr>
              <p:cNvPr id="11" name="内容占位符 2">
                <a:extLst>
                  <a:ext uri="{FF2B5EF4-FFF2-40B4-BE49-F238E27FC236}">
                    <a16:creationId xmlns:a16="http://schemas.microsoft.com/office/drawing/2014/main" id="{963CD9C0-CA48-43BA-9182-CCBE203B8D30}"/>
                  </a:ext>
                </a:extLst>
              </p:cNvPr>
              <p:cNvSpPr>
                <a:spLocks noGrp="1" noRot="1" noChangeAspect="1" noMove="1" noResize="1" noEditPoints="1" noAdjustHandles="1" noChangeArrowheads="1" noChangeShapeType="1" noTextEdit="1"/>
              </p:cNvSpPr>
              <p:nvPr>
                <p:ph idx="1"/>
              </p:nvPr>
            </p:nvSpPr>
            <p:spPr>
              <a:xfrm>
                <a:off x="365760" y="1419224"/>
                <a:ext cx="8295260" cy="4937127"/>
              </a:xfrm>
              <a:blipFill>
                <a:blip r:embed="rId3"/>
                <a:stretch>
                  <a:fillRect t="-222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69F0561-5622-4298-ADF4-6F2952B97A33}"/>
              </a:ext>
            </a:extLst>
          </p:cNvPr>
          <p:cNvSpPr txBox="1"/>
          <p:nvPr/>
        </p:nvSpPr>
        <p:spPr>
          <a:xfrm flipV="1">
            <a:off x="1416361" y="2735223"/>
            <a:ext cx="6051817" cy="1157794"/>
          </a:xfrm>
          <a:prstGeom prst="rect">
            <a:avLst/>
          </a:prstGeom>
          <a:noFill/>
          <a:ln w="19050">
            <a:solidFill>
              <a:schemeClr val="accent2"/>
            </a:solidFill>
          </a:ln>
        </p:spPr>
        <p:txBody>
          <a:bodyPr wrap="square" rtlCol="0">
            <a:spAutoFit/>
          </a:bodyPr>
          <a:lstStyle/>
          <a:p>
            <a:endParaRPr lang="zh-CN" altLang="en-US" dirty="0"/>
          </a:p>
        </p:txBody>
      </p:sp>
      <p:cxnSp>
        <p:nvCxnSpPr>
          <p:cNvPr id="8" name="直接箭头连接符 7">
            <a:extLst>
              <a:ext uri="{FF2B5EF4-FFF2-40B4-BE49-F238E27FC236}">
                <a16:creationId xmlns:a16="http://schemas.microsoft.com/office/drawing/2014/main" id="{9B5A945F-4022-42A0-AECA-A16250D6693B}"/>
              </a:ext>
            </a:extLst>
          </p:cNvPr>
          <p:cNvCxnSpPr>
            <a:cxnSpLocks/>
          </p:cNvCxnSpPr>
          <p:nvPr/>
        </p:nvCxnSpPr>
        <p:spPr>
          <a:xfrm>
            <a:off x="4714240" y="3922926"/>
            <a:ext cx="0" cy="149235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5305187-9F2B-4F3B-9561-92F6352A75B6}"/>
              </a:ext>
            </a:extLst>
          </p:cNvPr>
          <p:cNvSpPr txBox="1"/>
          <p:nvPr/>
        </p:nvSpPr>
        <p:spPr>
          <a:xfrm>
            <a:off x="3400555" y="5760393"/>
            <a:ext cx="2627369" cy="461665"/>
          </a:xfrm>
          <a:prstGeom prst="rect">
            <a:avLst/>
          </a:prstGeom>
          <a:noFill/>
          <a:ln w="38100">
            <a:solidFill>
              <a:schemeClr val="accent2"/>
            </a:solidFill>
          </a:ln>
        </p:spPr>
        <p:txBody>
          <a:bodyPr wrap="square" rtlCol="0">
            <a:spAutoFit/>
          </a:bodyPr>
          <a:lstStyle/>
          <a:p>
            <a:pPr algn="ctr"/>
            <a:r>
              <a:rPr lang="en-US" altLang="zh-CN" sz="2400" dirty="0"/>
              <a:t>Weight Allocation</a:t>
            </a:r>
            <a:endParaRPr lang="zh-CN" altLang="en-US" sz="2400" dirty="0"/>
          </a:p>
        </p:txBody>
      </p:sp>
    </p:spTree>
    <p:extLst>
      <p:ext uri="{BB962C8B-B14F-4D97-AF65-F5344CB8AC3E}">
        <p14:creationId xmlns:p14="http://schemas.microsoft.com/office/powerpoint/2010/main" val="313675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Share &amp; Active Weight</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21</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538480" y="1419224"/>
            <a:ext cx="8295260" cy="4937127"/>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Active management:</a:t>
            </a:r>
          </a:p>
          <a:p>
            <a:pPr marL="1028700" lvl="1" indent="-571500">
              <a:buFont typeface="+mj-lt"/>
              <a:buAutoNum type="romanUcPeriod"/>
            </a:pPr>
            <a:r>
              <a:rPr lang="en-US" altLang="zh-CN" sz="2800" dirty="0">
                <a:latin typeface="Times New Roman" panose="02020603050405020304" pitchFamily="18" charset="0"/>
                <a:cs typeface="Times New Roman" panose="02020603050405020304" pitchFamily="18" charset="0"/>
              </a:rPr>
              <a:t>Selecting assets from the universe of suitable investments given a fund’s investment objective and benchmark.</a:t>
            </a:r>
          </a:p>
          <a:p>
            <a:pPr marL="1028700" lvl="1" indent="-571500">
              <a:buFont typeface="+mj-lt"/>
              <a:buAutoNum type="romanUcPeriod"/>
            </a:pPr>
            <a:r>
              <a:rPr lang="en-US" altLang="zh-CN" sz="2800" dirty="0">
                <a:latin typeface="Times New Roman" panose="02020603050405020304" pitchFamily="18" charset="0"/>
                <a:cs typeface="Times New Roman" panose="02020603050405020304" pitchFamily="18" charset="0"/>
              </a:rPr>
              <a:t>Assigning weights to each selected asset.</a:t>
            </a:r>
            <a:endParaRPr lang="en-US" altLang="zh-CN" sz="700" i="1" dirty="0">
              <a:latin typeface="Cambria Math" panose="02040503050406030204" pitchFamily="18" charset="0"/>
              <a:cs typeface="Times New Roman" panose="02020603050405020304" pitchFamily="18" charset="0"/>
            </a:endParaRPr>
          </a:p>
        </p:txBody>
      </p:sp>
      <p:cxnSp>
        <p:nvCxnSpPr>
          <p:cNvPr id="10" name="连接符: 肘形 9">
            <a:extLst>
              <a:ext uri="{FF2B5EF4-FFF2-40B4-BE49-F238E27FC236}">
                <a16:creationId xmlns:a16="http://schemas.microsoft.com/office/drawing/2014/main" id="{C13C4195-AEB4-419E-A279-A4D3DA33238C}"/>
              </a:ext>
            </a:extLst>
          </p:cNvPr>
          <p:cNvCxnSpPr>
            <a:cxnSpLocks/>
          </p:cNvCxnSpPr>
          <p:nvPr/>
        </p:nvCxnSpPr>
        <p:spPr>
          <a:xfrm rot="16200000" flipH="1">
            <a:off x="-566660" y="3208258"/>
            <a:ext cx="3205958" cy="995682"/>
          </a:xfrm>
          <a:prstGeom prst="bentConnector3">
            <a:avLst>
              <a:gd name="adj1" fmla="val 997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FE28630-8480-4FD9-95E1-3BB48B21B45D}"/>
              </a:ext>
            </a:extLst>
          </p:cNvPr>
          <p:cNvCxnSpPr>
            <a:cxnSpLocks/>
          </p:cNvCxnSpPr>
          <p:nvPr/>
        </p:nvCxnSpPr>
        <p:spPr>
          <a:xfrm>
            <a:off x="538478" y="2103120"/>
            <a:ext cx="492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0A01ECB-BC9D-4CA7-9048-2FE16FAD1B23}"/>
              </a:ext>
            </a:extLst>
          </p:cNvPr>
          <p:cNvCxnSpPr/>
          <p:nvPr/>
        </p:nvCxnSpPr>
        <p:spPr>
          <a:xfrm>
            <a:off x="538478" y="3320733"/>
            <a:ext cx="492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456E665-78D1-4B65-9692-1146BDA73FFA}"/>
              </a:ext>
            </a:extLst>
          </p:cNvPr>
          <p:cNvCxnSpPr>
            <a:cxnSpLocks/>
          </p:cNvCxnSpPr>
          <p:nvPr/>
        </p:nvCxnSpPr>
        <p:spPr>
          <a:xfrm>
            <a:off x="7528558" y="3320733"/>
            <a:ext cx="492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E66DB310-AA54-46F8-AAA8-2037E0242FF3}"/>
              </a:ext>
            </a:extLst>
          </p:cNvPr>
          <p:cNvCxnSpPr>
            <a:cxnSpLocks/>
          </p:cNvCxnSpPr>
          <p:nvPr/>
        </p:nvCxnSpPr>
        <p:spPr>
          <a:xfrm rot="10800000" flipV="1">
            <a:off x="6720460" y="3324780"/>
            <a:ext cx="1300480" cy="639604"/>
          </a:xfrm>
          <a:prstGeom prst="bentConnector3">
            <a:avLst>
              <a:gd name="adj1" fmla="val -78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3673DAD-1D07-47E4-BDA9-03F60DE5286D}"/>
              </a:ext>
            </a:extLst>
          </p:cNvPr>
          <p:cNvSpPr txBox="1"/>
          <p:nvPr/>
        </p:nvSpPr>
        <p:spPr>
          <a:xfrm>
            <a:off x="4350131" y="3731567"/>
            <a:ext cx="2280539" cy="461665"/>
          </a:xfrm>
          <a:prstGeom prst="rect">
            <a:avLst/>
          </a:prstGeom>
          <a:noFill/>
          <a:ln w="38100">
            <a:solidFill>
              <a:srgbClr val="FF0000"/>
            </a:solidFill>
          </a:ln>
        </p:spPr>
        <p:txBody>
          <a:bodyPr wrap="square" rtlCol="0">
            <a:spAutoFit/>
          </a:bodyPr>
          <a:lstStyle>
            <a:defPPr>
              <a:defRPr lang="en-US"/>
            </a:defPPr>
            <a:lvl1pPr algn="ctr">
              <a:defRPr sz="2400">
                <a:latin typeface="Times New Roman" panose="02020603050405020304" pitchFamily="18" charset="0"/>
                <a:cs typeface="Times New Roman" panose="02020603050405020304" pitchFamily="18" charset="0"/>
              </a:defRPr>
            </a:lvl1pPr>
          </a:lstStyle>
          <a:p>
            <a:r>
              <a:rPr lang="en-US" altLang="zh-CN" dirty="0"/>
              <a:t>Active Weight</a:t>
            </a:r>
            <a:endParaRPr lang="zh-CN" altLang="en-US" dirty="0"/>
          </a:p>
        </p:txBody>
      </p:sp>
      <p:sp>
        <p:nvSpPr>
          <p:cNvPr id="33" name="文本框 32">
            <a:extLst>
              <a:ext uri="{FF2B5EF4-FFF2-40B4-BE49-F238E27FC236}">
                <a16:creationId xmlns:a16="http://schemas.microsoft.com/office/drawing/2014/main" id="{B2E287AC-76F2-407B-8B0F-39DB226EB8CC}"/>
              </a:ext>
            </a:extLst>
          </p:cNvPr>
          <p:cNvSpPr txBox="1"/>
          <p:nvPr/>
        </p:nvSpPr>
        <p:spPr>
          <a:xfrm>
            <a:off x="1665444" y="5043959"/>
            <a:ext cx="1922589" cy="461665"/>
          </a:xfrm>
          <a:prstGeom prst="rect">
            <a:avLst/>
          </a:prstGeom>
          <a:noFill/>
          <a:ln w="38100">
            <a:solidFill>
              <a:srgbClr val="FF0000"/>
            </a:solidFill>
          </a:ln>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Active Share</a:t>
            </a:r>
            <a:endParaRPr lang="zh-CN" altLang="en-US" sz="2400" dirty="0">
              <a:latin typeface="Times New Roman" panose="02020603050405020304" pitchFamily="18" charset="0"/>
              <a:cs typeface="Times New Roman" panose="02020603050405020304" pitchFamily="18" charset="0"/>
            </a:endParaRPr>
          </a:p>
        </p:txBody>
      </p:sp>
      <p:pic>
        <p:nvPicPr>
          <p:cNvPr id="36" name="图片 35">
            <a:extLst>
              <a:ext uri="{FF2B5EF4-FFF2-40B4-BE49-F238E27FC236}">
                <a16:creationId xmlns:a16="http://schemas.microsoft.com/office/drawing/2014/main" id="{6F547C07-D83F-4115-B618-7258D5FFC25D}"/>
              </a:ext>
            </a:extLst>
          </p:cNvPr>
          <p:cNvPicPr>
            <a:picLocks noChangeAspect="1"/>
          </p:cNvPicPr>
          <p:nvPr/>
        </p:nvPicPr>
        <p:blipFill>
          <a:blip r:embed="rId3"/>
          <a:stretch>
            <a:fillRect/>
          </a:stretch>
        </p:blipFill>
        <p:spPr>
          <a:xfrm>
            <a:off x="904239" y="3671886"/>
            <a:ext cx="3124200" cy="581025"/>
          </a:xfrm>
          <a:prstGeom prst="rect">
            <a:avLst/>
          </a:prstGeom>
          <a:ln>
            <a:solidFill>
              <a:schemeClr val="tx1"/>
            </a:solidFill>
          </a:ln>
        </p:spPr>
      </p:pic>
      <p:pic>
        <p:nvPicPr>
          <p:cNvPr id="37" name="图片 36">
            <a:extLst>
              <a:ext uri="{FF2B5EF4-FFF2-40B4-BE49-F238E27FC236}">
                <a16:creationId xmlns:a16="http://schemas.microsoft.com/office/drawing/2014/main" id="{DDB10D95-8561-4E73-A52D-EE59667B052A}"/>
              </a:ext>
            </a:extLst>
          </p:cNvPr>
          <p:cNvPicPr>
            <a:picLocks noChangeAspect="1"/>
          </p:cNvPicPr>
          <p:nvPr/>
        </p:nvPicPr>
        <p:blipFill>
          <a:blip r:embed="rId4"/>
          <a:stretch>
            <a:fillRect/>
          </a:stretch>
        </p:blipFill>
        <p:spPr>
          <a:xfrm>
            <a:off x="4212399" y="4918951"/>
            <a:ext cx="3562350" cy="742950"/>
          </a:xfrm>
          <a:prstGeom prst="rect">
            <a:avLst/>
          </a:prstGeom>
          <a:ln>
            <a:solidFill>
              <a:schemeClr val="tx1"/>
            </a:solidFill>
          </a:ln>
        </p:spPr>
      </p:pic>
    </p:spTree>
    <p:extLst>
      <p:ext uri="{BB962C8B-B14F-4D97-AF65-F5344CB8AC3E}">
        <p14:creationId xmlns:p14="http://schemas.microsoft.com/office/powerpoint/2010/main" val="1624741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Tracking Error &amp; Active Share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22</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358264"/>
            <a:ext cx="8295260" cy="4937127"/>
          </a:xfrm>
        </p:spPr>
        <p:txBody>
          <a:bodyPr>
            <a:normAutofit/>
          </a:bodyPr>
          <a:lstStyle/>
          <a:p>
            <a:pPr lvl="1"/>
            <a:r>
              <a:rPr lang="en-US" altLang="zh-CN" sz="2200" dirty="0">
                <a:latin typeface="Times New Roman" panose="02020603050405020304" pitchFamily="18" charset="0"/>
                <a:cs typeface="Times New Roman" panose="02020603050405020304" pitchFamily="18" charset="0"/>
              </a:rPr>
              <a:t>Active Share represents the fraction of portfolio holdings that differ from the benchmark index, thus emphasizing </a:t>
            </a:r>
            <a:r>
              <a:rPr lang="en-US" altLang="zh-CN" sz="2200" dirty="0">
                <a:solidFill>
                  <a:srgbClr val="FF0000"/>
                </a:solidFill>
                <a:latin typeface="Times New Roman" panose="02020603050405020304" pitchFamily="18" charset="0"/>
                <a:cs typeface="Times New Roman" panose="02020603050405020304" pitchFamily="18" charset="0"/>
              </a:rPr>
              <a:t>stock selection</a:t>
            </a:r>
            <a:r>
              <a:rPr lang="en-US" altLang="zh-CN" sz="2200" dirty="0">
                <a:latin typeface="Times New Roman" panose="02020603050405020304" pitchFamily="18" charset="0"/>
                <a:cs typeface="Times New Roman" panose="02020603050405020304" pitchFamily="18" charset="0"/>
              </a:rPr>
              <a:t>. Tracking error is the volatility of fund return in excess of the benchmark, so it emphasizes bets on </a:t>
            </a:r>
            <a:r>
              <a:rPr lang="en-US" altLang="zh-CN" sz="2200" dirty="0">
                <a:solidFill>
                  <a:srgbClr val="FF0000"/>
                </a:solidFill>
                <a:latin typeface="Times New Roman" panose="02020603050405020304" pitchFamily="18" charset="0"/>
                <a:cs typeface="Times New Roman" panose="02020603050405020304" pitchFamily="18" charset="0"/>
              </a:rPr>
              <a:t>systematic risk</a:t>
            </a:r>
            <a:r>
              <a:rPr lang="en-US" altLang="zh-CN" sz="2200" dirty="0">
                <a:latin typeface="Times New Roman" panose="02020603050405020304" pitchFamily="18" charset="0"/>
                <a:cs typeface="Times New Roman" panose="02020603050405020304" pitchFamily="18" charset="0"/>
              </a:rPr>
              <a:t>.</a:t>
            </a:r>
            <a:endParaRPr lang="en-US" altLang="zh-CN" sz="2200" b="0" dirty="0">
              <a:latin typeface="Times New Roman" panose="02020603050405020304" pitchFamily="18" charset="0"/>
              <a:cs typeface="Times New Roman" panose="02020603050405020304" pitchFamily="18" charset="0"/>
            </a:endParaRPr>
          </a:p>
          <a:p>
            <a:pPr marL="457200" lvl="1" indent="0">
              <a:buNone/>
            </a:pPr>
            <a:endParaRPr lang="en-US" altLang="zh-CN" i="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DF3577D-35BB-4228-8D30-C984C03A1218}"/>
              </a:ext>
            </a:extLst>
          </p:cNvPr>
          <p:cNvPicPr>
            <a:picLocks noChangeAspect="1"/>
          </p:cNvPicPr>
          <p:nvPr/>
        </p:nvPicPr>
        <p:blipFill>
          <a:blip r:embed="rId3"/>
          <a:stretch>
            <a:fillRect/>
          </a:stretch>
        </p:blipFill>
        <p:spPr>
          <a:xfrm>
            <a:off x="2002155" y="2683828"/>
            <a:ext cx="4733976" cy="3672524"/>
          </a:xfrm>
          <a:prstGeom prst="rect">
            <a:avLst/>
          </a:prstGeom>
        </p:spPr>
      </p:pic>
    </p:spTree>
    <p:extLst>
      <p:ext uri="{BB962C8B-B14F-4D97-AF65-F5344CB8AC3E}">
        <p14:creationId xmlns:p14="http://schemas.microsoft.com/office/powerpoint/2010/main" val="31907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share: Data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23</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537400" y="1381760"/>
            <a:ext cx="7977950" cy="5254308"/>
          </a:xfrm>
        </p:spPr>
        <p:txBody>
          <a:bodyPr>
            <a:normAutofit/>
          </a:bodyPr>
          <a:lstStyle/>
          <a:p>
            <a:r>
              <a:rPr lang="en-US" altLang="zh-CN" dirty="0">
                <a:latin typeface="Times New Roman" panose="02020603050405020304" pitchFamily="18" charset="0"/>
                <a:cs typeface="Times New Roman" panose="02020603050405020304" pitchFamily="18" charset="0"/>
              </a:rPr>
              <a:t>Portfolio composition of mutual funds</a:t>
            </a:r>
          </a:p>
          <a:p>
            <a:pPr lvl="1"/>
            <a:r>
              <a:rPr lang="en-US" altLang="zh-CN" dirty="0">
                <a:latin typeface="Times New Roman" panose="02020603050405020304" pitchFamily="18" charset="0"/>
                <a:cs typeface="Times New Roman" panose="02020603050405020304" pitchFamily="18" charset="0"/>
              </a:rPr>
              <a:t>The </a:t>
            </a:r>
            <a:r>
              <a:rPr lang="en-US" altLang="zh-CN" dirty="0">
                <a:solidFill>
                  <a:srgbClr val="FF0000"/>
                </a:solidFill>
                <a:latin typeface="Times New Roman" panose="02020603050405020304" pitchFamily="18" charset="0"/>
                <a:cs typeface="Times New Roman" panose="02020603050405020304" pitchFamily="18" charset="0"/>
              </a:rPr>
              <a:t>stock holdings </a:t>
            </a:r>
            <a:r>
              <a:rPr lang="en-US" altLang="zh-CN" dirty="0">
                <a:latin typeface="Times New Roman" panose="02020603050405020304" pitchFamily="18" charset="0"/>
                <a:cs typeface="Times New Roman" panose="02020603050405020304" pitchFamily="18" charset="0"/>
              </a:rPr>
              <a:t>of mutual funds are from the CDA/ Spectrum mutual fund holdings database maintained by Thomson Financial.(Start in 1980, quarterly)</a:t>
            </a:r>
          </a:p>
          <a:p>
            <a:r>
              <a:rPr lang="en-US" altLang="zh-CN" dirty="0">
                <a:latin typeface="Times New Roman" panose="02020603050405020304" pitchFamily="18" charset="0"/>
                <a:cs typeface="Times New Roman" panose="02020603050405020304" pitchFamily="18" charset="0"/>
              </a:rPr>
              <a:t>19 benchmark index: </a:t>
            </a:r>
            <a:r>
              <a:rPr lang="en-US" altLang="zh-CN" sz="2400" dirty="0">
                <a:latin typeface="Times New Roman" panose="02020603050405020304" pitchFamily="18" charset="0"/>
                <a:cs typeface="Times New Roman" panose="02020603050405020304" pitchFamily="18" charset="0"/>
              </a:rPr>
              <a:t>Assign the index with the lowest Active Share as that fund’s benchmark</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S&amp;P/Barra</a:t>
            </a:r>
          </a:p>
          <a:p>
            <a:pPr lvl="2"/>
            <a:r>
              <a:rPr lang="en-US" altLang="zh-CN" dirty="0">
                <a:latin typeface="Times New Roman" panose="02020603050405020304" pitchFamily="18" charset="0"/>
                <a:cs typeface="Times New Roman" panose="02020603050405020304" pitchFamily="18" charset="0"/>
              </a:rPr>
              <a:t>S&amp;P 500, S&amp;P 500/ Barra Growth, S&amp;P500/ Barra Value, S&amp;P Mid Cap 400, and S&amp;P Small Cap 600.</a:t>
            </a:r>
          </a:p>
          <a:p>
            <a:pPr lvl="1"/>
            <a:r>
              <a:rPr lang="en-US" altLang="zh-CN" dirty="0">
                <a:latin typeface="Times New Roman" panose="02020603050405020304" pitchFamily="18" charset="0"/>
                <a:cs typeface="Times New Roman" panose="02020603050405020304" pitchFamily="18" charset="0"/>
              </a:rPr>
              <a:t>Russell</a:t>
            </a:r>
          </a:p>
          <a:p>
            <a:pPr lvl="2"/>
            <a:r>
              <a:rPr lang="en-US" altLang="zh-CN" dirty="0">
                <a:latin typeface="Times New Roman" panose="02020603050405020304" pitchFamily="18" charset="0"/>
                <a:cs typeface="Times New Roman" panose="02020603050405020304" pitchFamily="18" charset="0"/>
              </a:rPr>
              <a:t>Russell 1000, Russell 2000, Russell 3000, Russell Midcap, the value and growth components of the four Russell indexes</a:t>
            </a:r>
          </a:p>
          <a:p>
            <a:pPr lvl="1"/>
            <a:r>
              <a:rPr lang="en-US" altLang="zh-CN" dirty="0">
                <a:latin typeface="Times New Roman" panose="02020603050405020304" pitchFamily="18" charset="0"/>
                <a:cs typeface="Times New Roman" panose="02020603050405020304" pitchFamily="18" charset="0"/>
              </a:rPr>
              <a:t>Wilshire</a:t>
            </a:r>
          </a:p>
          <a:p>
            <a:pPr lvl="2"/>
            <a:r>
              <a:rPr lang="en-US" altLang="zh-CN" dirty="0">
                <a:latin typeface="Times New Roman" panose="02020603050405020304" pitchFamily="18" charset="0"/>
                <a:cs typeface="Times New Roman" panose="02020603050405020304" pitchFamily="18" charset="0"/>
              </a:rPr>
              <a:t>Wilshire 5000 and Wilshire 4500</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673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share: Data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24</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537400" y="1635760"/>
            <a:ext cx="7977950" cy="4561840"/>
          </a:xfrm>
        </p:spPr>
        <p:txBody>
          <a:bodyPr>
            <a:normAutofit/>
          </a:bodyPr>
          <a:lstStyle/>
          <a:p>
            <a:r>
              <a:rPr lang="en-US" altLang="zh-CN" dirty="0">
                <a:latin typeface="Times New Roman" panose="02020603050405020304" pitchFamily="18" charset="0"/>
                <a:cs typeface="Times New Roman" panose="02020603050405020304" pitchFamily="18" charset="0"/>
              </a:rPr>
              <a:t>Return Data</a:t>
            </a:r>
          </a:p>
          <a:p>
            <a:pPr lvl="1"/>
            <a:r>
              <a:rPr lang="en-US" altLang="zh-CN" dirty="0">
                <a:latin typeface="Times New Roman" panose="02020603050405020304" pitchFamily="18" charset="0"/>
                <a:cs typeface="Times New Roman" panose="02020603050405020304" pitchFamily="18" charset="0"/>
              </a:rPr>
              <a:t>Monthly returns for mutual funds are from the CRSP mutual fund database.</a:t>
            </a:r>
          </a:p>
          <a:p>
            <a:pPr lvl="1"/>
            <a:r>
              <a:rPr lang="en-US" altLang="zh-CN" dirty="0">
                <a:latin typeface="Times New Roman" panose="02020603050405020304" pitchFamily="18" charset="0"/>
                <a:cs typeface="Times New Roman" panose="02020603050405020304" pitchFamily="18" charset="0"/>
              </a:rPr>
              <a:t>Monthly returns for benchmark indexes are from S&amp;P, Russell, and Ibbotson Associates</a:t>
            </a:r>
          </a:p>
          <a:p>
            <a:pPr lvl="1"/>
            <a:r>
              <a:rPr lang="en-US" altLang="zh-CN" dirty="0">
                <a:latin typeface="Times New Roman" panose="02020603050405020304" pitchFamily="18" charset="0"/>
                <a:cs typeface="Times New Roman" panose="02020603050405020304" pitchFamily="18" charset="0"/>
              </a:rPr>
              <a:t>Daily returns for mutual funds are from Standard &amp; Poor’s, but it does not contain dead funds.</a:t>
            </a:r>
          </a:p>
          <a:p>
            <a:pPr lvl="1"/>
            <a:r>
              <a:rPr lang="en-US" altLang="zh-CN" dirty="0">
                <a:latin typeface="Times New Roman" panose="02020603050405020304" pitchFamily="18" charset="0"/>
                <a:cs typeface="Times New Roman" panose="02020603050405020304" pitchFamily="18" charset="0"/>
              </a:rPr>
              <a:t>CRSP mutual fund database, which contains daily returns for live and dead funds starting in January 2001 and Wall Street Web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Goetzmann</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Ivkovic</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Rouwenhorst</a:t>
            </a:r>
            <a:r>
              <a:rPr lang="en-US" altLang="zh-CN" sz="2000" dirty="0">
                <a:latin typeface="Times New Roman" panose="02020603050405020304" pitchFamily="18" charset="0"/>
                <a:cs typeface="Times New Roman" panose="02020603050405020304" pitchFamily="18" charset="0"/>
              </a:rPr>
              <a:t> 2001) </a:t>
            </a:r>
            <a:r>
              <a:rPr lang="en-US" altLang="zh-CN" dirty="0">
                <a:latin typeface="Times New Roman" panose="02020603050405020304" pitchFamily="18" charset="0"/>
                <a:cs typeface="Times New Roman" panose="02020603050405020304" pitchFamily="18" charset="0"/>
              </a:rPr>
              <a:t>from January 1968 to January 2001</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581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share: Data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25</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456120" y="1527175"/>
            <a:ext cx="7977950" cy="4561840"/>
          </a:xfrm>
        </p:spPr>
        <p:txBody>
          <a:bodyPr>
            <a:normAutofit/>
          </a:bodyPr>
          <a:lstStyle/>
          <a:p>
            <a:r>
              <a:rPr lang="en-US" altLang="zh-CN" dirty="0">
                <a:latin typeface="Times New Roman" panose="02020603050405020304" pitchFamily="18" charset="0"/>
                <a:cs typeface="Times New Roman" panose="02020603050405020304" pitchFamily="18" charset="0"/>
              </a:rPr>
              <a:t>Sample Selection—Focus on all-equity funds</a:t>
            </a:r>
          </a:p>
          <a:p>
            <a:pPr lvl="1"/>
            <a:r>
              <a:rPr lang="en-US" altLang="zh-CN" dirty="0">
                <a:latin typeface="Times New Roman" panose="02020603050405020304" pitchFamily="18" charset="0"/>
                <a:cs typeface="Times New Roman" panose="02020603050405020304" pitchFamily="18" charset="0"/>
              </a:rPr>
              <a:t>Look at </a:t>
            </a:r>
            <a:r>
              <a:rPr lang="en-US" altLang="zh-CN" dirty="0">
                <a:solidFill>
                  <a:srgbClr val="FF0000"/>
                </a:solidFill>
                <a:latin typeface="Times New Roman" panose="02020603050405020304" pitchFamily="18" charset="0"/>
                <a:cs typeface="Times New Roman" panose="02020603050405020304" pitchFamily="18" charset="0"/>
              </a:rPr>
              <a:t>investment objective codes </a:t>
            </a:r>
            <a:r>
              <a:rPr lang="en-US" altLang="zh-CN" dirty="0">
                <a:latin typeface="Times New Roman" panose="02020603050405020304" pitchFamily="18" charset="0"/>
                <a:cs typeface="Times New Roman" panose="02020603050405020304" pitchFamily="18" charset="0"/>
              </a:rPr>
              <a:t>from </a:t>
            </a:r>
            <a:r>
              <a:rPr lang="en-US" altLang="zh-CN" dirty="0" err="1">
                <a:latin typeface="Times New Roman" panose="02020603050405020304" pitchFamily="18" charset="0"/>
                <a:cs typeface="Times New Roman" panose="02020603050405020304" pitchFamily="18" charset="0"/>
              </a:rPr>
              <a:t>Wiesenberg</a:t>
            </a:r>
            <a:r>
              <a:rPr lang="en-US" altLang="zh-CN" dirty="0">
                <a:latin typeface="Times New Roman" panose="02020603050405020304" pitchFamily="18" charset="0"/>
                <a:cs typeface="Times New Roman" panose="02020603050405020304" pitchFamily="18" charset="0"/>
              </a:rPr>
              <a:t>, ICDI, and Spectrum.</a:t>
            </a:r>
          </a:p>
          <a:p>
            <a:pPr lvl="2"/>
            <a:r>
              <a:rPr lang="en-US" altLang="zh-CN" dirty="0">
                <a:latin typeface="Times New Roman" panose="02020603050405020304" pitchFamily="18" charset="0"/>
                <a:cs typeface="Times New Roman" panose="02020603050405020304" pitchFamily="18" charset="0"/>
              </a:rPr>
              <a:t>aggressive growth, growth, growth and income, equity income, growth with current income, income, long-term growth, maximum capital gains, small capitalization growth, unclassified, or missing.</a:t>
            </a:r>
          </a:p>
          <a:p>
            <a:pPr lvl="1"/>
            <a:r>
              <a:rPr lang="en-US" altLang="zh-CN" dirty="0">
                <a:latin typeface="Times New Roman" panose="02020603050405020304" pitchFamily="18" charset="0"/>
                <a:cs typeface="Times New Roman" panose="02020603050405020304" pitchFamily="18" charset="0"/>
              </a:rPr>
              <a:t>Look at the percentage of stocks in the portfolio as reported by CRSP.</a:t>
            </a:r>
          </a:p>
          <a:p>
            <a:pPr lvl="2"/>
            <a:r>
              <a:rPr lang="en-US" altLang="zh-CN" dirty="0">
                <a:latin typeface="Times New Roman" panose="02020603050405020304" pitchFamily="18" charset="0"/>
                <a:cs typeface="Times New Roman" panose="02020603050405020304" pitchFamily="18" charset="0"/>
              </a:rPr>
              <a:t>At least 80% or missing</a:t>
            </a:r>
          </a:p>
          <a:p>
            <a:pPr lvl="1"/>
            <a:r>
              <a:rPr lang="en-US" altLang="zh-CN" dirty="0">
                <a:latin typeface="Times New Roman" panose="02020603050405020304" pitchFamily="18" charset="0"/>
                <a:cs typeface="Times New Roman" panose="02020603050405020304" pitchFamily="18" charset="0"/>
              </a:rPr>
              <a:t>Value of the stock holdings from Spectrum and their share of the total net assets of the fund.</a:t>
            </a:r>
          </a:p>
          <a:p>
            <a:pPr lvl="2"/>
            <a:r>
              <a:rPr lang="en-US" altLang="zh-CN" dirty="0">
                <a:latin typeface="Times New Roman" panose="02020603050405020304" pitchFamily="18" charset="0"/>
                <a:cs typeface="Times New Roman" panose="02020603050405020304" pitchFamily="18" charset="0"/>
              </a:rPr>
              <a:t>67% of reported total net assets</a:t>
            </a:r>
          </a:p>
        </p:txBody>
      </p:sp>
    </p:spTree>
    <p:extLst>
      <p:ext uri="{BB962C8B-B14F-4D97-AF65-F5344CB8AC3E}">
        <p14:creationId xmlns:p14="http://schemas.microsoft.com/office/powerpoint/2010/main" val="2270371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share: Data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26</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456120" y="1486534"/>
            <a:ext cx="8149590" cy="5026025"/>
          </a:xfrm>
        </p:spPr>
        <p:txBody>
          <a:bodyPr>
            <a:normAutofit/>
          </a:bodyPr>
          <a:lstStyle/>
          <a:p>
            <a:r>
              <a:rPr lang="en-US" altLang="zh-CN" dirty="0">
                <a:latin typeface="Times New Roman" panose="02020603050405020304" pitchFamily="18" charset="0"/>
                <a:cs typeface="Times New Roman" panose="02020603050405020304" pitchFamily="18" charset="0"/>
              </a:rPr>
              <a:t>Factor calculation</a:t>
            </a:r>
          </a:p>
          <a:p>
            <a:pPr lvl="1"/>
            <a:r>
              <a:rPr lang="en-US" altLang="zh-CN" dirty="0">
                <a:latin typeface="Times New Roman" panose="02020603050405020304" pitchFamily="18" charset="0"/>
                <a:cs typeface="Times New Roman" panose="02020603050405020304" pitchFamily="18" charset="0"/>
              </a:rPr>
              <a:t>To compute tracking error, we require at least a hundred trading days of daily return data for each fund in the six months immediately preceding its holdings report date.</a:t>
            </a:r>
          </a:p>
          <a:p>
            <a:r>
              <a:rPr lang="en-US" altLang="zh-CN" dirty="0">
                <a:latin typeface="Times New Roman" panose="02020603050405020304" pitchFamily="18" charset="0"/>
                <a:cs typeface="Times New Roman" panose="02020603050405020304" pitchFamily="18" charset="0"/>
              </a:rPr>
              <a:t>Incubation bias</a:t>
            </a:r>
          </a:p>
          <a:p>
            <a:pPr lvl="1"/>
            <a:r>
              <a:rPr lang="en-US" altLang="zh-CN" dirty="0">
                <a:latin typeface="Times New Roman" panose="02020603050405020304" pitchFamily="18" charset="0"/>
                <a:cs typeface="Times New Roman" panose="02020603050405020304" pitchFamily="18" charset="0"/>
              </a:rPr>
              <a:t>Eliminating observations before the starting year reported by CRSP as well as the observations with a missing fund name in CRSP</a:t>
            </a:r>
          </a:p>
          <a:p>
            <a:r>
              <a:rPr lang="en-US" altLang="zh-CN" sz="2600" dirty="0">
                <a:latin typeface="Times New Roman" panose="02020603050405020304" pitchFamily="18" charset="0"/>
                <a:cs typeface="Times New Roman" panose="02020603050405020304" pitchFamily="18" charset="0"/>
              </a:rPr>
              <a:t>Only include funds with equity holdings greater than $10 million.</a:t>
            </a:r>
          </a:p>
          <a:p>
            <a:r>
              <a:rPr lang="en-US" altLang="zh-CN" dirty="0">
                <a:latin typeface="Times New Roman" panose="02020603050405020304" pitchFamily="18" charset="0"/>
                <a:cs typeface="Times New Roman" panose="02020603050405020304" pitchFamily="18" charset="0"/>
              </a:rPr>
              <a:t>Our final sample consists of 2,647 funds in the period 1980–2003, the observation is 48,354.</a:t>
            </a:r>
          </a:p>
        </p:txBody>
      </p:sp>
    </p:spTree>
    <p:extLst>
      <p:ext uri="{BB962C8B-B14F-4D97-AF65-F5344CB8AC3E}">
        <p14:creationId xmlns:p14="http://schemas.microsoft.com/office/powerpoint/2010/main" val="3474874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weight: Data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27</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486534"/>
            <a:ext cx="8149590" cy="4869817"/>
          </a:xfrm>
        </p:spPr>
        <p:txBody>
          <a:bodyPr>
            <a:normAutofit/>
          </a:bodyPr>
          <a:lstStyle/>
          <a:p>
            <a:r>
              <a:rPr lang="en-US" altLang="zh-CN" dirty="0">
                <a:latin typeface="Times New Roman" panose="02020603050405020304" pitchFamily="18" charset="0"/>
                <a:cs typeface="Times New Roman" panose="02020603050405020304" pitchFamily="18" charset="0"/>
              </a:rPr>
              <a:t>Fund characteristics and returns (same)</a:t>
            </a:r>
          </a:p>
          <a:p>
            <a:pPr lvl="1"/>
            <a:r>
              <a:rPr lang="en-US" altLang="zh-CN" dirty="0">
                <a:latin typeface="Times New Roman" panose="02020603050405020304" pitchFamily="18" charset="0"/>
                <a:cs typeface="Times New Roman" panose="02020603050405020304" pitchFamily="18" charset="0"/>
              </a:rPr>
              <a:t>(CRSP) Survivor Bias-Free Mutual Fund Database.</a:t>
            </a:r>
          </a:p>
          <a:p>
            <a:r>
              <a:rPr lang="en-US" altLang="zh-CN" dirty="0">
                <a:latin typeface="Times New Roman" panose="02020603050405020304" pitchFamily="18" charset="0"/>
                <a:cs typeface="Times New Roman" panose="02020603050405020304" pitchFamily="18" charset="0"/>
              </a:rPr>
              <a:t>Fund holdings (same)</a:t>
            </a:r>
          </a:p>
          <a:p>
            <a:pPr lvl="1"/>
            <a:r>
              <a:rPr lang="en-US" altLang="zh-CN" dirty="0">
                <a:latin typeface="Times New Roman" panose="02020603050405020304" pitchFamily="18" charset="0"/>
                <a:cs typeface="Times New Roman" panose="02020603050405020304" pitchFamily="18" charset="0"/>
              </a:rPr>
              <a:t>Thomson Financial Mutual Fund Holdings.</a:t>
            </a:r>
          </a:p>
          <a:p>
            <a:r>
              <a:rPr lang="en-US" altLang="zh-CN" dirty="0">
                <a:latin typeface="Times New Roman" panose="02020603050405020304" pitchFamily="18" charset="0"/>
                <a:cs typeface="Times New Roman" panose="02020603050405020304" pitchFamily="18" charset="0"/>
              </a:rPr>
              <a:t>Sample Selection</a:t>
            </a:r>
          </a:p>
          <a:p>
            <a:pPr lvl="1"/>
            <a:r>
              <a:rPr lang="en-US" altLang="zh-CN" dirty="0">
                <a:latin typeface="Times New Roman" panose="02020603050405020304" pitchFamily="18" charset="0"/>
                <a:cs typeface="Times New Roman" panose="02020603050405020304" pitchFamily="18" charset="0"/>
              </a:rPr>
              <a:t>Diversified domestic actively managed equity mutual funds.</a:t>
            </a:r>
          </a:p>
          <a:p>
            <a:pPr lvl="2"/>
            <a:r>
              <a:rPr lang="en-US" altLang="zh-CN" sz="1800" dirty="0" err="1">
                <a:latin typeface="Times New Roman" panose="02020603050405020304" pitchFamily="18" charset="0"/>
                <a:cs typeface="Times New Roman" panose="02020603050405020304" pitchFamily="18" charset="0"/>
              </a:rPr>
              <a:t>crsp_obj_cd</a:t>
            </a:r>
            <a:r>
              <a:rPr lang="en-US" altLang="zh-CN" sz="1800" dirty="0">
                <a:latin typeface="Times New Roman" panose="02020603050405020304" pitchFamily="18" charset="0"/>
                <a:cs typeface="Times New Roman" panose="02020603050405020304" pitchFamily="18" charset="0"/>
              </a:rPr>
              <a:t> when including funds with AGG, GMC, GRI, GRO, ING, and SCG Strategic Insight codes, EIEI,G,LCCE, LCGE, LCVE, MCCE, MCGE, MCVE, MLCE, MLGE, MLVE, SCCE, SCGE, and SCVE Lipper codes, and G, G-I, AGG,GCI, GRI, GRO, LTG, MCG, and SCG Wiesenberger codes.</a:t>
            </a:r>
          </a:p>
          <a:p>
            <a:pPr lvl="1"/>
            <a:r>
              <a:rPr lang="en-US" altLang="zh-CN" dirty="0">
                <a:latin typeface="Times New Roman" panose="02020603050405020304" pitchFamily="18" charset="0"/>
                <a:cs typeface="Times New Roman" panose="02020603050405020304" pitchFamily="18" charset="0"/>
              </a:rPr>
              <a:t>Exclude funds with TNA of less than $15 million</a:t>
            </a:r>
          </a:p>
        </p:txBody>
      </p:sp>
    </p:spTree>
    <p:extLst>
      <p:ext uri="{BB962C8B-B14F-4D97-AF65-F5344CB8AC3E}">
        <p14:creationId xmlns:p14="http://schemas.microsoft.com/office/powerpoint/2010/main" val="1092339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weight: Data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28</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368107"/>
            <a:ext cx="8149590" cy="5234942"/>
          </a:xfrm>
        </p:spPr>
        <p:txBody>
          <a:bodyPr>
            <a:normAutofit/>
          </a:bodyPr>
          <a:lstStyle/>
          <a:p>
            <a:r>
              <a:rPr lang="en-US" altLang="zh-CN" dirty="0">
                <a:latin typeface="Times New Roman" panose="02020603050405020304" pitchFamily="18" charset="0"/>
                <a:cs typeface="Times New Roman" panose="02020603050405020304" pitchFamily="18" charset="0"/>
              </a:rPr>
              <a:t>Incubation bias </a:t>
            </a:r>
            <a:r>
              <a:rPr lang="en-US" altLang="zh-CN" sz="2000" dirty="0">
                <a:latin typeface="Times New Roman" panose="02020603050405020304" pitchFamily="18" charset="0"/>
                <a:cs typeface="Times New Roman" panose="02020603050405020304" pitchFamily="18" charset="0"/>
              </a:rPr>
              <a:t>(Evans 2010)</a:t>
            </a:r>
          </a:p>
          <a:p>
            <a:pPr lvl="1"/>
            <a:r>
              <a:rPr lang="en-US" altLang="zh-CN" dirty="0">
                <a:latin typeface="Times New Roman" panose="02020603050405020304" pitchFamily="18" charset="0"/>
                <a:cs typeface="Times New Roman" panose="02020603050405020304" pitchFamily="18" charset="0"/>
              </a:rPr>
              <a:t>Remove the first eighteen months of returns on each fund.</a:t>
            </a:r>
          </a:p>
          <a:p>
            <a:r>
              <a:rPr lang="en-US" altLang="zh-CN" dirty="0">
                <a:latin typeface="Times New Roman" panose="02020603050405020304" pitchFamily="18" charset="0"/>
                <a:cs typeface="Times New Roman" panose="02020603050405020304" pitchFamily="18" charset="0"/>
              </a:rPr>
              <a:t>Exclude funds that during their life hold on average less than 80% of net assets in equity.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Kacperczyk</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Sialm</a:t>
            </a:r>
            <a:r>
              <a:rPr lang="en-US" altLang="zh-CN" sz="2000" dirty="0">
                <a:latin typeface="Times New Roman" panose="02020603050405020304" pitchFamily="18" charset="0"/>
                <a:cs typeface="Times New Roman" panose="02020603050405020304" pitchFamily="18" charset="0"/>
              </a:rPr>
              <a:t>, and Zheng 2008)</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Delete funds with missing names in CRSP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Cremers</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Petajisto</a:t>
            </a:r>
            <a:r>
              <a:rPr lang="en-US" altLang="zh-CN" sz="2000" dirty="0">
                <a:latin typeface="Times New Roman" panose="02020603050405020304" pitchFamily="18" charset="0"/>
                <a:cs typeface="Times New Roman" panose="02020603050405020304" pitchFamily="18" charset="0"/>
              </a:rPr>
              <a:t> 2009; </a:t>
            </a:r>
            <a:r>
              <a:rPr lang="en-US" altLang="zh-CN" sz="2000" dirty="0" err="1">
                <a:latin typeface="Times New Roman" panose="02020603050405020304" pitchFamily="18" charset="0"/>
                <a:cs typeface="Times New Roman" panose="02020603050405020304" pitchFamily="18" charset="0"/>
              </a:rPr>
              <a:t>Amihud</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Goyenko</a:t>
            </a:r>
            <a:r>
              <a:rPr lang="en-US" altLang="zh-CN" sz="2000" dirty="0">
                <a:latin typeface="Times New Roman" panose="02020603050405020304" pitchFamily="18" charset="0"/>
                <a:cs typeface="Times New Roman" panose="02020603050405020304" pitchFamily="18" charset="0"/>
              </a:rPr>
              <a:t> 2013)</a:t>
            </a:r>
          </a:p>
          <a:p>
            <a:endParaRPr lang="en-US" altLang="zh-CN" sz="20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Our final sample extends from 1980 to 2013 and contains 343,964 fund-month observations covering 2,790 distinct funds.</a:t>
            </a:r>
          </a:p>
        </p:txBody>
      </p:sp>
    </p:spTree>
    <p:extLst>
      <p:ext uri="{BB962C8B-B14F-4D97-AF65-F5344CB8AC3E}">
        <p14:creationId xmlns:p14="http://schemas.microsoft.com/office/powerpoint/2010/main" val="3362888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Active share over time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29</a:t>
            </a:fld>
            <a:endParaRPr lang="zh-CN" altLang="en-US"/>
          </a:p>
        </p:txBody>
      </p:sp>
      <p:pic>
        <p:nvPicPr>
          <p:cNvPr id="4" name="图片 3">
            <a:extLst>
              <a:ext uri="{FF2B5EF4-FFF2-40B4-BE49-F238E27FC236}">
                <a16:creationId xmlns:a16="http://schemas.microsoft.com/office/drawing/2014/main" id="{CD5E7F7A-0747-4419-8641-F2A5F7669F13}"/>
              </a:ext>
            </a:extLst>
          </p:cNvPr>
          <p:cNvPicPr>
            <a:picLocks noChangeAspect="1"/>
          </p:cNvPicPr>
          <p:nvPr/>
        </p:nvPicPr>
        <p:blipFill>
          <a:blip r:embed="rId3"/>
          <a:stretch>
            <a:fillRect/>
          </a:stretch>
        </p:blipFill>
        <p:spPr>
          <a:xfrm>
            <a:off x="11868" y="2001520"/>
            <a:ext cx="4691578" cy="3332479"/>
          </a:xfrm>
          <a:prstGeom prst="rect">
            <a:avLst/>
          </a:prstGeom>
        </p:spPr>
      </p:pic>
      <p:pic>
        <p:nvPicPr>
          <p:cNvPr id="8" name="图片 7">
            <a:extLst>
              <a:ext uri="{FF2B5EF4-FFF2-40B4-BE49-F238E27FC236}">
                <a16:creationId xmlns:a16="http://schemas.microsoft.com/office/drawing/2014/main" id="{77492C33-F37F-4E99-837E-A57E2D879BB5}"/>
              </a:ext>
            </a:extLst>
          </p:cNvPr>
          <p:cNvPicPr>
            <a:picLocks noChangeAspect="1"/>
          </p:cNvPicPr>
          <p:nvPr/>
        </p:nvPicPr>
        <p:blipFill>
          <a:blip r:embed="rId4"/>
          <a:stretch>
            <a:fillRect/>
          </a:stretch>
        </p:blipFill>
        <p:spPr>
          <a:xfrm>
            <a:off x="4775200" y="2032635"/>
            <a:ext cx="4297680" cy="3189740"/>
          </a:xfrm>
          <a:prstGeom prst="rect">
            <a:avLst/>
          </a:prstGeom>
        </p:spPr>
      </p:pic>
    </p:spTree>
    <p:extLst>
      <p:ext uri="{BB962C8B-B14F-4D97-AF65-F5344CB8AC3E}">
        <p14:creationId xmlns:p14="http://schemas.microsoft.com/office/powerpoint/2010/main" val="14193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440A28-8D88-49B2-9DB5-7074C2BBA371}"/>
              </a:ext>
            </a:extLst>
          </p:cNvPr>
          <p:cNvSpPr>
            <a:spLocks noGrp="1"/>
          </p:cNvSpPr>
          <p:nvPr>
            <p:ph type="dt" sz="half" idx="10"/>
          </p:nvPr>
        </p:nvSpPr>
        <p:spPr/>
        <p:txBody>
          <a:bodyPr/>
          <a:lstStyle/>
          <a:p>
            <a:fld id="{31D9F0B1-BE05-4454-8DB8-40FCC415B6DE}" type="datetime1">
              <a:rPr lang="zh-CN" altLang="en-US" smtClean="0"/>
              <a:t>2020/4/18</a:t>
            </a:fld>
            <a:endParaRPr lang="zh-CN" altLang="en-US"/>
          </a:p>
        </p:txBody>
      </p:sp>
      <p:sp>
        <p:nvSpPr>
          <p:cNvPr id="5" name="页脚占位符 4">
            <a:extLst>
              <a:ext uri="{FF2B5EF4-FFF2-40B4-BE49-F238E27FC236}">
                <a16:creationId xmlns:a16="http://schemas.microsoft.com/office/drawing/2014/main" id="{BAFDE2E5-DBB6-4117-BB78-F87C2E540BA4}"/>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AFC4D85D-28E7-42E5-8161-EDD0DDB1C4D4}"/>
              </a:ext>
            </a:extLst>
          </p:cNvPr>
          <p:cNvSpPr>
            <a:spLocks noGrp="1"/>
          </p:cNvSpPr>
          <p:nvPr>
            <p:ph type="sldNum" sz="quarter" idx="12"/>
          </p:nvPr>
        </p:nvSpPr>
        <p:spPr/>
        <p:txBody>
          <a:bodyPr/>
          <a:lstStyle/>
          <a:p>
            <a:fld id="{6131721A-95F3-4C10-B9AE-0F28F1BB9086}" type="slidenum">
              <a:rPr lang="zh-CN" altLang="en-US" smtClean="0"/>
              <a:t>3</a:t>
            </a:fld>
            <a:endParaRPr lang="zh-CN" altLang="en-US"/>
          </a:p>
        </p:txBody>
      </p:sp>
      <p:sp>
        <p:nvSpPr>
          <p:cNvPr id="2" name="文本框 1">
            <a:extLst>
              <a:ext uri="{FF2B5EF4-FFF2-40B4-BE49-F238E27FC236}">
                <a16:creationId xmlns:a16="http://schemas.microsoft.com/office/drawing/2014/main" id="{8B427D82-9E31-47A7-B555-B81DADD4602F}"/>
              </a:ext>
            </a:extLst>
          </p:cNvPr>
          <p:cNvSpPr txBox="1"/>
          <p:nvPr/>
        </p:nvSpPr>
        <p:spPr>
          <a:xfrm>
            <a:off x="822325" y="792479"/>
            <a:ext cx="7693026" cy="498598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公募基金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主动管理</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200" dirty="0">
                <a:latin typeface="黑体" panose="02010609060101010101" pitchFamily="49" charset="-122"/>
                <a:ea typeface="黑体" panose="02010609060101010101" pitchFamily="49" charset="-122"/>
              </a:rPr>
              <a:t>基金持仓数据来自</a:t>
            </a:r>
            <a:r>
              <a:rPr lang="en-US" altLang="zh-CN" sz="2200" dirty="0">
                <a:latin typeface="黑体" panose="02010609060101010101" pitchFamily="49" charset="-122"/>
                <a:ea typeface="黑体" panose="02010609060101010101" pitchFamily="49" charset="-122"/>
              </a:rPr>
              <a:t>wind</a:t>
            </a:r>
            <a:r>
              <a:rPr lang="zh-CN" altLang="en-US" sz="2200" dirty="0">
                <a:latin typeface="黑体" panose="02010609060101010101" pitchFamily="49" charset="-122"/>
                <a:ea typeface="黑体" panose="02010609060101010101" pitchFamily="49" charset="-122"/>
              </a:rPr>
              <a:t>，从</a:t>
            </a:r>
            <a:r>
              <a:rPr lang="en-US" altLang="zh-CN" sz="2200" dirty="0">
                <a:latin typeface="黑体" panose="02010609060101010101" pitchFamily="49" charset="-122"/>
                <a:ea typeface="黑体" panose="02010609060101010101" pitchFamily="49" charset="-122"/>
              </a:rPr>
              <a:t>1998</a:t>
            </a:r>
            <a:r>
              <a:rPr lang="zh-CN" altLang="en-US" sz="2200" dirty="0">
                <a:latin typeface="黑体" panose="02010609060101010101" pitchFamily="49" charset="-122"/>
                <a:ea typeface="黑体" panose="02010609060101010101" pitchFamily="49" charset="-122"/>
              </a:rPr>
              <a:t>年</a:t>
            </a:r>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月开始</a:t>
            </a:r>
            <a:endParaRPr lang="en-US" altLang="zh-CN" sz="22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200" dirty="0">
                <a:latin typeface="黑体" panose="02010609060101010101" pitchFamily="49" charset="-122"/>
                <a:ea typeface="黑体" panose="02010609060101010101" pitchFamily="49" charset="-122"/>
              </a:rPr>
              <a:t>基金月度净值数据和月度收益率数据来自色诺芬数据库，从</a:t>
            </a:r>
            <a:r>
              <a:rPr lang="en-US" altLang="zh-CN" sz="2200" dirty="0">
                <a:latin typeface="黑体" panose="02010609060101010101" pitchFamily="49" charset="-122"/>
                <a:ea typeface="黑体" panose="02010609060101010101" pitchFamily="49" charset="-122"/>
              </a:rPr>
              <a:t>2001</a:t>
            </a:r>
            <a:r>
              <a:rPr lang="zh-CN" altLang="en-US" sz="2200" dirty="0">
                <a:latin typeface="黑体" panose="02010609060101010101" pitchFamily="49" charset="-122"/>
                <a:ea typeface="黑体" panose="02010609060101010101" pitchFamily="49" charset="-122"/>
              </a:rPr>
              <a:t>年</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月开始（可以扩展）</a:t>
            </a:r>
            <a:endParaRPr lang="en-US" altLang="zh-CN" sz="22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200" dirty="0">
                <a:latin typeface="黑体" panose="02010609060101010101" pitchFamily="49" charset="-122"/>
                <a:ea typeface="黑体" panose="02010609060101010101" pitchFamily="49" charset="-122"/>
              </a:rPr>
              <a:t>股票市值数据来自</a:t>
            </a:r>
            <a:r>
              <a:rPr lang="en-US" altLang="zh-CN" sz="2200" dirty="0">
                <a:latin typeface="黑体" panose="02010609060101010101" pitchFamily="49" charset="-122"/>
                <a:ea typeface="黑体" panose="02010609060101010101" pitchFamily="49" charset="-122"/>
              </a:rPr>
              <a:t>wind</a:t>
            </a:r>
          </a:p>
          <a:p>
            <a:pPr marL="342900" indent="-342900">
              <a:buFont typeface="Arial" panose="020B0604020202020204" pitchFamily="34" charset="0"/>
              <a:buChar char="•"/>
            </a:pPr>
            <a:r>
              <a:rPr lang="zh-CN" altLang="en-US" sz="2200" dirty="0">
                <a:latin typeface="黑体" panose="02010609060101010101" pitchFamily="49" charset="-122"/>
                <a:ea typeface="黑体" panose="02010609060101010101" pitchFamily="49" charset="-122"/>
              </a:rPr>
              <a:t>样本筛选</a:t>
            </a:r>
            <a:endParaRPr lang="en-US" altLang="zh-CN" sz="22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成立时间</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年以上（刘京军等，</a:t>
            </a:r>
            <a:r>
              <a:rPr lang="en-US" altLang="zh-CN" sz="2000" dirty="0">
                <a:latin typeface="黑体" panose="02010609060101010101" pitchFamily="49" charset="-122"/>
                <a:ea typeface="黑体" panose="02010609060101010101" pitchFamily="49" charset="-122"/>
              </a:rPr>
              <a:t>2018</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净值数据</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年以上（刘京军等，</a:t>
            </a:r>
            <a:r>
              <a:rPr lang="en-US" altLang="zh-CN" sz="2000" dirty="0">
                <a:latin typeface="黑体" panose="02010609060101010101" pitchFamily="49" charset="-122"/>
                <a:ea typeface="黑体" panose="02010609060101010101" pitchFamily="49" charset="-122"/>
              </a:rPr>
              <a:t>2018</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en-US" altLang="zh-CN" sz="2000" dirty="0">
                <a:latin typeface="黑体" panose="02010609060101010101" pitchFamily="49" charset="-122"/>
                <a:ea typeface="黑体" panose="02010609060101010101" pitchFamily="49" charset="-122"/>
              </a:rPr>
              <a:t>Incubation bias:</a:t>
            </a:r>
            <a:r>
              <a:rPr lang="zh-CN" altLang="en-US" sz="2000" dirty="0">
                <a:latin typeface="黑体" panose="02010609060101010101" pitchFamily="49" charset="-122"/>
                <a:ea typeface="黑体" panose="02010609060101010101" pitchFamily="49" charset="-122"/>
              </a:rPr>
              <a:t>删除成立之后一年的数据（申宇等，</a:t>
            </a:r>
            <a:r>
              <a:rPr lang="en-US" altLang="zh-CN" sz="2000" dirty="0">
                <a:latin typeface="黑体" panose="02010609060101010101" pitchFamily="49" charset="-122"/>
                <a:ea typeface="黑体" panose="02010609060101010101" pitchFamily="49" charset="-122"/>
              </a:rPr>
              <a:t>2013</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只选取有连续一年持仓数据的基金（</a:t>
            </a:r>
            <a:r>
              <a:rPr lang="en-US" altLang="zh-CN" sz="2000" dirty="0">
                <a:latin typeface="黑体" panose="02010609060101010101" pitchFamily="49" charset="-122"/>
                <a:ea typeface="黑体" panose="02010609060101010101" pitchFamily="49" charset="-122"/>
              </a:rPr>
              <a:t>Doshi,2015)</a:t>
            </a: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主动管理型基金筛选</a:t>
            </a:r>
            <a:endParaRPr lang="en-US" altLang="zh-CN" sz="2000" dirty="0">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选取股票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偏股型基金</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国内大部分研究）</a:t>
            </a:r>
            <a:endParaRPr lang="en-US" altLang="zh-CN" dirty="0">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选取股票偏股型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混合型基金，要求持股比例</a:t>
            </a:r>
            <a:r>
              <a:rPr lang="en-US" altLang="zh-CN" dirty="0">
                <a:latin typeface="黑体" panose="02010609060101010101" pitchFamily="49" charset="-122"/>
                <a:ea typeface="黑体" panose="02010609060101010101" pitchFamily="49" charset="-122"/>
              </a:rPr>
              <a:t>80%</a:t>
            </a:r>
            <a:r>
              <a:rPr lang="zh-CN" altLang="en-US" dirty="0">
                <a:latin typeface="黑体" panose="02010609060101010101" pitchFamily="49" charset="-122"/>
                <a:ea typeface="黑体" panose="02010609060101010101" pitchFamily="49" charset="-122"/>
              </a:rPr>
              <a:t>以上</a:t>
            </a:r>
            <a:endParaRPr lang="en-US" altLang="zh-CN"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1183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97205" y="395887"/>
            <a:ext cx="8149590" cy="1325563"/>
          </a:xfrm>
        </p:spPr>
        <p:txBody>
          <a:bodyPr/>
          <a:lstStyle/>
          <a:p>
            <a:r>
              <a:rPr lang="en-US" altLang="zh-CN" dirty="0">
                <a:latin typeface="Times New Roman" panose="02020603050405020304" pitchFamily="18" charset="0"/>
                <a:cs typeface="Times New Roman" panose="02020603050405020304" pitchFamily="18" charset="0"/>
              </a:rPr>
              <a:t>Active weight over time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30</a:t>
            </a:fld>
            <a:endParaRPr lang="zh-CN" altLang="en-US"/>
          </a:p>
        </p:txBody>
      </p:sp>
      <p:pic>
        <p:nvPicPr>
          <p:cNvPr id="3" name="图片 2">
            <a:extLst>
              <a:ext uri="{FF2B5EF4-FFF2-40B4-BE49-F238E27FC236}">
                <a16:creationId xmlns:a16="http://schemas.microsoft.com/office/drawing/2014/main" id="{55F412C9-84CF-4FBD-AD05-E328F0415348}"/>
              </a:ext>
            </a:extLst>
          </p:cNvPr>
          <p:cNvPicPr>
            <a:picLocks noChangeAspect="1"/>
          </p:cNvPicPr>
          <p:nvPr/>
        </p:nvPicPr>
        <p:blipFill>
          <a:blip r:embed="rId3"/>
          <a:stretch>
            <a:fillRect/>
          </a:stretch>
        </p:blipFill>
        <p:spPr>
          <a:xfrm>
            <a:off x="122696" y="2388741"/>
            <a:ext cx="4378184" cy="2786510"/>
          </a:xfrm>
          <a:prstGeom prst="rect">
            <a:avLst/>
          </a:prstGeom>
        </p:spPr>
      </p:pic>
      <p:pic>
        <p:nvPicPr>
          <p:cNvPr id="10" name="图片 9">
            <a:extLst>
              <a:ext uri="{FF2B5EF4-FFF2-40B4-BE49-F238E27FC236}">
                <a16:creationId xmlns:a16="http://schemas.microsoft.com/office/drawing/2014/main" id="{E9681F68-8E36-456E-A945-47CE46F6F67A}"/>
              </a:ext>
            </a:extLst>
          </p:cNvPr>
          <p:cNvPicPr>
            <a:picLocks noChangeAspect="1"/>
          </p:cNvPicPr>
          <p:nvPr/>
        </p:nvPicPr>
        <p:blipFill>
          <a:blip r:embed="rId4"/>
          <a:stretch>
            <a:fillRect/>
          </a:stretch>
        </p:blipFill>
        <p:spPr>
          <a:xfrm>
            <a:off x="4500880" y="2397761"/>
            <a:ext cx="4643120" cy="2811780"/>
          </a:xfrm>
          <a:prstGeom prst="rect">
            <a:avLst/>
          </a:prstGeom>
        </p:spPr>
      </p:pic>
    </p:spTree>
    <p:extLst>
      <p:ext uri="{BB962C8B-B14F-4D97-AF65-F5344CB8AC3E}">
        <p14:creationId xmlns:p14="http://schemas.microsoft.com/office/powerpoint/2010/main" val="289755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139125" y="339678"/>
            <a:ext cx="8865749"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Active Share and performance persistence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31</a:t>
            </a:fld>
            <a:endParaRPr lang="zh-CN" altLang="en-US"/>
          </a:p>
        </p:txBody>
      </p:sp>
      <p:sp>
        <p:nvSpPr>
          <p:cNvPr id="4" name="矩形 3">
            <a:extLst>
              <a:ext uri="{FF2B5EF4-FFF2-40B4-BE49-F238E27FC236}">
                <a16:creationId xmlns:a16="http://schemas.microsoft.com/office/drawing/2014/main" id="{8CEFC6C1-B7F9-4FFC-8DA2-2E0163791BDF}"/>
              </a:ext>
            </a:extLst>
          </p:cNvPr>
          <p:cNvSpPr/>
          <p:nvPr/>
        </p:nvSpPr>
        <p:spPr>
          <a:xfrm>
            <a:off x="7101840" y="3105834"/>
            <a:ext cx="4572000" cy="369332"/>
          </a:xfrm>
          <a:prstGeom prst="rect">
            <a:avLst/>
          </a:prstGeom>
        </p:spPr>
        <p:txBody>
          <a:bodyPr>
            <a:spAutoFit/>
          </a:bodyPr>
          <a:lstStyle/>
          <a:p>
            <a:endParaRPr lang="zh-CN" altLang="en-US" dirty="0"/>
          </a:p>
        </p:txBody>
      </p:sp>
      <p:pic>
        <p:nvPicPr>
          <p:cNvPr id="8" name="图片 7">
            <a:extLst>
              <a:ext uri="{FF2B5EF4-FFF2-40B4-BE49-F238E27FC236}">
                <a16:creationId xmlns:a16="http://schemas.microsoft.com/office/drawing/2014/main" id="{3AE008F6-EB70-418B-8F0E-679C2D48ED6B}"/>
              </a:ext>
            </a:extLst>
          </p:cNvPr>
          <p:cNvPicPr>
            <a:picLocks noChangeAspect="1"/>
          </p:cNvPicPr>
          <p:nvPr/>
        </p:nvPicPr>
        <p:blipFill>
          <a:blip r:embed="rId3"/>
          <a:stretch>
            <a:fillRect/>
          </a:stretch>
        </p:blipFill>
        <p:spPr>
          <a:xfrm>
            <a:off x="884872" y="1814195"/>
            <a:ext cx="7222808" cy="3856160"/>
          </a:xfrm>
          <a:prstGeom prst="rect">
            <a:avLst/>
          </a:prstGeom>
        </p:spPr>
      </p:pic>
    </p:spTree>
    <p:extLst>
      <p:ext uri="{BB962C8B-B14F-4D97-AF65-F5344CB8AC3E}">
        <p14:creationId xmlns:p14="http://schemas.microsoft.com/office/powerpoint/2010/main" val="3511256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Are smaller funds more active?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32</a:t>
            </a:fld>
            <a:endParaRPr lang="zh-CN" altLang="en-US"/>
          </a:p>
        </p:txBody>
      </p:sp>
      <p:pic>
        <p:nvPicPr>
          <p:cNvPr id="12" name="图片 11">
            <a:extLst>
              <a:ext uri="{FF2B5EF4-FFF2-40B4-BE49-F238E27FC236}">
                <a16:creationId xmlns:a16="http://schemas.microsoft.com/office/drawing/2014/main" id="{3F6A69D7-8F34-4CC9-BA6E-F63DFAE1083A}"/>
              </a:ext>
            </a:extLst>
          </p:cNvPr>
          <p:cNvPicPr>
            <a:picLocks noChangeAspect="1"/>
          </p:cNvPicPr>
          <p:nvPr/>
        </p:nvPicPr>
        <p:blipFill>
          <a:blip r:embed="rId3"/>
          <a:stretch>
            <a:fillRect/>
          </a:stretch>
        </p:blipFill>
        <p:spPr>
          <a:xfrm>
            <a:off x="1001393" y="1351276"/>
            <a:ext cx="6877050" cy="2219325"/>
          </a:xfrm>
          <a:prstGeom prst="rect">
            <a:avLst/>
          </a:prstGeom>
          <a:ln>
            <a:solidFill>
              <a:schemeClr val="tx1"/>
            </a:solidFill>
          </a:ln>
        </p:spPr>
      </p:pic>
      <p:pic>
        <p:nvPicPr>
          <p:cNvPr id="13" name="图片 12">
            <a:extLst>
              <a:ext uri="{FF2B5EF4-FFF2-40B4-BE49-F238E27FC236}">
                <a16:creationId xmlns:a16="http://schemas.microsoft.com/office/drawing/2014/main" id="{B9B6FEE9-0B2C-4498-8CC9-C5F99876F34D}"/>
              </a:ext>
            </a:extLst>
          </p:cNvPr>
          <p:cNvPicPr>
            <a:picLocks noChangeAspect="1"/>
          </p:cNvPicPr>
          <p:nvPr/>
        </p:nvPicPr>
        <p:blipFill>
          <a:blip r:embed="rId4"/>
          <a:stretch>
            <a:fillRect/>
          </a:stretch>
        </p:blipFill>
        <p:spPr>
          <a:xfrm>
            <a:off x="2332239" y="3592197"/>
            <a:ext cx="4479521" cy="3129279"/>
          </a:xfrm>
          <a:prstGeom prst="rect">
            <a:avLst/>
          </a:prstGeom>
        </p:spPr>
      </p:pic>
      <p:sp>
        <p:nvSpPr>
          <p:cNvPr id="14" name="文本框 13">
            <a:extLst>
              <a:ext uri="{FF2B5EF4-FFF2-40B4-BE49-F238E27FC236}">
                <a16:creationId xmlns:a16="http://schemas.microsoft.com/office/drawing/2014/main" id="{ECA24CD3-4CAA-4D79-9E15-D4782EF64C33}"/>
              </a:ext>
            </a:extLst>
          </p:cNvPr>
          <p:cNvSpPr txBox="1"/>
          <p:nvPr/>
        </p:nvSpPr>
        <p:spPr>
          <a:xfrm>
            <a:off x="203834" y="3789705"/>
            <a:ext cx="3052446" cy="523220"/>
          </a:xfrm>
          <a:prstGeom prst="rect">
            <a:avLst/>
          </a:prstGeom>
          <a:noFill/>
        </p:spPr>
        <p:txBody>
          <a:bodyPr wrap="square" rtlCol="0">
            <a:spAutoFit/>
          </a:bodyPr>
          <a:lstStyle/>
          <a:p>
            <a:r>
              <a:rPr lang="en-US" altLang="zh-CN" sz="2800" dirty="0">
                <a:solidFill>
                  <a:srgbClr val="FF0000"/>
                </a:solidFill>
              </a:rPr>
              <a:t>Active share</a:t>
            </a:r>
            <a:endParaRPr lang="zh-CN" altLang="en-US" sz="2800" dirty="0">
              <a:solidFill>
                <a:srgbClr val="FF0000"/>
              </a:solidFill>
            </a:endParaRPr>
          </a:p>
        </p:txBody>
      </p:sp>
    </p:spTree>
    <p:extLst>
      <p:ext uri="{BB962C8B-B14F-4D97-AF65-F5344CB8AC3E}">
        <p14:creationId xmlns:p14="http://schemas.microsoft.com/office/powerpoint/2010/main" val="361074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33</a:t>
            </a:fld>
            <a:endParaRPr lang="zh-CN" altLang="en-US"/>
          </a:p>
        </p:txBody>
      </p:sp>
      <p:pic>
        <p:nvPicPr>
          <p:cNvPr id="4" name="图片 3">
            <a:extLst>
              <a:ext uri="{FF2B5EF4-FFF2-40B4-BE49-F238E27FC236}">
                <a16:creationId xmlns:a16="http://schemas.microsoft.com/office/drawing/2014/main" id="{1E3CF941-39B9-4EDB-88F9-FACB09BE2DF1}"/>
              </a:ext>
            </a:extLst>
          </p:cNvPr>
          <p:cNvPicPr>
            <a:picLocks noChangeAspect="1"/>
          </p:cNvPicPr>
          <p:nvPr/>
        </p:nvPicPr>
        <p:blipFill>
          <a:blip r:embed="rId3"/>
          <a:stretch>
            <a:fillRect/>
          </a:stretch>
        </p:blipFill>
        <p:spPr>
          <a:xfrm>
            <a:off x="1119187" y="228600"/>
            <a:ext cx="6905625" cy="6400800"/>
          </a:xfrm>
          <a:prstGeom prst="rect">
            <a:avLst/>
          </a:prstGeom>
        </p:spPr>
      </p:pic>
      <p:sp>
        <p:nvSpPr>
          <p:cNvPr id="10" name="文本框 9">
            <a:extLst>
              <a:ext uri="{FF2B5EF4-FFF2-40B4-BE49-F238E27FC236}">
                <a16:creationId xmlns:a16="http://schemas.microsoft.com/office/drawing/2014/main" id="{ACF58ABB-D655-4E24-BB8B-B3D5226AB9DD}"/>
              </a:ext>
            </a:extLst>
          </p:cNvPr>
          <p:cNvSpPr txBox="1"/>
          <p:nvPr/>
        </p:nvSpPr>
        <p:spPr>
          <a:xfrm>
            <a:off x="2590800" y="812800"/>
            <a:ext cx="5405120" cy="436880"/>
          </a:xfrm>
          <a:prstGeom prst="rect">
            <a:avLst/>
          </a:prstGeom>
          <a:noFill/>
          <a:ln>
            <a:solidFill>
              <a:srgbClr val="FF0000"/>
            </a:solidFill>
          </a:ln>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B3034A4F-89F2-4F23-9ED9-E6C7BA0D539A}"/>
              </a:ext>
            </a:extLst>
          </p:cNvPr>
          <p:cNvSpPr txBox="1"/>
          <p:nvPr/>
        </p:nvSpPr>
        <p:spPr>
          <a:xfrm>
            <a:off x="4409440" y="1899920"/>
            <a:ext cx="3615372" cy="741680"/>
          </a:xfrm>
          <a:prstGeom prst="rect">
            <a:avLst/>
          </a:prstGeom>
          <a:noFill/>
          <a:ln>
            <a:solidFill>
              <a:srgbClr val="FF0000"/>
            </a:solidFill>
          </a:ln>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E784E2B8-7C34-43CD-99B7-F7B1D073F639}"/>
              </a:ext>
            </a:extLst>
          </p:cNvPr>
          <p:cNvSpPr txBox="1"/>
          <p:nvPr/>
        </p:nvSpPr>
        <p:spPr>
          <a:xfrm>
            <a:off x="6654800" y="6238240"/>
            <a:ext cx="660400" cy="369332"/>
          </a:xfrm>
          <a:prstGeom prst="rect">
            <a:avLst/>
          </a:prstGeom>
          <a:noFill/>
          <a:ln w="38100">
            <a:solidFill>
              <a:srgbClr val="FF0000"/>
            </a:solidFill>
          </a:ln>
        </p:spPr>
        <p:txBody>
          <a:bodyPr wrap="square" rtlCol="0">
            <a:spAutoFit/>
          </a:bodyPr>
          <a:lstStyle/>
          <a:p>
            <a:endParaRPr lang="zh-CN" altLang="en-US" dirty="0"/>
          </a:p>
        </p:txBody>
      </p:sp>
      <p:sp>
        <p:nvSpPr>
          <p:cNvPr id="13" name="标题 1">
            <a:extLst>
              <a:ext uri="{FF2B5EF4-FFF2-40B4-BE49-F238E27FC236}">
                <a16:creationId xmlns:a16="http://schemas.microsoft.com/office/drawing/2014/main" id="{45867DE0-1D7D-47F2-BF1C-FACF0B0F1D5B}"/>
              </a:ext>
            </a:extLst>
          </p:cNvPr>
          <p:cNvSpPr>
            <a:spLocks noGrp="1"/>
          </p:cNvSpPr>
          <p:nvPr>
            <p:ph type="title"/>
          </p:nvPr>
        </p:nvSpPr>
        <p:spPr>
          <a:xfrm>
            <a:off x="6373495" y="31987"/>
            <a:ext cx="1724025" cy="436881"/>
          </a:xfrm>
          <a:ln w="19050">
            <a:solidFill>
              <a:srgbClr val="FF0000"/>
            </a:solidFill>
          </a:ln>
        </p:spPr>
        <p:txBody>
          <a:bodyPr>
            <a:noAutofit/>
          </a:bodyPr>
          <a:lstStyle/>
          <a:p>
            <a:r>
              <a:rPr lang="en-US" altLang="zh-CN" sz="2400" dirty="0">
                <a:latin typeface="Times New Roman" panose="02020603050405020304" pitchFamily="18" charset="0"/>
                <a:cs typeface="Times New Roman" panose="02020603050405020304" pitchFamily="18" charset="0"/>
              </a:rPr>
              <a:t>Active share</a:t>
            </a:r>
          </a:p>
        </p:txBody>
      </p:sp>
    </p:spTree>
    <p:extLst>
      <p:ext uri="{BB962C8B-B14F-4D97-AF65-F5344CB8AC3E}">
        <p14:creationId xmlns:p14="http://schemas.microsoft.com/office/powerpoint/2010/main" val="3972352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34</a:t>
            </a:fld>
            <a:endParaRPr lang="zh-CN" altLang="en-US"/>
          </a:p>
        </p:txBody>
      </p:sp>
      <p:pic>
        <p:nvPicPr>
          <p:cNvPr id="2" name="图片 1">
            <a:extLst>
              <a:ext uri="{FF2B5EF4-FFF2-40B4-BE49-F238E27FC236}">
                <a16:creationId xmlns:a16="http://schemas.microsoft.com/office/drawing/2014/main" id="{F3D81DD8-0CB6-45A2-AB89-E5C7C9534239}"/>
              </a:ext>
            </a:extLst>
          </p:cNvPr>
          <p:cNvPicPr>
            <a:picLocks noChangeAspect="1"/>
          </p:cNvPicPr>
          <p:nvPr/>
        </p:nvPicPr>
        <p:blipFill>
          <a:blip r:embed="rId3"/>
          <a:stretch>
            <a:fillRect/>
          </a:stretch>
        </p:blipFill>
        <p:spPr>
          <a:xfrm>
            <a:off x="1177607" y="572770"/>
            <a:ext cx="6829425" cy="6210300"/>
          </a:xfrm>
          <a:prstGeom prst="rect">
            <a:avLst/>
          </a:prstGeom>
        </p:spPr>
      </p:pic>
      <p:sp>
        <p:nvSpPr>
          <p:cNvPr id="13" name="文本框 12">
            <a:extLst>
              <a:ext uri="{FF2B5EF4-FFF2-40B4-BE49-F238E27FC236}">
                <a16:creationId xmlns:a16="http://schemas.microsoft.com/office/drawing/2014/main" id="{278DC9F2-5267-4DD3-8F5E-46C4A7763553}"/>
              </a:ext>
            </a:extLst>
          </p:cNvPr>
          <p:cNvSpPr txBox="1"/>
          <p:nvPr/>
        </p:nvSpPr>
        <p:spPr>
          <a:xfrm>
            <a:off x="1126806" y="1600834"/>
            <a:ext cx="6890387" cy="715646"/>
          </a:xfrm>
          <a:prstGeom prst="rect">
            <a:avLst/>
          </a:prstGeom>
          <a:noFill/>
          <a:ln>
            <a:solidFill>
              <a:srgbClr val="FF0000"/>
            </a:solid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B0927EFE-DBF4-44E3-985A-8F7D3E480A71}"/>
              </a:ext>
            </a:extLst>
          </p:cNvPr>
          <p:cNvSpPr txBox="1"/>
          <p:nvPr/>
        </p:nvSpPr>
        <p:spPr>
          <a:xfrm>
            <a:off x="7396479" y="6458188"/>
            <a:ext cx="620714" cy="232808"/>
          </a:xfrm>
          <a:prstGeom prst="rect">
            <a:avLst/>
          </a:prstGeom>
          <a:noFill/>
          <a:ln w="38100">
            <a:solidFill>
              <a:srgbClr val="FF0000"/>
            </a:solidFill>
          </a:ln>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DE5B0709-5F21-4921-BFD2-F46073120335}"/>
              </a:ext>
            </a:extLst>
          </p:cNvPr>
          <p:cNvSpPr txBox="1"/>
          <p:nvPr/>
        </p:nvSpPr>
        <p:spPr>
          <a:xfrm>
            <a:off x="1136965" y="3307080"/>
            <a:ext cx="6890387" cy="741680"/>
          </a:xfrm>
          <a:prstGeom prst="rect">
            <a:avLst/>
          </a:prstGeom>
          <a:noFill/>
          <a:ln>
            <a:solidFill>
              <a:srgbClr val="FF0000"/>
            </a:solidFill>
          </a:ln>
        </p:spPr>
        <p:txBody>
          <a:bodyPr wrap="square" rtlCol="0">
            <a:spAutoFit/>
          </a:bodyPr>
          <a:lstStyle/>
          <a:p>
            <a:endParaRPr lang="zh-CN" altLang="en-US" dirty="0"/>
          </a:p>
        </p:txBody>
      </p:sp>
      <p:sp>
        <p:nvSpPr>
          <p:cNvPr id="16" name="标题 1">
            <a:extLst>
              <a:ext uri="{FF2B5EF4-FFF2-40B4-BE49-F238E27FC236}">
                <a16:creationId xmlns:a16="http://schemas.microsoft.com/office/drawing/2014/main" id="{3DF82D58-0213-4FE1-AD6F-60E455D2EBF6}"/>
              </a:ext>
            </a:extLst>
          </p:cNvPr>
          <p:cNvSpPr>
            <a:spLocks noGrp="1"/>
          </p:cNvSpPr>
          <p:nvPr>
            <p:ph type="title"/>
          </p:nvPr>
        </p:nvSpPr>
        <p:spPr>
          <a:xfrm>
            <a:off x="3843655" y="74930"/>
            <a:ext cx="1967865" cy="436881"/>
          </a:xfrm>
          <a:ln w="19050">
            <a:solidFill>
              <a:srgbClr val="FF0000"/>
            </a:solidFill>
          </a:ln>
        </p:spPr>
        <p:txBody>
          <a:bodyPr>
            <a:noAutofit/>
          </a:bodyPr>
          <a:lstStyle/>
          <a:p>
            <a:r>
              <a:rPr lang="en-US" altLang="zh-CN" sz="2400" dirty="0">
                <a:latin typeface="Times New Roman" panose="02020603050405020304" pitchFamily="18" charset="0"/>
                <a:cs typeface="Times New Roman" panose="02020603050405020304" pitchFamily="18" charset="0"/>
              </a:rPr>
              <a:t>Active weight</a:t>
            </a:r>
          </a:p>
        </p:txBody>
      </p:sp>
    </p:spTree>
    <p:extLst>
      <p:ext uri="{BB962C8B-B14F-4D97-AF65-F5344CB8AC3E}">
        <p14:creationId xmlns:p14="http://schemas.microsoft.com/office/powerpoint/2010/main" val="1417551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Fees and Portfolio Turnover</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35</a:t>
            </a:fld>
            <a:endParaRPr lang="zh-CN" altLang="en-US"/>
          </a:p>
        </p:txBody>
      </p:sp>
      <p:pic>
        <p:nvPicPr>
          <p:cNvPr id="3" name="图片 2">
            <a:extLst>
              <a:ext uri="{FF2B5EF4-FFF2-40B4-BE49-F238E27FC236}">
                <a16:creationId xmlns:a16="http://schemas.microsoft.com/office/drawing/2014/main" id="{56CAD83D-EAE2-4325-80D3-A5D4466811D1}"/>
              </a:ext>
            </a:extLst>
          </p:cNvPr>
          <p:cNvPicPr>
            <a:picLocks noChangeAspect="1"/>
          </p:cNvPicPr>
          <p:nvPr/>
        </p:nvPicPr>
        <p:blipFill>
          <a:blip r:embed="rId3"/>
          <a:stretch>
            <a:fillRect/>
          </a:stretch>
        </p:blipFill>
        <p:spPr>
          <a:xfrm>
            <a:off x="1006792" y="1295401"/>
            <a:ext cx="6886575" cy="5400675"/>
          </a:xfrm>
          <a:prstGeom prst="rect">
            <a:avLst/>
          </a:prstGeom>
        </p:spPr>
      </p:pic>
    </p:spTree>
    <p:extLst>
      <p:ext uri="{BB962C8B-B14F-4D97-AF65-F5344CB8AC3E}">
        <p14:creationId xmlns:p14="http://schemas.microsoft.com/office/powerpoint/2010/main" val="3704613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354965" y="215580"/>
            <a:ext cx="8434070" cy="1325563"/>
          </a:xfrm>
        </p:spPr>
        <p:txBody>
          <a:bodyPr/>
          <a:lstStyle/>
          <a:p>
            <a:r>
              <a:rPr lang="en-US" altLang="zh-CN" dirty="0">
                <a:latin typeface="Times New Roman" panose="02020603050405020304" pitchFamily="18" charset="0"/>
                <a:cs typeface="Times New Roman" panose="02020603050405020304" pitchFamily="18" charset="0"/>
              </a:rPr>
              <a:t>Active managerial with performance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36</a:t>
            </a:fld>
            <a:endParaRPr lang="zh-CN" altLang="en-US"/>
          </a:p>
        </p:txBody>
      </p:sp>
      <p:sp>
        <p:nvSpPr>
          <p:cNvPr id="9" name="内容占位符 2">
            <a:extLst>
              <a:ext uri="{FF2B5EF4-FFF2-40B4-BE49-F238E27FC236}">
                <a16:creationId xmlns:a16="http://schemas.microsoft.com/office/drawing/2014/main" id="{586A21A8-9D7B-4593-A005-454F288D38A3}"/>
              </a:ext>
            </a:extLst>
          </p:cNvPr>
          <p:cNvSpPr>
            <a:spLocks noGrp="1"/>
          </p:cNvSpPr>
          <p:nvPr>
            <p:ph idx="1"/>
          </p:nvPr>
        </p:nvSpPr>
        <p:spPr>
          <a:xfrm>
            <a:off x="456120" y="1486534"/>
            <a:ext cx="8149590" cy="5026025"/>
          </a:xfrm>
        </p:spPr>
        <p:txBody>
          <a:bodyPr>
            <a:normAutofit/>
          </a:bodyPr>
          <a:lstStyle/>
          <a:p>
            <a:r>
              <a:rPr lang="en-US" altLang="zh-CN" dirty="0">
                <a:latin typeface="Times New Roman" panose="02020603050405020304" pitchFamily="18" charset="0"/>
                <a:cs typeface="Times New Roman" panose="02020603050405020304" pitchFamily="18" charset="0"/>
              </a:rPr>
              <a:t>Active share</a:t>
            </a:r>
          </a:p>
          <a:p>
            <a:pPr lvl="1"/>
            <a:r>
              <a:rPr lang="en-US" altLang="zh-CN" dirty="0">
                <a:latin typeface="Times-Roman"/>
              </a:rPr>
              <a:t>Each month we sort funds first into Active Share quintiles and then further into tracking error quintiles</a:t>
            </a:r>
          </a:p>
          <a:p>
            <a:pPr lvl="1"/>
            <a:r>
              <a:rPr lang="en-US" altLang="zh-CN" dirty="0">
                <a:latin typeface="Times-Roman"/>
              </a:rPr>
              <a:t>Then compute the equal-weighted benchmark-adjusted return within each of the twenty-five fund</a:t>
            </a:r>
          </a:p>
          <a:p>
            <a:r>
              <a:rPr lang="en-US" altLang="zh-CN" dirty="0">
                <a:latin typeface="Times-Roman"/>
              </a:rPr>
              <a:t>Active weight</a:t>
            </a:r>
          </a:p>
          <a:p>
            <a:pPr lvl="1"/>
            <a:r>
              <a:rPr lang="en-US" altLang="zh-CN" dirty="0">
                <a:latin typeface="Times-Roman"/>
              </a:rPr>
              <a:t>Adding the characteristic selectivity, characteristic timing, and average style measures for every decile portfolio.</a:t>
            </a:r>
          </a:p>
        </p:txBody>
      </p:sp>
      <p:pic>
        <p:nvPicPr>
          <p:cNvPr id="8" name="图片 7">
            <a:extLst>
              <a:ext uri="{FF2B5EF4-FFF2-40B4-BE49-F238E27FC236}">
                <a16:creationId xmlns:a16="http://schemas.microsoft.com/office/drawing/2014/main" id="{CB29D9B1-0308-4A26-84A7-71B542529D83}"/>
              </a:ext>
            </a:extLst>
          </p:cNvPr>
          <p:cNvPicPr>
            <a:picLocks noChangeAspect="1"/>
          </p:cNvPicPr>
          <p:nvPr/>
        </p:nvPicPr>
        <p:blipFill>
          <a:blip r:embed="rId3"/>
          <a:stretch>
            <a:fillRect/>
          </a:stretch>
        </p:blipFill>
        <p:spPr>
          <a:xfrm>
            <a:off x="2683065" y="4718684"/>
            <a:ext cx="3695700" cy="1428750"/>
          </a:xfrm>
          <a:prstGeom prst="rect">
            <a:avLst/>
          </a:prstGeom>
        </p:spPr>
      </p:pic>
      <p:sp>
        <p:nvSpPr>
          <p:cNvPr id="11" name="矩形 10">
            <a:extLst>
              <a:ext uri="{FF2B5EF4-FFF2-40B4-BE49-F238E27FC236}">
                <a16:creationId xmlns:a16="http://schemas.microsoft.com/office/drawing/2014/main" id="{809A6B1B-9B3F-4554-9956-B43908AA4AC2}"/>
              </a:ext>
            </a:extLst>
          </p:cNvPr>
          <p:cNvSpPr/>
          <p:nvPr/>
        </p:nvSpPr>
        <p:spPr>
          <a:xfrm>
            <a:off x="3862688" y="3429000"/>
            <a:ext cx="1873013" cy="369332"/>
          </a:xfrm>
          <a:prstGeom prst="rect">
            <a:avLst/>
          </a:prstGeom>
        </p:spPr>
        <p:txBody>
          <a:bodyPr wrap="none">
            <a:spAutoFit/>
          </a:bodyPr>
          <a:lstStyle/>
          <a:p>
            <a:r>
              <a:rPr lang="en-US" altLang="zh-CN" dirty="0">
                <a:solidFill>
                  <a:srgbClr val="FF0000"/>
                </a:solidFill>
                <a:latin typeface="AdvTimes"/>
              </a:rPr>
              <a:t>Return on stock </a:t>
            </a:r>
            <a:r>
              <a:rPr lang="en-US" altLang="zh-CN" dirty="0">
                <a:solidFill>
                  <a:srgbClr val="FF0000"/>
                </a:solidFill>
                <a:latin typeface="AdvTimes-i"/>
              </a:rPr>
              <a:t>j </a:t>
            </a:r>
            <a:endParaRPr lang="zh-CN" altLang="en-US" dirty="0">
              <a:solidFill>
                <a:srgbClr val="FF0000"/>
              </a:solidFill>
            </a:endParaRPr>
          </a:p>
        </p:txBody>
      </p:sp>
      <p:cxnSp>
        <p:nvCxnSpPr>
          <p:cNvPr id="13" name="直接箭头连接符 12">
            <a:extLst>
              <a:ext uri="{FF2B5EF4-FFF2-40B4-BE49-F238E27FC236}">
                <a16:creationId xmlns:a16="http://schemas.microsoft.com/office/drawing/2014/main" id="{E66CB699-F169-4703-9EA4-E7E2D4092471}"/>
              </a:ext>
            </a:extLst>
          </p:cNvPr>
          <p:cNvCxnSpPr>
            <a:cxnSpLocks/>
          </p:cNvCxnSpPr>
          <p:nvPr/>
        </p:nvCxnSpPr>
        <p:spPr>
          <a:xfrm flipV="1">
            <a:off x="4287520" y="3766601"/>
            <a:ext cx="487725" cy="105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3688DDE-C29F-4EA9-96ED-0CC257BF35A1}"/>
              </a:ext>
            </a:extLst>
          </p:cNvPr>
          <p:cNvCxnSpPr>
            <a:cxnSpLocks/>
            <a:endCxn id="17" idx="1"/>
          </p:cNvCxnSpPr>
          <p:nvPr/>
        </p:nvCxnSpPr>
        <p:spPr>
          <a:xfrm>
            <a:off x="4634983" y="5817038"/>
            <a:ext cx="1110833" cy="41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D5D7150-B45C-4484-81DA-80E667CCCB7D}"/>
              </a:ext>
            </a:extLst>
          </p:cNvPr>
          <p:cNvSpPr/>
          <p:nvPr/>
        </p:nvSpPr>
        <p:spPr>
          <a:xfrm>
            <a:off x="5745816" y="5771792"/>
            <a:ext cx="2719632" cy="923330"/>
          </a:xfrm>
          <a:prstGeom prst="rect">
            <a:avLst/>
          </a:prstGeom>
        </p:spPr>
        <p:txBody>
          <a:bodyPr wrap="square">
            <a:spAutoFit/>
          </a:bodyPr>
          <a:lstStyle/>
          <a:p>
            <a:r>
              <a:rPr lang="en-US" altLang="zh-CN" dirty="0">
                <a:solidFill>
                  <a:srgbClr val="FF0000"/>
                </a:solidFill>
                <a:latin typeface="AdvTimes"/>
              </a:rPr>
              <a:t>Return in period </a:t>
            </a:r>
            <a:r>
              <a:rPr lang="en-US" altLang="zh-CN" dirty="0">
                <a:solidFill>
                  <a:srgbClr val="FF0000"/>
                </a:solidFill>
                <a:latin typeface="AdvTimes-i"/>
              </a:rPr>
              <a:t>t on </a:t>
            </a:r>
            <a:r>
              <a:rPr lang="en-US" altLang="zh-CN" dirty="0">
                <a:solidFill>
                  <a:srgbClr val="FF0000"/>
                </a:solidFill>
              </a:rPr>
              <a:t>size, value, and momentum characteristics (125 group)</a:t>
            </a:r>
            <a:endParaRPr lang="zh-CN" altLang="en-US" dirty="0">
              <a:solidFill>
                <a:srgbClr val="FF0000"/>
              </a:solidFill>
            </a:endParaRPr>
          </a:p>
        </p:txBody>
      </p:sp>
      <p:sp>
        <p:nvSpPr>
          <p:cNvPr id="22" name="矩形 21">
            <a:extLst>
              <a:ext uri="{FF2B5EF4-FFF2-40B4-BE49-F238E27FC236}">
                <a16:creationId xmlns:a16="http://schemas.microsoft.com/office/drawing/2014/main" id="{245003AB-D17E-406A-9FF2-445003E64BB0}"/>
              </a:ext>
            </a:extLst>
          </p:cNvPr>
          <p:cNvSpPr/>
          <p:nvPr/>
        </p:nvSpPr>
        <p:spPr>
          <a:xfrm>
            <a:off x="6115050" y="4718684"/>
            <a:ext cx="2003514"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(Daniel.et al 1997)</a:t>
            </a:r>
            <a:endParaRPr lang="zh-CN" alt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276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37</a:t>
            </a:fld>
            <a:endParaRPr lang="zh-CN" altLang="en-US"/>
          </a:p>
        </p:txBody>
      </p:sp>
      <p:pic>
        <p:nvPicPr>
          <p:cNvPr id="3" name="图片 2">
            <a:extLst>
              <a:ext uri="{FF2B5EF4-FFF2-40B4-BE49-F238E27FC236}">
                <a16:creationId xmlns:a16="http://schemas.microsoft.com/office/drawing/2014/main" id="{5DF709D4-052A-4FD1-9074-2E51E44A636B}"/>
              </a:ext>
            </a:extLst>
          </p:cNvPr>
          <p:cNvPicPr>
            <a:picLocks noChangeAspect="1"/>
          </p:cNvPicPr>
          <p:nvPr/>
        </p:nvPicPr>
        <p:blipFill>
          <a:blip r:embed="rId3"/>
          <a:stretch>
            <a:fillRect/>
          </a:stretch>
        </p:blipFill>
        <p:spPr>
          <a:xfrm>
            <a:off x="873442" y="305435"/>
            <a:ext cx="6848475" cy="6410325"/>
          </a:xfrm>
          <a:prstGeom prst="rect">
            <a:avLst/>
          </a:prstGeom>
        </p:spPr>
      </p:pic>
      <p:sp>
        <p:nvSpPr>
          <p:cNvPr id="12" name="文本框 11">
            <a:extLst>
              <a:ext uri="{FF2B5EF4-FFF2-40B4-BE49-F238E27FC236}">
                <a16:creationId xmlns:a16="http://schemas.microsoft.com/office/drawing/2014/main" id="{B16B92CD-5E4C-42D5-8684-19FE65499FB0}"/>
              </a:ext>
            </a:extLst>
          </p:cNvPr>
          <p:cNvSpPr txBox="1"/>
          <p:nvPr/>
        </p:nvSpPr>
        <p:spPr>
          <a:xfrm>
            <a:off x="1942147" y="3429000"/>
            <a:ext cx="5405120" cy="436880"/>
          </a:xfrm>
          <a:prstGeom prst="rect">
            <a:avLst/>
          </a:prstGeom>
          <a:noFill/>
          <a:ln>
            <a:solidFill>
              <a:srgbClr val="FF0000"/>
            </a:solidFill>
          </a:ln>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E9927D7D-60D1-4213-A8BB-576574724FA5}"/>
              </a:ext>
            </a:extLst>
          </p:cNvPr>
          <p:cNvSpPr txBox="1"/>
          <p:nvPr/>
        </p:nvSpPr>
        <p:spPr>
          <a:xfrm>
            <a:off x="1942147" y="6198871"/>
            <a:ext cx="5405120" cy="436880"/>
          </a:xfrm>
          <a:prstGeom prst="rect">
            <a:avLst/>
          </a:prstGeom>
          <a:noFill/>
          <a:ln>
            <a:solidFill>
              <a:srgbClr val="FF0000"/>
            </a:solidFill>
          </a:ln>
        </p:spPr>
        <p:txBody>
          <a:bodyPr wrap="square" rtlCol="0">
            <a:spAutoFit/>
          </a:bodyPr>
          <a:lstStyle/>
          <a:p>
            <a:endParaRPr lang="zh-CN" altLang="en-US" dirty="0"/>
          </a:p>
        </p:txBody>
      </p:sp>
      <p:sp>
        <p:nvSpPr>
          <p:cNvPr id="16" name="标题 1">
            <a:extLst>
              <a:ext uri="{FF2B5EF4-FFF2-40B4-BE49-F238E27FC236}">
                <a16:creationId xmlns:a16="http://schemas.microsoft.com/office/drawing/2014/main" id="{D5DE98C4-A1BA-4C1A-8C66-43F2DF8B6B8D}"/>
              </a:ext>
            </a:extLst>
          </p:cNvPr>
          <p:cNvSpPr txBox="1">
            <a:spLocks/>
          </p:cNvSpPr>
          <p:nvPr/>
        </p:nvSpPr>
        <p:spPr>
          <a:xfrm>
            <a:off x="5782310" y="158750"/>
            <a:ext cx="1866265" cy="533560"/>
          </a:xfrm>
          <a:prstGeom prst="rect">
            <a:avLst/>
          </a:prstGeom>
          <a:ln w="19050">
            <a:solidFill>
              <a:srgbClr val="FF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Times New Roman" panose="02020603050405020304" pitchFamily="18" charset="0"/>
                <a:cs typeface="Times New Roman" panose="02020603050405020304" pitchFamily="18" charset="0"/>
              </a:rPr>
              <a:t>Active share</a:t>
            </a:r>
          </a:p>
        </p:txBody>
      </p:sp>
    </p:spTree>
    <p:extLst>
      <p:ext uri="{BB962C8B-B14F-4D97-AF65-F5344CB8AC3E}">
        <p14:creationId xmlns:p14="http://schemas.microsoft.com/office/powerpoint/2010/main" val="431893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38</a:t>
            </a:fld>
            <a:endParaRPr lang="zh-CN" altLang="en-US"/>
          </a:p>
        </p:txBody>
      </p:sp>
      <p:pic>
        <p:nvPicPr>
          <p:cNvPr id="2" name="图片 1">
            <a:extLst>
              <a:ext uri="{FF2B5EF4-FFF2-40B4-BE49-F238E27FC236}">
                <a16:creationId xmlns:a16="http://schemas.microsoft.com/office/drawing/2014/main" id="{C2B3A59B-EAD0-4092-91BB-A4E258982F5F}"/>
              </a:ext>
            </a:extLst>
          </p:cNvPr>
          <p:cNvPicPr>
            <a:picLocks noChangeAspect="1"/>
          </p:cNvPicPr>
          <p:nvPr/>
        </p:nvPicPr>
        <p:blipFill>
          <a:blip r:embed="rId3"/>
          <a:stretch>
            <a:fillRect/>
          </a:stretch>
        </p:blipFill>
        <p:spPr>
          <a:xfrm>
            <a:off x="884237" y="260350"/>
            <a:ext cx="6867525" cy="6438900"/>
          </a:xfrm>
          <a:prstGeom prst="rect">
            <a:avLst/>
          </a:prstGeom>
        </p:spPr>
      </p:pic>
      <p:sp>
        <p:nvSpPr>
          <p:cNvPr id="10" name="标题 1">
            <a:extLst>
              <a:ext uri="{FF2B5EF4-FFF2-40B4-BE49-F238E27FC236}">
                <a16:creationId xmlns:a16="http://schemas.microsoft.com/office/drawing/2014/main" id="{F15D298A-2B1F-41DC-A60D-699CEF32F5C7}"/>
              </a:ext>
            </a:extLst>
          </p:cNvPr>
          <p:cNvSpPr txBox="1">
            <a:spLocks/>
          </p:cNvSpPr>
          <p:nvPr/>
        </p:nvSpPr>
        <p:spPr>
          <a:xfrm>
            <a:off x="5782310" y="158750"/>
            <a:ext cx="1866265" cy="533560"/>
          </a:xfrm>
          <a:prstGeom prst="rect">
            <a:avLst/>
          </a:prstGeom>
          <a:ln w="19050">
            <a:solidFill>
              <a:srgbClr val="FF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Times New Roman" panose="02020603050405020304" pitchFamily="18" charset="0"/>
                <a:cs typeface="Times New Roman" panose="02020603050405020304" pitchFamily="18" charset="0"/>
              </a:rPr>
              <a:t>Active share</a:t>
            </a:r>
          </a:p>
        </p:txBody>
      </p:sp>
      <p:sp>
        <p:nvSpPr>
          <p:cNvPr id="12" name="文本框 11">
            <a:extLst>
              <a:ext uri="{FF2B5EF4-FFF2-40B4-BE49-F238E27FC236}">
                <a16:creationId xmlns:a16="http://schemas.microsoft.com/office/drawing/2014/main" id="{C070D872-D900-406D-92D9-D9B4F30234C1}"/>
              </a:ext>
            </a:extLst>
          </p:cNvPr>
          <p:cNvSpPr txBox="1"/>
          <p:nvPr/>
        </p:nvSpPr>
        <p:spPr>
          <a:xfrm>
            <a:off x="1942147" y="3469640"/>
            <a:ext cx="5405120" cy="436880"/>
          </a:xfrm>
          <a:prstGeom prst="rect">
            <a:avLst/>
          </a:prstGeom>
          <a:noFill/>
          <a:ln>
            <a:solidFill>
              <a:srgbClr val="FF0000"/>
            </a:solidFill>
          </a:ln>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C32DCAB1-2F0A-447F-9AAF-1B06C3BB169D}"/>
              </a:ext>
            </a:extLst>
          </p:cNvPr>
          <p:cNvSpPr txBox="1"/>
          <p:nvPr/>
        </p:nvSpPr>
        <p:spPr>
          <a:xfrm>
            <a:off x="1942147" y="6187441"/>
            <a:ext cx="5405120" cy="436880"/>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2725774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39</a:t>
            </a:fld>
            <a:endParaRPr lang="zh-CN" altLang="en-US"/>
          </a:p>
        </p:txBody>
      </p:sp>
      <p:pic>
        <p:nvPicPr>
          <p:cNvPr id="3" name="图片 2">
            <a:extLst>
              <a:ext uri="{FF2B5EF4-FFF2-40B4-BE49-F238E27FC236}">
                <a16:creationId xmlns:a16="http://schemas.microsoft.com/office/drawing/2014/main" id="{414A8AD3-0F92-4308-B08B-8CB441F44D1A}"/>
              </a:ext>
            </a:extLst>
          </p:cNvPr>
          <p:cNvPicPr>
            <a:picLocks noChangeAspect="1"/>
          </p:cNvPicPr>
          <p:nvPr/>
        </p:nvPicPr>
        <p:blipFill>
          <a:blip r:embed="rId3"/>
          <a:stretch>
            <a:fillRect/>
          </a:stretch>
        </p:blipFill>
        <p:spPr>
          <a:xfrm>
            <a:off x="504999" y="1920241"/>
            <a:ext cx="8134002" cy="3479482"/>
          </a:xfrm>
          <a:prstGeom prst="rect">
            <a:avLst/>
          </a:prstGeom>
        </p:spPr>
      </p:pic>
      <p:sp>
        <p:nvSpPr>
          <p:cNvPr id="9" name="矩形 8">
            <a:extLst>
              <a:ext uri="{FF2B5EF4-FFF2-40B4-BE49-F238E27FC236}">
                <a16:creationId xmlns:a16="http://schemas.microsoft.com/office/drawing/2014/main" id="{EB2FEFCD-AB5C-4165-960B-2CC80C2A17B8}"/>
              </a:ext>
            </a:extLst>
          </p:cNvPr>
          <p:cNvSpPr/>
          <p:nvPr/>
        </p:nvSpPr>
        <p:spPr>
          <a:xfrm>
            <a:off x="1016000" y="570853"/>
            <a:ext cx="4572000" cy="769441"/>
          </a:xfrm>
          <a:prstGeom prst="rect">
            <a:avLst/>
          </a:prstGeom>
        </p:spPr>
        <p:txBody>
          <a:bodyPr>
            <a:spAutoFit/>
          </a:bodyPr>
          <a:lstStyle/>
          <a:p>
            <a:r>
              <a:rPr lang="en-US" altLang="zh-CN" sz="44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Active weight</a:t>
            </a:r>
            <a:endParaRPr lang="zh-CN" altLang="en-US" dirty="0"/>
          </a:p>
        </p:txBody>
      </p:sp>
      <p:sp>
        <p:nvSpPr>
          <p:cNvPr id="11" name="文本框 10">
            <a:extLst>
              <a:ext uri="{FF2B5EF4-FFF2-40B4-BE49-F238E27FC236}">
                <a16:creationId xmlns:a16="http://schemas.microsoft.com/office/drawing/2014/main" id="{54BFFD6C-8DD8-4861-A385-DDA232CF3F65}"/>
              </a:ext>
            </a:extLst>
          </p:cNvPr>
          <p:cNvSpPr txBox="1"/>
          <p:nvPr/>
        </p:nvSpPr>
        <p:spPr>
          <a:xfrm>
            <a:off x="416561" y="4622800"/>
            <a:ext cx="5171440" cy="863600"/>
          </a:xfrm>
          <a:prstGeom prst="rect">
            <a:avLst/>
          </a:prstGeom>
          <a:noFill/>
          <a:ln w="19050">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92083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440A28-8D88-49B2-9DB5-7074C2BBA371}"/>
              </a:ext>
            </a:extLst>
          </p:cNvPr>
          <p:cNvSpPr>
            <a:spLocks noGrp="1"/>
          </p:cNvSpPr>
          <p:nvPr>
            <p:ph type="dt" sz="half" idx="10"/>
          </p:nvPr>
        </p:nvSpPr>
        <p:spPr/>
        <p:txBody>
          <a:bodyPr/>
          <a:lstStyle/>
          <a:p>
            <a:fld id="{31D9F0B1-BE05-4454-8DB8-40FCC415B6DE}" type="datetime1">
              <a:rPr lang="zh-CN" altLang="en-US" smtClean="0"/>
              <a:t>2020/4/18</a:t>
            </a:fld>
            <a:endParaRPr lang="zh-CN" altLang="en-US"/>
          </a:p>
        </p:txBody>
      </p:sp>
      <p:sp>
        <p:nvSpPr>
          <p:cNvPr id="5" name="页脚占位符 4">
            <a:extLst>
              <a:ext uri="{FF2B5EF4-FFF2-40B4-BE49-F238E27FC236}">
                <a16:creationId xmlns:a16="http://schemas.microsoft.com/office/drawing/2014/main" id="{BAFDE2E5-DBB6-4117-BB78-F87C2E540BA4}"/>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AFC4D85D-28E7-42E5-8161-EDD0DDB1C4D4}"/>
              </a:ext>
            </a:extLst>
          </p:cNvPr>
          <p:cNvSpPr>
            <a:spLocks noGrp="1"/>
          </p:cNvSpPr>
          <p:nvPr>
            <p:ph type="sldNum" sz="quarter" idx="12"/>
          </p:nvPr>
        </p:nvSpPr>
        <p:spPr/>
        <p:txBody>
          <a:bodyPr/>
          <a:lstStyle/>
          <a:p>
            <a:fld id="{6131721A-95F3-4C10-B9AE-0F28F1BB9086}" type="slidenum">
              <a:rPr lang="zh-CN" altLang="en-US" smtClean="0"/>
              <a:t>4</a:t>
            </a:fld>
            <a:endParaRPr lang="zh-CN" altLang="en-US"/>
          </a:p>
        </p:txBody>
      </p:sp>
      <p:sp>
        <p:nvSpPr>
          <p:cNvPr id="2" name="文本框 1">
            <a:extLst>
              <a:ext uri="{FF2B5EF4-FFF2-40B4-BE49-F238E27FC236}">
                <a16:creationId xmlns:a16="http://schemas.microsoft.com/office/drawing/2014/main" id="{8B427D82-9E31-47A7-B555-B81DADD4602F}"/>
              </a:ext>
            </a:extLst>
          </p:cNvPr>
          <p:cNvSpPr txBox="1"/>
          <p:nvPr/>
        </p:nvSpPr>
        <p:spPr>
          <a:xfrm>
            <a:off x="822325" y="792479"/>
            <a:ext cx="7499350" cy="486287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公募基金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主动管理</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200" dirty="0">
                <a:latin typeface="黑体" panose="02010609060101010101" pitchFamily="49" charset="-122"/>
                <a:ea typeface="黑体" panose="02010609060101010101" pitchFamily="49" charset="-122"/>
              </a:rPr>
              <a:t>基金研究时间的筛选</a:t>
            </a:r>
            <a:endParaRPr lang="en-US" altLang="zh-CN" sz="22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肖峻和石劲（</a:t>
            </a:r>
            <a:r>
              <a:rPr lang="en-US" altLang="zh-CN" sz="2000" dirty="0">
                <a:latin typeface="黑体" panose="02010609060101010101" pitchFamily="49" charset="-122"/>
                <a:ea typeface="黑体" panose="02010609060101010101" pitchFamily="49" charset="-122"/>
              </a:rPr>
              <a:t>2011</a:t>
            </a:r>
            <a:r>
              <a:rPr lang="zh-CN" altLang="en-US" sz="2000" dirty="0">
                <a:latin typeface="黑体" panose="02010609060101010101" pitchFamily="49" charset="-122"/>
                <a:ea typeface="黑体" panose="02010609060101010101" pitchFamily="49" charset="-122"/>
              </a:rPr>
              <a:t>）指出，我国基金在</a:t>
            </a: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年存在样本量较少，代表性不足，且净值波动较大，因此在统计上可能存在较大的偏误，建议选取</a:t>
            </a: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年之后的数据来研究</a:t>
            </a:r>
            <a:endParaRPr lang="en-US" altLang="zh-CN" sz="20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罗荣华等（</a:t>
            </a:r>
            <a:r>
              <a:rPr lang="en-US" altLang="zh-CN" sz="2000" dirty="0">
                <a:latin typeface="黑体" panose="02010609060101010101" pitchFamily="49" charset="-122"/>
                <a:ea typeface="黑体" panose="02010609060101010101" pitchFamily="49" charset="-122"/>
              </a:rPr>
              <a:t>2011</a:t>
            </a:r>
            <a:r>
              <a:rPr lang="zh-CN" altLang="en-US" sz="2000" dirty="0">
                <a:latin typeface="黑体" panose="02010609060101010101" pitchFamily="49" charset="-122"/>
                <a:ea typeface="黑体" panose="02010609060101010101" pitchFamily="49" charset="-122"/>
              </a:rPr>
              <a:t>）选取</a:t>
            </a: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年作为起点：</a:t>
            </a:r>
            <a:endParaRPr lang="en-US" altLang="zh-CN" sz="2000" dirty="0">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en-US" altLang="zh-CN" sz="2000" dirty="0">
                <a:latin typeface="黑体" panose="02010609060101010101" pitchFamily="49" charset="-122"/>
                <a:ea typeface="黑体" panose="02010609060101010101" pitchFamily="49" charset="-122"/>
              </a:rPr>
              <a:t>1.2005</a:t>
            </a:r>
            <a:r>
              <a:rPr lang="zh-CN" altLang="en-US" sz="2000" dirty="0">
                <a:latin typeface="黑体" panose="02010609060101010101" pitchFamily="49" charset="-122"/>
                <a:ea typeface="黑体" panose="02010609060101010101" pitchFamily="49" charset="-122"/>
              </a:rPr>
              <a:t>年我国进行了股权分置改革，</a:t>
            </a:r>
            <a:endParaRPr lang="en-US" altLang="zh-CN" sz="2000" dirty="0">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文中的参考指数沪深</a:t>
            </a:r>
            <a:r>
              <a:rPr lang="en-US" altLang="zh-CN" sz="2000" dirty="0">
                <a:latin typeface="黑体" panose="02010609060101010101" pitchFamily="49" charset="-122"/>
                <a:ea typeface="黑体" panose="02010609060101010101" pitchFamily="49" charset="-122"/>
              </a:rPr>
              <a:t>300</a:t>
            </a:r>
            <a:r>
              <a:rPr lang="zh-CN" altLang="en-US" sz="2000" dirty="0">
                <a:latin typeface="黑体" panose="02010609060101010101" pitchFamily="49" charset="-122"/>
                <a:ea typeface="黑体" panose="02010609060101010101" pitchFamily="49" charset="-122"/>
              </a:rPr>
              <a:t>发布时为间</a:t>
            </a: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a:t>
            </a:r>
            <a:endParaRPr lang="en-US" altLang="zh-CN" sz="2000" dirty="0">
              <a:latin typeface="黑体" panose="02010609060101010101" pitchFamily="49" charset="-122"/>
              <a:ea typeface="黑体" panose="02010609060101010101" pitchFamily="49" charset="-122"/>
            </a:endParaRPr>
          </a:p>
          <a:p>
            <a:pPr marL="1257300" lvl="2" indent="-342900">
              <a:buFont typeface="Arial" panose="020B0604020202020204" pitchFamily="34" charset="0"/>
              <a:buChar char="•"/>
            </a:pPr>
            <a:r>
              <a:rPr lang="en-US" altLang="zh-CN" sz="2000" dirty="0">
                <a:latin typeface="黑体" panose="02010609060101010101" pitchFamily="49" charset="-122"/>
                <a:ea typeface="黑体" panose="02010609060101010101" pitchFamily="49" charset="-122"/>
              </a:rPr>
              <a:t>3.2005</a:t>
            </a:r>
            <a:r>
              <a:rPr lang="zh-CN" altLang="en-US" sz="2000" dirty="0">
                <a:latin typeface="黑体" panose="02010609060101010101" pitchFamily="49" charset="-122"/>
                <a:ea typeface="黑体" panose="02010609060101010101" pitchFamily="49" charset="-122"/>
              </a:rPr>
              <a:t>年之前的基金数量和规模都相对较小</a:t>
            </a:r>
            <a:endParaRPr lang="en-US" altLang="zh-CN" sz="20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刘莎莎等（</a:t>
            </a:r>
            <a:r>
              <a:rPr lang="en-US" altLang="zh-CN" sz="2000" dirty="0">
                <a:latin typeface="黑体" panose="02010609060101010101" pitchFamily="49" charset="-122"/>
                <a:ea typeface="黑体" panose="02010609060101010101" pitchFamily="49" charset="-122"/>
              </a:rPr>
              <a:t>2013</a:t>
            </a:r>
            <a:r>
              <a:rPr lang="zh-CN" altLang="en-US" sz="2000" dirty="0">
                <a:latin typeface="黑体" panose="02010609060101010101" pitchFamily="49" charset="-122"/>
                <a:ea typeface="黑体" panose="02010609060101010101" pitchFamily="49" charset="-122"/>
              </a:rPr>
              <a:t>）利用</a:t>
            </a:r>
            <a:r>
              <a:rPr lang="en-US" altLang="zh-CN" sz="2000" dirty="0">
                <a:latin typeface="黑体" panose="02010609060101010101" pitchFamily="49" charset="-122"/>
                <a:ea typeface="黑体" panose="02010609060101010101" pitchFamily="49" charset="-122"/>
              </a:rPr>
              <a:t>2003</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月至</a:t>
            </a:r>
            <a:r>
              <a:rPr lang="en-US" altLang="zh-CN" sz="2000" dirty="0">
                <a:latin typeface="黑体" panose="02010609060101010101" pitchFamily="49" charset="-122"/>
                <a:ea typeface="黑体" panose="02010609060101010101" pitchFamily="49" charset="-122"/>
              </a:rPr>
              <a:t>2011</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月前两年的数据计算基金的风险头寸，检验期为</a:t>
            </a: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月至</a:t>
            </a:r>
            <a:r>
              <a:rPr lang="en-US" altLang="zh-CN" sz="2000" dirty="0">
                <a:latin typeface="黑体" panose="02010609060101010101" pitchFamily="49" charset="-122"/>
                <a:ea typeface="黑体" panose="02010609060101010101" pitchFamily="49" charset="-122"/>
              </a:rPr>
              <a:t>2011</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月</a:t>
            </a:r>
            <a:endParaRPr lang="en-US" altLang="zh-CN" sz="20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刘京军等（</a:t>
            </a:r>
            <a:r>
              <a:rPr lang="en-US" altLang="zh-CN" sz="2000" dirty="0">
                <a:latin typeface="黑体" panose="02010609060101010101" pitchFamily="49" charset="-122"/>
                <a:ea typeface="黑体" panose="02010609060101010101" pitchFamily="49" charset="-122"/>
              </a:rPr>
              <a:t>2013</a:t>
            </a:r>
            <a:r>
              <a:rPr lang="zh-CN" altLang="en-US" sz="2000" dirty="0">
                <a:latin typeface="黑体" panose="02010609060101010101" pitchFamily="49" charset="-122"/>
                <a:ea typeface="黑体" panose="02010609060101010101" pitchFamily="49" charset="-122"/>
              </a:rPr>
              <a:t>）采用样本期间从</a:t>
            </a: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年至</a:t>
            </a:r>
            <a:r>
              <a:rPr lang="en-US" altLang="zh-CN" sz="2000" dirty="0">
                <a:latin typeface="黑体" panose="02010609060101010101" pitchFamily="49" charset="-122"/>
                <a:ea typeface="黑体" panose="02010609060101010101" pitchFamily="49" charset="-122"/>
              </a:rPr>
              <a:t>2015</a:t>
            </a:r>
            <a:r>
              <a:rPr lang="zh-CN" altLang="en-US" sz="2000" dirty="0">
                <a:latin typeface="黑体" panose="02010609060101010101" pitchFamily="49" charset="-122"/>
                <a:ea typeface="黑体" panose="02010609060101010101" pitchFamily="49" charset="-122"/>
              </a:rPr>
              <a:t>年</a:t>
            </a:r>
            <a:endParaRPr lang="en-US" altLang="zh-CN" sz="2000" dirty="0">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年之前成立的指数有上证</a:t>
            </a:r>
            <a:r>
              <a:rPr lang="en-US" altLang="zh-CN" sz="2000" dirty="0">
                <a:latin typeface="黑体" panose="02010609060101010101" pitchFamily="49" charset="-122"/>
                <a:ea typeface="黑体" panose="02010609060101010101" pitchFamily="49" charset="-122"/>
              </a:rPr>
              <a:t>50/</a:t>
            </a:r>
            <a:r>
              <a:rPr lang="zh-CN" altLang="en-US" sz="2000" dirty="0">
                <a:latin typeface="黑体" panose="02010609060101010101" pitchFamily="49" charset="-122"/>
                <a:ea typeface="黑体" panose="02010609060101010101" pitchFamily="49" charset="-122"/>
              </a:rPr>
              <a:t>上证</a:t>
            </a:r>
            <a:r>
              <a:rPr lang="en-US" altLang="zh-CN" sz="2000" dirty="0">
                <a:latin typeface="黑体" panose="02010609060101010101" pitchFamily="49" charset="-122"/>
                <a:ea typeface="黑体" panose="02010609060101010101" pitchFamily="49" charset="-122"/>
              </a:rPr>
              <a:t>180/</a:t>
            </a:r>
            <a:r>
              <a:rPr lang="zh-CN" altLang="en-US" sz="2000" dirty="0">
                <a:latin typeface="黑体" panose="02010609060101010101" pitchFamily="49" charset="-122"/>
                <a:ea typeface="黑体" panose="02010609060101010101" pitchFamily="49" charset="-122"/>
              </a:rPr>
              <a:t>深证成指</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沪深</a:t>
            </a:r>
            <a:r>
              <a:rPr lang="en-US" altLang="zh-CN" sz="2000" dirty="0">
                <a:latin typeface="黑体" panose="02010609060101010101" pitchFamily="49" charset="-122"/>
                <a:ea typeface="黑体" panose="02010609060101010101" pitchFamily="49" charset="-122"/>
              </a:rPr>
              <a:t>300</a:t>
            </a:r>
          </a:p>
        </p:txBody>
      </p:sp>
    </p:spTree>
    <p:extLst>
      <p:ext uri="{BB962C8B-B14F-4D97-AF65-F5344CB8AC3E}">
        <p14:creationId xmlns:p14="http://schemas.microsoft.com/office/powerpoint/2010/main" val="1273661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Factor-Adjusted Returns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40</a:t>
            </a:fld>
            <a:endParaRPr lang="zh-CN" altLang="en-US"/>
          </a:p>
        </p:txBody>
      </p:sp>
      <p:pic>
        <p:nvPicPr>
          <p:cNvPr id="8" name="图片 7">
            <a:extLst>
              <a:ext uri="{FF2B5EF4-FFF2-40B4-BE49-F238E27FC236}">
                <a16:creationId xmlns:a16="http://schemas.microsoft.com/office/drawing/2014/main" id="{EA31F9EC-C31A-4217-9F32-71BAEF8382E4}"/>
              </a:ext>
            </a:extLst>
          </p:cNvPr>
          <p:cNvPicPr>
            <a:picLocks noChangeAspect="1"/>
          </p:cNvPicPr>
          <p:nvPr/>
        </p:nvPicPr>
        <p:blipFill>
          <a:blip r:embed="rId3"/>
          <a:stretch>
            <a:fillRect/>
          </a:stretch>
        </p:blipFill>
        <p:spPr>
          <a:xfrm>
            <a:off x="1465434" y="2108950"/>
            <a:ext cx="6006621" cy="492010"/>
          </a:xfrm>
          <a:prstGeom prst="rect">
            <a:avLst/>
          </a:prstGeom>
        </p:spPr>
      </p:pic>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62FDC49F-BFC4-49B4-B23C-8E8E0E4061B6}"/>
                  </a:ext>
                </a:extLst>
              </p:cNvPr>
              <p:cNvSpPr>
                <a:spLocks noGrp="1"/>
              </p:cNvSpPr>
              <p:nvPr>
                <p:ph idx="1"/>
              </p:nvPr>
            </p:nvSpPr>
            <p:spPr>
              <a:xfrm>
                <a:off x="456120" y="1486534"/>
                <a:ext cx="8149590" cy="5026025"/>
              </a:xfrm>
            </p:spPr>
            <p:txBody>
              <a:bodyPr>
                <a:normAutofit/>
              </a:bodyPr>
              <a:lstStyle/>
              <a:p>
                <a:r>
                  <a:rPr lang="en-US" altLang="zh-CN" dirty="0">
                    <a:latin typeface="Times New Roman" panose="02020603050405020304" pitchFamily="18" charset="0"/>
                    <a:cs typeface="Times New Roman" panose="02020603050405020304" pitchFamily="18" charset="0"/>
                  </a:rPr>
                  <a:t>Carhart (1997) four-factors model:</a:t>
                </a:r>
              </a:p>
              <a:p>
                <a:endParaRPr lang="en-US" altLang="zh-CN" sz="40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i="1" dirty="0" smtClean="0">
                            <a:latin typeface="Cambria Math" panose="02040503050406030204" pitchFamily="18" charset="0"/>
                            <a:cs typeface="Times New Roman" panose="02020603050405020304" pitchFamily="18" charset="0"/>
                          </a:rPr>
                          <m:t>𝑅</m:t>
                        </m:r>
                      </m:e>
                      <m:sub>
                        <m:r>
                          <a:rPr lang="en-US" altLang="zh-CN" sz="2200" i="1" dirty="0" smtClean="0">
                            <a:latin typeface="Cambria Math" panose="02040503050406030204" pitchFamily="18" charset="0"/>
                            <a:cs typeface="Times New Roman" panose="02020603050405020304" pitchFamily="18" charset="0"/>
                          </a:rPr>
                          <m:t>𝑖𝑡</m:t>
                        </m:r>
                      </m:sub>
                    </m:sSub>
                  </m:oMath>
                </a14:m>
                <a:r>
                  <a:rPr lang="en-US" altLang="zh-CN" sz="2200" dirty="0">
                    <a:latin typeface="Times New Roman" panose="02020603050405020304" pitchFamily="18" charset="0"/>
                    <a:cs typeface="Times New Roman" panose="02020603050405020304" pitchFamily="18" charset="0"/>
                  </a:rPr>
                  <a:t> is the excess return in month t of a portfolio of funds that belong to active weight decile </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i="1" dirty="0" smtClean="0">
                            <a:latin typeface="Cambria Math" panose="02040503050406030204" pitchFamily="18" charset="0"/>
                            <a:cs typeface="Times New Roman" panose="02020603050405020304" pitchFamily="18" charset="0"/>
                          </a:rPr>
                          <m:t>𝑅</m:t>
                        </m:r>
                      </m:e>
                      <m:sub>
                        <m:r>
                          <a:rPr lang="en-US" altLang="zh-CN" sz="2200" i="1" dirty="0" smtClean="0">
                            <a:latin typeface="Cambria Math" panose="02040503050406030204" pitchFamily="18" charset="0"/>
                            <a:cs typeface="Times New Roman" panose="02020603050405020304" pitchFamily="18" charset="0"/>
                          </a:rPr>
                          <m:t>𝑀𝑡</m:t>
                        </m:r>
                      </m:sub>
                    </m:sSub>
                  </m:oMath>
                </a14:m>
                <a:r>
                  <a:rPr lang="en-US" altLang="zh-CN"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i="1" dirty="0" smtClean="0">
                            <a:latin typeface="Cambria Math" panose="02040503050406030204" pitchFamily="18" charset="0"/>
                            <a:cs typeface="Times New Roman" panose="02020603050405020304" pitchFamily="18" charset="0"/>
                          </a:rPr>
                          <m:t>𝑅</m:t>
                        </m:r>
                      </m:e>
                      <m:sub>
                        <m:r>
                          <a:rPr lang="en-US" altLang="zh-CN" sz="2200" i="1" dirty="0" smtClean="0">
                            <a:latin typeface="Cambria Math" panose="02040503050406030204" pitchFamily="18" charset="0"/>
                            <a:cs typeface="Times New Roman" panose="02020603050405020304" pitchFamily="18" charset="0"/>
                          </a:rPr>
                          <m:t>𝐻𝑀𝐿𝑡</m:t>
                        </m:r>
                      </m:sub>
                    </m:sSub>
                  </m:oMath>
                </a14:m>
                <a:r>
                  <a:rPr lang="en-US" altLang="zh-CN"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i="1" dirty="0" smtClean="0">
                            <a:latin typeface="Cambria Math" panose="02040503050406030204" pitchFamily="18" charset="0"/>
                            <a:cs typeface="Times New Roman" panose="02020603050405020304" pitchFamily="18" charset="0"/>
                          </a:rPr>
                          <m:t>𝑅</m:t>
                        </m:r>
                      </m:e>
                      <m:sub>
                        <m:r>
                          <a:rPr lang="en-US" altLang="zh-CN" sz="2200" i="1" dirty="0" smtClean="0">
                            <a:latin typeface="Cambria Math" panose="02040503050406030204" pitchFamily="18" charset="0"/>
                            <a:cs typeface="Times New Roman" panose="02020603050405020304" pitchFamily="18" charset="0"/>
                          </a:rPr>
                          <m:t>𝑆𝑀𝐵𝑡</m:t>
                        </m:r>
                      </m:sub>
                    </m:sSub>
                  </m:oMath>
                </a14:m>
                <a:r>
                  <a:rPr lang="en-US" altLang="zh-CN" sz="2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i="1" dirty="0" smtClean="0">
                            <a:latin typeface="Cambria Math" panose="02040503050406030204" pitchFamily="18" charset="0"/>
                            <a:cs typeface="Times New Roman" panose="02020603050405020304" pitchFamily="18" charset="0"/>
                          </a:rPr>
                          <m:t>𝑅</m:t>
                        </m:r>
                      </m:e>
                      <m:sub>
                        <m:r>
                          <a:rPr lang="en-US" altLang="zh-CN" sz="2200" i="1" dirty="0" smtClean="0">
                            <a:latin typeface="Cambria Math" panose="02040503050406030204" pitchFamily="18" charset="0"/>
                            <a:cs typeface="Times New Roman" panose="02020603050405020304" pitchFamily="18" charset="0"/>
                          </a:rPr>
                          <m:t>𝑈𝑀𝐷𝑡</m:t>
                        </m:r>
                      </m:sub>
                    </m:sSub>
                  </m:oMath>
                </a14:m>
                <a:r>
                  <a:rPr lang="en-US" altLang="zh-CN" sz="2200" dirty="0">
                    <a:latin typeface="Times New Roman" panose="02020603050405020304" pitchFamily="18" charset="0"/>
                    <a:cs typeface="Times New Roman" panose="02020603050405020304" pitchFamily="18" charset="0"/>
                  </a:rPr>
                  <a:t> are the market, value, size, and momentum factors, respectively.</a:t>
                </a:r>
              </a:p>
              <a:p>
                <a:r>
                  <a:rPr lang="en-US" altLang="zh-CN" dirty="0" err="1">
                    <a:latin typeface="Times New Roman" panose="02020603050405020304" pitchFamily="18" charset="0"/>
                    <a:cs typeface="Times New Roman" panose="02020603050405020304" pitchFamily="18" charset="0"/>
                  </a:rPr>
                  <a:t>Ferson</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Schadt</a:t>
                </a:r>
                <a:r>
                  <a:rPr lang="en-US" altLang="zh-CN" dirty="0">
                    <a:latin typeface="Times New Roman" panose="02020603050405020304" pitchFamily="18" charset="0"/>
                    <a:cs typeface="Times New Roman" panose="02020603050405020304" pitchFamily="18" charset="0"/>
                  </a:rPr>
                  <a:t> (1996) model:</a:t>
                </a:r>
              </a:p>
              <a:p>
                <a:pPr marL="0" indent="0">
                  <a:buNone/>
                </a:pPr>
                <a:endParaRPr lang="en-US" altLang="zh-CN" sz="3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200" i="1" dirty="0" smtClean="0">
                            <a:latin typeface="Cambria Math" panose="02040503050406030204" pitchFamily="18" charset="0"/>
                            <a:cs typeface="Times New Roman" panose="02020603050405020304" pitchFamily="18" charset="0"/>
                          </a:rPr>
                        </m:ctrlPr>
                      </m:sSubPr>
                      <m:e>
                        <m:r>
                          <a:rPr lang="en-US" altLang="zh-CN" sz="2200" i="1" dirty="0" smtClean="0">
                            <a:latin typeface="Cambria Math" panose="02040503050406030204" pitchFamily="18" charset="0"/>
                            <a:cs typeface="Times New Roman" panose="02020603050405020304" pitchFamily="18" charset="0"/>
                          </a:rPr>
                          <m:t>𝑍</m:t>
                        </m:r>
                      </m:e>
                      <m:sub>
                        <m:r>
                          <a:rPr lang="en-US" altLang="zh-CN" sz="2200" i="1" dirty="0" smtClean="0">
                            <a:latin typeface="Cambria Math" panose="02040503050406030204" pitchFamily="18" charset="0"/>
                            <a:cs typeface="Times New Roman" panose="02020603050405020304" pitchFamily="18" charset="0"/>
                          </a:rPr>
                          <m:t>𝑡</m:t>
                        </m:r>
                        <m:r>
                          <a:rPr lang="en-US" altLang="zh-CN" sz="2200" b="0" i="1" dirty="0" smtClean="0">
                            <a:latin typeface="Cambria Math" panose="02040503050406030204" pitchFamily="18" charset="0"/>
                            <a:cs typeface="Times New Roman" panose="02020603050405020304" pitchFamily="18" charset="0"/>
                          </a:rPr>
                          <m:t>−</m:t>
                        </m:r>
                        <m:r>
                          <a:rPr lang="en-US" altLang="zh-CN" sz="2200" i="1" dirty="0" smtClean="0">
                            <a:latin typeface="Cambria Math" panose="02040503050406030204" pitchFamily="18" charset="0"/>
                            <a:cs typeface="Times New Roman" panose="02020603050405020304" pitchFamily="18" charset="0"/>
                          </a:rPr>
                          <m:t>1</m:t>
                        </m:r>
                      </m:sub>
                    </m:sSub>
                    <m:r>
                      <a:rPr lang="en-US" altLang="zh-CN" sz="2200" i="1" dirty="0" smtClean="0">
                        <a:latin typeface="Cambria Math" panose="02040503050406030204" pitchFamily="18" charset="0"/>
                        <a:cs typeface="Times New Roman" panose="02020603050405020304" pitchFamily="18" charset="0"/>
                      </a:rPr>
                      <m:t> </m:t>
                    </m:r>
                  </m:oMath>
                </a14:m>
                <a:r>
                  <a:rPr lang="en-US" altLang="zh-CN" sz="2200" dirty="0">
                    <a:latin typeface="Times New Roman" panose="02020603050405020304" pitchFamily="18" charset="0"/>
                    <a:cs typeface="Times New Roman" panose="02020603050405020304" pitchFamily="18" charset="0"/>
                  </a:rPr>
                  <a:t>is the demeaned value of macroeconomic variable Z</a:t>
                </a:r>
              </a:p>
              <a:p>
                <a:r>
                  <a:rPr lang="en-US" altLang="zh-CN" sz="2200" dirty="0">
                    <a:solidFill>
                      <a:srgbClr val="FF0000"/>
                    </a:solidFill>
                    <a:latin typeface="Times New Roman" panose="02020603050405020304" pitchFamily="18" charset="0"/>
                    <a:cs typeface="Times New Roman" panose="02020603050405020304" pitchFamily="18" charset="0"/>
                  </a:rPr>
                  <a:t>the dividend yield </a:t>
                </a:r>
                <a:r>
                  <a:rPr lang="en-US" altLang="zh-CN" sz="2200" dirty="0">
                    <a:latin typeface="Times New Roman" panose="02020603050405020304" pitchFamily="18" charset="0"/>
                    <a:cs typeface="Times New Roman" panose="02020603050405020304" pitchFamily="18" charset="0"/>
                  </a:rPr>
                  <a:t>of the S&amp;P 500 index and term spread </a:t>
                </a:r>
                <a:r>
                  <a:rPr lang="en-US" altLang="zh-CN" sz="2200" dirty="0">
                    <a:solidFill>
                      <a:srgbClr val="FF0000"/>
                    </a:solidFill>
                    <a:latin typeface="Times New Roman" panose="02020603050405020304" pitchFamily="18" charset="0"/>
                    <a:cs typeface="Times New Roman" panose="02020603050405020304" pitchFamily="18" charset="0"/>
                  </a:rPr>
                  <a:t>default spread</a:t>
                </a:r>
                <a:r>
                  <a:rPr lang="en-US" altLang="zh-CN" sz="2200" dirty="0">
                    <a:latin typeface="Times New Roman" panose="02020603050405020304" pitchFamily="18" charset="0"/>
                    <a:cs typeface="Times New Roman" panose="02020603050405020304" pitchFamily="18" charset="0"/>
                  </a:rPr>
                  <a:t> and the </a:t>
                </a:r>
                <a:r>
                  <a:rPr lang="en-US" altLang="zh-CN" sz="2200" dirty="0">
                    <a:solidFill>
                      <a:srgbClr val="FF0000"/>
                    </a:solidFill>
                    <a:latin typeface="Times New Roman" panose="02020603050405020304" pitchFamily="18" charset="0"/>
                    <a:cs typeface="Times New Roman" panose="02020603050405020304" pitchFamily="18" charset="0"/>
                  </a:rPr>
                  <a:t>three-month Treasury-bill rate</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Kacperczyk</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Sialm</a:t>
                </a:r>
                <a:r>
                  <a:rPr lang="en-US" altLang="zh-CN" sz="2200" dirty="0">
                    <a:latin typeface="Times New Roman" panose="02020603050405020304" pitchFamily="18" charset="0"/>
                    <a:cs typeface="Times New Roman" panose="02020603050405020304" pitchFamily="18" charset="0"/>
                  </a:rPr>
                  <a:t>, and Zheng 2005), </a:t>
                </a:r>
              </a:p>
            </p:txBody>
          </p:sp>
        </mc:Choice>
        <mc:Fallback xmlns="">
          <p:sp>
            <p:nvSpPr>
              <p:cNvPr id="9" name="内容占位符 2">
                <a:extLst>
                  <a:ext uri="{FF2B5EF4-FFF2-40B4-BE49-F238E27FC236}">
                    <a16:creationId xmlns:a16="http://schemas.microsoft.com/office/drawing/2014/main" id="{62FDC49F-BFC4-49B4-B23C-8E8E0E4061B6}"/>
                  </a:ext>
                </a:extLst>
              </p:cNvPr>
              <p:cNvSpPr>
                <a:spLocks noGrp="1" noRot="1" noChangeAspect="1" noMove="1" noResize="1" noEditPoints="1" noAdjustHandles="1" noChangeArrowheads="1" noChangeShapeType="1" noTextEdit="1"/>
              </p:cNvSpPr>
              <p:nvPr>
                <p:ph idx="1"/>
              </p:nvPr>
            </p:nvSpPr>
            <p:spPr>
              <a:xfrm>
                <a:off x="456120" y="1486534"/>
                <a:ext cx="8149590" cy="5026025"/>
              </a:xfrm>
              <a:blipFill>
                <a:blip r:embed="rId4"/>
                <a:stretch>
                  <a:fillRect l="-1346" t="-2184" r="-37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42F41E22-C04B-451F-908D-6A9B3DCB71B2}"/>
              </a:ext>
            </a:extLst>
          </p:cNvPr>
          <p:cNvPicPr>
            <a:picLocks noChangeAspect="1"/>
          </p:cNvPicPr>
          <p:nvPr/>
        </p:nvPicPr>
        <p:blipFill>
          <a:blip r:embed="rId5"/>
          <a:stretch>
            <a:fillRect/>
          </a:stretch>
        </p:blipFill>
        <p:spPr>
          <a:xfrm>
            <a:off x="912556" y="4173292"/>
            <a:ext cx="7602794" cy="474501"/>
          </a:xfrm>
          <a:prstGeom prst="rect">
            <a:avLst/>
          </a:prstGeom>
        </p:spPr>
      </p:pic>
      <p:sp>
        <p:nvSpPr>
          <p:cNvPr id="11" name="文本框 10">
            <a:extLst>
              <a:ext uri="{FF2B5EF4-FFF2-40B4-BE49-F238E27FC236}">
                <a16:creationId xmlns:a16="http://schemas.microsoft.com/office/drawing/2014/main" id="{18F5753B-D50A-43E2-BC2A-028A9E7D18CF}"/>
              </a:ext>
            </a:extLst>
          </p:cNvPr>
          <p:cNvSpPr txBox="1"/>
          <p:nvPr/>
        </p:nvSpPr>
        <p:spPr>
          <a:xfrm>
            <a:off x="6707444" y="4100428"/>
            <a:ext cx="1430716" cy="580308"/>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502059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139125" y="339678"/>
            <a:ext cx="8865749" cy="1325563"/>
          </a:xfrm>
        </p:spPr>
        <p:txBody>
          <a:bodyPr>
            <a:normAutofit/>
          </a:bodyPr>
          <a:lstStyle/>
          <a:p>
            <a:endParaRPr lang="en-US" altLang="zh-CN" sz="4000"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41</a:t>
            </a:fld>
            <a:endParaRPr lang="zh-CN" altLang="en-US"/>
          </a:p>
        </p:txBody>
      </p:sp>
      <p:sp>
        <p:nvSpPr>
          <p:cNvPr id="4" name="矩形 3">
            <a:extLst>
              <a:ext uri="{FF2B5EF4-FFF2-40B4-BE49-F238E27FC236}">
                <a16:creationId xmlns:a16="http://schemas.microsoft.com/office/drawing/2014/main" id="{8CEFC6C1-B7F9-4FFC-8DA2-2E0163791BDF}"/>
              </a:ext>
            </a:extLst>
          </p:cNvPr>
          <p:cNvSpPr/>
          <p:nvPr/>
        </p:nvSpPr>
        <p:spPr>
          <a:xfrm>
            <a:off x="7101840" y="3105834"/>
            <a:ext cx="4572000" cy="369332"/>
          </a:xfrm>
          <a:prstGeom prst="rect">
            <a:avLst/>
          </a:prstGeom>
        </p:spPr>
        <p:txBody>
          <a:bodyPr>
            <a:spAutoFit/>
          </a:bodyPr>
          <a:lstStyle/>
          <a:p>
            <a:endParaRPr lang="zh-CN" altLang="en-US" dirty="0"/>
          </a:p>
        </p:txBody>
      </p:sp>
      <p:pic>
        <p:nvPicPr>
          <p:cNvPr id="3" name="图片 2">
            <a:extLst>
              <a:ext uri="{FF2B5EF4-FFF2-40B4-BE49-F238E27FC236}">
                <a16:creationId xmlns:a16="http://schemas.microsoft.com/office/drawing/2014/main" id="{DC4CE631-F17D-4186-897C-DE8DCFE7EF0E}"/>
              </a:ext>
            </a:extLst>
          </p:cNvPr>
          <p:cNvPicPr>
            <a:picLocks noChangeAspect="1"/>
          </p:cNvPicPr>
          <p:nvPr/>
        </p:nvPicPr>
        <p:blipFill>
          <a:blip r:embed="rId3"/>
          <a:stretch>
            <a:fillRect/>
          </a:stretch>
        </p:blipFill>
        <p:spPr>
          <a:xfrm>
            <a:off x="1147762" y="387667"/>
            <a:ext cx="6848475" cy="6448425"/>
          </a:xfrm>
          <a:prstGeom prst="rect">
            <a:avLst/>
          </a:prstGeom>
        </p:spPr>
      </p:pic>
      <p:sp>
        <p:nvSpPr>
          <p:cNvPr id="9" name="矩形 8">
            <a:extLst>
              <a:ext uri="{FF2B5EF4-FFF2-40B4-BE49-F238E27FC236}">
                <a16:creationId xmlns:a16="http://schemas.microsoft.com/office/drawing/2014/main" id="{76A9C6DB-83B3-4B4D-B0B9-3F37F12830BE}"/>
              </a:ext>
            </a:extLst>
          </p:cNvPr>
          <p:cNvSpPr/>
          <p:nvPr/>
        </p:nvSpPr>
        <p:spPr>
          <a:xfrm>
            <a:off x="4244177" y="79295"/>
            <a:ext cx="4399666" cy="369332"/>
          </a:xfrm>
          <a:prstGeom prst="rect">
            <a:avLst/>
          </a:prstGeom>
          <a:ln>
            <a:solidFill>
              <a:srgbClr val="FF0000"/>
            </a:solidFill>
          </a:ln>
        </p:spPr>
        <p:txBody>
          <a:bodyPr wrap="none">
            <a:spAutoFit/>
          </a:bodyPr>
          <a:lstStyle/>
          <a:p>
            <a:r>
              <a:rPr lang="en-US" altLang="zh-CN" b="1" dirty="0">
                <a:latin typeface="Times-Bold"/>
              </a:rPr>
              <a:t>Benchmark performance and Active Share</a:t>
            </a:r>
            <a:endParaRPr lang="zh-CN" altLang="en-US" dirty="0"/>
          </a:p>
        </p:txBody>
      </p:sp>
    </p:spTree>
    <p:extLst>
      <p:ext uri="{BB962C8B-B14F-4D97-AF65-F5344CB8AC3E}">
        <p14:creationId xmlns:p14="http://schemas.microsoft.com/office/powerpoint/2010/main" val="1783423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Factor-Adjusted Returns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42</a:t>
            </a:fld>
            <a:endParaRPr lang="zh-CN" altLang="en-US"/>
          </a:p>
        </p:txBody>
      </p:sp>
      <p:pic>
        <p:nvPicPr>
          <p:cNvPr id="15" name="图片 14">
            <a:extLst>
              <a:ext uri="{FF2B5EF4-FFF2-40B4-BE49-F238E27FC236}">
                <a16:creationId xmlns:a16="http://schemas.microsoft.com/office/drawing/2014/main" id="{0A45792D-0BD1-47C6-85CD-5A9C87D1AC30}"/>
              </a:ext>
            </a:extLst>
          </p:cNvPr>
          <p:cNvPicPr>
            <a:picLocks noChangeAspect="1"/>
          </p:cNvPicPr>
          <p:nvPr/>
        </p:nvPicPr>
        <p:blipFill>
          <a:blip r:embed="rId3"/>
          <a:stretch>
            <a:fillRect/>
          </a:stretch>
        </p:blipFill>
        <p:spPr>
          <a:xfrm>
            <a:off x="502723" y="1988492"/>
            <a:ext cx="8138552" cy="3762375"/>
          </a:xfrm>
          <a:prstGeom prst="rect">
            <a:avLst/>
          </a:prstGeom>
        </p:spPr>
      </p:pic>
    </p:spTree>
    <p:extLst>
      <p:ext uri="{BB962C8B-B14F-4D97-AF65-F5344CB8AC3E}">
        <p14:creationId xmlns:p14="http://schemas.microsoft.com/office/powerpoint/2010/main" val="704431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Control size—Factor </a:t>
            </a:r>
            <a:r>
              <a:rPr lang="en-US" altLang="zh-CN" sz="4000" dirty="0" err="1">
                <a:latin typeface="Times New Roman" panose="02020603050405020304" pitchFamily="18" charset="0"/>
                <a:cs typeface="Times New Roman" panose="02020603050405020304" pitchFamily="18" charset="0"/>
              </a:rPr>
              <a:t>AdjReturn</a:t>
            </a:r>
            <a:endParaRPr lang="en-US" altLang="zh-CN" sz="4000"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43</a:t>
            </a:fld>
            <a:endParaRPr lang="zh-CN" altLang="en-US"/>
          </a:p>
        </p:txBody>
      </p:sp>
      <p:pic>
        <p:nvPicPr>
          <p:cNvPr id="12" name="内容占位符 11">
            <a:extLst>
              <a:ext uri="{FF2B5EF4-FFF2-40B4-BE49-F238E27FC236}">
                <a16:creationId xmlns:a16="http://schemas.microsoft.com/office/drawing/2014/main" id="{0BBB408A-CEDE-42A8-85C0-FBEE72059970}"/>
              </a:ext>
            </a:extLst>
          </p:cNvPr>
          <p:cNvPicPr>
            <a:picLocks noGrp="1" noChangeAspect="1"/>
          </p:cNvPicPr>
          <p:nvPr>
            <p:ph idx="1"/>
          </p:nvPr>
        </p:nvPicPr>
        <p:blipFill>
          <a:blip r:embed="rId3"/>
          <a:stretch>
            <a:fillRect/>
          </a:stretch>
        </p:blipFill>
        <p:spPr>
          <a:xfrm>
            <a:off x="1143931" y="1394309"/>
            <a:ext cx="6628469" cy="4962042"/>
          </a:xfrm>
          <a:prstGeom prst="rect">
            <a:avLst/>
          </a:prstGeom>
        </p:spPr>
      </p:pic>
    </p:spTree>
    <p:extLst>
      <p:ext uri="{BB962C8B-B14F-4D97-AF65-F5344CB8AC3E}">
        <p14:creationId xmlns:p14="http://schemas.microsoft.com/office/powerpoint/2010/main" val="465554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7886700" cy="1325563"/>
          </a:xfrm>
        </p:spPr>
        <p:txBody>
          <a:bodyPr/>
          <a:lstStyle/>
          <a:p>
            <a:r>
              <a:rPr lang="en-US" altLang="zh-CN" dirty="0" err="1">
                <a:latin typeface="Times New Roman" panose="02020603050405020304" pitchFamily="18" charset="0"/>
                <a:cs typeface="Times New Roman" panose="02020603050405020304" pitchFamily="18" charset="0"/>
              </a:rPr>
              <a:t>Ferson</a:t>
            </a:r>
            <a:r>
              <a:rPr lang="en-US" altLang="zh-CN" dirty="0">
                <a:latin typeface="Times New Roman" panose="02020603050405020304" pitchFamily="18" charset="0"/>
                <a:cs typeface="Times New Roman" panose="02020603050405020304" pitchFamily="18" charset="0"/>
              </a:rPr>
              <a:t>-Mo Decomposition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44</a:t>
            </a:fld>
            <a:endParaRPr lang="zh-CN" altLang="en-US"/>
          </a:p>
        </p:txBody>
      </p:sp>
      <p:pic>
        <p:nvPicPr>
          <p:cNvPr id="4" name="图片 3">
            <a:extLst>
              <a:ext uri="{FF2B5EF4-FFF2-40B4-BE49-F238E27FC236}">
                <a16:creationId xmlns:a16="http://schemas.microsoft.com/office/drawing/2014/main" id="{F3F9FB7F-F0B8-43AA-8FE2-2B206D800207}"/>
              </a:ext>
            </a:extLst>
          </p:cNvPr>
          <p:cNvPicPr>
            <a:picLocks noChangeAspect="1"/>
          </p:cNvPicPr>
          <p:nvPr/>
        </p:nvPicPr>
        <p:blipFill>
          <a:blip r:embed="rId3"/>
          <a:stretch>
            <a:fillRect/>
          </a:stretch>
        </p:blipFill>
        <p:spPr>
          <a:xfrm>
            <a:off x="805973" y="3261269"/>
            <a:ext cx="7307263" cy="3095082"/>
          </a:xfrm>
          <a:prstGeom prst="rect">
            <a:avLst/>
          </a:prstGeom>
        </p:spPr>
      </p:pic>
      <p:sp>
        <p:nvSpPr>
          <p:cNvPr id="8" name="矩形 7">
            <a:extLst>
              <a:ext uri="{FF2B5EF4-FFF2-40B4-BE49-F238E27FC236}">
                <a16:creationId xmlns:a16="http://schemas.microsoft.com/office/drawing/2014/main" id="{46802417-4AB5-4B98-9AA2-82AFABBA87D6}"/>
              </a:ext>
            </a:extLst>
          </p:cNvPr>
          <p:cNvSpPr/>
          <p:nvPr/>
        </p:nvSpPr>
        <p:spPr>
          <a:xfrm>
            <a:off x="628649" y="1425575"/>
            <a:ext cx="7661910"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superior performance of high-active weight managers appears to be in large part attributable to their better </a:t>
            </a:r>
            <a:r>
              <a:rPr lang="en-US" altLang="zh-CN" sz="2400" dirty="0">
                <a:solidFill>
                  <a:srgbClr val="FF0000"/>
                </a:solidFill>
                <a:latin typeface="Times New Roman" panose="02020603050405020304" pitchFamily="18" charset="0"/>
                <a:cs typeface="Times New Roman" panose="02020603050405020304" pitchFamily="18" charset="0"/>
              </a:rPr>
              <a:t>selectivity skills</a:t>
            </a:r>
            <a:r>
              <a:rPr lang="en-US" altLang="zh-CN" sz="2400" dirty="0">
                <a:latin typeface="Times New Roman" panose="02020603050405020304" pitchFamily="18" charset="0"/>
                <a:cs typeface="Times New Roman" panose="02020603050405020304" pitchFamily="18" charset="0"/>
              </a:rPr>
              <a:t>.</a:t>
            </a:r>
            <a:endParaRPr lang="zh-CN" altLang="en-US" sz="48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0090937-E756-4315-865E-058832D57633}"/>
              </a:ext>
            </a:extLst>
          </p:cNvPr>
          <p:cNvPicPr>
            <a:picLocks noChangeAspect="1"/>
          </p:cNvPicPr>
          <p:nvPr/>
        </p:nvPicPr>
        <p:blipFill>
          <a:blip r:embed="rId4"/>
          <a:stretch>
            <a:fillRect/>
          </a:stretch>
        </p:blipFill>
        <p:spPr>
          <a:xfrm>
            <a:off x="3424237" y="2214880"/>
            <a:ext cx="2295525" cy="1046389"/>
          </a:xfrm>
          <a:prstGeom prst="rect">
            <a:avLst/>
          </a:prstGeom>
        </p:spPr>
      </p:pic>
    </p:spTree>
    <p:extLst>
      <p:ext uri="{BB962C8B-B14F-4D97-AF65-F5344CB8AC3E}">
        <p14:creationId xmlns:p14="http://schemas.microsoft.com/office/powerpoint/2010/main" val="3965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7886700" cy="1325563"/>
          </a:xfrm>
        </p:spPr>
        <p:txBody>
          <a:bodyPr/>
          <a:lstStyle/>
          <a:p>
            <a:r>
              <a:rPr lang="en-US" altLang="zh-CN" dirty="0" err="1">
                <a:latin typeface="Times New Roman" panose="02020603050405020304" pitchFamily="18" charset="0"/>
                <a:cs typeface="Times New Roman" panose="02020603050405020304" pitchFamily="18" charset="0"/>
              </a:rPr>
              <a:t>Ferson</a:t>
            </a:r>
            <a:r>
              <a:rPr lang="en-US" altLang="zh-CN" dirty="0">
                <a:latin typeface="Times New Roman" panose="02020603050405020304" pitchFamily="18" charset="0"/>
                <a:cs typeface="Times New Roman" panose="02020603050405020304" pitchFamily="18" charset="0"/>
              </a:rPr>
              <a:t>-Mo Decomposition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45</a:t>
            </a:fld>
            <a:endParaRPr lang="zh-CN" altLang="en-US"/>
          </a:p>
        </p:txBody>
      </p:sp>
      <p:pic>
        <p:nvPicPr>
          <p:cNvPr id="3" name="图片 2">
            <a:extLst>
              <a:ext uri="{FF2B5EF4-FFF2-40B4-BE49-F238E27FC236}">
                <a16:creationId xmlns:a16="http://schemas.microsoft.com/office/drawing/2014/main" id="{30090937-E756-4315-865E-058832D57633}"/>
              </a:ext>
            </a:extLst>
          </p:cNvPr>
          <p:cNvPicPr>
            <a:picLocks noChangeAspect="1"/>
          </p:cNvPicPr>
          <p:nvPr/>
        </p:nvPicPr>
        <p:blipFill>
          <a:blip r:embed="rId3"/>
          <a:stretch>
            <a:fillRect/>
          </a:stretch>
        </p:blipFill>
        <p:spPr>
          <a:xfrm>
            <a:off x="2181226" y="4863466"/>
            <a:ext cx="2487929" cy="1197241"/>
          </a:xfrm>
          <a:prstGeom prst="rect">
            <a:avLst/>
          </a:prstGeom>
        </p:spPr>
      </p:pic>
      <p:pic>
        <p:nvPicPr>
          <p:cNvPr id="9" name="图片 8">
            <a:extLst>
              <a:ext uri="{FF2B5EF4-FFF2-40B4-BE49-F238E27FC236}">
                <a16:creationId xmlns:a16="http://schemas.microsoft.com/office/drawing/2014/main" id="{71C5F551-D7B8-4C11-8248-164A22A0018F}"/>
              </a:ext>
            </a:extLst>
          </p:cNvPr>
          <p:cNvPicPr>
            <a:picLocks noChangeAspect="1"/>
          </p:cNvPicPr>
          <p:nvPr/>
        </p:nvPicPr>
        <p:blipFill>
          <a:blip r:embed="rId4"/>
          <a:stretch>
            <a:fillRect/>
          </a:stretch>
        </p:blipFill>
        <p:spPr>
          <a:xfrm>
            <a:off x="1377632" y="1988185"/>
            <a:ext cx="1095375" cy="365125"/>
          </a:xfrm>
          <a:prstGeom prst="rect">
            <a:avLst/>
          </a:prstGeom>
          <a:ln>
            <a:solidFill>
              <a:schemeClr val="tx1"/>
            </a:solidFill>
          </a:ln>
        </p:spPr>
      </p:pic>
      <p:pic>
        <p:nvPicPr>
          <p:cNvPr id="10" name="图片 9">
            <a:extLst>
              <a:ext uri="{FF2B5EF4-FFF2-40B4-BE49-F238E27FC236}">
                <a16:creationId xmlns:a16="http://schemas.microsoft.com/office/drawing/2014/main" id="{C68F0920-E8B7-4B51-8ECB-95AAEFBDC5CE}"/>
              </a:ext>
            </a:extLst>
          </p:cNvPr>
          <p:cNvPicPr>
            <a:picLocks noChangeAspect="1"/>
          </p:cNvPicPr>
          <p:nvPr/>
        </p:nvPicPr>
        <p:blipFill>
          <a:blip r:embed="rId5"/>
          <a:stretch>
            <a:fillRect/>
          </a:stretch>
        </p:blipFill>
        <p:spPr>
          <a:xfrm>
            <a:off x="3729038" y="2003425"/>
            <a:ext cx="1238250" cy="381000"/>
          </a:xfrm>
          <a:prstGeom prst="rect">
            <a:avLst/>
          </a:prstGeom>
          <a:ln>
            <a:solidFill>
              <a:schemeClr val="tx1"/>
            </a:solidFill>
          </a:ln>
        </p:spPr>
      </p:pic>
      <p:cxnSp>
        <p:nvCxnSpPr>
          <p:cNvPr id="12" name="直接箭头连接符 11">
            <a:extLst>
              <a:ext uri="{FF2B5EF4-FFF2-40B4-BE49-F238E27FC236}">
                <a16:creationId xmlns:a16="http://schemas.microsoft.com/office/drawing/2014/main" id="{3B22266A-5F0E-48A4-8208-CECFF6B4AC30}"/>
              </a:ext>
            </a:extLst>
          </p:cNvPr>
          <p:cNvCxnSpPr/>
          <p:nvPr/>
        </p:nvCxnSpPr>
        <p:spPr>
          <a:xfrm>
            <a:off x="2611120" y="2170747"/>
            <a:ext cx="975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020DC7F-E5DD-4FBD-967C-2582E6C4D2FE}"/>
              </a:ext>
            </a:extLst>
          </p:cNvPr>
          <p:cNvPicPr>
            <a:picLocks noChangeAspect="1"/>
          </p:cNvPicPr>
          <p:nvPr/>
        </p:nvPicPr>
        <p:blipFill>
          <a:blip r:embed="rId6"/>
          <a:stretch>
            <a:fillRect/>
          </a:stretch>
        </p:blipFill>
        <p:spPr>
          <a:xfrm>
            <a:off x="5766116" y="1495108"/>
            <a:ext cx="1009650" cy="285750"/>
          </a:xfrm>
          <a:prstGeom prst="rect">
            <a:avLst/>
          </a:prstGeom>
          <a:ln>
            <a:solidFill>
              <a:schemeClr val="tx1"/>
            </a:solidFill>
          </a:ln>
        </p:spPr>
      </p:pic>
      <p:cxnSp>
        <p:nvCxnSpPr>
          <p:cNvPr id="15" name="直接箭头连接符 14">
            <a:extLst>
              <a:ext uri="{FF2B5EF4-FFF2-40B4-BE49-F238E27FC236}">
                <a16:creationId xmlns:a16="http://schemas.microsoft.com/office/drawing/2014/main" id="{61C360CD-5CDF-4E86-A1C2-C03A121E8ECE}"/>
              </a:ext>
            </a:extLst>
          </p:cNvPr>
          <p:cNvCxnSpPr>
            <a:cxnSpLocks/>
          </p:cNvCxnSpPr>
          <p:nvPr/>
        </p:nvCxnSpPr>
        <p:spPr>
          <a:xfrm flipH="1" flipV="1">
            <a:off x="4908391" y="2274253"/>
            <a:ext cx="551815" cy="696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95AE0A7E-842E-4F13-8B9F-F331EB226550}"/>
              </a:ext>
            </a:extLst>
          </p:cNvPr>
          <p:cNvPicPr>
            <a:picLocks noChangeAspect="1"/>
          </p:cNvPicPr>
          <p:nvPr/>
        </p:nvPicPr>
        <p:blipFill>
          <a:blip r:embed="rId7"/>
          <a:stretch>
            <a:fillRect/>
          </a:stretch>
        </p:blipFill>
        <p:spPr>
          <a:xfrm>
            <a:off x="1182052" y="3922713"/>
            <a:ext cx="4486275" cy="704850"/>
          </a:xfrm>
          <a:prstGeom prst="rect">
            <a:avLst/>
          </a:prstGeom>
        </p:spPr>
      </p:pic>
      <p:pic>
        <p:nvPicPr>
          <p:cNvPr id="17" name="图片 16">
            <a:extLst>
              <a:ext uri="{FF2B5EF4-FFF2-40B4-BE49-F238E27FC236}">
                <a16:creationId xmlns:a16="http://schemas.microsoft.com/office/drawing/2014/main" id="{2A10FDB9-BFBC-41A3-8B7E-E0F2B58AC8DD}"/>
              </a:ext>
            </a:extLst>
          </p:cNvPr>
          <p:cNvPicPr>
            <a:picLocks noChangeAspect="1"/>
          </p:cNvPicPr>
          <p:nvPr/>
        </p:nvPicPr>
        <p:blipFill>
          <a:blip r:embed="rId8"/>
          <a:stretch>
            <a:fillRect/>
          </a:stretch>
        </p:blipFill>
        <p:spPr>
          <a:xfrm>
            <a:off x="5519896" y="2878407"/>
            <a:ext cx="1481667" cy="285750"/>
          </a:xfrm>
          <a:prstGeom prst="rect">
            <a:avLst/>
          </a:prstGeom>
          <a:ln>
            <a:solidFill>
              <a:schemeClr val="tx1"/>
            </a:solidFill>
          </a:ln>
        </p:spPr>
      </p:pic>
      <p:cxnSp>
        <p:nvCxnSpPr>
          <p:cNvPr id="19" name="直接箭头连接符 18">
            <a:extLst>
              <a:ext uri="{FF2B5EF4-FFF2-40B4-BE49-F238E27FC236}">
                <a16:creationId xmlns:a16="http://schemas.microsoft.com/office/drawing/2014/main" id="{1B403BF3-BA19-4B72-A44F-853A4BCF3317}"/>
              </a:ext>
            </a:extLst>
          </p:cNvPr>
          <p:cNvCxnSpPr>
            <a:stCxn id="13" idx="1"/>
          </p:cNvCxnSpPr>
          <p:nvPr/>
        </p:nvCxnSpPr>
        <p:spPr>
          <a:xfrm flipH="1">
            <a:off x="4734560" y="1637983"/>
            <a:ext cx="1031556" cy="444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EB15D923-C7C7-4E55-B3A2-2D019C7E73CE}"/>
              </a:ext>
            </a:extLst>
          </p:cNvPr>
          <p:cNvPicPr>
            <a:picLocks noChangeAspect="1"/>
          </p:cNvPicPr>
          <p:nvPr/>
        </p:nvPicPr>
        <p:blipFill>
          <a:blip r:embed="rId9"/>
          <a:stretch>
            <a:fillRect/>
          </a:stretch>
        </p:blipFill>
        <p:spPr>
          <a:xfrm>
            <a:off x="5378926" y="3560445"/>
            <a:ext cx="1762125" cy="285750"/>
          </a:xfrm>
          <a:prstGeom prst="rect">
            <a:avLst/>
          </a:prstGeom>
          <a:ln>
            <a:solidFill>
              <a:schemeClr val="tx1"/>
            </a:solidFill>
          </a:ln>
        </p:spPr>
      </p:pic>
      <p:cxnSp>
        <p:nvCxnSpPr>
          <p:cNvPr id="22" name="直接箭头连接符 21">
            <a:extLst>
              <a:ext uri="{FF2B5EF4-FFF2-40B4-BE49-F238E27FC236}">
                <a16:creationId xmlns:a16="http://schemas.microsoft.com/office/drawing/2014/main" id="{3DB273FC-5A91-4C53-9C03-A575180D96BD}"/>
              </a:ext>
            </a:extLst>
          </p:cNvPr>
          <p:cNvCxnSpPr>
            <a:stCxn id="17" idx="2"/>
            <a:endCxn id="20" idx="0"/>
          </p:cNvCxnSpPr>
          <p:nvPr/>
        </p:nvCxnSpPr>
        <p:spPr>
          <a:xfrm flipH="1">
            <a:off x="6259989" y="3164157"/>
            <a:ext cx="741" cy="396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6C0A9B68-2CE8-4913-AAF6-88FBF679C017}"/>
              </a:ext>
            </a:extLst>
          </p:cNvPr>
          <p:cNvPicPr>
            <a:picLocks noChangeAspect="1"/>
          </p:cNvPicPr>
          <p:nvPr/>
        </p:nvPicPr>
        <p:blipFill>
          <a:blip r:embed="rId10"/>
          <a:stretch>
            <a:fillRect/>
          </a:stretch>
        </p:blipFill>
        <p:spPr>
          <a:xfrm>
            <a:off x="1260475" y="3140075"/>
            <a:ext cx="3676650" cy="333375"/>
          </a:xfrm>
          <a:prstGeom prst="rect">
            <a:avLst/>
          </a:prstGeom>
        </p:spPr>
      </p:pic>
    </p:spTree>
    <p:extLst>
      <p:ext uri="{BB962C8B-B14F-4D97-AF65-F5344CB8AC3E}">
        <p14:creationId xmlns:p14="http://schemas.microsoft.com/office/powerpoint/2010/main" val="4079664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0"/>
            <a:ext cx="7886700" cy="1325563"/>
          </a:xfrm>
        </p:spPr>
        <p:txBody>
          <a:bodyPr/>
          <a:lstStyle/>
          <a:p>
            <a:r>
              <a:rPr lang="en-US" altLang="zh-CN" dirty="0">
                <a:latin typeface="Times New Roman" panose="02020603050405020304" pitchFamily="18" charset="0"/>
                <a:cs typeface="Times New Roman" panose="02020603050405020304" pitchFamily="18" charset="0"/>
              </a:rPr>
              <a:t>Panel Regression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46</a:t>
            </a:fld>
            <a:endParaRPr lang="zh-CN" altLang="en-US"/>
          </a:p>
        </p:txBody>
      </p:sp>
      <p:pic>
        <p:nvPicPr>
          <p:cNvPr id="3" name="图片 2">
            <a:extLst>
              <a:ext uri="{FF2B5EF4-FFF2-40B4-BE49-F238E27FC236}">
                <a16:creationId xmlns:a16="http://schemas.microsoft.com/office/drawing/2014/main" id="{5F434467-EE96-4B46-8521-04C6748C3B8E}"/>
              </a:ext>
            </a:extLst>
          </p:cNvPr>
          <p:cNvPicPr>
            <a:picLocks noChangeAspect="1"/>
          </p:cNvPicPr>
          <p:nvPr/>
        </p:nvPicPr>
        <p:blipFill>
          <a:blip r:embed="rId3"/>
          <a:stretch>
            <a:fillRect/>
          </a:stretch>
        </p:blipFill>
        <p:spPr>
          <a:xfrm>
            <a:off x="1901384" y="1047273"/>
            <a:ext cx="5719961" cy="1746727"/>
          </a:xfrm>
          <a:prstGeom prst="rect">
            <a:avLst/>
          </a:prstGeom>
          <a:ln>
            <a:solidFill>
              <a:schemeClr val="tx1"/>
            </a:solidFill>
          </a:ln>
        </p:spPr>
      </p:pic>
      <p:pic>
        <p:nvPicPr>
          <p:cNvPr id="9" name="图片 8">
            <a:extLst>
              <a:ext uri="{FF2B5EF4-FFF2-40B4-BE49-F238E27FC236}">
                <a16:creationId xmlns:a16="http://schemas.microsoft.com/office/drawing/2014/main" id="{30A70ADD-A12B-411C-BA66-AB66D35D9433}"/>
              </a:ext>
            </a:extLst>
          </p:cNvPr>
          <p:cNvPicPr>
            <a:picLocks noChangeAspect="1"/>
          </p:cNvPicPr>
          <p:nvPr/>
        </p:nvPicPr>
        <p:blipFill>
          <a:blip r:embed="rId4"/>
          <a:stretch>
            <a:fillRect/>
          </a:stretch>
        </p:blipFill>
        <p:spPr>
          <a:xfrm>
            <a:off x="1356178" y="2978151"/>
            <a:ext cx="6810375" cy="3743325"/>
          </a:xfrm>
          <a:prstGeom prst="rect">
            <a:avLst/>
          </a:prstGeom>
        </p:spPr>
      </p:pic>
      <p:sp>
        <p:nvSpPr>
          <p:cNvPr id="10" name="文本框 9">
            <a:extLst>
              <a:ext uri="{FF2B5EF4-FFF2-40B4-BE49-F238E27FC236}">
                <a16:creationId xmlns:a16="http://schemas.microsoft.com/office/drawing/2014/main" id="{7BD572E1-A012-45B6-8A29-FADEF8CE33E8}"/>
              </a:ext>
            </a:extLst>
          </p:cNvPr>
          <p:cNvSpPr txBox="1"/>
          <p:nvPr/>
        </p:nvSpPr>
        <p:spPr>
          <a:xfrm>
            <a:off x="1239521" y="3841273"/>
            <a:ext cx="6969760" cy="517367"/>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733701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47</a:t>
            </a:fld>
            <a:endParaRPr lang="zh-CN" altLang="en-US"/>
          </a:p>
        </p:txBody>
      </p:sp>
      <p:pic>
        <p:nvPicPr>
          <p:cNvPr id="8" name="图片 7">
            <a:extLst>
              <a:ext uri="{FF2B5EF4-FFF2-40B4-BE49-F238E27FC236}">
                <a16:creationId xmlns:a16="http://schemas.microsoft.com/office/drawing/2014/main" id="{FA58CE27-2E73-4CF2-94ED-1CB98E6A6F6F}"/>
              </a:ext>
            </a:extLst>
          </p:cNvPr>
          <p:cNvPicPr>
            <a:picLocks noChangeAspect="1"/>
          </p:cNvPicPr>
          <p:nvPr/>
        </p:nvPicPr>
        <p:blipFill>
          <a:blip r:embed="rId3"/>
          <a:stretch>
            <a:fillRect/>
          </a:stretch>
        </p:blipFill>
        <p:spPr>
          <a:xfrm>
            <a:off x="1341521" y="0"/>
            <a:ext cx="6460958" cy="6858000"/>
          </a:xfrm>
          <a:prstGeom prst="rect">
            <a:avLst/>
          </a:prstGeom>
        </p:spPr>
      </p:pic>
      <p:cxnSp>
        <p:nvCxnSpPr>
          <p:cNvPr id="11" name="直接连接符 10">
            <a:extLst>
              <a:ext uri="{FF2B5EF4-FFF2-40B4-BE49-F238E27FC236}">
                <a16:creationId xmlns:a16="http://schemas.microsoft.com/office/drawing/2014/main" id="{745EBF67-0ED8-4062-A0C8-F09F46A8E911}"/>
              </a:ext>
            </a:extLst>
          </p:cNvPr>
          <p:cNvCxnSpPr/>
          <p:nvPr/>
        </p:nvCxnSpPr>
        <p:spPr>
          <a:xfrm>
            <a:off x="1372001" y="182880"/>
            <a:ext cx="34743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E6A8CD4-D9E7-46FE-B0FD-46D3648499A0}"/>
              </a:ext>
            </a:extLst>
          </p:cNvPr>
          <p:cNvSpPr txBox="1"/>
          <p:nvPr/>
        </p:nvSpPr>
        <p:spPr>
          <a:xfrm>
            <a:off x="1341522" y="934720"/>
            <a:ext cx="6460958" cy="1087120"/>
          </a:xfrm>
          <a:prstGeom prst="rect">
            <a:avLst/>
          </a:prstGeom>
          <a:noFill/>
          <a:ln>
            <a:solidFill>
              <a:srgbClr val="FF0000"/>
            </a:solidFill>
          </a:ln>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423693C6-38DE-4C70-958C-5743F5F692A4}"/>
              </a:ext>
            </a:extLst>
          </p:cNvPr>
          <p:cNvSpPr txBox="1"/>
          <p:nvPr/>
        </p:nvSpPr>
        <p:spPr>
          <a:xfrm>
            <a:off x="975560" y="365760"/>
            <a:ext cx="2133600" cy="400110"/>
          </a:xfrm>
          <a:prstGeom prst="rect">
            <a:avLst/>
          </a:prstGeom>
          <a:noFill/>
        </p:spPr>
        <p:txBody>
          <a:bodyPr wrap="square" rtlCol="0">
            <a:spAutoFit/>
          </a:bodyPr>
          <a:lstStyle/>
          <a:p>
            <a:r>
              <a:rPr lang="en-US" altLang="zh-CN" sz="2000" dirty="0">
                <a:solidFill>
                  <a:srgbClr val="FF0000"/>
                </a:solidFill>
              </a:rPr>
              <a:t>Active share</a:t>
            </a:r>
            <a:endParaRPr lang="zh-CN" altLang="en-US" sz="2000" dirty="0">
              <a:solidFill>
                <a:srgbClr val="FF0000"/>
              </a:solidFill>
            </a:endParaRPr>
          </a:p>
        </p:txBody>
      </p:sp>
    </p:spTree>
    <p:extLst>
      <p:ext uri="{BB962C8B-B14F-4D97-AF65-F5344CB8AC3E}">
        <p14:creationId xmlns:p14="http://schemas.microsoft.com/office/powerpoint/2010/main" val="2813111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139125" y="339678"/>
            <a:ext cx="8865749"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Different Measures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48</a:t>
            </a:fld>
            <a:endParaRPr lang="zh-CN" altLang="en-US"/>
          </a:p>
        </p:txBody>
      </p:sp>
      <p:pic>
        <p:nvPicPr>
          <p:cNvPr id="3" name="图片 2">
            <a:extLst>
              <a:ext uri="{FF2B5EF4-FFF2-40B4-BE49-F238E27FC236}">
                <a16:creationId xmlns:a16="http://schemas.microsoft.com/office/drawing/2014/main" id="{B33F9407-1007-45D9-AB27-F1C56793E563}"/>
              </a:ext>
            </a:extLst>
          </p:cNvPr>
          <p:cNvPicPr>
            <a:picLocks noChangeAspect="1"/>
          </p:cNvPicPr>
          <p:nvPr/>
        </p:nvPicPr>
        <p:blipFill>
          <a:blip r:embed="rId3"/>
          <a:stretch>
            <a:fillRect/>
          </a:stretch>
        </p:blipFill>
        <p:spPr>
          <a:xfrm>
            <a:off x="0" y="1723144"/>
            <a:ext cx="9144000" cy="3411711"/>
          </a:xfrm>
          <a:prstGeom prst="rect">
            <a:avLst/>
          </a:prstGeom>
        </p:spPr>
      </p:pic>
      <p:cxnSp>
        <p:nvCxnSpPr>
          <p:cNvPr id="10" name="直接连接符 9">
            <a:extLst>
              <a:ext uri="{FF2B5EF4-FFF2-40B4-BE49-F238E27FC236}">
                <a16:creationId xmlns:a16="http://schemas.microsoft.com/office/drawing/2014/main" id="{E08224B7-B917-4004-BAAA-F286B5392172}"/>
              </a:ext>
            </a:extLst>
          </p:cNvPr>
          <p:cNvCxnSpPr>
            <a:cxnSpLocks/>
          </p:cNvCxnSpPr>
          <p:nvPr/>
        </p:nvCxnSpPr>
        <p:spPr>
          <a:xfrm>
            <a:off x="40640" y="1930400"/>
            <a:ext cx="4165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2F4BBA7-82A0-4374-880A-BE8E049479F3}"/>
              </a:ext>
            </a:extLst>
          </p:cNvPr>
          <p:cNvSpPr txBox="1"/>
          <p:nvPr/>
        </p:nvSpPr>
        <p:spPr>
          <a:xfrm>
            <a:off x="4571999" y="1203576"/>
            <a:ext cx="4253804" cy="461665"/>
          </a:xfrm>
          <a:prstGeom prst="rect">
            <a:avLst/>
          </a:prstGeom>
          <a:noFill/>
        </p:spPr>
        <p:txBody>
          <a:bodyPr wrap="square" rtlCol="0">
            <a:spAutoFit/>
          </a:bodyPr>
          <a:lstStyle/>
          <a:p>
            <a:r>
              <a:rPr lang="en-US" altLang="zh-CN" sz="2400" dirty="0">
                <a:solidFill>
                  <a:srgbClr val="FF0000"/>
                </a:solidFill>
              </a:rPr>
              <a:t>Active share—Panel regression</a:t>
            </a:r>
            <a:endParaRPr lang="zh-CN" altLang="en-US" sz="2400" dirty="0">
              <a:solidFill>
                <a:srgbClr val="FF0000"/>
              </a:solidFill>
            </a:endParaRPr>
          </a:p>
        </p:txBody>
      </p:sp>
    </p:spTree>
    <p:extLst>
      <p:ext uri="{BB962C8B-B14F-4D97-AF65-F5344CB8AC3E}">
        <p14:creationId xmlns:p14="http://schemas.microsoft.com/office/powerpoint/2010/main" val="503566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139125" y="339678"/>
            <a:ext cx="8865749"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Different Measures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49</a:t>
            </a:fld>
            <a:endParaRPr lang="zh-CN" altLang="en-US"/>
          </a:p>
        </p:txBody>
      </p:sp>
      <p:pic>
        <p:nvPicPr>
          <p:cNvPr id="4" name="图片 3">
            <a:extLst>
              <a:ext uri="{FF2B5EF4-FFF2-40B4-BE49-F238E27FC236}">
                <a16:creationId xmlns:a16="http://schemas.microsoft.com/office/drawing/2014/main" id="{E4786776-054B-4274-82F8-58651DA42CF1}"/>
              </a:ext>
            </a:extLst>
          </p:cNvPr>
          <p:cNvPicPr>
            <a:picLocks noChangeAspect="1"/>
          </p:cNvPicPr>
          <p:nvPr/>
        </p:nvPicPr>
        <p:blipFill>
          <a:blip r:embed="rId3"/>
          <a:stretch>
            <a:fillRect/>
          </a:stretch>
        </p:blipFill>
        <p:spPr>
          <a:xfrm>
            <a:off x="707231" y="2171343"/>
            <a:ext cx="7549198" cy="3678905"/>
          </a:xfrm>
          <a:prstGeom prst="rect">
            <a:avLst/>
          </a:prstGeom>
        </p:spPr>
      </p:pic>
      <p:sp>
        <p:nvSpPr>
          <p:cNvPr id="9" name="文本框 8">
            <a:extLst>
              <a:ext uri="{FF2B5EF4-FFF2-40B4-BE49-F238E27FC236}">
                <a16:creationId xmlns:a16="http://schemas.microsoft.com/office/drawing/2014/main" id="{49BF3933-225F-4366-BAD3-F0D1A9F95018}"/>
              </a:ext>
            </a:extLst>
          </p:cNvPr>
          <p:cNvSpPr txBox="1"/>
          <p:nvPr/>
        </p:nvSpPr>
        <p:spPr>
          <a:xfrm>
            <a:off x="4481830" y="1355976"/>
            <a:ext cx="4253804" cy="461665"/>
          </a:xfrm>
          <a:prstGeom prst="rect">
            <a:avLst/>
          </a:prstGeom>
          <a:noFill/>
        </p:spPr>
        <p:txBody>
          <a:bodyPr wrap="square" rtlCol="0">
            <a:spAutoFit/>
          </a:bodyPr>
          <a:lstStyle/>
          <a:p>
            <a:r>
              <a:rPr lang="en-US" altLang="zh-CN" sz="2400" dirty="0">
                <a:solidFill>
                  <a:srgbClr val="FF0000"/>
                </a:solidFill>
              </a:rPr>
              <a:t>Active weight—Portfolio sort</a:t>
            </a:r>
            <a:endParaRPr lang="zh-CN" altLang="en-US" sz="2400" dirty="0">
              <a:solidFill>
                <a:srgbClr val="FF0000"/>
              </a:solidFill>
            </a:endParaRPr>
          </a:p>
        </p:txBody>
      </p:sp>
    </p:spTree>
    <p:extLst>
      <p:ext uri="{BB962C8B-B14F-4D97-AF65-F5344CB8AC3E}">
        <p14:creationId xmlns:p14="http://schemas.microsoft.com/office/powerpoint/2010/main" val="5729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440A28-8D88-49B2-9DB5-7074C2BBA371}"/>
              </a:ext>
            </a:extLst>
          </p:cNvPr>
          <p:cNvSpPr>
            <a:spLocks noGrp="1"/>
          </p:cNvSpPr>
          <p:nvPr>
            <p:ph type="dt" sz="half" idx="10"/>
          </p:nvPr>
        </p:nvSpPr>
        <p:spPr/>
        <p:txBody>
          <a:bodyPr/>
          <a:lstStyle/>
          <a:p>
            <a:fld id="{31D9F0B1-BE05-4454-8DB8-40FCC415B6DE}" type="datetime1">
              <a:rPr lang="zh-CN" altLang="en-US" smtClean="0"/>
              <a:t>2020/4/18</a:t>
            </a:fld>
            <a:endParaRPr lang="zh-CN" altLang="en-US"/>
          </a:p>
        </p:txBody>
      </p:sp>
      <p:sp>
        <p:nvSpPr>
          <p:cNvPr id="5" name="页脚占位符 4">
            <a:extLst>
              <a:ext uri="{FF2B5EF4-FFF2-40B4-BE49-F238E27FC236}">
                <a16:creationId xmlns:a16="http://schemas.microsoft.com/office/drawing/2014/main" id="{BAFDE2E5-DBB6-4117-BB78-F87C2E540BA4}"/>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AFC4D85D-28E7-42E5-8161-EDD0DDB1C4D4}"/>
              </a:ext>
            </a:extLst>
          </p:cNvPr>
          <p:cNvSpPr>
            <a:spLocks noGrp="1"/>
          </p:cNvSpPr>
          <p:nvPr>
            <p:ph type="sldNum" sz="quarter" idx="12"/>
          </p:nvPr>
        </p:nvSpPr>
        <p:spPr/>
        <p:txBody>
          <a:bodyPr/>
          <a:lstStyle/>
          <a:p>
            <a:fld id="{6131721A-95F3-4C10-B9AE-0F28F1BB9086}" type="slidenum">
              <a:rPr lang="zh-CN" altLang="en-US" smtClean="0"/>
              <a:t>5</a:t>
            </a:fld>
            <a:endParaRPr lang="zh-CN" altLang="en-US"/>
          </a:p>
        </p:txBody>
      </p:sp>
      <p:sp>
        <p:nvSpPr>
          <p:cNvPr id="7" name="文本框 6">
            <a:extLst>
              <a:ext uri="{FF2B5EF4-FFF2-40B4-BE49-F238E27FC236}">
                <a16:creationId xmlns:a16="http://schemas.microsoft.com/office/drawing/2014/main" id="{F2F2E8D6-A96C-4037-9BEA-768CB49497A4}"/>
              </a:ext>
            </a:extLst>
          </p:cNvPr>
          <p:cNvSpPr txBox="1"/>
          <p:nvPr/>
        </p:nvSpPr>
        <p:spPr>
          <a:xfrm>
            <a:off x="243204" y="1866599"/>
            <a:ext cx="6330315" cy="369332"/>
          </a:xfrm>
          <a:prstGeom prst="rect">
            <a:avLst/>
          </a:prstGeom>
          <a:noFill/>
        </p:spPr>
        <p:txBody>
          <a:bodyPr wrap="square" rtlCol="0">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Active weight</a:t>
            </a:r>
            <a:r>
              <a:rPr lang="zh-CN" altLang="en-US" dirty="0">
                <a:latin typeface="黑体" panose="02010609060101010101" pitchFamily="49" charset="-122"/>
                <a:ea typeface="黑体" panose="02010609060101010101" pitchFamily="49" charset="-122"/>
              </a:rPr>
              <a:t>五分位线</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1998.9-2019.12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3" name="图片 2">
            <a:extLst>
              <a:ext uri="{FF2B5EF4-FFF2-40B4-BE49-F238E27FC236}">
                <a16:creationId xmlns:a16="http://schemas.microsoft.com/office/drawing/2014/main" id="{0902595C-44F3-4C9F-8583-5726657E6E11}"/>
              </a:ext>
            </a:extLst>
          </p:cNvPr>
          <p:cNvPicPr>
            <a:picLocks noChangeAspect="1"/>
          </p:cNvPicPr>
          <p:nvPr/>
        </p:nvPicPr>
        <p:blipFill>
          <a:blip r:embed="rId2"/>
          <a:stretch>
            <a:fillRect/>
          </a:stretch>
        </p:blipFill>
        <p:spPr>
          <a:xfrm>
            <a:off x="4640435" y="2251172"/>
            <a:ext cx="4487916" cy="2798348"/>
          </a:xfrm>
          <a:prstGeom prst="rect">
            <a:avLst/>
          </a:prstGeom>
        </p:spPr>
      </p:pic>
      <p:pic>
        <p:nvPicPr>
          <p:cNvPr id="8" name="图片 7">
            <a:extLst>
              <a:ext uri="{FF2B5EF4-FFF2-40B4-BE49-F238E27FC236}">
                <a16:creationId xmlns:a16="http://schemas.microsoft.com/office/drawing/2014/main" id="{C3417AEE-EA15-4F32-AB34-0EC602944C1E}"/>
              </a:ext>
            </a:extLst>
          </p:cNvPr>
          <p:cNvPicPr>
            <a:picLocks noChangeAspect="1"/>
          </p:cNvPicPr>
          <p:nvPr/>
        </p:nvPicPr>
        <p:blipFill>
          <a:blip r:embed="rId3"/>
          <a:stretch>
            <a:fillRect/>
          </a:stretch>
        </p:blipFill>
        <p:spPr>
          <a:xfrm>
            <a:off x="13635" y="2235931"/>
            <a:ext cx="4599005" cy="2838987"/>
          </a:xfrm>
          <a:prstGeom prst="rect">
            <a:avLst/>
          </a:prstGeom>
        </p:spPr>
      </p:pic>
    </p:spTree>
    <p:extLst>
      <p:ext uri="{BB962C8B-B14F-4D97-AF65-F5344CB8AC3E}">
        <p14:creationId xmlns:p14="http://schemas.microsoft.com/office/powerpoint/2010/main" val="875324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139125" y="339678"/>
            <a:ext cx="8865749"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Different Measures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2020/4/18</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50</a:t>
            </a:fld>
            <a:endParaRPr lang="zh-CN" altLang="en-US"/>
          </a:p>
        </p:txBody>
      </p:sp>
      <p:sp>
        <p:nvSpPr>
          <p:cNvPr id="9" name="文本框 8">
            <a:extLst>
              <a:ext uri="{FF2B5EF4-FFF2-40B4-BE49-F238E27FC236}">
                <a16:creationId xmlns:a16="http://schemas.microsoft.com/office/drawing/2014/main" id="{49BF3933-225F-4366-BAD3-F0D1A9F95018}"/>
              </a:ext>
            </a:extLst>
          </p:cNvPr>
          <p:cNvSpPr txBox="1"/>
          <p:nvPr/>
        </p:nvSpPr>
        <p:spPr>
          <a:xfrm>
            <a:off x="4481830" y="1355976"/>
            <a:ext cx="4253804" cy="461665"/>
          </a:xfrm>
          <a:prstGeom prst="rect">
            <a:avLst/>
          </a:prstGeom>
          <a:noFill/>
        </p:spPr>
        <p:txBody>
          <a:bodyPr wrap="square" rtlCol="0">
            <a:spAutoFit/>
          </a:bodyPr>
          <a:lstStyle/>
          <a:p>
            <a:r>
              <a:rPr lang="en-US" altLang="zh-CN" sz="2400" dirty="0">
                <a:solidFill>
                  <a:srgbClr val="FF0000"/>
                </a:solidFill>
              </a:rPr>
              <a:t>Active weight—Portfolio sort</a:t>
            </a:r>
            <a:endParaRPr lang="zh-CN" altLang="en-US" sz="2400" dirty="0">
              <a:solidFill>
                <a:srgbClr val="FF0000"/>
              </a:solidFill>
            </a:endParaRPr>
          </a:p>
        </p:txBody>
      </p:sp>
      <p:pic>
        <p:nvPicPr>
          <p:cNvPr id="3" name="图片 2">
            <a:extLst>
              <a:ext uri="{FF2B5EF4-FFF2-40B4-BE49-F238E27FC236}">
                <a16:creationId xmlns:a16="http://schemas.microsoft.com/office/drawing/2014/main" id="{059C5517-6DF4-4BF9-95EF-A101283FDF15}"/>
              </a:ext>
            </a:extLst>
          </p:cNvPr>
          <p:cNvPicPr>
            <a:picLocks noChangeAspect="1"/>
          </p:cNvPicPr>
          <p:nvPr/>
        </p:nvPicPr>
        <p:blipFill>
          <a:blip r:embed="rId3"/>
          <a:stretch>
            <a:fillRect/>
          </a:stretch>
        </p:blipFill>
        <p:spPr>
          <a:xfrm>
            <a:off x="0" y="2057699"/>
            <a:ext cx="9144000" cy="3311561"/>
          </a:xfrm>
          <a:prstGeom prst="rect">
            <a:avLst/>
          </a:prstGeom>
        </p:spPr>
      </p:pic>
    </p:spTree>
    <p:extLst>
      <p:ext uri="{BB962C8B-B14F-4D97-AF65-F5344CB8AC3E}">
        <p14:creationId xmlns:p14="http://schemas.microsoft.com/office/powerpoint/2010/main" val="231537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440A28-8D88-49B2-9DB5-7074C2BBA371}"/>
              </a:ext>
            </a:extLst>
          </p:cNvPr>
          <p:cNvSpPr>
            <a:spLocks noGrp="1"/>
          </p:cNvSpPr>
          <p:nvPr>
            <p:ph type="dt" sz="half" idx="10"/>
          </p:nvPr>
        </p:nvSpPr>
        <p:spPr/>
        <p:txBody>
          <a:bodyPr/>
          <a:lstStyle/>
          <a:p>
            <a:fld id="{31D9F0B1-BE05-4454-8DB8-40FCC415B6DE}" type="datetime1">
              <a:rPr lang="zh-CN" altLang="en-US" smtClean="0"/>
              <a:t>2020/4/18</a:t>
            </a:fld>
            <a:endParaRPr lang="zh-CN" altLang="en-US"/>
          </a:p>
        </p:txBody>
      </p:sp>
      <p:sp>
        <p:nvSpPr>
          <p:cNvPr id="5" name="页脚占位符 4">
            <a:extLst>
              <a:ext uri="{FF2B5EF4-FFF2-40B4-BE49-F238E27FC236}">
                <a16:creationId xmlns:a16="http://schemas.microsoft.com/office/drawing/2014/main" id="{BAFDE2E5-DBB6-4117-BB78-F87C2E540BA4}"/>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AFC4D85D-28E7-42E5-8161-EDD0DDB1C4D4}"/>
              </a:ext>
            </a:extLst>
          </p:cNvPr>
          <p:cNvSpPr>
            <a:spLocks noGrp="1"/>
          </p:cNvSpPr>
          <p:nvPr>
            <p:ph type="sldNum" sz="quarter" idx="12"/>
          </p:nvPr>
        </p:nvSpPr>
        <p:spPr/>
        <p:txBody>
          <a:bodyPr/>
          <a:lstStyle/>
          <a:p>
            <a:fld id="{6131721A-95F3-4C10-B9AE-0F28F1BB9086}" type="slidenum">
              <a:rPr lang="zh-CN" altLang="en-US" smtClean="0"/>
              <a:t>6</a:t>
            </a:fld>
            <a:endParaRPr lang="zh-CN" altLang="en-US"/>
          </a:p>
        </p:txBody>
      </p:sp>
      <p:sp>
        <p:nvSpPr>
          <p:cNvPr id="7" name="文本框 6">
            <a:extLst>
              <a:ext uri="{FF2B5EF4-FFF2-40B4-BE49-F238E27FC236}">
                <a16:creationId xmlns:a16="http://schemas.microsoft.com/office/drawing/2014/main" id="{F2F2E8D6-A96C-4037-9BEA-768CB49497A4}"/>
              </a:ext>
            </a:extLst>
          </p:cNvPr>
          <p:cNvSpPr txBox="1"/>
          <p:nvPr/>
        </p:nvSpPr>
        <p:spPr>
          <a:xfrm>
            <a:off x="240030" y="588426"/>
            <a:ext cx="4949979"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1185</a:t>
            </a:r>
            <a:r>
              <a:rPr lang="zh-CN" altLang="en-US" dirty="0">
                <a:latin typeface="黑体" panose="02010609060101010101" pitchFamily="49" charset="-122"/>
                <a:ea typeface="黑体" panose="02010609060101010101" pitchFamily="49" charset="-122"/>
              </a:rPr>
              <a:t>只基金，月度收益率数据</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2002.9-2019.12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14" name="表格 13">
            <a:extLst>
              <a:ext uri="{FF2B5EF4-FFF2-40B4-BE49-F238E27FC236}">
                <a16:creationId xmlns:a16="http://schemas.microsoft.com/office/drawing/2014/main" id="{F4CF915D-C3DE-4F62-92AE-218490C2A6FB}"/>
              </a:ext>
            </a:extLst>
          </p:cNvPr>
          <p:cNvGraphicFramePr>
            <a:graphicFrameLocks noGrp="1"/>
          </p:cNvGraphicFramePr>
          <p:nvPr>
            <p:extLst>
              <p:ext uri="{D42A27DB-BD31-4B8C-83A1-F6EECF244321}">
                <p14:modId xmlns:p14="http://schemas.microsoft.com/office/powerpoint/2010/main" val="297426934"/>
              </p:ext>
            </p:extLst>
          </p:nvPr>
        </p:nvGraphicFramePr>
        <p:xfrm>
          <a:off x="226061" y="1093448"/>
          <a:ext cx="8289291" cy="2139995"/>
        </p:xfrm>
        <a:graphic>
          <a:graphicData uri="http://schemas.openxmlformats.org/drawingml/2006/table">
            <a:tbl>
              <a:tblPr/>
              <a:tblGrid>
                <a:gridCol w="1501209">
                  <a:extLst>
                    <a:ext uri="{9D8B030D-6E8A-4147-A177-3AD203B41FA5}">
                      <a16:colId xmlns:a16="http://schemas.microsoft.com/office/drawing/2014/main" val="1194291145"/>
                    </a:ext>
                  </a:extLst>
                </a:gridCol>
                <a:gridCol w="1131347">
                  <a:extLst>
                    <a:ext uri="{9D8B030D-6E8A-4147-A177-3AD203B41FA5}">
                      <a16:colId xmlns:a16="http://schemas.microsoft.com/office/drawing/2014/main" val="25413000"/>
                    </a:ext>
                  </a:extLst>
                </a:gridCol>
                <a:gridCol w="1131347">
                  <a:extLst>
                    <a:ext uri="{9D8B030D-6E8A-4147-A177-3AD203B41FA5}">
                      <a16:colId xmlns:a16="http://schemas.microsoft.com/office/drawing/2014/main" val="3830294623"/>
                    </a:ext>
                  </a:extLst>
                </a:gridCol>
                <a:gridCol w="1131347">
                  <a:extLst>
                    <a:ext uri="{9D8B030D-6E8A-4147-A177-3AD203B41FA5}">
                      <a16:colId xmlns:a16="http://schemas.microsoft.com/office/drawing/2014/main" val="1142666085"/>
                    </a:ext>
                  </a:extLst>
                </a:gridCol>
                <a:gridCol w="1131347">
                  <a:extLst>
                    <a:ext uri="{9D8B030D-6E8A-4147-A177-3AD203B41FA5}">
                      <a16:colId xmlns:a16="http://schemas.microsoft.com/office/drawing/2014/main" val="226645268"/>
                    </a:ext>
                  </a:extLst>
                </a:gridCol>
                <a:gridCol w="1131347">
                  <a:extLst>
                    <a:ext uri="{9D8B030D-6E8A-4147-A177-3AD203B41FA5}">
                      <a16:colId xmlns:a16="http://schemas.microsoft.com/office/drawing/2014/main" val="3941960535"/>
                    </a:ext>
                  </a:extLst>
                </a:gridCol>
                <a:gridCol w="1131347">
                  <a:extLst>
                    <a:ext uri="{9D8B030D-6E8A-4147-A177-3AD203B41FA5}">
                      <a16:colId xmlns:a16="http://schemas.microsoft.com/office/drawing/2014/main" val="4057877509"/>
                    </a:ext>
                  </a:extLst>
                </a:gridCol>
              </a:tblGrid>
              <a:tr h="427999">
                <a:tc>
                  <a:txBody>
                    <a:bodyPr/>
                    <a:lstStyle/>
                    <a:p>
                      <a:pPr algn="ctr" fontAlgn="ct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5-1</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4035739"/>
                  </a:ext>
                </a:extLst>
              </a:tr>
              <a:tr h="427999">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FFC Alpha</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0.409</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0.758</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0.566</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0.732</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0.668</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0.259</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217233537"/>
                  </a:ext>
                </a:extLst>
              </a:tr>
              <a:tr h="427999">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tvalues</a:t>
                      </a:r>
                    </a:p>
                  </a:txBody>
                  <a:tcPr marL="6350" marR="6350" marT="6350"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(0.869)</a:t>
                      </a:r>
                    </a:p>
                  </a:txBody>
                  <a:tcPr marL="6350" marR="6350" marT="6350"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(1.551)</a:t>
                      </a:r>
                    </a:p>
                  </a:txBody>
                  <a:tcPr marL="6350" marR="6350" marT="6350"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(1.157)</a:t>
                      </a:r>
                    </a:p>
                  </a:txBody>
                  <a:tcPr marL="6350" marR="6350" marT="6350"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(1.472)</a:t>
                      </a:r>
                    </a:p>
                  </a:txBody>
                  <a:tcPr marL="6350" marR="6350" marT="6350"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(1.386)</a:t>
                      </a:r>
                    </a:p>
                  </a:txBody>
                  <a:tcPr marL="6350" marR="6350" marT="6350"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(1.724)</a:t>
                      </a:r>
                    </a:p>
                  </a:txBody>
                  <a:tcPr marL="6350" marR="6350" marT="6350" marB="0" anchor="ctr">
                    <a:lnL>
                      <a:noFill/>
                    </a:lnL>
                    <a:lnR>
                      <a:noFill/>
                    </a:lnR>
                    <a:lnT>
                      <a:noFill/>
                    </a:lnT>
                    <a:lnB>
                      <a:noFill/>
                    </a:lnB>
                  </a:tcPr>
                </a:tc>
                <a:extLst>
                  <a:ext uri="{0D108BD9-81ED-4DB2-BD59-A6C34878D82A}">
                    <a16:rowId xmlns:a16="http://schemas.microsoft.com/office/drawing/2014/main" val="1806295739"/>
                  </a:ext>
                </a:extLst>
              </a:tr>
              <a:tr h="427999">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Excess return</a:t>
                      </a:r>
                    </a:p>
                  </a:txBody>
                  <a:tcPr marL="6350" marR="6350" marT="6350"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0.482</a:t>
                      </a:r>
                    </a:p>
                  </a:txBody>
                  <a:tcPr marL="6350" marR="6350" marT="6350"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0.797</a:t>
                      </a:r>
                    </a:p>
                  </a:txBody>
                  <a:tcPr marL="6350" marR="6350" marT="6350" marB="0" anchor="ctr">
                    <a:lnL>
                      <a:noFill/>
                    </a:lnL>
                    <a:lnR>
                      <a:noFill/>
                    </a:lnR>
                    <a:lnT>
                      <a:noFill/>
                    </a:lnT>
                    <a:lnB>
                      <a:noFill/>
                    </a:lnB>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0.552</a:t>
                      </a:r>
                    </a:p>
                  </a:txBody>
                  <a:tcPr marL="6350" marR="6350" marT="6350"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0.772</a:t>
                      </a:r>
                    </a:p>
                  </a:txBody>
                  <a:tcPr marL="6350" marR="6350" marT="6350"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0.746</a:t>
                      </a:r>
                    </a:p>
                  </a:txBody>
                  <a:tcPr marL="6350" marR="6350" marT="6350" marB="0" anchor="ctr">
                    <a:lnL>
                      <a:noFill/>
                    </a:lnL>
                    <a:lnR>
                      <a:noFill/>
                    </a:lnR>
                    <a:lnT>
                      <a:noFill/>
                    </a:lnT>
                    <a:lnB>
                      <a:noFill/>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0.265</a:t>
                      </a:r>
                    </a:p>
                  </a:txBody>
                  <a:tcPr marL="6350" marR="6350" marT="6350" marB="0" anchor="ctr">
                    <a:lnL>
                      <a:noFill/>
                    </a:lnL>
                    <a:lnR>
                      <a:noFill/>
                    </a:lnR>
                    <a:lnT>
                      <a:noFill/>
                    </a:lnT>
                    <a:lnB>
                      <a:noFill/>
                    </a:lnB>
                  </a:tcPr>
                </a:tc>
                <a:extLst>
                  <a:ext uri="{0D108BD9-81ED-4DB2-BD59-A6C34878D82A}">
                    <a16:rowId xmlns:a16="http://schemas.microsoft.com/office/drawing/2014/main" val="1694404393"/>
                  </a:ext>
                </a:extLst>
              </a:tr>
              <a:tr h="427999">
                <a:tc>
                  <a:txBody>
                    <a:bodyPr/>
                    <a:lstStyle/>
                    <a:p>
                      <a:pPr algn="ctr" fontAlgn="ctr"/>
                      <a:r>
                        <a:rPr lang="en-US" sz="1600" b="0" i="0" u="none" strike="noStrike" dirty="0" err="1">
                          <a:solidFill>
                            <a:srgbClr val="000000"/>
                          </a:solidFill>
                          <a:effectLst/>
                          <a:latin typeface="Times New Roman" panose="02020603050405020304" pitchFamily="18" charset="0"/>
                          <a:ea typeface="等线" panose="02010600030101010101" pitchFamily="2" charset="-122"/>
                        </a:rPr>
                        <a:t>tvalues</a:t>
                      </a:r>
                      <a:endParaRPr 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(0.913)</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(1.415)</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(0.969)</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(1.336)</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(1.311)</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(1.756)</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361612"/>
                  </a:ext>
                </a:extLst>
              </a:tr>
            </a:tbl>
          </a:graphicData>
        </a:graphic>
      </p:graphicFrame>
      <p:graphicFrame>
        <p:nvGraphicFramePr>
          <p:cNvPr id="2" name="表格 1">
            <a:extLst>
              <a:ext uri="{FF2B5EF4-FFF2-40B4-BE49-F238E27FC236}">
                <a16:creationId xmlns:a16="http://schemas.microsoft.com/office/drawing/2014/main" id="{08CB0F9E-78AA-4286-827A-C443D44A2675}"/>
              </a:ext>
            </a:extLst>
          </p:cNvPr>
          <p:cNvGraphicFramePr>
            <a:graphicFrameLocks noGrp="1"/>
          </p:cNvGraphicFramePr>
          <p:nvPr>
            <p:extLst>
              <p:ext uri="{D42A27DB-BD31-4B8C-83A1-F6EECF244321}">
                <p14:modId xmlns:p14="http://schemas.microsoft.com/office/powerpoint/2010/main" val="2125562971"/>
              </p:ext>
            </p:extLst>
          </p:nvPr>
        </p:nvGraphicFramePr>
        <p:xfrm>
          <a:off x="207707" y="4080667"/>
          <a:ext cx="8307642" cy="2139995"/>
        </p:xfrm>
        <a:graphic>
          <a:graphicData uri="http://schemas.openxmlformats.org/drawingml/2006/table">
            <a:tbl>
              <a:tblPr/>
              <a:tblGrid>
                <a:gridCol w="1438213">
                  <a:extLst>
                    <a:ext uri="{9D8B030D-6E8A-4147-A177-3AD203B41FA5}">
                      <a16:colId xmlns:a16="http://schemas.microsoft.com/office/drawing/2014/main" val="2109291220"/>
                    </a:ext>
                  </a:extLst>
                </a:gridCol>
                <a:gridCol w="1259840">
                  <a:extLst>
                    <a:ext uri="{9D8B030D-6E8A-4147-A177-3AD203B41FA5}">
                      <a16:colId xmlns:a16="http://schemas.microsoft.com/office/drawing/2014/main" val="331693173"/>
                    </a:ext>
                  </a:extLst>
                </a:gridCol>
                <a:gridCol w="1046480">
                  <a:extLst>
                    <a:ext uri="{9D8B030D-6E8A-4147-A177-3AD203B41FA5}">
                      <a16:colId xmlns:a16="http://schemas.microsoft.com/office/drawing/2014/main" val="3391598842"/>
                    </a:ext>
                  </a:extLst>
                </a:gridCol>
                <a:gridCol w="1209040">
                  <a:extLst>
                    <a:ext uri="{9D8B030D-6E8A-4147-A177-3AD203B41FA5}">
                      <a16:colId xmlns:a16="http://schemas.microsoft.com/office/drawing/2014/main" val="3432716099"/>
                    </a:ext>
                  </a:extLst>
                </a:gridCol>
                <a:gridCol w="1127760">
                  <a:extLst>
                    <a:ext uri="{9D8B030D-6E8A-4147-A177-3AD203B41FA5}">
                      <a16:colId xmlns:a16="http://schemas.microsoft.com/office/drawing/2014/main" val="419130025"/>
                    </a:ext>
                  </a:extLst>
                </a:gridCol>
                <a:gridCol w="1107440">
                  <a:extLst>
                    <a:ext uri="{9D8B030D-6E8A-4147-A177-3AD203B41FA5}">
                      <a16:colId xmlns:a16="http://schemas.microsoft.com/office/drawing/2014/main" val="3637604263"/>
                    </a:ext>
                  </a:extLst>
                </a:gridCol>
                <a:gridCol w="1118869">
                  <a:extLst>
                    <a:ext uri="{9D8B030D-6E8A-4147-A177-3AD203B41FA5}">
                      <a16:colId xmlns:a16="http://schemas.microsoft.com/office/drawing/2014/main" val="3216482411"/>
                    </a:ext>
                  </a:extLst>
                </a:gridCol>
              </a:tblGrid>
              <a:tr h="427999">
                <a:tc>
                  <a:txBody>
                    <a:bodyPr/>
                    <a:lstStyle/>
                    <a:p>
                      <a:pPr marL="0" algn="ctr" defTabSz="914400" rtl="0" eaLnBrk="1" fontAlgn="ctr" latinLnBrk="0" hangingPunct="1"/>
                      <a:endParaRPr lang="zh-CN" alt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2</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3</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4</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5</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5-1</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354800"/>
                  </a:ext>
                </a:extLst>
              </a:tr>
              <a:tr h="427999">
                <a:tc>
                  <a:txBody>
                    <a:bodyPr/>
                    <a:lstStyle/>
                    <a:p>
                      <a:pPr marL="0" algn="ctr" defTabSz="914400" rtl="0" eaLnBrk="1" fontAlgn="ctr"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FFC Alpha</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0.409</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algn="ctr" defTabSz="914400" rtl="0" eaLnBrk="1" fontAlgn="ctr" latinLnBrk="0" hangingPunct="1"/>
                      <a:r>
                        <a:rPr lang="en-US" altLang="zh-CN" sz="1600" b="0" i="0" u="none" strike="noStrike" kern="1200">
                          <a:solidFill>
                            <a:srgbClr val="000000"/>
                          </a:solidFill>
                          <a:effectLst/>
                          <a:latin typeface="Times New Roman" panose="02020603050405020304" pitchFamily="18" charset="0"/>
                          <a:ea typeface="等线" panose="02010600030101010101" pitchFamily="2" charset="-122"/>
                          <a:cs typeface="+mn-cs"/>
                        </a:rPr>
                        <a:t>0.758</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0.566</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algn="ctr" defTabSz="914400" rtl="0" eaLnBrk="1" fontAlgn="ctr" latinLnBrk="0" hangingPunct="1"/>
                      <a:r>
                        <a:rPr lang="en-US" altLang="zh-CN" sz="1600" b="0" i="0" u="none" strike="noStrike" kern="1200">
                          <a:solidFill>
                            <a:srgbClr val="000000"/>
                          </a:solidFill>
                          <a:effectLst/>
                          <a:latin typeface="Times New Roman" panose="02020603050405020304" pitchFamily="18" charset="0"/>
                          <a:ea typeface="等线" panose="02010600030101010101" pitchFamily="2" charset="-122"/>
                          <a:cs typeface="+mn-cs"/>
                        </a:rPr>
                        <a:t>0.732 </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algn="ctr" defTabSz="914400" rtl="0" eaLnBrk="1" fontAlgn="ctr" latinLnBrk="0" hangingPunct="1"/>
                      <a:r>
                        <a:rPr lang="en-US" altLang="zh-CN" sz="1600" b="0" i="0" u="none" strike="noStrike" kern="1200">
                          <a:solidFill>
                            <a:srgbClr val="000000"/>
                          </a:solidFill>
                          <a:effectLst/>
                          <a:latin typeface="Times New Roman" panose="02020603050405020304" pitchFamily="18" charset="0"/>
                          <a:ea typeface="等线" panose="02010600030101010101" pitchFamily="2" charset="-122"/>
                          <a:cs typeface="+mn-cs"/>
                        </a:rPr>
                        <a:t>0.668 </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algn="ctr" defTabSz="914400" rtl="0" eaLnBrk="1" fontAlgn="ctr" latinLnBrk="0" hangingPunct="1"/>
                      <a:r>
                        <a:rPr lang="en-US" altLang="zh-CN" sz="1600" b="0" i="0" u="none" strike="noStrike" kern="1200">
                          <a:solidFill>
                            <a:srgbClr val="000000"/>
                          </a:solidFill>
                          <a:effectLst/>
                          <a:latin typeface="Times New Roman" panose="02020603050405020304" pitchFamily="18" charset="0"/>
                          <a:ea typeface="等线" panose="02010600030101010101" pitchFamily="2" charset="-122"/>
                          <a:cs typeface="+mn-cs"/>
                        </a:rPr>
                        <a:t>0.259 </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02186396"/>
                  </a:ext>
                </a:extLst>
              </a:tr>
              <a:tr h="427999">
                <a:tc>
                  <a:txBody>
                    <a:bodyPr/>
                    <a:lstStyle/>
                    <a:p>
                      <a:pPr marL="0" algn="ctr" defTabSz="914400" rtl="0" eaLnBrk="1" fontAlgn="ctr" latinLnBrk="0" hangingPunct="1"/>
                      <a:r>
                        <a:rPr lang="en-US" sz="1600" b="0" i="0" u="none" strike="noStrike" kern="1200">
                          <a:solidFill>
                            <a:srgbClr val="000000"/>
                          </a:solidFill>
                          <a:effectLst/>
                          <a:latin typeface="Times New Roman" panose="02020603050405020304" pitchFamily="18" charset="0"/>
                          <a:ea typeface="等线" panose="02010600030101010101" pitchFamily="2" charset="-122"/>
                          <a:cs typeface="+mn-cs"/>
                        </a:rPr>
                        <a:t>tvalues</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(0.869)</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(1.551)</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(1.157)</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(1.472)</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a:solidFill>
                            <a:srgbClr val="000000"/>
                          </a:solidFill>
                          <a:effectLst/>
                          <a:latin typeface="Times New Roman" panose="02020603050405020304" pitchFamily="18" charset="0"/>
                          <a:ea typeface="等线" panose="02010600030101010101" pitchFamily="2" charset="-122"/>
                          <a:cs typeface="+mn-cs"/>
                        </a:rPr>
                        <a:t>(1.386)</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a:solidFill>
                            <a:srgbClr val="000000"/>
                          </a:solidFill>
                          <a:effectLst/>
                          <a:latin typeface="Times New Roman" panose="02020603050405020304" pitchFamily="18" charset="0"/>
                          <a:ea typeface="等线" panose="02010600030101010101" pitchFamily="2" charset="-122"/>
                          <a:cs typeface="+mn-cs"/>
                        </a:rPr>
                        <a:t>(1.725)</a:t>
                      </a:r>
                    </a:p>
                  </a:txBody>
                  <a:tcPr marL="6350" marR="6350" marT="6350" marB="0" anchor="ctr">
                    <a:lnL>
                      <a:noFill/>
                    </a:lnL>
                    <a:lnR>
                      <a:noFill/>
                    </a:lnR>
                    <a:lnT>
                      <a:noFill/>
                    </a:lnT>
                    <a:lnB>
                      <a:noFill/>
                    </a:lnB>
                  </a:tcPr>
                </a:tc>
                <a:extLst>
                  <a:ext uri="{0D108BD9-81ED-4DB2-BD59-A6C34878D82A}">
                    <a16:rowId xmlns:a16="http://schemas.microsoft.com/office/drawing/2014/main" val="3042490323"/>
                  </a:ext>
                </a:extLst>
              </a:tr>
              <a:tr h="427999">
                <a:tc>
                  <a:txBody>
                    <a:bodyPr/>
                    <a:lstStyle/>
                    <a:p>
                      <a:pPr marL="0" algn="ctr" defTabSz="914400" rtl="0" eaLnBrk="1" fontAlgn="ctr" latinLnBrk="0" hangingPunct="1"/>
                      <a:r>
                        <a:rPr lang="en-US" sz="1600" b="0" i="0" u="none" strike="noStrike" kern="1200">
                          <a:solidFill>
                            <a:srgbClr val="000000"/>
                          </a:solidFill>
                          <a:effectLst/>
                          <a:latin typeface="Times New Roman" panose="02020603050405020304" pitchFamily="18" charset="0"/>
                          <a:ea typeface="等线" panose="02010600030101010101" pitchFamily="2" charset="-122"/>
                          <a:cs typeface="+mn-cs"/>
                        </a:rPr>
                        <a:t>Excess Return</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0.482</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0.797</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0.552</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0.772</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0.746</a:t>
                      </a:r>
                    </a:p>
                  </a:txBody>
                  <a:tcPr marL="6350" marR="6350" marT="6350" marB="0" anchor="ctr">
                    <a:lnL>
                      <a:noFill/>
                    </a:lnL>
                    <a:lnR>
                      <a:noFill/>
                    </a:lnR>
                    <a:lnT>
                      <a:noFill/>
                    </a:lnT>
                    <a:lnB>
                      <a:noFill/>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0.265</a:t>
                      </a:r>
                    </a:p>
                  </a:txBody>
                  <a:tcPr marL="6350" marR="6350" marT="6350" marB="0" anchor="ctr">
                    <a:lnL>
                      <a:noFill/>
                    </a:lnL>
                    <a:lnR>
                      <a:noFill/>
                    </a:lnR>
                    <a:lnT>
                      <a:noFill/>
                    </a:lnT>
                    <a:lnB>
                      <a:noFill/>
                    </a:lnB>
                  </a:tcPr>
                </a:tc>
                <a:extLst>
                  <a:ext uri="{0D108BD9-81ED-4DB2-BD59-A6C34878D82A}">
                    <a16:rowId xmlns:a16="http://schemas.microsoft.com/office/drawing/2014/main" val="4072396765"/>
                  </a:ext>
                </a:extLst>
              </a:tr>
              <a:tr h="427999">
                <a:tc>
                  <a:txBody>
                    <a:bodyPr/>
                    <a:lstStyle/>
                    <a:p>
                      <a:pPr marL="0" algn="ctr" defTabSz="914400" rtl="0" eaLnBrk="1" fontAlgn="ctr" latinLnBrk="0" hangingPunct="1"/>
                      <a:r>
                        <a:rPr lang="en-US" sz="1600" b="0" i="0" u="none" strike="noStrike" kern="1200" dirty="0" err="1">
                          <a:solidFill>
                            <a:srgbClr val="000000"/>
                          </a:solidFill>
                          <a:effectLst/>
                          <a:latin typeface="Times New Roman" panose="02020603050405020304" pitchFamily="18" charset="0"/>
                          <a:ea typeface="等线" panose="02010600030101010101" pitchFamily="2" charset="-122"/>
                          <a:cs typeface="+mn-cs"/>
                        </a:rPr>
                        <a:t>tvalues</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(-0.913)</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(-1.415)</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(-0.969)</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(1.336)</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(1.311)</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a:solidFill>
                            <a:srgbClr val="000000"/>
                          </a:solidFill>
                          <a:effectLst/>
                          <a:latin typeface="Times New Roman" panose="02020603050405020304" pitchFamily="18" charset="0"/>
                          <a:ea typeface="等线" panose="02010600030101010101" pitchFamily="2" charset="-122"/>
                          <a:cs typeface="+mn-cs"/>
                        </a:rPr>
                        <a:t>(1.756)</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707058"/>
                  </a:ext>
                </a:extLst>
              </a:tr>
            </a:tbl>
          </a:graphicData>
        </a:graphic>
      </p:graphicFrame>
      <p:sp>
        <p:nvSpPr>
          <p:cNvPr id="8" name="文本框 7">
            <a:extLst>
              <a:ext uri="{FF2B5EF4-FFF2-40B4-BE49-F238E27FC236}">
                <a16:creationId xmlns:a16="http://schemas.microsoft.com/office/drawing/2014/main" id="{EBE91965-E279-481A-8601-A0BC434B894D}"/>
              </a:ext>
            </a:extLst>
          </p:cNvPr>
          <p:cNvSpPr txBox="1"/>
          <p:nvPr/>
        </p:nvSpPr>
        <p:spPr>
          <a:xfrm>
            <a:off x="207707" y="3708315"/>
            <a:ext cx="4949979"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1185</a:t>
            </a:r>
            <a:r>
              <a:rPr lang="zh-CN" altLang="en-US" dirty="0">
                <a:latin typeface="黑体" panose="02010609060101010101" pitchFamily="49" charset="-122"/>
                <a:ea typeface="黑体" panose="02010609060101010101" pitchFamily="49" charset="-122"/>
              </a:rPr>
              <a:t>只基金，月度收益率数据</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2005.1-2019.12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75593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895C6-0EAE-464F-B9AC-FEFE537C203B}"/>
              </a:ext>
            </a:extLst>
          </p:cNvPr>
          <p:cNvSpPr>
            <a:spLocks noGrp="1"/>
          </p:cNvSpPr>
          <p:nvPr>
            <p:ph type="ctrTitle"/>
          </p:nvPr>
        </p:nvSpPr>
        <p:spPr>
          <a:xfrm>
            <a:off x="0" y="1228103"/>
            <a:ext cx="9144001" cy="2542300"/>
          </a:xfrm>
        </p:spPr>
        <p:txBody>
          <a:bodyPr>
            <a:noAutofit/>
          </a:bodyPr>
          <a:lstStyle/>
          <a:p>
            <a:r>
              <a:rPr lang="en-US" altLang="zh-CN" sz="4800" dirty="0">
                <a:latin typeface="Times New Roman" panose="02020603050405020304" pitchFamily="18" charset="0"/>
                <a:cs typeface="Times New Roman" panose="02020603050405020304" pitchFamily="18" charset="0"/>
              </a:rPr>
              <a:t>How Active Is Your Fund Manager? </a:t>
            </a:r>
            <a:r>
              <a:rPr lang="en-US" altLang="zh-CN" sz="4400" dirty="0">
                <a:latin typeface="Times New Roman" panose="02020603050405020304" pitchFamily="18" charset="0"/>
                <a:cs typeface="Times New Roman" panose="02020603050405020304" pitchFamily="18" charset="0"/>
              </a:rPr>
              <a:t>A New Measure That Predicts Performance</a:t>
            </a:r>
            <a:endParaRPr lang="zh-CN" altLang="en-US" sz="4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 name="副标题 2">
            <a:extLst>
              <a:ext uri="{FF2B5EF4-FFF2-40B4-BE49-F238E27FC236}">
                <a16:creationId xmlns:a16="http://schemas.microsoft.com/office/drawing/2014/main" id="{DA59C511-A008-43B4-A005-16381DDCB8F6}"/>
              </a:ext>
            </a:extLst>
          </p:cNvPr>
          <p:cNvSpPr>
            <a:spLocks noGrp="1"/>
          </p:cNvSpPr>
          <p:nvPr>
            <p:ph type="subTitle" idx="1"/>
          </p:nvPr>
        </p:nvSpPr>
        <p:spPr>
          <a:xfrm>
            <a:off x="-1" y="4322725"/>
            <a:ext cx="9015957" cy="1744052"/>
          </a:xfrm>
        </p:spPr>
        <p:txBody>
          <a:bodyPr>
            <a:normAutofit/>
          </a:bodyPr>
          <a:lstStyle/>
          <a:p>
            <a:r>
              <a:rPr lang="fi-FI" altLang="zh-CN" dirty="0">
                <a:latin typeface="Times New Roman" panose="02020603050405020304" pitchFamily="18" charset="0"/>
                <a:cs typeface="Times New Roman" panose="02020603050405020304" pitchFamily="18" charset="0"/>
              </a:rPr>
              <a:t>K. J. Martijn Cremers, Antti Petajisto</a:t>
            </a:r>
          </a:p>
          <a:p>
            <a:r>
              <a:rPr lang="en-US" altLang="zh-CN" dirty="0">
                <a:latin typeface="Times New Roman" panose="02020603050405020304" pitchFamily="18" charset="0"/>
                <a:cs typeface="Times New Roman" panose="02020603050405020304" pitchFamily="18" charset="0"/>
              </a:rPr>
              <a:t>The Review of Financial Studies, 2009.</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699C74EB-A02F-4BE4-9B2E-43562E06D9DA}"/>
              </a:ext>
            </a:extLst>
          </p:cNvPr>
          <p:cNvSpPr>
            <a:spLocks noGrp="1"/>
          </p:cNvSpPr>
          <p:nvPr>
            <p:ph type="dt" sz="half" idx="10"/>
          </p:nvPr>
        </p:nvSpPr>
        <p:spPr/>
        <p:txBody>
          <a:bodyPr/>
          <a:lstStyle/>
          <a:p>
            <a:fld id="{303627E3-78DC-468A-83FD-E58C3F783EAA}" type="datetime1">
              <a:rPr lang="zh-CN" altLang="en-US" smtClean="0"/>
              <a:t>2020/4/18</a:t>
            </a:fld>
            <a:endParaRPr lang="zh-CN" altLang="en-US" dirty="0"/>
          </a:p>
        </p:txBody>
      </p:sp>
      <p:sp>
        <p:nvSpPr>
          <p:cNvPr id="5" name="页脚占位符 4">
            <a:extLst>
              <a:ext uri="{FF2B5EF4-FFF2-40B4-BE49-F238E27FC236}">
                <a16:creationId xmlns:a16="http://schemas.microsoft.com/office/drawing/2014/main" id="{7114AAA9-703B-483D-8C83-03D115F32C4D}"/>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1E2F95C2-BFED-4B7F-BD2E-F154A8AFF54A}"/>
              </a:ext>
            </a:extLst>
          </p:cNvPr>
          <p:cNvSpPr>
            <a:spLocks noGrp="1"/>
          </p:cNvSpPr>
          <p:nvPr>
            <p:ph type="sldNum" sz="quarter" idx="12"/>
          </p:nvPr>
        </p:nvSpPr>
        <p:spPr/>
        <p:txBody>
          <a:bodyPr/>
          <a:lstStyle/>
          <a:p>
            <a:fld id="{6131721A-95F3-4C10-B9AE-0F28F1BB9086}" type="slidenum">
              <a:rPr lang="zh-CN" altLang="en-US" smtClean="0"/>
              <a:t>7</a:t>
            </a:fld>
            <a:endParaRPr lang="zh-CN" altLang="en-US" dirty="0"/>
          </a:p>
        </p:txBody>
      </p:sp>
    </p:spTree>
    <p:extLst>
      <p:ext uri="{BB962C8B-B14F-4D97-AF65-F5344CB8AC3E}">
        <p14:creationId xmlns:p14="http://schemas.microsoft.com/office/powerpoint/2010/main" val="383277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895C6-0EAE-464F-B9AC-FEFE537C203B}"/>
              </a:ext>
            </a:extLst>
          </p:cNvPr>
          <p:cNvSpPr>
            <a:spLocks noGrp="1"/>
          </p:cNvSpPr>
          <p:nvPr>
            <p:ph type="ctrTitle"/>
          </p:nvPr>
        </p:nvSpPr>
        <p:spPr>
          <a:xfrm>
            <a:off x="0" y="994423"/>
            <a:ext cx="9144001" cy="2542300"/>
          </a:xfrm>
        </p:spPr>
        <p:txBody>
          <a:bodyPr>
            <a:noAutofit/>
          </a:bodyPr>
          <a:lstStyle/>
          <a:p>
            <a:r>
              <a:rPr lang="en-US" altLang="zh-CN" sz="4800" dirty="0">
                <a:latin typeface="Times New Roman" panose="02020603050405020304" pitchFamily="18" charset="0"/>
                <a:cs typeface="Times New Roman" panose="02020603050405020304" pitchFamily="18" charset="0"/>
              </a:rPr>
              <a:t>Managerial Activeness and Mutual Fund Performance</a:t>
            </a:r>
            <a:endParaRPr lang="zh-CN" altLang="en-US" sz="4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 name="副标题 2">
            <a:extLst>
              <a:ext uri="{FF2B5EF4-FFF2-40B4-BE49-F238E27FC236}">
                <a16:creationId xmlns:a16="http://schemas.microsoft.com/office/drawing/2014/main" id="{DA59C511-A008-43B4-A005-16381DDCB8F6}"/>
              </a:ext>
            </a:extLst>
          </p:cNvPr>
          <p:cNvSpPr>
            <a:spLocks noGrp="1"/>
          </p:cNvSpPr>
          <p:nvPr>
            <p:ph type="subTitle" idx="1"/>
          </p:nvPr>
        </p:nvSpPr>
        <p:spPr>
          <a:xfrm>
            <a:off x="-1" y="4028085"/>
            <a:ext cx="9144001" cy="1742795"/>
          </a:xfrm>
        </p:spPr>
        <p:txBody>
          <a:bodyPr>
            <a:normAutofit/>
          </a:bodyPr>
          <a:lstStyle/>
          <a:p>
            <a:r>
              <a:rPr lang="fi-FI" altLang="zh-CN" dirty="0">
                <a:latin typeface="Times New Roman" panose="02020603050405020304" pitchFamily="18" charset="0"/>
                <a:cs typeface="Times New Roman" panose="02020603050405020304" pitchFamily="18" charset="0"/>
              </a:rPr>
              <a:t>Hitesh Doshi, Redouane Elkamh</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Mikhail </a:t>
            </a:r>
            <a:r>
              <a:rPr lang="en-US" altLang="zh-CN" dirty="0" err="1">
                <a:latin typeface="Times New Roman" panose="02020603050405020304" pitchFamily="18" charset="0"/>
                <a:cs typeface="Times New Roman" panose="02020603050405020304" pitchFamily="18" charset="0"/>
              </a:rPr>
              <a:t>Simutin</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Review of Asset Pricing Studies, 2015.</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699C74EB-A02F-4BE4-9B2E-43562E06D9DA}"/>
              </a:ext>
            </a:extLst>
          </p:cNvPr>
          <p:cNvSpPr>
            <a:spLocks noGrp="1"/>
          </p:cNvSpPr>
          <p:nvPr>
            <p:ph type="dt" sz="half" idx="10"/>
          </p:nvPr>
        </p:nvSpPr>
        <p:spPr/>
        <p:txBody>
          <a:bodyPr/>
          <a:lstStyle/>
          <a:p>
            <a:fld id="{303627E3-78DC-468A-83FD-E58C3F783EAA}" type="datetime1">
              <a:rPr lang="zh-CN" altLang="en-US" smtClean="0"/>
              <a:t>2020/4/18</a:t>
            </a:fld>
            <a:endParaRPr lang="zh-CN" altLang="en-US" dirty="0"/>
          </a:p>
        </p:txBody>
      </p:sp>
      <p:sp>
        <p:nvSpPr>
          <p:cNvPr id="5" name="页脚占位符 4">
            <a:extLst>
              <a:ext uri="{FF2B5EF4-FFF2-40B4-BE49-F238E27FC236}">
                <a16:creationId xmlns:a16="http://schemas.microsoft.com/office/drawing/2014/main" id="{7114AAA9-703B-483D-8C83-03D115F32C4D}"/>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1E2F95C2-BFED-4B7F-BD2E-F154A8AFF54A}"/>
              </a:ext>
            </a:extLst>
          </p:cNvPr>
          <p:cNvSpPr>
            <a:spLocks noGrp="1"/>
          </p:cNvSpPr>
          <p:nvPr>
            <p:ph type="sldNum" sz="quarter" idx="12"/>
          </p:nvPr>
        </p:nvSpPr>
        <p:spPr/>
        <p:txBody>
          <a:bodyPr/>
          <a:lstStyle/>
          <a:p>
            <a:fld id="{6131721A-95F3-4C10-B9AE-0F28F1BB9086}" type="slidenum">
              <a:rPr lang="zh-CN" altLang="en-US" smtClean="0"/>
              <a:t>8</a:t>
            </a:fld>
            <a:endParaRPr lang="zh-CN" altLang="en-US" dirty="0"/>
          </a:p>
        </p:txBody>
      </p:sp>
    </p:spTree>
    <p:extLst>
      <p:ext uri="{BB962C8B-B14F-4D97-AF65-F5344CB8AC3E}">
        <p14:creationId xmlns:p14="http://schemas.microsoft.com/office/powerpoint/2010/main" val="263589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Motivation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828D3BB4-8C45-4CFE-8EFA-0F46E9664BAB}" type="datetime1">
              <a:rPr lang="zh-CN" altLang="en-US" smtClean="0"/>
              <a:t>2020/4/18</a:t>
            </a:fld>
            <a:endParaRPr lang="zh-CN" altLang="en-US"/>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9</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117220" y="1764664"/>
            <a:ext cx="8295260" cy="4463415"/>
          </a:xfrm>
        </p:spPr>
        <p:txBody>
          <a:bodyPr>
            <a:normAutofit/>
          </a:bodyPr>
          <a:lstStyle/>
          <a:p>
            <a:pPr marL="971550" lvl="1" indent="-514350">
              <a:buFont typeface="+mj-lt"/>
              <a:buAutoNum type="alphaUcPeriod"/>
            </a:pPr>
            <a:r>
              <a:rPr lang="en-US" altLang="zh-CN" sz="2800" dirty="0">
                <a:latin typeface="Times New Roman" panose="02020603050405020304" pitchFamily="18" charset="0"/>
                <a:cs typeface="Times New Roman" panose="02020603050405020304" pitchFamily="18" charset="0"/>
              </a:rPr>
              <a:t>An important long-standing question in financial economics is whether active mutual fund managers possess skills to beat their benchmarks. </a:t>
            </a:r>
          </a:p>
          <a:p>
            <a:pPr marL="971550" lvl="1" indent="-514350">
              <a:buFont typeface="+mj-lt"/>
              <a:buAutoNum type="alphaUcPeriod"/>
            </a:pPr>
            <a:r>
              <a:rPr lang="en-US" altLang="zh-CN" sz="2800" dirty="0">
                <a:latin typeface="Times New Roman" panose="02020603050405020304" pitchFamily="18" charset="0"/>
                <a:cs typeface="Times New Roman" panose="02020603050405020304" pitchFamily="18" charset="0"/>
              </a:rPr>
              <a:t>Among the existing measure of managerial activeness, all of them have their own advantage and disadvantage. </a:t>
            </a:r>
          </a:p>
          <a:p>
            <a:pPr marL="971550" lvl="1" indent="-514350">
              <a:buFont typeface="+mj-lt"/>
              <a:buAutoNum type="alphaUcPeriod"/>
            </a:pPr>
            <a:r>
              <a:rPr lang="en-US" altLang="zh-CN" sz="2800" dirty="0">
                <a:latin typeface="Times New Roman" panose="02020603050405020304" pitchFamily="18" charset="0"/>
                <a:cs typeface="Times New Roman" panose="02020603050405020304" pitchFamily="18" charset="0"/>
              </a:rPr>
              <a:t>It is important to </a:t>
            </a:r>
            <a:r>
              <a:rPr lang="en-US" altLang="zh-CN" sz="2800" dirty="0">
                <a:solidFill>
                  <a:srgbClr val="FF0000"/>
                </a:solidFill>
                <a:latin typeface="Times New Roman" panose="02020603050405020304" pitchFamily="18" charset="0"/>
                <a:cs typeface="Times New Roman" panose="02020603050405020304" pitchFamily="18" charset="0"/>
              </a:rPr>
              <a:t>propose new measures as a complement to the old </a:t>
            </a:r>
            <a:r>
              <a:rPr lang="en-US" altLang="zh-CN" sz="2800" dirty="0">
                <a:latin typeface="Times New Roman" panose="02020603050405020304" pitchFamily="18" charset="0"/>
                <a:cs typeface="Times New Roman" panose="02020603050405020304" pitchFamily="18" charset="0"/>
              </a:rPr>
              <a:t>and to </a:t>
            </a:r>
            <a:r>
              <a:rPr lang="en-US" altLang="zh-CN" sz="2800" dirty="0">
                <a:solidFill>
                  <a:srgbClr val="FF0000"/>
                </a:solidFill>
                <a:latin typeface="Times New Roman" panose="02020603050405020304" pitchFamily="18" charset="0"/>
                <a:cs typeface="Times New Roman" panose="02020603050405020304" pitchFamily="18" charset="0"/>
              </a:rPr>
              <a:t>test the existing hypothesis</a:t>
            </a:r>
            <a:r>
              <a:rPr lang="en-US" altLang="zh-CN" sz="2800" dirty="0">
                <a:latin typeface="Times New Roman" panose="02020603050405020304" pitchFamily="18" charset="0"/>
                <a:cs typeface="Times New Roman" panose="02020603050405020304" pitchFamily="18" charset="0"/>
              </a:rPr>
              <a:t>.</a:t>
            </a:r>
          </a:p>
        </p:txBody>
      </p:sp>
      <p:sp>
        <p:nvSpPr>
          <p:cNvPr id="9" name="页脚占位符 5">
            <a:extLst>
              <a:ext uri="{FF2B5EF4-FFF2-40B4-BE49-F238E27FC236}">
                <a16:creationId xmlns:a16="http://schemas.microsoft.com/office/drawing/2014/main" id="{84716708-646B-4E10-AB18-6512D6EA6734}"/>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226693735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14150</TotalTime>
  <Words>3507</Words>
  <Application>Microsoft Office PowerPoint</Application>
  <PresentationFormat>全屏显示(4:3)</PresentationFormat>
  <Paragraphs>894</Paragraphs>
  <Slides>50</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AdvTimes</vt:lpstr>
      <vt:lpstr>AdvTimes-i</vt:lpstr>
      <vt:lpstr>Times-Bold</vt:lpstr>
      <vt:lpstr>Times-Roman</vt:lpstr>
      <vt:lpstr>等线</vt:lpstr>
      <vt:lpstr>黑体</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How Active Is Your Fund Manager? A New Measure That Predicts Performance</vt:lpstr>
      <vt:lpstr>Managerial Activeness and Mutual Fund Performance</vt:lpstr>
      <vt:lpstr>Motivation </vt:lpstr>
      <vt:lpstr>Outline—Comparison</vt:lpstr>
      <vt:lpstr>Introduction: Active Managerial</vt:lpstr>
      <vt:lpstr>Tracking Error</vt:lpstr>
      <vt:lpstr>Introduction: Active Managerial</vt:lpstr>
      <vt:lpstr>Industry concentration ratio </vt:lpstr>
      <vt:lpstr>Introduction: Active Managerial</vt:lpstr>
      <vt:lpstr>Active Share</vt:lpstr>
      <vt:lpstr>Introduction: Active Managerial</vt:lpstr>
      <vt:lpstr>R-Square </vt:lpstr>
      <vt:lpstr>Introduction: Active Managerial</vt:lpstr>
      <vt:lpstr>Active Weight</vt:lpstr>
      <vt:lpstr>Active Share &amp; Active Weight</vt:lpstr>
      <vt:lpstr>Tracking Error &amp; Active Share</vt:lpstr>
      <vt:lpstr>Active share: Data </vt:lpstr>
      <vt:lpstr>Active share: Data </vt:lpstr>
      <vt:lpstr>Active share: Data </vt:lpstr>
      <vt:lpstr>Active share: Data </vt:lpstr>
      <vt:lpstr>Active weight: Data </vt:lpstr>
      <vt:lpstr>Active weight: Data </vt:lpstr>
      <vt:lpstr>Active share over time</vt:lpstr>
      <vt:lpstr>Active weight over time</vt:lpstr>
      <vt:lpstr>Active Share and performance persistence</vt:lpstr>
      <vt:lpstr>Are smaller funds more active?</vt:lpstr>
      <vt:lpstr>Active share</vt:lpstr>
      <vt:lpstr>Active weight</vt:lpstr>
      <vt:lpstr>Fees and Portfolio Turnover</vt:lpstr>
      <vt:lpstr>Active managerial with performance</vt:lpstr>
      <vt:lpstr>PowerPoint 演示文稿</vt:lpstr>
      <vt:lpstr>PowerPoint 演示文稿</vt:lpstr>
      <vt:lpstr>PowerPoint 演示文稿</vt:lpstr>
      <vt:lpstr>Factor-Adjusted Returns</vt:lpstr>
      <vt:lpstr>PowerPoint 演示文稿</vt:lpstr>
      <vt:lpstr>Factor-Adjusted Returns</vt:lpstr>
      <vt:lpstr>Control size—Factor AdjReturn</vt:lpstr>
      <vt:lpstr>Ferson-Mo Decomposition</vt:lpstr>
      <vt:lpstr>Ferson-Mo Decomposition</vt:lpstr>
      <vt:lpstr>Panel Regression</vt:lpstr>
      <vt:lpstr>PowerPoint 演示文稿</vt:lpstr>
      <vt:lpstr>Different Measures</vt:lpstr>
      <vt:lpstr>Different Measures</vt:lpstr>
      <vt:lpstr>Different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Betting against beta</dc:title>
  <dc:creator>李 玥阳</dc:creator>
  <cp:lastModifiedBy>hp</cp:lastModifiedBy>
  <cp:revision>590</cp:revision>
  <dcterms:created xsi:type="dcterms:W3CDTF">2018-05-20T16:38:52Z</dcterms:created>
  <dcterms:modified xsi:type="dcterms:W3CDTF">2020-04-18T01:05:32Z</dcterms:modified>
</cp:coreProperties>
</file>