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1" r:id="rId6"/>
    <p:sldId id="274" r:id="rId7"/>
    <p:sldId id="262" r:id="rId8"/>
    <p:sldId id="263" r:id="rId9"/>
    <p:sldId id="278" r:id="rId10"/>
    <p:sldId id="267" r:id="rId11"/>
    <p:sldId id="268" r:id="rId12"/>
    <p:sldId id="269" r:id="rId13"/>
    <p:sldId id="275" r:id="rId14"/>
    <p:sldId id="276" r:id="rId15"/>
    <p:sldId id="277" r:id="rId16"/>
    <p:sldId id="264" r:id="rId17"/>
    <p:sldId id="265" r:id="rId18"/>
    <p:sldId id="266" r:id="rId19"/>
    <p:sldId id="270" r:id="rId20"/>
    <p:sldId id="271" r:id="rId21"/>
    <p:sldId id="272"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6" autoAdjust="0"/>
    <p:restoredTop sz="62216" autoAdjust="0"/>
  </p:normalViewPr>
  <p:slideViewPr>
    <p:cSldViewPr snapToGrid="0" showGuides="1">
      <p:cViewPr>
        <p:scale>
          <a:sx n="70" d="100"/>
          <a:sy n="70" d="100"/>
        </p:scale>
        <p:origin x="1840" y="-1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4BFE5-6D2F-427D-8556-B1ADE99C9369}"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3913A-50A3-43A1-A5D9-90B431DA6539}" type="slidenum">
              <a:rPr lang="zh-CN" altLang="en-US" smtClean="0"/>
              <a:t>‹#›</a:t>
            </a:fld>
            <a:endParaRPr lang="zh-CN" altLang="en-US"/>
          </a:p>
        </p:txBody>
      </p:sp>
    </p:spTree>
    <p:extLst>
      <p:ext uri="{BB962C8B-B14F-4D97-AF65-F5344CB8AC3E}">
        <p14:creationId xmlns:p14="http://schemas.microsoft.com/office/powerpoint/2010/main" val="199563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资产定价领域的研究者主要追求的是确定收益共同运动的来源，从而确定组合风险的可能来源</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3</a:t>
            </a:fld>
            <a:endParaRPr lang="zh-CN" altLang="en-US"/>
          </a:p>
        </p:txBody>
      </p:sp>
    </p:spTree>
    <p:extLst>
      <p:ext uri="{BB962C8B-B14F-4D97-AF65-F5344CB8AC3E}">
        <p14:creationId xmlns:p14="http://schemas.microsoft.com/office/powerpoint/2010/main" val="188451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③构造投资组合，在</a:t>
            </a:r>
            <a:r>
              <a:rPr lang="en-US" altLang="zh-CN" dirty="0"/>
              <a:t>9</a:t>
            </a:r>
            <a:r>
              <a:rPr lang="zh-CN" altLang="en-US" dirty="0"/>
              <a:t>小组中，每一组买入高载荷，卖出低载荷。买卖的组合之间有相似的市值、</a:t>
            </a:r>
            <a:r>
              <a:rPr lang="en-US" altLang="zh-CN" dirty="0"/>
              <a:t>C/P</a:t>
            </a:r>
            <a:r>
              <a:rPr lang="zh-CN" altLang="en-US" dirty="0"/>
              <a:t>（</a:t>
            </a:r>
            <a:r>
              <a:rPr lang="en-US" altLang="zh-CN" dirty="0"/>
              <a:t>B/M</a:t>
            </a:r>
            <a:r>
              <a:rPr lang="zh-CN" altLang="en-US" dirty="0"/>
              <a:t>）。</a:t>
            </a:r>
            <a:endParaRPr lang="en-US" altLang="zh-CN" dirty="0"/>
          </a:p>
          <a:p>
            <a:r>
              <a:rPr lang="zh-CN" altLang="en-US" dirty="0"/>
              <a:t>如此，</a:t>
            </a:r>
            <a:r>
              <a:rPr lang="en-US" altLang="zh-CN" dirty="0"/>
              <a:t>H-L</a:t>
            </a:r>
            <a:r>
              <a:rPr lang="zh-CN" altLang="en-US" dirty="0"/>
              <a:t>的收益就反映了剥离特征值本身，“风险载荷”本身的影响。</a:t>
            </a:r>
            <a:endParaRPr lang="en-US" altLang="zh-CN" dirty="0"/>
          </a:p>
          <a:p>
            <a:endParaRPr lang="en-US" altLang="zh-CN" dirty="0"/>
          </a:p>
          <a:p>
            <a:r>
              <a:rPr lang="zh-CN" altLang="en-US" dirty="0"/>
              <a:t>此外，作者还进一步将</a:t>
            </a:r>
            <a:r>
              <a:rPr lang="en-US" altLang="zh-CN" dirty="0"/>
              <a:t>9</a:t>
            </a:r>
            <a:r>
              <a:rPr lang="zh-CN" altLang="en-US" dirty="0"/>
              <a:t>个多空组合等权合在一起，形成一个大投资组合，作进一步检验。</a:t>
            </a:r>
            <a:endParaRPr lang="en-US" altLang="zh-CN" dirty="0"/>
          </a:p>
          <a:p>
            <a:endParaRPr lang="en-US" altLang="zh-CN" dirty="0"/>
          </a:p>
          <a:p>
            <a:r>
              <a:rPr lang="zh-CN" altLang="en-US" dirty="0"/>
              <a:t>④最后，作者对</a:t>
            </a:r>
            <a:r>
              <a:rPr lang="en-US" altLang="zh-CN" dirty="0"/>
              <a:t>9</a:t>
            </a:r>
            <a:r>
              <a:rPr lang="zh-CN" altLang="en-US" dirty="0"/>
              <a:t>个</a:t>
            </a:r>
            <a:r>
              <a:rPr lang="en-US" altLang="zh-CN" dirty="0"/>
              <a:t>H-L</a:t>
            </a:r>
            <a:r>
              <a:rPr lang="zh-CN" altLang="en-US" dirty="0"/>
              <a:t>和一个综合组合，对</a:t>
            </a:r>
            <a:r>
              <a:rPr lang="en-US" altLang="zh-CN" dirty="0"/>
              <a:t>HKK</a:t>
            </a:r>
            <a:r>
              <a:rPr lang="zh-CN" altLang="en-US" dirty="0"/>
              <a:t>和</a:t>
            </a:r>
            <a:r>
              <a:rPr lang="en-US" altLang="zh-CN" dirty="0"/>
              <a:t>FF</a:t>
            </a:r>
            <a:r>
              <a:rPr lang="zh-CN" altLang="en-US" dirty="0"/>
              <a:t>进行回归。</a:t>
            </a:r>
            <a:endParaRPr lang="en-US" altLang="zh-CN" dirty="0"/>
          </a:p>
          <a:p>
            <a:endParaRPr lang="en-US" altLang="zh-CN" dirty="0"/>
          </a:p>
          <a:p>
            <a:r>
              <a:rPr lang="zh-CN" altLang="en-US" dirty="0"/>
              <a:t>按照</a:t>
            </a:r>
            <a:r>
              <a:rPr lang="en-US" altLang="zh-CN" dirty="0"/>
              <a:t>FF</a:t>
            </a:r>
            <a:r>
              <a:rPr lang="zh-CN" altLang="en-US" dirty="0"/>
              <a:t>的说法，收益是被因子风险载荷决定的，所以即便控制了因子本身，预测能力应当依然存在。</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15</a:t>
            </a:fld>
            <a:endParaRPr lang="zh-CN" altLang="en-US"/>
          </a:p>
        </p:txBody>
      </p:sp>
    </p:spTree>
    <p:extLst>
      <p:ext uri="{BB962C8B-B14F-4D97-AF65-F5344CB8AC3E}">
        <p14:creationId xmlns:p14="http://schemas.microsoft.com/office/powerpoint/2010/main" val="406171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面板</a:t>
            </a:r>
            <a:r>
              <a:rPr lang="en-US" altLang="zh-CN" dirty="0"/>
              <a:t>A</a:t>
            </a:r>
            <a:r>
              <a:rPr lang="zh-CN" altLang="en-US" dirty="0"/>
              <a:t>：对所有股票进行的检验。</a:t>
            </a:r>
            <a:endParaRPr lang="en-US" altLang="zh-CN" dirty="0"/>
          </a:p>
          <a:p>
            <a:r>
              <a:rPr lang="zh-CN" altLang="en-US" dirty="0"/>
              <a:t>面板</a:t>
            </a:r>
            <a:r>
              <a:rPr lang="en-US" altLang="zh-CN" dirty="0"/>
              <a:t>B</a:t>
            </a:r>
            <a:r>
              <a:rPr lang="zh-CN" altLang="en-US" dirty="0"/>
              <a:t>：对美股进行的检验。</a:t>
            </a:r>
            <a:endParaRPr lang="en-US" altLang="zh-CN" dirty="0"/>
          </a:p>
          <a:p>
            <a:r>
              <a:rPr lang="zh-CN" altLang="en-US" dirty="0"/>
              <a:t>面板</a:t>
            </a:r>
            <a:r>
              <a:rPr lang="en-US" altLang="zh-CN" dirty="0"/>
              <a:t>C</a:t>
            </a:r>
            <a:r>
              <a:rPr lang="zh-CN" altLang="en-US" dirty="0"/>
              <a:t>：稳健性。</a:t>
            </a:r>
            <a:endParaRPr lang="en-US" altLang="zh-CN" dirty="0"/>
          </a:p>
          <a:p>
            <a:r>
              <a:rPr lang="zh-CN" altLang="en-US" dirty="0"/>
              <a:t>最后一个把</a:t>
            </a:r>
            <a:r>
              <a:rPr lang="en-US" altLang="zh-CN" dirty="0"/>
              <a:t>1</a:t>
            </a:r>
            <a:r>
              <a:rPr lang="zh-CN" altLang="en-US" dirty="0"/>
              <a:t>月份单独拿出来，是参考了其他论文，为了考察季节性。</a:t>
            </a:r>
            <a:endParaRPr lang="en-US" altLang="zh-CN" dirty="0"/>
          </a:p>
          <a:p>
            <a:endParaRPr lang="en-US" altLang="zh-CN" dirty="0"/>
          </a:p>
          <a:p>
            <a:r>
              <a:rPr lang="en-US" altLang="zh-CN" dirty="0"/>
              <a:t>FM</a:t>
            </a:r>
            <a:r>
              <a:rPr lang="zh-CN" altLang="en-US" dirty="0"/>
              <a:t>回归。</a:t>
            </a:r>
            <a:endParaRPr lang="en-US" altLang="zh-CN" dirty="0"/>
          </a:p>
          <a:p>
            <a:r>
              <a:rPr lang="zh-CN" altLang="en-US" dirty="0"/>
              <a:t>第一行：横截面单因子检验。发现</a:t>
            </a:r>
            <a:r>
              <a:rPr lang="en-US" altLang="zh-CN" dirty="0"/>
              <a:t>β</a:t>
            </a:r>
            <a:r>
              <a:rPr lang="zh-CN" altLang="en-US" dirty="0"/>
              <a:t>不显著，虚拟变量基本不显著。</a:t>
            </a:r>
            <a:endParaRPr lang="en-US" altLang="zh-CN" dirty="0"/>
          </a:p>
          <a:p>
            <a:r>
              <a:rPr lang="zh-CN" altLang="en-US" dirty="0"/>
              <a:t>第二行：横截面多因子检验。只选择单因子中显著的那些。主要因子依然显著，虚拟变量都不显著了。</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16</a:t>
            </a:fld>
            <a:endParaRPr lang="zh-CN" altLang="en-US"/>
          </a:p>
        </p:txBody>
      </p:sp>
    </p:spTree>
    <p:extLst>
      <p:ext uri="{BB962C8B-B14F-4D97-AF65-F5344CB8AC3E}">
        <p14:creationId xmlns:p14="http://schemas.microsoft.com/office/powerpoint/2010/main" val="66186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加权。</a:t>
            </a:r>
            <a:endParaRPr lang="en-US" altLang="zh-CN" dirty="0"/>
          </a:p>
          <a:p>
            <a:r>
              <a:rPr lang="zh-CN" altLang="en-US" dirty="0"/>
              <a:t>每年</a:t>
            </a:r>
            <a:r>
              <a:rPr lang="en-US" altLang="zh-CN" dirty="0"/>
              <a:t>6</a:t>
            </a:r>
            <a:r>
              <a:rPr lang="zh-CN" altLang="en-US" dirty="0"/>
              <a:t>月进行分组</a:t>
            </a:r>
            <a:r>
              <a:rPr lang="en-US" altLang="zh-CN" dirty="0"/>
              <a:t>——</a:t>
            </a:r>
            <a:r>
              <a:rPr lang="zh-CN" altLang="en-US" dirty="0"/>
              <a:t>五等分，持有一年。（</a:t>
            </a:r>
            <a:r>
              <a:rPr lang="en-US" altLang="zh-CN" dirty="0"/>
              <a:t>market</a:t>
            </a:r>
            <a:r>
              <a:rPr lang="zh-CN" altLang="en-US" dirty="0"/>
              <a:t>是整个市场的超额收益）（</a:t>
            </a:r>
            <a:r>
              <a:rPr lang="en-US" altLang="zh-CN" dirty="0"/>
              <a:t>size</a:t>
            </a:r>
            <a:r>
              <a:rPr lang="zh-CN" altLang="en-US" dirty="0"/>
              <a:t>是低减高）我们将投资组合叫做</a:t>
            </a:r>
            <a:r>
              <a:rPr lang="en-US" altLang="zh-CN" dirty="0"/>
              <a:t>FMP</a:t>
            </a:r>
            <a:r>
              <a:rPr lang="zh-CN" altLang="en-US" dirty="0"/>
              <a:t>（</a:t>
            </a:r>
            <a:r>
              <a:rPr lang="en-US" altLang="zh-CN" dirty="0"/>
              <a:t>factor mimicking portfolio</a:t>
            </a:r>
            <a:r>
              <a:rPr lang="zh-CN" altLang="en-US" dirty="0"/>
              <a:t>）</a:t>
            </a:r>
            <a:endParaRPr lang="en-US" altLang="zh-CN" dirty="0"/>
          </a:p>
          <a:p>
            <a:endParaRPr lang="en-US" altLang="zh-CN" dirty="0"/>
          </a:p>
          <a:p>
            <a:r>
              <a:rPr lang="zh-CN" altLang="en-US" dirty="0"/>
              <a:t>结果展示了收益的相关统计结果。</a:t>
            </a:r>
            <a:endParaRPr lang="en-US" altLang="zh-CN" dirty="0"/>
          </a:p>
          <a:p>
            <a:endParaRPr lang="en-US" altLang="zh-CN" dirty="0"/>
          </a:p>
          <a:p>
            <a:r>
              <a:rPr lang="zh-CN" altLang="en-US" dirty="0"/>
              <a:t>由于考虑到，如果两个因子的</a:t>
            </a:r>
            <a:r>
              <a:rPr lang="en-US" altLang="zh-CN" dirty="0"/>
              <a:t>FMP</a:t>
            </a:r>
            <a:r>
              <a:rPr lang="zh-CN" altLang="en-US" dirty="0"/>
              <a:t>收益相关性较高，他们蕴含的信息也是相近的。所以根据相关性结果，作者除市场之外，选择了动量进入时间序列的分析。因为动量不止和其他的</a:t>
            </a:r>
            <a:r>
              <a:rPr lang="en-US" altLang="zh-CN" dirty="0"/>
              <a:t>FMP</a:t>
            </a:r>
            <a:r>
              <a:rPr lang="zh-CN" altLang="en-US" dirty="0"/>
              <a:t>相关性较低，超额收益也相对较大，自相关性也相对较低。</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17</a:t>
            </a:fld>
            <a:endParaRPr lang="zh-CN" altLang="en-US"/>
          </a:p>
        </p:txBody>
      </p:sp>
    </p:spTree>
    <p:extLst>
      <p:ext uri="{BB962C8B-B14F-4D97-AF65-F5344CB8AC3E}">
        <p14:creationId xmlns:p14="http://schemas.microsoft.com/office/powerpoint/2010/main" val="165599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收益单位：</a:t>
            </a:r>
            <a:r>
              <a:rPr lang="en-US" altLang="zh-CN" dirty="0"/>
              <a:t>%</a:t>
            </a:r>
          </a:p>
          <a:p>
            <a:r>
              <a:rPr lang="zh-CN" altLang="en-US" dirty="0"/>
              <a:t>对于国家来说，</a:t>
            </a:r>
            <a:r>
              <a:rPr lang="en-US" altLang="zh-CN" dirty="0"/>
              <a:t>H-L</a:t>
            </a:r>
            <a:r>
              <a:rPr lang="zh-CN" altLang="en-US" dirty="0"/>
              <a:t>是收益最高</a:t>
            </a:r>
            <a:r>
              <a:rPr lang="en-US" altLang="zh-CN" dirty="0"/>
              <a:t>-</a:t>
            </a:r>
            <a:r>
              <a:rPr lang="zh-CN" altLang="en-US" dirty="0"/>
              <a:t>最低十分组。</a:t>
            </a:r>
            <a:endParaRPr lang="en-US" altLang="zh-CN" dirty="0"/>
          </a:p>
          <a:p>
            <a:r>
              <a:rPr lang="en-US" altLang="zh-CN" dirty="0"/>
              <a:t>Ret</a:t>
            </a:r>
            <a:r>
              <a:rPr lang="zh-CN" altLang="en-US" dirty="0"/>
              <a:t>是各个国家，或产业，或</a:t>
            </a:r>
            <a:r>
              <a:rPr lang="en-US" altLang="zh-CN" dirty="0"/>
              <a:t>1-10</a:t>
            </a:r>
            <a:r>
              <a:rPr lang="zh-CN" altLang="en-US" dirty="0"/>
              <a:t>，</a:t>
            </a:r>
            <a:r>
              <a:rPr lang="en-US" altLang="zh-CN" dirty="0"/>
              <a:t>10</a:t>
            </a:r>
            <a:r>
              <a:rPr lang="zh-CN" altLang="en-US" dirty="0"/>
              <a:t>分组的收益绝对值的均值。</a:t>
            </a:r>
            <a:endParaRPr lang="en-US" altLang="zh-CN" dirty="0"/>
          </a:p>
          <a:p>
            <a:r>
              <a:rPr lang="zh-CN" altLang="en-US" dirty="0"/>
              <a:t>所以每个“小组合”的收益时间序列就可以做一次回归，而具体的模型当中，第一列只是展示了最高组回归的截距和最低组回归的截距的差。</a:t>
            </a:r>
            <a:endParaRPr lang="en-US" altLang="zh-CN" dirty="0"/>
          </a:p>
          <a:p>
            <a:endParaRPr lang="en-US" altLang="zh-CN" dirty="0"/>
          </a:p>
          <a:p>
            <a:r>
              <a:rPr lang="zh-CN" altLang="en-US" dirty="0"/>
              <a:t>首先用最简单的</a:t>
            </a:r>
            <a:r>
              <a:rPr lang="en-US" altLang="zh-CN" dirty="0"/>
              <a:t>CAPM</a:t>
            </a:r>
            <a:r>
              <a:rPr lang="zh-CN" altLang="en-US" dirty="0"/>
              <a:t>对各个待检验资产进行回归，发现除了国家外，其余</a:t>
            </a:r>
            <a:r>
              <a:rPr lang="en-US" altLang="zh-CN" dirty="0"/>
              <a:t>GRS</a:t>
            </a:r>
            <a:r>
              <a:rPr lang="zh-CN" altLang="en-US" dirty="0"/>
              <a:t>检验都被拒绝了，说明</a:t>
            </a:r>
            <a:r>
              <a:rPr lang="en-US" altLang="zh-CN" dirty="0"/>
              <a:t>CAPM</a:t>
            </a:r>
            <a:r>
              <a:rPr lang="zh-CN" altLang="en-US" dirty="0"/>
              <a:t>不能有效解释不同行业、不同特征值的股票的收益。作者进一步改进，使用</a:t>
            </a:r>
            <a:r>
              <a:rPr lang="en-US" altLang="zh-CN" dirty="0"/>
              <a:t>FF3</a:t>
            </a:r>
            <a:r>
              <a:rPr lang="zh-CN" altLang="en-US" dirty="0"/>
              <a:t>进行检验，发现</a:t>
            </a:r>
            <a:r>
              <a:rPr lang="en-US" altLang="zh-CN" dirty="0"/>
              <a:t>BM</a:t>
            </a:r>
            <a:r>
              <a:rPr lang="zh-CN" altLang="en-US" dirty="0"/>
              <a:t>收益得到了解释。</a:t>
            </a:r>
            <a:endParaRPr lang="en-US" altLang="zh-CN" dirty="0"/>
          </a:p>
          <a:p>
            <a:r>
              <a:rPr lang="zh-CN" altLang="en-US" dirty="0"/>
              <a:t>为了进一步搞懂什么样的模型能够解释股票时序收益，作者在</a:t>
            </a:r>
            <a:r>
              <a:rPr lang="en-US" altLang="zh-CN" dirty="0"/>
              <a:t>CAPM</a:t>
            </a:r>
            <a:r>
              <a:rPr lang="zh-CN" altLang="en-US" dirty="0"/>
              <a:t>的基础上，每次只加入一个因子进行检验。一般而言，加入和被检验资产同样的因子，会产生最低的</a:t>
            </a:r>
            <a:r>
              <a:rPr lang="en-US" altLang="zh-CN" dirty="0"/>
              <a:t>α</a:t>
            </a:r>
            <a:r>
              <a:rPr lang="zh-CN" altLang="en-US" dirty="0"/>
              <a:t>（比如</a:t>
            </a:r>
            <a:r>
              <a:rPr lang="en-US" altLang="zh-CN" dirty="0"/>
              <a:t>size</a:t>
            </a:r>
            <a:r>
              <a:rPr lang="zh-CN" altLang="en-US" dirty="0"/>
              <a:t>的检验，当加入回归因子是</a:t>
            </a:r>
            <a:r>
              <a:rPr lang="en-US" altLang="zh-CN" dirty="0"/>
              <a:t>size</a:t>
            </a:r>
            <a:r>
              <a:rPr lang="zh-CN" altLang="en-US" dirty="0"/>
              <a:t>时，</a:t>
            </a:r>
            <a:r>
              <a:rPr lang="en-US" altLang="zh-CN" dirty="0"/>
              <a:t>α</a:t>
            </a:r>
            <a:r>
              <a:rPr lang="zh-CN" altLang="en-US" dirty="0"/>
              <a:t>最小，为</a:t>
            </a:r>
            <a:r>
              <a:rPr lang="en-US" altLang="zh-CN" dirty="0"/>
              <a:t>0.18%</a:t>
            </a:r>
            <a:r>
              <a:rPr lang="zh-CN" altLang="en-US" dirty="0"/>
              <a:t>）；另外，当加入因子为</a:t>
            </a:r>
            <a:r>
              <a:rPr lang="en-US" altLang="zh-CN" dirty="0"/>
              <a:t>C/P</a:t>
            </a:r>
            <a:r>
              <a:rPr lang="zh-CN" altLang="en-US" dirty="0"/>
              <a:t>时，产生的定价误差相对最小，且</a:t>
            </a:r>
            <a:r>
              <a:rPr lang="en-US" altLang="zh-CN" dirty="0"/>
              <a:t>GRS</a:t>
            </a:r>
            <a:r>
              <a:rPr lang="zh-CN" altLang="en-US" dirty="0"/>
              <a:t>拒绝的也最少；再有，动量投资组合只有在加入因子为动量的时候，</a:t>
            </a:r>
            <a:r>
              <a:rPr lang="en-US" altLang="zh-CN" dirty="0"/>
              <a:t>GRS</a:t>
            </a:r>
            <a:r>
              <a:rPr lang="zh-CN" altLang="en-US" dirty="0"/>
              <a:t>才变得不显著。</a:t>
            </a:r>
            <a:endParaRPr lang="en-US" altLang="zh-CN" dirty="0"/>
          </a:p>
          <a:p>
            <a:endParaRPr lang="en-US" altLang="zh-CN" dirty="0"/>
          </a:p>
          <a:p>
            <a:r>
              <a:rPr lang="zh-CN" altLang="en-US" dirty="0"/>
              <a:t>综上，作者进行了面板三的实验。在</a:t>
            </a:r>
            <a:r>
              <a:rPr lang="en-US" altLang="zh-CN" dirty="0"/>
              <a:t>CAPM</a:t>
            </a:r>
            <a:r>
              <a:rPr lang="zh-CN" altLang="en-US" dirty="0"/>
              <a:t>基础上加入</a:t>
            </a:r>
            <a:r>
              <a:rPr lang="en-US" altLang="zh-CN" dirty="0"/>
              <a:t>C/P</a:t>
            </a:r>
            <a:r>
              <a:rPr lang="zh-CN" altLang="en-US" dirty="0"/>
              <a:t>和动量，再次回归。结果表明显著性大大降低。只有</a:t>
            </a:r>
            <a:r>
              <a:rPr lang="en-US" altLang="zh-CN" dirty="0"/>
              <a:t>size</a:t>
            </a:r>
            <a:r>
              <a:rPr lang="zh-CN" altLang="en-US" dirty="0"/>
              <a:t>没有被解释。</a:t>
            </a:r>
            <a:endParaRPr lang="en-US" altLang="zh-CN" dirty="0"/>
          </a:p>
          <a:p>
            <a:endParaRPr lang="en-US" altLang="zh-CN" dirty="0"/>
          </a:p>
          <a:p>
            <a:r>
              <a:rPr lang="zh-CN" altLang="en-US" dirty="0"/>
              <a:t>作者接着把</a:t>
            </a:r>
            <a:r>
              <a:rPr lang="en-US" altLang="zh-CN" dirty="0"/>
              <a:t>CP</a:t>
            </a:r>
            <a:r>
              <a:rPr lang="zh-CN" altLang="en-US" dirty="0"/>
              <a:t>换掉（动量依然保留），这里只展示换成</a:t>
            </a:r>
            <a:r>
              <a:rPr lang="en-US" altLang="zh-CN" dirty="0"/>
              <a:t>BM</a:t>
            </a:r>
            <a:r>
              <a:rPr lang="zh-CN" altLang="en-US" dirty="0"/>
              <a:t>的结果，变得更差了，而最后一个模型在</a:t>
            </a:r>
            <a:r>
              <a:rPr lang="en-US" altLang="zh-CN" dirty="0"/>
              <a:t>HKK</a:t>
            </a:r>
            <a:r>
              <a:rPr lang="zh-CN" altLang="en-US" dirty="0"/>
              <a:t>的基础上加入</a:t>
            </a:r>
            <a:r>
              <a:rPr lang="en-US" altLang="zh-CN" dirty="0"/>
              <a:t>SMB\HML</a:t>
            </a:r>
            <a:r>
              <a:rPr lang="zh-CN" altLang="en-US" dirty="0"/>
              <a:t>，结果同样变差了。</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18</a:t>
            </a:fld>
            <a:endParaRPr lang="zh-CN" altLang="en-US"/>
          </a:p>
        </p:txBody>
      </p:sp>
    </p:spTree>
    <p:extLst>
      <p:ext uri="{BB962C8B-B14F-4D97-AF65-F5344CB8AC3E}">
        <p14:creationId xmlns:p14="http://schemas.microsoft.com/office/powerpoint/2010/main" val="53334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对每一个国家，每一个投资组合，每一个回归模型，进行一次实验记为</a:t>
            </a:r>
            <a:r>
              <a:rPr lang="en-US" altLang="zh-CN" dirty="0"/>
              <a:t>1.</a:t>
            </a:r>
            <a:r>
              <a:rPr lang="zh-CN" altLang="en-US" dirty="0"/>
              <a:t>为了保证实验顺利进行，作者对可进行回归的国家进行了筛选。</a:t>
            </a:r>
            <a:endParaRPr lang="en-US" altLang="zh-CN" dirty="0"/>
          </a:p>
          <a:p>
            <a:r>
              <a:rPr lang="en-US" altLang="zh-CN" dirty="0"/>
              <a:t>Exp:</a:t>
            </a:r>
            <a:r>
              <a:rPr lang="zh-CN" altLang="en-US" dirty="0"/>
              <a:t>可进行该项回归的国家数。</a:t>
            </a:r>
            <a:endParaRPr lang="en-US" altLang="zh-CN" dirty="0"/>
          </a:p>
          <a:p>
            <a:r>
              <a:rPr lang="en-US" altLang="zh-CN" dirty="0" err="1"/>
              <a:t>Rej</a:t>
            </a:r>
            <a:r>
              <a:rPr lang="en-US" altLang="zh-CN" dirty="0"/>
              <a:t>:</a:t>
            </a:r>
            <a:r>
              <a:rPr lang="zh-CN" altLang="en-US" dirty="0"/>
              <a:t>在</a:t>
            </a:r>
            <a:r>
              <a:rPr lang="en-US" altLang="zh-CN" dirty="0"/>
              <a:t>5%</a:t>
            </a:r>
            <a:r>
              <a:rPr lang="zh-CN" altLang="en-US" dirty="0"/>
              <a:t>水平上被拒绝的检验个数。</a:t>
            </a:r>
            <a:endParaRPr lang="en-US" altLang="zh-CN" dirty="0"/>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面板</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展示了</a:t>
            </a:r>
            <a:r>
              <a:rPr lang="en-US" altLang="zh-CN" sz="1200" kern="1200" dirty="0">
                <a:solidFill>
                  <a:schemeClr val="tx1"/>
                </a:solidFill>
                <a:effectLst/>
                <a:latin typeface="+mn-lt"/>
                <a:ea typeface="+mn-ea"/>
                <a:cs typeface="+mn-cs"/>
              </a:rPr>
              <a:t>CAPM</a:t>
            </a:r>
            <a:r>
              <a:rPr lang="zh-CN" altLang="en-US" sz="1200" kern="1200" dirty="0">
                <a:solidFill>
                  <a:schemeClr val="tx1"/>
                </a:solidFill>
                <a:effectLst/>
                <a:latin typeface="+mn-lt"/>
                <a:ea typeface="+mn-ea"/>
                <a:cs typeface="+mn-cs"/>
              </a:rPr>
              <a:t>的表现。从拒绝个数上来看（拒绝说明截距异于</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，说明解释模型不好）。全球模型拒绝个数是最少的。但是，从</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R2</a:t>
            </a:r>
            <a:r>
              <a:rPr lang="zh-CN" altLang="en-US" sz="1200" kern="1200" dirty="0">
                <a:solidFill>
                  <a:schemeClr val="tx1"/>
                </a:solidFill>
                <a:effectLst/>
                <a:latin typeface="+mn-lt"/>
                <a:ea typeface="+mn-ea"/>
                <a:cs typeface="+mn-cs"/>
              </a:rPr>
              <a:t>来看，全球模型是误差最大，解释力度最低的。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面板</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展示了</a:t>
            </a:r>
            <a:r>
              <a:rPr lang="en-US" altLang="zh-CN" sz="1200" kern="1200" dirty="0">
                <a:solidFill>
                  <a:schemeClr val="tx1"/>
                </a:solidFill>
                <a:effectLst/>
                <a:latin typeface="+mn-lt"/>
                <a:ea typeface="+mn-ea"/>
                <a:cs typeface="+mn-cs"/>
              </a:rPr>
              <a:t>HKK</a:t>
            </a:r>
            <a:r>
              <a:rPr lang="zh-CN" altLang="en-US" sz="1200" kern="1200" dirty="0">
                <a:solidFill>
                  <a:schemeClr val="tx1"/>
                </a:solidFill>
                <a:effectLst/>
                <a:latin typeface="+mn-lt"/>
                <a:ea typeface="+mn-ea"/>
                <a:cs typeface="+mn-cs"/>
              </a:rPr>
              <a:t>模型的表现，其中可以看到，被拒绝的回归个数明显减少。截距</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也降低了，</a:t>
            </a:r>
            <a:r>
              <a:rPr lang="en-US" altLang="zh-CN" sz="1200" kern="1200" dirty="0">
                <a:solidFill>
                  <a:schemeClr val="tx1"/>
                </a:solidFill>
                <a:effectLst/>
                <a:latin typeface="+mn-lt"/>
                <a:ea typeface="+mn-ea"/>
                <a:cs typeface="+mn-cs"/>
              </a:rPr>
              <a:t>R2</a:t>
            </a:r>
            <a:r>
              <a:rPr lang="zh-CN" altLang="en-US" sz="1200" kern="1200" dirty="0">
                <a:solidFill>
                  <a:schemeClr val="tx1"/>
                </a:solidFill>
                <a:effectLst/>
                <a:latin typeface="+mn-lt"/>
                <a:ea typeface="+mn-ea"/>
                <a:cs typeface="+mn-cs"/>
              </a:rPr>
              <a:t>也变大了。就</a:t>
            </a:r>
            <a:r>
              <a:rPr lang="en-US" altLang="zh-CN" sz="1200" kern="1200" dirty="0">
                <a:solidFill>
                  <a:schemeClr val="tx1"/>
                </a:solidFill>
                <a:effectLst/>
                <a:latin typeface="+mn-lt"/>
                <a:ea typeface="+mn-ea"/>
                <a:cs typeface="+mn-cs"/>
              </a:rPr>
              <a:t>HHK</a:t>
            </a:r>
            <a:r>
              <a:rPr lang="zh-CN" altLang="en-US" sz="1200" kern="1200" dirty="0">
                <a:solidFill>
                  <a:schemeClr val="tx1"/>
                </a:solidFill>
                <a:effectLst/>
                <a:latin typeface="+mn-lt"/>
                <a:ea typeface="+mn-ea"/>
                <a:cs typeface="+mn-cs"/>
              </a:rPr>
              <a:t>在不同国家的表现而言：</a:t>
            </a:r>
            <a:r>
              <a:rPr lang="en-US" altLang="zh-CN" sz="1200" kern="1200" dirty="0">
                <a:solidFill>
                  <a:schemeClr val="tx1"/>
                </a:solidFill>
                <a:effectLst/>
                <a:latin typeface="+mn-lt"/>
                <a:ea typeface="+mn-ea"/>
                <a:cs typeface="+mn-cs"/>
              </a:rPr>
              <a:t>inter</a:t>
            </a:r>
            <a:r>
              <a:rPr lang="zh-CN" altLang="en-US" sz="1200" kern="1200" dirty="0">
                <a:solidFill>
                  <a:schemeClr val="tx1"/>
                </a:solidFill>
                <a:effectLst/>
                <a:latin typeface="+mn-lt"/>
                <a:ea typeface="+mn-ea"/>
                <a:cs typeface="+mn-cs"/>
              </a:rPr>
              <a:t>表现的最好（三个指标他都是最好的）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面板</a:t>
            </a:r>
            <a:r>
              <a:rPr lang="en-US" altLang="zh-CN" dirty="0"/>
              <a:t>C</a:t>
            </a:r>
            <a:r>
              <a:rPr lang="zh-CN" altLang="en-US" dirty="0"/>
              <a:t>展示了</a:t>
            </a:r>
            <a:r>
              <a:rPr lang="en-US" altLang="zh-CN" dirty="0"/>
              <a:t>FF3</a:t>
            </a:r>
            <a:r>
              <a:rPr lang="zh-CN" altLang="en-US" dirty="0"/>
              <a:t>的结果，我们发现她相比于</a:t>
            </a:r>
            <a:r>
              <a:rPr lang="en-US" altLang="zh-CN" dirty="0"/>
              <a:t>CAPM</a:t>
            </a:r>
            <a:r>
              <a:rPr lang="zh-CN" altLang="en-US" dirty="0"/>
              <a:t>而言解释能力有所改善，但相比于</a:t>
            </a:r>
            <a:r>
              <a:rPr lang="en-US" altLang="zh-CN" dirty="0"/>
              <a:t>HKK</a:t>
            </a:r>
            <a:r>
              <a:rPr lang="zh-CN" altLang="en-US" dirty="0"/>
              <a:t>有不足。（</a:t>
            </a:r>
            <a:r>
              <a:rPr lang="en-US" altLang="zh-CN" dirty="0"/>
              <a:t>FF3</a:t>
            </a:r>
            <a:r>
              <a:rPr lang="zh-CN" altLang="en-US" dirty="0"/>
              <a:t>的拒绝率比</a:t>
            </a:r>
            <a:r>
              <a:rPr lang="en-US" altLang="zh-CN" dirty="0"/>
              <a:t>HKK</a:t>
            </a:r>
            <a:r>
              <a:rPr lang="zh-CN" altLang="en-US" dirty="0"/>
              <a:t>高）</a:t>
            </a:r>
            <a:endParaRPr lang="en-US" altLang="zh-CN" dirty="0"/>
          </a:p>
          <a:p>
            <a:endParaRPr lang="en-US" altLang="zh-CN" dirty="0"/>
          </a:p>
          <a:p>
            <a:r>
              <a:rPr lang="zh-CN" altLang="en-US" dirty="0"/>
              <a:t>综上，全球模型表现弱于使用本地指标所得到的预测结果。因为在解释本地结果的时候，本地指标对降低误差是最有用的。</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19</a:t>
            </a:fld>
            <a:endParaRPr lang="zh-CN" altLang="en-US"/>
          </a:p>
        </p:txBody>
      </p:sp>
    </p:spTree>
    <p:extLst>
      <p:ext uri="{BB962C8B-B14F-4D97-AF65-F5344CB8AC3E}">
        <p14:creationId xmlns:p14="http://schemas.microsoft.com/office/powerpoint/2010/main" val="39649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特征模型认为，由于投资者的行为偏差，预期收益与公司层面的特征直接相关，而不是由收益的协方差结构决定的。</a:t>
            </a:r>
          </a:p>
          <a:p>
            <a:endParaRPr lang="en-US" altLang="zh-CN" dirty="0"/>
          </a:p>
          <a:p>
            <a:r>
              <a:rPr lang="zh-CN" altLang="en-US" dirty="0"/>
              <a:t>结果显示，首先这种分组可以有效地控制市值和</a:t>
            </a:r>
            <a:r>
              <a:rPr lang="en-US" altLang="zh-CN" dirty="0"/>
              <a:t>CP</a:t>
            </a:r>
            <a:r>
              <a:rPr lang="zh-CN" altLang="en-US" dirty="0"/>
              <a:t>。比如左下角的蓝框，市值相近，</a:t>
            </a:r>
            <a:r>
              <a:rPr lang="en-US" altLang="zh-CN" dirty="0"/>
              <a:t>CP</a:t>
            </a:r>
            <a:r>
              <a:rPr lang="zh-CN" altLang="en-US" dirty="0"/>
              <a:t>都是</a:t>
            </a:r>
            <a:r>
              <a:rPr lang="en-US" altLang="zh-CN" dirty="0"/>
              <a:t>0.12.</a:t>
            </a:r>
            <a:r>
              <a:rPr lang="zh-CN" altLang="en-US" dirty="0"/>
              <a:t>但</a:t>
            </a:r>
            <a:r>
              <a:rPr lang="en-US" altLang="zh-CN" dirty="0"/>
              <a:t>CP</a:t>
            </a:r>
            <a:r>
              <a:rPr lang="zh-CN" altLang="en-US" dirty="0"/>
              <a:t>的</a:t>
            </a:r>
            <a:r>
              <a:rPr lang="en-US" altLang="zh-CN" dirty="0"/>
              <a:t>FMP</a:t>
            </a:r>
            <a:r>
              <a:rPr lang="zh-CN" altLang="en-US" dirty="0"/>
              <a:t>的风险载荷从</a:t>
            </a:r>
            <a:r>
              <a:rPr lang="en-US" altLang="zh-CN" dirty="0"/>
              <a:t>0.01</a:t>
            </a:r>
            <a:r>
              <a:rPr lang="zh-CN" altLang="en-US" dirty="0"/>
              <a:t>涨到了</a:t>
            </a:r>
            <a:r>
              <a:rPr lang="en-US" altLang="zh-CN" dirty="0"/>
              <a:t>0.59</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20</a:t>
            </a:fld>
            <a:endParaRPr lang="zh-CN" altLang="en-US"/>
          </a:p>
        </p:txBody>
      </p:sp>
    </p:spTree>
    <p:extLst>
      <p:ext uri="{BB962C8B-B14F-4D97-AF65-F5344CB8AC3E}">
        <p14:creationId xmlns:p14="http://schemas.microsoft.com/office/powerpoint/2010/main" val="38162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面板</a:t>
            </a:r>
            <a:r>
              <a:rPr lang="en-US" altLang="zh-CN" dirty="0"/>
              <a:t>B</a:t>
            </a:r>
            <a:r>
              <a:rPr lang="zh-CN" altLang="en-US" dirty="0"/>
              <a:t>针对</a:t>
            </a:r>
            <a:r>
              <a:rPr lang="en-US" altLang="zh-CN" dirty="0"/>
              <a:t>9</a:t>
            </a:r>
            <a:r>
              <a:rPr lang="zh-CN" altLang="en-US" dirty="0"/>
              <a:t>组的高风险载荷</a:t>
            </a:r>
            <a:r>
              <a:rPr lang="en-US" altLang="zh-CN" dirty="0"/>
              <a:t>-</a:t>
            </a:r>
            <a:r>
              <a:rPr lang="zh-CN" altLang="en-US" dirty="0"/>
              <a:t>低风险载荷收益，和综合之后的投资组合做了回归。</a:t>
            </a:r>
            <a:endParaRPr lang="en-US" altLang="zh-CN" dirty="0"/>
          </a:p>
          <a:p>
            <a:r>
              <a:rPr lang="zh-CN" altLang="en-US" dirty="0"/>
              <a:t>发现</a:t>
            </a:r>
            <a:r>
              <a:rPr lang="en-US" altLang="zh-CN" dirty="0"/>
              <a:t>9</a:t>
            </a:r>
            <a:r>
              <a:rPr lang="zh-CN" altLang="en-US" dirty="0"/>
              <a:t>组均是正的收益。且其中</a:t>
            </a:r>
            <a:r>
              <a:rPr lang="en-US" altLang="zh-CN" dirty="0"/>
              <a:t>4</a:t>
            </a:r>
            <a:r>
              <a:rPr lang="zh-CN" altLang="en-US" dirty="0"/>
              <a:t>个在</a:t>
            </a:r>
            <a:r>
              <a:rPr lang="en-US" altLang="zh-CN" dirty="0"/>
              <a:t>10%</a:t>
            </a:r>
            <a:r>
              <a:rPr lang="zh-CN" altLang="en-US" dirty="0"/>
              <a:t>水平上显著。</a:t>
            </a:r>
            <a:endParaRPr lang="en-US" altLang="zh-CN" dirty="0"/>
          </a:p>
          <a:p>
            <a:r>
              <a:rPr lang="zh-CN" altLang="en-US" dirty="0"/>
              <a:t>作者认为，这说明即便控制了市值和对应因子，风险载荷的确有预测收益的能力。</a:t>
            </a:r>
            <a:endParaRPr lang="en-US" altLang="zh-CN" dirty="0"/>
          </a:p>
          <a:p>
            <a:endParaRPr lang="en-US" altLang="zh-CN" dirty="0"/>
          </a:p>
          <a:p>
            <a:r>
              <a:rPr lang="zh-CN" altLang="en-US" dirty="0"/>
              <a:t>此外，回归的截距项都不显著。</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21</a:t>
            </a:fld>
            <a:endParaRPr lang="zh-CN" altLang="en-US"/>
          </a:p>
        </p:txBody>
      </p:sp>
    </p:spTree>
    <p:extLst>
      <p:ext uri="{BB962C8B-B14F-4D97-AF65-F5344CB8AC3E}">
        <p14:creationId xmlns:p14="http://schemas.microsoft.com/office/powerpoint/2010/main" val="371956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只有由这些公司层面特征构成的当地、国家特定因素才对全球股票收益有影响（</a:t>
            </a:r>
            <a:r>
              <a:rPr lang="en-US" altLang="zh-CN" sz="1200" kern="1200" dirty="0">
                <a:solidFill>
                  <a:schemeClr val="tx1"/>
                </a:solidFill>
                <a:effectLst/>
                <a:latin typeface="+mn-lt"/>
                <a:ea typeface="+mn-ea"/>
                <a:cs typeface="+mn-cs"/>
              </a:rPr>
              <a:t>Griffin 2002</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另一些人则认为是一个更为全球化的综合市场，并主张采用既包含本地因素又包含国外因素的模型，这些因素都是根据企业特征构建的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第二大争议源于对证据本身的解释。一些人认为，与这些特征相关的溢价代表了对普遍存在的额外市场风险因素的补偿，这体现了默顿（</a:t>
            </a:r>
            <a:r>
              <a:rPr lang="en-US" altLang="zh-CN" sz="1200" kern="1200" dirty="0">
                <a:solidFill>
                  <a:schemeClr val="tx1"/>
                </a:solidFill>
                <a:effectLst/>
                <a:latin typeface="+mn-lt"/>
                <a:ea typeface="+mn-ea"/>
                <a:cs typeface="+mn-cs"/>
              </a:rPr>
              <a:t>1973</a:t>
            </a:r>
            <a:r>
              <a:rPr lang="zh-CN" altLang="en-US" sz="1200" kern="1200" dirty="0">
                <a:solidFill>
                  <a:schemeClr val="tx1"/>
                </a:solidFill>
                <a:effectLst/>
                <a:latin typeface="+mn-lt"/>
                <a:ea typeface="+mn-ea"/>
                <a:cs typeface="+mn-cs"/>
              </a:rPr>
              <a:t>）的跨期资本定价模型（</a:t>
            </a:r>
            <a:r>
              <a:rPr lang="en-US" altLang="zh-CN" sz="1200" kern="1200" dirty="0">
                <a:solidFill>
                  <a:schemeClr val="tx1"/>
                </a:solidFill>
                <a:effectLst/>
                <a:latin typeface="+mn-lt"/>
                <a:ea typeface="+mn-ea"/>
                <a:cs typeface="+mn-cs"/>
              </a:rPr>
              <a:t>ICAPM</a:t>
            </a:r>
            <a:r>
              <a:rPr lang="zh-CN" altLang="en-US" sz="1200" kern="1200" dirty="0">
                <a:solidFill>
                  <a:schemeClr val="tx1"/>
                </a:solidFill>
                <a:effectLst/>
                <a:latin typeface="+mn-lt"/>
                <a:ea typeface="+mn-ea"/>
                <a:cs typeface="+mn-cs"/>
              </a:rPr>
              <a:t>）或罗斯（</a:t>
            </a:r>
            <a:r>
              <a:rPr lang="en-US" altLang="zh-CN" sz="1200" kern="1200" dirty="0">
                <a:solidFill>
                  <a:schemeClr val="tx1"/>
                </a:solidFill>
                <a:effectLst/>
                <a:latin typeface="+mn-lt"/>
                <a:ea typeface="+mn-ea"/>
                <a:cs typeface="+mn-cs"/>
              </a:rPr>
              <a:t>1976</a:t>
            </a:r>
            <a:r>
              <a:rPr lang="zh-CN" altLang="en-US" sz="1200" kern="1200" dirty="0">
                <a:solidFill>
                  <a:schemeClr val="tx1"/>
                </a:solidFill>
                <a:effectLst/>
                <a:latin typeface="+mn-lt"/>
                <a:ea typeface="+mn-ea"/>
                <a:cs typeface="+mn-cs"/>
              </a:rPr>
              <a:t>）的套利定价理论（</a:t>
            </a:r>
            <a:r>
              <a:rPr lang="en-US" altLang="zh-CN" sz="1200" kern="1200" dirty="0">
                <a:solidFill>
                  <a:schemeClr val="tx1"/>
                </a:solidFill>
                <a:effectLst/>
                <a:latin typeface="+mn-lt"/>
                <a:ea typeface="+mn-ea"/>
                <a:cs typeface="+mn-cs"/>
              </a:rPr>
              <a:t>APT</a:t>
            </a:r>
            <a:r>
              <a:rPr lang="zh-CN" altLang="en-US" sz="1200" kern="1200" dirty="0">
                <a:solidFill>
                  <a:schemeClr val="tx1"/>
                </a:solidFill>
                <a:effectLst/>
                <a:latin typeface="+mn-lt"/>
                <a:ea typeface="+mn-ea"/>
                <a:cs typeface="+mn-cs"/>
              </a:rPr>
              <a:t>）而其他人则将其归因于市场将信息纳入价格的方式效率低下</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4</a:t>
            </a:fld>
            <a:endParaRPr lang="zh-CN" altLang="en-US"/>
          </a:p>
        </p:txBody>
      </p:sp>
    </p:spTree>
    <p:extLst>
      <p:ext uri="{BB962C8B-B14F-4D97-AF65-F5344CB8AC3E}">
        <p14:creationId xmlns:p14="http://schemas.microsoft.com/office/powerpoint/2010/main" val="337690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哪些公司层面的特征对全球股票收益的横截面和时间序列变化提供了最大的解释力？（</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 这些特征的解释力是由其特定于本国的组成部分、非本国的外国组成部分还是两者共同驱动的？（</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 对于那些最能解释全球股票回报率变化的公司层面特征，它们的成功是否源于特征的还是来自与这些特征相关的收益的协方差结构的解释力？</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5</a:t>
            </a:fld>
            <a:endParaRPr lang="zh-CN" altLang="en-US"/>
          </a:p>
        </p:txBody>
      </p:sp>
    </p:spTree>
    <p:extLst>
      <p:ext uri="{BB962C8B-B14F-4D97-AF65-F5344CB8AC3E}">
        <p14:creationId xmlns:p14="http://schemas.microsoft.com/office/powerpoint/2010/main" val="344608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支持这样一种观点，即使用特定于企业的特征（如现金流价格比和股价动量）建立全球股票收益的多因素模型具有重要的益处。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研究结果不仅对国际资产定价研究人员很重要，而且对对资本成本计算、风险控制和全球投资组合绩效评估感兴趣的从业人员也很重要。</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6</a:t>
            </a:fld>
            <a:endParaRPr lang="zh-CN" altLang="en-US"/>
          </a:p>
        </p:txBody>
      </p:sp>
    </p:spTree>
    <p:extLst>
      <p:ext uri="{BB962C8B-B14F-4D97-AF65-F5344CB8AC3E}">
        <p14:creationId xmlns:p14="http://schemas.microsoft.com/office/powerpoint/2010/main" val="207826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筛选出至少有一个指标的公司</a:t>
            </a:r>
            <a:endParaRPr lang="en-US" altLang="zh-CN" dirty="0"/>
          </a:p>
          <a:p>
            <a:r>
              <a:rPr lang="zh-CN" altLang="en-US" dirty="0"/>
              <a:t>股票必须在主要交易所交易，否则剔除</a:t>
            </a:r>
            <a:endParaRPr lang="en-US" altLang="zh-CN" dirty="0"/>
          </a:p>
          <a:p>
            <a:r>
              <a:rPr lang="zh-CN" altLang="en-US" dirty="0"/>
              <a:t>至少有</a:t>
            </a:r>
            <a:r>
              <a:rPr lang="en-US" altLang="zh-CN" dirty="0"/>
              <a:t>12</a:t>
            </a:r>
            <a:r>
              <a:rPr lang="zh-CN" altLang="en-US" dirty="0"/>
              <a:t>个月的收益率</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7</a:t>
            </a:fld>
            <a:endParaRPr lang="zh-CN" altLang="en-US"/>
          </a:p>
        </p:txBody>
      </p:sp>
    </p:spTree>
    <p:extLst>
      <p:ext uri="{BB962C8B-B14F-4D97-AF65-F5344CB8AC3E}">
        <p14:creationId xmlns:p14="http://schemas.microsoft.com/office/powerpoint/2010/main" val="297903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a:t>
            </a:r>
            <a:r>
              <a:rPr lang="en-US" altLang="zh-CN" dirty="0"/>
              <a:t>FMP</a:t>
            </a:r>
            <a:r>
              <a:rPr lang="zh-CN" altLang="en-US" dirty="0"/>
              <a:t>的构造是为了接下来时间序列分析做铺垫。</a:t>
            </a:r>
            <a:endParaRPr lang="en-US" altLang="zh-CN" dirty="0"/>
          </a:p>
          <a:p>
            <a:r>
              <a:rPr lang="zh-CN" altLang="en-US" dirty="0"/>
              <a:t>首先作者用最简单的</a:t>
            </a:r>
            <a:r>
              <a:rPr lang="en-US" altLang="zh-CN" dirty="0"/>
              <a:t>CAPM</a:t>
            </a:r>
            <a:r>
              <a:rPr lang="zh-CN" altLang="en-US" dirty="0"/>
              <a:t>进行回归，如何看一个模型好不好呢？有三个标准：①截距项越小，说明模型定价误差越小；②</a:t>
            </a:r>
            <a:r>
              <a:rPr lang="en-US" altLang="zh-CN" dirty="0"/>
              <a:t>GRS</a:t>
            </a:r>
            <a:r>
              <a:rPr lang="zh-CN" altLang="en-US" dirty="0"/>
              <a:t>值越小，说明截距项联合</a:t>
            </a:r>
            <a:r>
              <a:rPr lang="en-US" altLang="zh-CN" dirty="0"/>
              <a:t>=0</a:t>
            </a:r>
            <a:r>
              <a:rPr lang="zh-CN" altLang="en-US" dirty="0"/>
              <a:t>不能被拒绝；③</a:t>
            </a:r>
            <a:r>
              <a:rPr lang="en-US" altLang="zh-CN" dirty="0"/>
              <a:t>R2</a:t>
            </a:r>
            <a:r>
              <a:rPr lang="zh-CN" altLang="en-US" dirty="0"/>
              <a:t>越大，说明拟合程度越好</a:t>
            </a:r>
            <a:endParaRPr lang="en-US" altLang="zh-CN" dirty="0"/>
          </a:p>
          <a:p>
            <a:r>
              <a:rPr lang="zh-CN" altLang="en-US" dirty="0"/>
              <a:t>在这种标准之下，</a:t>
            </a:r>
            <a:r>
              <a:rPr lang="en-US" altLang="zh-CN" dirty="0"/>
              <a:t>CAPM</a:t>
            </a:r>
            <a:r>
              <a:rPr lang="zh-CN" altLang="en-US" dirty="0"/>
              <a:t>表现很差，于是作者改进为</a:t>
            </a:r>
            <a:r>
              <a:rPr lang="en-US" altLang="zh-CN" dirty="0"/>
              <a:t>FF</a:t>
            </a:r>
            <a:r>
              <a:rPr lang="zh-CN" altLang="en-US" dirty="0"/>
              <a:t>模型，略有好转</a:t>
            </a:r>
            <a:endParaRPr lang="en-US" altLang="zh-CN" dirty="0"/>
          </a:p>
          <a:p>
            <a:r>
              <a:rPr lang="zh-CN" altLang="en-US" dirty="0"/>
              <a:t>接着作者利用本文的各个因子，逐一加入进行回归，发现改进效果一般；</a:t>
            </a:r>
            <a:endParaRPr lang="en-US" altLang="zh-CN" dirty="0"/>
          </a:p>
          <a:p>
            <a:r>
              <a:rPr lang="zh-CN" altLang="en-US" dirty="0"/>
              <a:t>鉴于此前</a:t>
            </a:r>
            <a:r>
              <a:rPr lang="en-US" altLang="zh-CN" dirty="0"/>
              <a:t>CP</a:t>
            </a:r>
            <a:r>
              <a:rPr lang="zh-CN" altLang="en-US" dirty="0"/>
              <a:t>和动量因子的优良表现，作者将这两个加入回归，形成</a:t>
            </a:r>
            <a:r>
              <a:rPr lang="en-US" altLang="zh-CN" dirty="0"/>
              <a:t>HKK</a:t>
            </a:r>
            <a:r>
              <a:rPr lang="zh-CN" altLang="en-US" dirty="0"/>
              <a:t>，这个模型表现很好；</a:t>
            </a:r>
            <a:endParaRPr lang="en-US" altLang="zh-CN" dirty="0"/>
          </a:p>
          <a:p>
            <a:r>
              <a:rPr lang="zh-CN" altLang="en-US" dirty="0"/>
              <a:t>在</a:t>
            </a:r>
            <a:r>
              <a:rPr lang="en-US" altLang="zh-CN" dirty="0"/>
              <a:t>HKK</a:t>
            </a:r>
            <a:r>
              <a:rPr lang="zh-CN" altLang="en-US" dirty="0"/>
              <a:t>基础上，将</a:t>
            </a:r>
            <a:r>
              <a:rPr lang="en-US" altLang="zh-CN" dirty="0"/>
              <a:t>CP</a:t>
            </a:r>
            <a:r>
              <a:rPr lang="zh-CN" altLang="en-US" dirty="0"/>
              <a:t>更换为其他因子，表现降低；</a:t>
            </a:r>
            <a:endParaRPr lang="en-US" altLang="zh-CN" dirty="0"/>
          </a:p>
          <a:p>
            <a:r>
              <a:rPr lang="zh-CN" altLang="en-US" dirty="0"/>
              <a:t>在</a:t>
            </a:r>
            <a:r>
              <a:rPr lang="en-US" altLang="zh-CN" dirty="0"/>
              <a:t>HKK</a:t>
            </a:r>
            <a:r>
              <a:rPr lang="zh-CN" altLang="en-US" dirty="0"/>
              <a:t>上，加入</a:t>
            </a:r>
            <a:r>
              <a:rPr lang="en-US" altLang="zh-CN" dirty="0"/>
              <a:t>FF</a:t>
            </a:r>
            <a:r>
              <a:rPr lang="zh-CN" altLang="en-US" dirty="0"/>
              <a:t>，表现没有</a:t>
            </a:r>
            <a:r>
              <a:rPr lang="en-US" altLang="zh-CN" dirty="0"/>
              <a:t>HKK</a:t>
            </a:r>
            <a:r>
              <a:rPr lang="zh-CN" altLang="en-US" dirty="0"/>
              <a:t>好</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10</a:t>
            </a:fld>
            <a:endParaRPr lang="zh-CN" altLang="en-US"/>
          </a:p>
        </p:txBody>
      </p:sp>
    </p:spTree>
    <p:extLst>
      <p:ext uri="{BB962C8B-B14F-4D97-AF65-F5344CB8AC3E}">
        <p14:creationId xmlns:p14="http://schemas.microsoft.com/office/powerpoint/2010/main" val="384435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之前一直在讨论，那些单因子，以及他们如何组合可以有好的预测效果。</a:t>
            </a:r>
            <a:endParaRPr lang="en-US" altLang="zh-CN" dirty="0"/>
          </a:p>
          <a:p>
            <a:r>
              <a:rPr lang="zh-CN" altLang="en-US" dirty="0"/>
              <a:t>然而考虑到作者研究的是全球市场，当今世界市场并没有达到高度的一体化，许多市场投资者不能随意进入。这就导致国家内和国家外的因子有了差异，进而对局部地区的收益有可能出现不同的预测能力。</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11</a:t>
            </a:fld>
            <a:endParaRPr lang="zh-CN" altLang="en-US"/>
          </a:p>
        </p:txBody>
      </p:sp>
    </p:spTree>
    <p:extLst>
      <p:ext uri="{BB962C8B-B14F-4D97-AF65-F5344CB8AC3E}">
        <p14:creationId xmlns:p14="http://schemas.microsoft.com/office/powerpoint/2010/main" val="39304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第二个争议：一个因子的预测力到底来自因子本身，还是来自因子对应</a:t>
            </a:r>
            <a:r>
              <a:rPr lang="en-US" altLang="zh-CN" dirty="0"/>
              <a:t>FMP</a:t>
            </a:r>
            <a:r>
              <a:rPr lang="zh-CN" altLang="en-US" dirty="0"/>
              <a:t>的风险载荷呢？提出这个疑惑，是因为</a:t>
            </a:r>
            <a:r>
              <a:rPr lang="en-US" altLang="zh-CN" dirty="0"/>
              <a:t>Daniel</a:t>
            </a:r>
            <a:r>
              <a:rPr lang="zh-CN" altLang="en-US" dirty="0"/>
              <a:t>在论文中对</a:t>
            </a:r>
            <a:r>
              <a:rPr lang="en-US" altLang="zh-CN" dirty="0"/>
              <a:t>FF3</a:t>
            </a:r>
            <a:r>
              <a:rPr lang="zh-CN" altLang="en-US" dirty="0"/>
              <a:t>提出了质疑：达尼尔认为，因子对收益的预测力来自因子本身，而不像</a:t>
            </a:r>
            <a:r>
              <a:rPr lang="en-US" altLang="zh-CN" dirty="0"/>
              <a:t>FF3</a:t>
            </a:r>
            <a:r>
              <a:rPr lang="zh-CN" altLang="en-US" dirty="0"/>
              <a:t>那样，基于因子做了</a:t>
            </a:r>
            <a:r>
              <a:rPr lang="en-US" altLang="zh-CN" dirty="0"/>
              <a:t>FMP</a:t>
            </a:r>
            <a:r>
              <a:rPr lang="zh-CN" altLang="en-US" dirty="0"/>
              <a:t>再进行预测。</a:t>
            </a:r>
            <a:endParaRPr lang="en-US" altLang="zh-CN" dirty="0"/>
          </a:p>
          <a:p>
            <a:endParaRPr lang="en-US" altLang="zh-CN" dirty="0"/>
          </a:p>
          <a:p>
            <a:r>
              <a:rPr lang="zh-CN" altLang="en-US" dirty="0"/>
              <a:t>基于此，作者针对本文的几个因子，观察他们的预测能力是来自因子本身，还是风险载荷。而由于本文涵盖股票范围之广，使得其结果更有说服力。</a:t>
            </a:r>
            <a:endParaRPr lang="en-US" altLang="zh-CN" dirty="0"/>
          </a:p>
          <a:p>
            <a:r>
              <a:rPr lang="en-US" altLang="zh-CN" dirty="0"/>
              <a:t>Our primary goal is to understand whether the success of the C/P and momentum FMPs in the HKK model in terms of explaining the returns of global test portfolios (Section 2) stems from the C/P and momentum characteristics, or from their potential roles as global covariance risk factors</a:t>
            </a:r>
            <a:endParaRPr lang="zh-CN" altLang="en-US" dirty="0"/>
          </a:p>
        </p:txBody>
      </p:sp>
      <p:sp>
        <p:nvSpPr>
          <p:cNvPr id="4" name="灯片编号占位符 3"/>
          <p:cNvSpPr>
            <a:spLocks noGrp="1"/>
          </p:cNvSpPr>
          <p:nvPr>
            <p:ph type="sldNum" sz="quarter" idx="5"/>
          </p:nvPr>
        </p:nvSpPr>
        <p:spPr/>
        <p:txBody>
          <a:bodyPr/>
          <a:lstStyle/>
          <a:p>
            <a:fld id="{7D03913A-50A3-43A1-A5D9-90B431DA6539}" type="slidenum">
              <a:rPr lang="zh-CN" altLang="en-US" smtClean="0"/>
              <a:t>13</a:t>
            </a:fld>
            <a:endParaRPr lang="zh-CN" altLang="en-US"/>
          </a:p>
        </p:txBody>
      </p:sp>
    </p:spTree>
    <p:extLst>
      <p:ext uri="{BB962C8B-B14F-4D97-AF65-F5344CB8AC3E}">
        <p14:creationId xmlns:p14="http://schemas.microsoft.com/office/powerpoint/2010/main" val="78678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①独立交叉分组，</a:t>
            </a:r>
            <a:r>
              <a:rPr lang="en-US" altLang="zh-CN" dirty="0"/>
              <a:t>9</a:t>
            </a:r>
            <a:r>
              <a:rPr lang="zh-CN" altLang="en-US" dirty="0"/>
              <a:t>个（</a:t>
            </a:r>
            <a:r>
              <a:rPr lang="en-US" altLang="zh-CN" dirty="0"/>
              <a:t>CP</a:t>
            </a:r>
            <a:r>
              <a:rPr lang="zh-CN" altLang="en-US" dirty="0"/>
              <a:t>或</a:t>
            </a:r>
            <a:r>
              <a:rPr lang="en-US" altLang="zh-CN" dirty="0"/>
              <a:t>BM</a:t>
            </a:r>
            <a:r>
              <a:rPr lang="zh-CN" altLang="en-US" dirty="0"/>
              <a:t>各自</a:t>
            </a:r>
            <a:r>
              <a:rPr lang="en-US" altLang="zh-CN" dirty="0"/>
              <a:t>9</a:t>
            </a:r>
            <a:r>
              <a:rPr lang="zh-CN" altLang="en-US" dirty="0"/>
              <a:t>个）</a:t>
            </a:r>
            <a:endParaRPr lang="en-US" altLang="zh-CN" dirty="0"/>
          </a:p>
          <a:p>
            <a:r>
              <a:rPr lang="zh-CN" altLang="en-US" dirty="0"/>
              <a:t>②每个小组按照风险载荷进一步划分成三种（低中高），其中，风险载荷是利用</a:t>
            </a:r>
            <a:r>
              <a:rPr lang="en-US" altLang="zh-CN" dirty="0"/>
              <a:t>HKK</a:t>
            </a:r>
            <a:r>
              <a:rPr lang="zh-CN" altLang="en-US" dirty="0"/>
              <a:t>或</a:t>
            </a:r>
            <a:r>
              <a:rPr lang="en-US" altLang="zh-CN" dirty="0"/>
              <a:t>FF</a:t>
            </a:r>
            <a:r>
              <a:rPr lang="zh-CN" altLang="en-US" dirty="0"/>
              <a:t>模型回归得到</a:t>
            </a:r>
            <a:endParaRPr lang="en-US" altLang="zh-CN" dirty="0"/>
          </a:p>
          <a:p>
            <a:r>
              <a:rPr lang="zh-CN" altLang="en-US" dirty="0"/>
              <a:t>最终形成的资产组合，观察其市值加权月度收益再未来一年的情况。</a:t>
            </a:r>
          </a:p>
        </p:txBody>
      </p:sp>
      <p:sp>
        <p:nvSpPr>
          <p:cNvPr id="4" name="灯片编号占位符 3"/>
          <p:cNvSpPr>
            <a:spLocks noGrp="1"/>
          </p:cNvSpPr>
          <p:nvPr>
            <p:ph type="sldNum" sz="quarter" idx="5"/>
          </p:nvPr>
        </p:nvSpPr>
        <p:spPr/>
        <p:txBody>
          <a:bodyPr/>
          <a:lstStyle/>
          <a:p>
            <a:fld id="{7D03913A-50A3-43A1-A5D9-90B431DA6539}" type="slidenum">
              <a:rPr lang="zh-CN" altLang="en-US" smtClean="0"/>
              <a:t>14</a:t>
            </a:fld>
            <a:endParaRPr lang="zh-CN" altLang="en-US"/>
          </a:p>
        </p:txBody>
      </p:sp>
    </p:spTree>
    <p:extLst>
      <p:ext uri="{BB962C8B-B14F-4D97-AF65-F5344CB8AC3E}">
        <p14:creationId xmlns:p14="http://schemas.microsoft.com/office/powerpoint/2010/main" val="286765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1CE0-5945-45D6-A651-698CD976B0C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B03B7C-A349-4FE2-B896-C157BACBC46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A277CC-3DD4-4500-8F07-E311B493042C}"/>
              </a:ext>
            </a:extLst>
          </p:cNvPr>
          <p:cNvSpPr>
            <a:spLocks noGrp="1"/>
          </p:cNvSpPr>
          <p:nvPr>
            <p:ph type="dt" sz="half" idx="10"/>
          </p:nvPr>
        </p:nvSpPr>
        <p:spPr/>
        <p:txBody>
          <a:bodyPr/>
          <a:lstStyle/>
          <a:p>
            <a:fld id="{262089A1-0383-4BF5-9160-53D4D8B96CAE}" type="datetime1">
              <a:rPr lang="zh-CN" altLang="en-US" smtClean="0"/>
              <a:t>2020/4/25</a:t>
            </a:fld>
            <a:endParaRPr lang="zh-CN" altLang="en-US"/>
          </a:p>
        </p:txBody>
      </p:sp>
      <p:sp>
        <p:nvSpPr>
          <p:cNvPr id="5" name="页脚占位符 4">
            <a:extLst>
              <a:ext uri="{FF2B5EF4-FFF2-40B4-BE49-F238E27FC236}">
                <a16:creationId xmlns:a16="http://schemas.microsoft.com/office/drawing/2014/main" id="{51012C89-C20C-40B7-AC51-E14DE4B26B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C5B365-B933-4E48-B686-7C98ABA2FE23}"/>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189799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4DD38-81C1-4C89-8F4D-1C358B9D57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A6799F-12B2-49D4-A6D8-F70192DF42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E1D494-5261-4D68-893A-38054D60C77F}"/>
              </a:ext>
            </a:extLst>
          </p:cNvPr>
          <p:cNvSpPr>
            <a:spLocks noGrp="1"/>
          </p:cNvSpPr>
          <p:nvPr>
            <p:ph type="dt" sz="half" idx="10"/>
          </p:nvPr>
        </p:nvSpPr>
        <p:spPr/>
        <p:txBody>
          <a:bodyPr/>
          <a:lstStyle/>
          <a:p>
            <a:fld id="{C05619AB-378F-4138-8AAE-E96E7835F9D2}" type="datetime1">
              <a:rPr lang="zh-CN" altLang="en-US" smtClean="0"/>
              <a:t>2020/4/25</a:t>
            </a:fld>
            <a:endParaRPr lang="zh-CN" altLang="en-US"/>
          </a:p>
        </p:txBody>
      </p:sp>
      <p:sp>
        <p:nvSpPr>
          <p:cNvPr id="5" name="页脚占位符 4">
            <a:extLst>
              <a:ext uri="{FF2B5EF4-FFF2-40B4-BE49-F238E27FC236}">
                <a16:creationId xmlns:a16="http://schemas.microsoft.com/office/drawing/2014/main" id="{AC552DE0-AE24-4C81-A010-103C3A37F9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1DA7EA-2A2F-4C35-809E-D7C31511D6A6}"/>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1463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49AFE7-794C-4447-8784-854D1E882A5A}"/>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9EB7B7-1086-4C43-894A-A2905A77D987}"/>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F591B0-0B30-4A48-B4D2-A940D8875ABE}"/>
              </a:ext>
            </a:extLst>
          </p:cNvPr>
          <p:cNvSpPr>
            <a:spLocks noGrp="1"/>
          </p:cNvSpPr>
          <p:nvPr>
            <p:ph type="dt" sz="half" idx="10"/>
          </p:nvPr>
        </p:nvSpPr>
        <p:spPr/>
        <p:txBody>
          <a:bodyPr/>
          <a:lstStyle/>
          <a:p>
            <a:fld id="{7A94541B-CEBA-43C0-A794-047A7EA93C4C}" type="datetime1">
              <a:rPr lang="zh-CN" altLang="en-US" smtClean="0"/>
              <a:t>2020/4/25</a:t>
            </a:fld>
            <a:endParaRPr lang="zh-CN" altLang="en-US"/>
          </a:p>
        </p:txBody>
      </p:sp>
      <p:sp>
        <p:nvSpPr>
          <p:cNvPr id="5" name="页脚占位符 4">
            <a:extLst>
              <a:ext uri="{FF2B5EF4-FFF2-40B4-BE49-F238E27FC236}">
                <a16:creationId xmlns:a16="http://schemas.microsoft.com/office/drawing/2014/main" id="{F75B3420-4391-4BA2-A730-6ED8536293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F76F1-EC01-496E-BF4B-2842289DCF71}"/>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232755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B359F-CC4B-4209-9D88-B88E454B0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1E85F6-2973-4017-9A31-4328FD0FB3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1D21C3-3730-4318-BBCA-CA5CBB9F9AE0}"/>
              </a:ext>
            </a:extLst>
          </p:cNvPr>
          <p:cNvSpPr>
            <a:spLocks noGrp="1"/>
          </p:cNvSpPr>
          <p:nvPr>
            <p:ph type="dt" sz="half" idx="10"/>
          </p:nvPr>
        </p:nvSpPr>
        <p:spPr/>
        <p:txBody>
          <a:bodyPr/>
          <a:lstStyle/>
          <a:p>
            <a:fld id="{14BF4A57-BACA-4D26-BE55-2AD50F71C7B9}" type="datetime1">
              <a:rPr lang="zh-CN" altLang="en-US" smtClean="0"/>
              <a:t>2020/4/25</a:t>
            </a:fld>
            <a:endParaRPr lang="zh-CN" altLang="en-US"/>
          </a:p>
        </p:txBody>
      </p:sp>
      <p:sp>
        <p:nvSpPr>
          <p:cNvPr id="5" name="页脚占位符 4">
            <a:extLst>
              <a:ext uri="{FF2B5EF4-FFF2-40B4-BE49-F238E27FC236}">
                <a16:creationId xmlns:a16="http://schemas.microsoft.com/office/drawing/2014/main" id="{9FC96074-E5E4-43BE-B466-F5D496668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04AE2-7019-4266-A533-E3622F92A51E}"/>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331662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6B402-62A3-48F5-9ECC-E3D6994952BD}"/>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EB21F3-C63F-479A-8891-004BA57098B6}"/>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CF7C73-F001-439D-A172-E3E7F2169F10}"/>
              </a:ext>
            </a:extLst>
          </p:cNvPr>
          <p:cNvSpPr>
            <a:spLocks noGrp="1"/>
          </p:cNvSpPr>
          <p:nvPr>
            <p:ph type="dt" sz="half" idx="10"/>
          </p:nvPr>
        </p:nvSpPr>
        <p:spPr/>
        <p:txBody>
          <a:bodyPr/>
          <a:lstStyle/>
          <a:p>
            <a:fld id="{7DCB5050-E558-4300-A16E-250D76EE00EE}" type="datetime1">
              <a:rPr lang="zh-CN" altLang="en-US" smtClean="0"/>
              <a:t>2020/4/25</a:t>
            </a:fld>
            <a:endParaRPr lang="zh-CN" altLang="en-US"/>
          </a:p>
        </p:txBody>
      </p:sp>
      <p:sp>
        <p:nvSpPr>
          <p:cNvPr id="5" name="页脚占位符 4">
            <a:extLst>
              <a:ext uri="{FF2B5EF4-FFF2-40B4-BE49-F238E27FC236}">
                <a16:creationId xmlns:a16="http://schemas.microsoft.com/office/drawing/2014/main" id="{F3F32665-2807-4066-B73D-D06F0C1AE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321E71-9E1C-4C8F-B110-B17D341CF214}"/>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140999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C0C61-E094-4CDB-AB42-1244CA543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6862F1-1F89-4801-9047-9CEB78CB79EB}"/>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8426A2-2091-43D8-BBE8-F0277BA148C1}"/>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9E0EF0-24B0-4C0B-80E4-5E5CFADCD937}"/>
              </a:ext>
            </a:extLst>
          </p:cNvPr>
          <p:cNvSpPr>
            <a:spLocks noGrp="1"/>
          </p:cNvSpPr>
          <p:nvPr>
            <p:ph type="dt" sz="half" idx="10"/>
          </p:nvPr>
        </p:nvSpPr>
        <p:spPr/>
        <p:txBody>
          <a:bodyPr/>
          <a:lstStyle/>
          <a:p>
            <a:fld id="{E6F2E344-E1EF-4F0E-9930-EF7593F829DA}" type="datetime1">
              <a:rPr lang="zh-CN" altLang="en-US" smtClean="0"/>
              <a:t>2020/4/25</a:t>
            </a:fld>
            <a:endParaRPr lang="zh-CN" altLang="en-US"/>
          </a:p>
        </p:txBody>
      </p:sp>
      <p:sp>
        <p:nvSpPr>
          <p:cNvPr id="6" name="页脚占位符 5">
            <a:extLst>
              <a:ext uri="{FF2B5EF4-FFF2-40B4-BE49-F238E27FC236}">
                <a16:creationId xmlns:a16="http://schemas.microsoft.com/office/drawing/2014/main" id="{C833ED6C-9ACF-4535-9150-A0A8EEEACB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7EAF2D-CA7B-4F5B-BF40-92C0184BE17B}"/>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422931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90AC1-EB5A-4813-8FF0-3F694EEC88B0}"/>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BCC937-F290-4413-9EB9-B1E21E79F67A}"/>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9EB86B-181C-4693-A175-BA746DF673CC}"/>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690EF4-DB15-44CF-94AA-23FDA4DE9AAF}"/>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1DF061-AE2F-4125-9D05-3E1571A2919D}"/>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1949BD-1E53-403A-BAEE-590198079BC8}"/>
              </a:ext>
            </a:extLst>
          </p:cNvPr>
          <p:cNvSpPr>
            <a:spLocks noGrp="1"/>
          </p:cNvSpPr>
          <p:nvPr>
            <p:ph type="dt" sz="half" idx="10"/>
          </p:nvPr>
        </p:nvSpPr>
        <p:spPr/>
        <p:txBody>
          <a:bodyPr/>
          <a:lstStyle/>
          <a:p>
            <a:fld id="{3B3CE63D-AE54-49E9-A838-5D46543B39B2}" type="datetime1">
              <a:rPr lang="zh-CN" altLang="en-US" smtClean="0"/>
              <a:t>2020/4/25</a:t>
            </a:fld>
            <a:endParaRPr lang="zh-CN" altLang="en-US"/>
          </a:p>
        </p:txBody>
      </p:sp>
      <p:sp>
        <p:nvSpPr>
          <p:cNvPr id="8" name="页脚占位符 7">
            <a:extLst>
              <a:ext uri="{FF2B5EF4-FFF2-40B4-BE49-F238E27FC236}">
                <a16:creationId xmlns:a16="http://schemas.microsoft.com/office/drawing/2014/main" id="{5D9ED5E3-A675-4294-A43C-A3B1B37152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D8ECFE-8B09-4FF0-9DAF-10DA268E7FF8}"/>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26854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685FF-BB9D-43AC-805E-A56537A5CF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4DA0D7-1678-490B-8EB4-BE43F7AF676F}"/>
              </a:ext>
            </a:extLst>
          </p:cNvPr>
          <p:cNvSpPr>
            <a:spLocks noGrp="1"/>
          </p:cNvSpPr>
          <p:nvPr>
            <p:ph type="dt" sz="half" idx="10"/>
          </p:nvPr>
        </p:nvSpPr>
        <p:spPr/>
        <p:txBody>
          <a:bodyPr/>
          <a:lstStyle/>
          <a:p>
            <a:fld id="{146670D4-F0E8-468B-8999-97A3407233A8}" type="datetime1">
              <a:rPr lang="zh-CN" altLang="en-US" smtClean="0"/>
              <a:t>2020/4/25</a:t>
            </a:fld>
            <a:endParaRPr lang="zh-CN" altLang="en-US"/>
          </a:p>
        </p:txBody>
      </p:sp>
      <p:sp>
        <p:nvSpPr>
          <p:cNvPr id="4" name="页脚占位符 3">
            <a:extLst>
              <a:ext uri="{FF2B5EF4-FFF2-40B4-BE49-F238E27FC236}">
                <a16:creationId xmlns:a16="http://schemas.microsoft.com/office/drawing/2014/main" id="{D90C998C-060C-447B-8921-6861DCDFC8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318B5A-0ADB-40A6-895F-BA40460D8722}"/>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375995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FE26ED-88E7-421C-9062-8DC0F2848D2B}"/>
              </a:ext>
            </a:extLst>
          </p:cNvPr>
          <p:cNvSpPr>
            <a:spLocks noGrp="1"/>
          </p:cNvSpPr>
          <p:nvPr>
            <p:ph type="dt" sz="half" idx="10"/>
          </p:nvPr>
        </p:nvSpPr>
        <p:spPr/>
        <p:txBody>
          <a:bodyPr/>
          <a:lstStyle/>
          <a:p>
            <a:fld id="{C44D6CF6-4EBF-42CB-9D09-CE5E3507AC62}" type="datetime1">
              <a:rPr lang="zh-CN" altLang="en-US" smtClean="0"/>
              <a:t>2020/4/25</a:t>
            </a:fld>
            <a:endParaRPr lang="zh-CN" altLang="en-US"/>
          </a:p>
        </p:txBody>
      </p:sp>
      <p:sp>
        <p:nvSpPr>
          <p:cNvPr id="3" name="页脚占位符 2">
            <a:extLst>
              <a:ext uri="{FF2B5EF4-FFF2-40B4-BE49-F238E27FC236}">
                <a16:creationId xmlns:a16="http://schemas.microsoft.com/office/drawing/2014/main" id="{617707A0-651A-4F21-89F6-9BFBA3AD82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E0EA06-5540-4C7B-9477-D0C8304682F6}"/>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340660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52B5A-6A0E-4421-96CF-588F3B95DA10}"/>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311090-D461-4B64-85B0-C07E8C982D6C}"/>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8763DA-A3F2-4436-8059-E0974508874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67CFE0-2FED-486B-BC11-628DFD146FD9}"/>
              </a:ext>
            </a:extLst>
          </p:cNvPr>
          <p:cNvSpPr>
            <a:spLocks noGrp="1"/>
          </p:cNvSpPr>
          <p:nvPr>
            <p:ph type="dt" sz="half" idx="10"/>
          </p:nvPr>
        </p:nvSpPr>
        <p:spPr/>
        <p:txBody>
          <a:bodyPr/>
          <a:lstStyle/>
          <a:p>
            <a:fld id="{94DBB379-C855-4A72-BAA8-DF1B8D7C52F7}" type="datetime1">
              <a:rPr lang="zh-CN" altLang="en-US" smtClean="0"/>
              <a:t>2020/4/25</a:t>
            </a:fld>
            <a:endParaRPr lang="zh-CN" altLang="en-US"/>
          </a:p>
        </p:txBody>
      </p:sp>
      <p:sp>
        <p:nvSpPr>
          <p:cNvPr id="6" name="页脚占位符 5">
            <a:extLst>
              <a:ext uri="{FF2B5EF4-FFF2-40B4-BE49-F238E27FC236}">
                <a16:creationId xmlns:a16="http://schemas.microsoft.com/office/drawing/2014/main" id="{4F6FAB23-638A-446A-8CA1-B16163BF09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67AC3A-C84A-499F-8461-B1DA4564B301}"/>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372061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F441-D185-4C52-946F-FD2BBF72668E}"/>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1C2678-7503-4DF6-9CDE-04CA502BAB3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E958F3-B2AD-4F4B-AAF6-015B192AE7E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AEDA17-4EFE-4D67-8A61-ECB7F0C56629}"/>
              </a:ext>
            </a:extLst>
          </p:cNvPr>
          <p:cNvSpPr>
            <a:spLocks noGrp="1"/>
          </p:cNvSpPr>
          <p:nvPr>
            <p:ph type="dt" sz="half" idx="10"/>
          </p:nvPr>
        </p:nvSpPr>
        <p:spPr/>
        <p:txBody>
          <a:bodyPr/>
          <a:lstStyle/>
          <a:p>
            <a:fld id="{6D3D4F23-6A54-47E6-8D23-31DF5C76FAFA}" type="datetime1">
              <a:rPr lang="zh-CN" altLang="en-US" smtClean="0"/>
              <a:t>2020/4/25</a:t>
            </a:fld>
            <a:endParaRPr lang="zh-CN" altLang="en-US"/>
          </a:p>
        </p:txBody>
      </p:sp>
      <p:sp>
        <p:nvSpPr>
          <p:cNvPr id="6" name="页脚占位符 5">
            <a:extLst>
              <a:ext uri="{FF2B5EF4-FFF2-40B4-BE49-F238E27FC236}">
                <a16:creationId xmlns:a16="http://schemas.microsoft.com/office/drawing/2014/main" id="{C8FA814F-3276-4FFA-99ED-9CAD785180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9150EC-DF90-43DA-82CD-7CD6199A1328}"/>
              </a:ext>
            </a:extLst>
          </p:cNvPr>
          <p:cNvSpPr>
            <a:spLocks noGrp="1"/>
          </p:cNvSpPr>
          <p:nvPr>
            <p:ph type="sldNum" sz="quarter" idx="12"/>
          </p:nvPr>
        </p:nvSpPr>
        <p:spPr/>
        <p:txBody>
          <a:body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37675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3EDEC1-EE98-4ED8-830B-5D3D974D39C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31B85E-56C9-4E7B-98B9-584A5F0A8AE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25BEF9-33C5-4DCD-83D3-62C446B7B3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84C84-7860-4A59-8538-851201378974}" type="datetime1">
              <a:rPr lang="zh-CN" altLang="en-US" smtClean="0"/>
              <a:t>2020/4/25</a:t>
            </a:fld>
            <a:endParaRPr lang="zh-CN" altLang="en-US"/>
          </a:p>
        </p:txBody>
      </p:sp>
      <p:sp>
        <p:nvSpPr>
          <p:cNvPr id="5" name="页脚占位符 4">
            <a:extLst>
              <a:ext uri="{FF2B5EF4-FFF2-40B4-BE49-F238E27FC236}">
                <a16:creationId xmlns:a16="http://schemas.microsoft.com/office/drawing/2014/main" id="{28916771-F0D1-410B-B673-4E909314079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83588A-24BD-4069-B536-AB94C224E18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662E7-97A8-4755-A251-C70BB9D68E23}" type="slidenum">
              <a:rPr lang="zh-CN" altLang="en-US" smtClean="0"/>
              <a:t>‹#›</a:t>
            </a:fld>
            <a:endParaRPr lang="zh-CN" altLang="en-US"/>
          </a:p>
        </p:txBody>
      </p:sp>
    </p:spTree>
    <p:extLst>
      <p:ext uri="{BB962C8B-B14F-4D97-AF65-F5344CB8AC3E}">
        <p14:creationId xmlns:p14="http://schemas.microsoft.com/office/powerpoint/2010/main" val="186852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C9C80-E8D7-4B31-989F-93E08C3C831C}"/>
              </a:ext>
            </a:extLst>
          </p:cNvPr>
          <p:cNvSpPr>
            <a:spLocks noGrp="1"/>
          </p:cNvSpPr>
          <p:nvPr>
            <p:ph type="ctrTitle"/>
          </p:nvPr>
        </p:nvSpPr>
        <p:spPr/>
        <p:txBody>
          <a:bodyPr/>
          <a:lstStyle/>
          <a:p>
            <a:r>
              <a:rPr lang="en-US" altLang="zh-CN" dirty="0"/>
              <a:t>What Factors Drive Global Stock Returns?</a:t>
            </a:r>
            <a:endParaRPr lang="zh-CN" altLang="en-US" dirty="0"/>
          </a:p>
        </p:txBody>
      </p:sp>
      <p:sp>
        <p:nvSpPr>
          <p:cNvPr id="3" name="副标题 2">
            <a:extLst>
              <a:ext uri="{FF2B5EF4-FFF2-40B4-BE49-F238E27FC236}">
                <a16:creationId xmlns:a16="http://schemas.microsoft.com/office/drawing/2014/main" id="{D9FD134C-3B0A-4DA9-A8B5-792D3927F9DF}"/>
              </a:ext>
            </a:extLst>
          </p:cNvPr>
          <p:cNvSpPr>
            <a:spLocks noGrp="1"/>
          </p:cNvSpPr>
          <p:nvPr>
            <p:ph type="subTitle" idx="1"/>
          </p:nvPr>
        </p:nvSpPr>
        <p:spPr>
          <a:xfrm>
            <a:off x="957943" y="3612923"/>
            <a:ext cx="7228114" cy="1655762"/>
          </a:xfrm>
        </p:spPr>
        <p:txBody>
          <a:bodyPr>
            <a:normAutofit/>
          </a:bodyPr>
          <a:lstStyle/>
          <a:p>
            <a:r>
              <a:rPr lang="en-US" altLang="zh-CN" dirty="0" err="1"/>
              <a:t>Kewei</a:t>
            </a:r>
            <a:r>
              <a:rPr lang="en-US" altLang="zh-CN" dirty="0"/>
              <a:t> Hou, G. Andrew Karolyi and  Bong-Chan Kho</a:t>
            </a:r>
          </a:p>
          <a:p>
            <a:r>
              <a:rPr lang="en-US" altLang="zh-CN" dirty="0"/>
              <a:t>The Review of Financial Studies, Vol. 24, No. 8</a:t>
            </a:r>
          </a:p>
          <a:p>
            <a:r>
              <a:rPr lang="en-US" altLang="zh-CN" dirty="0"/>
              <a:t>Yue Yang</a:t>
            </a:r>
            <a:endParaRPr lang="zh-CN" altLang="en-US" dirty="0"/>
          </a:p>
        </p:txBody>
      </p:sp>
    </p:spTree>
    <p:extLst>
      <p:ext uri="{BB962C8B-B14F-4D97-AF65-F5344CB8AC3E}">
        <p14:creationId xmlns:p14="http://schemas.microsoft.com/office/powerpoint/2010/main" val="194020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A264-263E-4B4F-8205-444820C4E8F9}"/>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D100887C-13BB-4D40-A453-892DA66C1B0A}"/>
              </a:ext>
            </a:extLst>
          </p:cNvPr>
          <p:cNvSpPr>
            <a:spLocks noGrp="1"/>
          </p:cNvSpPr>
          <p:nvPr>
            <p:ph idx="1"/>
          </p:nvPr>
        </p:nvSpPr>
        <p:spPr/>
        <p:txBody>
          <a:bodyPr/>
          <a:lstStyle/>
          <a:p>
            <a:r>
              <a:rPr lang="en-US" altLang="zh-CN" dirty="0"/>
              <a:t>Time-series regression tests with country, industry, and characteristic-sorted test portfolios</a:t>
            </a:r>
          </a:p>
          <a:p>
            <a:r>
              <a:rPr lang="en-US" altLang="zh-CN" dirty="0"/>
              <a:t>Similar model to </a:t>
            </a:r>
            <a:r>
              <a:rPr lang="en-US" altLang="zh-CN" dirty="0" err="1"/>
              <a:t>Fama</a:t>
            </a:r>
            <a:r>
              <a:rPr lang="en-US" altLang="zh-CN" dirty="0"/>
              <a:t> and French (1993, 1996), but no particular multifactor model in mind.</a:t>
            </a:r>
            <a:endParaRPr lang="zh-CN" altLang="en-US" dirty="0"/>
          </a:p>
        </p:txBody>
      </p:sp>
      <p:pic>
        <p:nvPicPr>
          <p:cNvPr id="4" name="图片 3">
            <a:extLst>
              <a:ext uri="{FF2B5EF4-FFF2-40B4-BE49-F238E27FC236}">
                <a16:creationId xmlns:a16="http://schemas.microsoft.com/office/drawing/2014/main" id="{D0FB9E29-15DF-4F53-942A-9418FC3F3FFB}"/>
              </a:ext>
            </a:extLst>
          </p:cNvPr>
          <p:cNvPicPr>
            <a:picLocks noChangeAspect="1"/>
          </p:cNvPicPr>
          <p:nvPr/>
        </p:nvPicPr>
        <p:blipFill>
          <a:blip r:embed="rId3"/>
          <a:stretch>
            <a:fillRect/>
          </a:stretch>
        </p:blipFill>
        <p:spPr>
          <a:xfrm>
            <a:off x="555819" y="4001294"/>
            <a:ext cx="8032362" cy="1222058"/>
          </a:xfrm>
          <a:prstGeom prst="rect">
            <a:avLst/>
          </a:prstGeom>
        </p:spPr>
      </p:pic>
      <p:sp>
        <p:nvSpPr>
          <p:cNvPr id="5" name="日期占位符 4">
            <a:extLst>
              <a:ext uri="{FF2B5EF4-FFF2-40B4-BE49-F238E27FC236}">
                <a16:creationId xmlns:a16="http://schemas.microsoft.com/office/drawing/2014/main" id="{321089A2-3968-418B-AB95-CD093FCC2B7D}"/>
              </a:ext>
            </a:extLst>
          </p:cNvPr>
          <p:cNvSpPr>
            <a:spLocks noGrp="1"/>
          </p:cNvSpPr>
          <p:nvPr>
            <p:ph type="dt" sz="half" idx="10"/>
          </p:nvPr>
        </p:nvSpPr>
        <p:spPr/>
        <p:txBody>
          <a:bodyPr/>
          <a:lstStyle/>
          <a:p>
            <a:fld id="{567403E6-1B7A-42B3-9479-A5F94D51C48E}" type="datetime1">
              <a:rPr lang="zh-CN" altLang="en-US" smtClean="0"/>
              <a:t>2020/4/25</a:t>
            </a:fld>
            <a:endParaRPr lang="zh-CN" altLang="en-US"/>
          </a:p>
        </p:txBody>
      </p:sp>
      <p:sp>
        <p:nvSpPr>
          <p:cNvPr id="6" name="页脚占位符 5">
            <a:extLst>
              <a:ext uri="{FF2B5EF4-FFF2-40B4-BE49-F238E27FC236}">
                <a16:creationId xmlns:a16="http://schemas.microsoft.com/office/drawing/2014/main" id="{38987A54-3CE6-444C-8834-0D2212234D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BFE617-41DB-4700-A098-A919C61D6FE2}"/>
              </a:ext>
            </a:extLst>
          </p:cNvPr>
          <p:cNvSpPr>
            <a:spLocks noGrp="1"/>
          </p:cNvSpPr>
          <p:nvPr>
            <p:ph type="sldNum" sz="quarter" idx="12"/>
          </p:nvPr>
        </p:nvSpPr>
        <p:spPr/>
        <p:txBody>
          <a:bodyPr/>
          <a:lstStyle/>
          <a:p>
            <a:fld id="{15D662E7-97A8-4755-A251-C70BB9D68E23}" type="slidenum">
              <a:rPr lang="zh-CN" altLang="en-US" smtClean="0"/>
              <a:t>10</a:t>
            </a:fld>
            <a:endParaRPr lang="zh-CN" altLang="en-US"/>
          </a:p>
        </p:txBody>
      </p:sp>
    </p:spTree>
    <p:extLst>
      <p:ext uri="{BB962C8B-B14F-4D97-AF65-F5344CB8AC3E}">
        <p14:creationId xmlns:p14="http://schemas.microsoft.com/office/powerpoint/2010/main" val="2508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2DF17-5029-42D7-8FB8-6DBF68C7B380}"/>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F82DDE24-A69F-4378-8B82-E4CF3F17A88F}"/>
              </a:ext>
            </a:extLst>
          </p:cNvPr>
          <p:cNvSpPr>
            <a:spLocks noGrp="1"/>
          </p:cNvSpPr>
          <p:nvPr>
            <p:ph idx="1"/>
          </p:nvPr>
        </p:nvSpPr>
        <p:spPr/>
        <p:txBody>
          <a:bodyPr>
            <a:normAutofit/>
          </a:bodyPr>
          <a:lstStyle/>
          <a:p>
            <a:r>
              <a:rPr lang="en-US" altLang="zh-CN" dirty="0"/>
              <a:t>Country-Specific or Global Factors? </a:t>
            </a:r>
          </a:p>
          <a:p>
            <a:r>
              <a:rPr lang="en-US" altLang="zh-CN" dirty="0"/>
              <a:t>Griffin (2002)</a:t>
            </a:r>
            <a:r>
              <a:rPr lang="zh-CN" altLang="en-US" dirty="0"/>
              <a:t>：</a:t>
            </a:r>
            <a:r>
              <a:rPr lang="en-US" altLang="zh-CN" dirty="0"/>
              <a:t>the choice of a local rather than a global model can substantially affect expected returns</a:t>
            </a:r>
          </a:p>
          <a:p>
            <a:r>
              <a:rPr lang="en-US" altLang="zh-CN" dirty="0"/>
              <a:t>Global(W), local(L), and international (including local and foreign(F) components) versions of different multifactor models in each country using industry and characteristic-sorted (size, B/M, Mom, C/P, D/P, and E/P) quintile test portfolios. </a:t>
            </a:r>
          </a:p>
        </p:txBody>
      </p:sp>
      <p:sp>
        <p:nvSpPr>
          <p:cNvPr id="6" name="日期占位符 5">
            <a:extLst>
              <a:ext uri="{FF2B5EF4-FFF2-40B4-BE49-F238E27FC236}">
                <a16:creationId xmlns:a16="http://schemas.microsoft.com/office/drawing/2014/main" id="{0CE05103-01EE-451D-A9B5-540481B9B890}"/>
              </a:ext>
            </a:extLst>
          </p:cNvPr>
          <p:cNvSpPr>
            <a:spLocks noGrp="1"/>
          </p:cNvSpPr>
          <p:nvPr>
            <p:ph type="dt" sz="half" idx="10"/>
          </p:nvPr>
        </p:nvSpPr>
        <p:spPr/>
        <p:txBody>
          <a:bodyPr/>
          <a:lstStyle/>
          <a:p>
            <a:fld id="{3B0A667B-5794-4BC6-88C0-9518FD302680}" type="datetime1">
              <a:rPr lang="zh-CN" altLang="en-US" smtClean="0"/>
              <a:t>2020/4/25</a:t>
            </a:fld>
            <a:endParaRPr lang="zh-CN" altLang="en-US"/>
          </a:p>
        </p:txBody>
      </p:sp>
      <p:sp>
        <p:nvSpPr>
          <p:cNvPr id="7" name="页脚占位符 6">
            <a:extLst>
              <a:ext uri="{FF2B5EF4-FFF2-40B4-BE49-F238E27FC236}">
                <a16:creationId xmlns:a16="http://schemas.microsoft.com/office/drawing/2014/main" id="{72F4CA26-D543-4CED-821D-EC9F2EEFD3C9}"/>
              </a:ext>
            </a:extLst>
          </p:cNvPr>
          <p:cNvSpPr>
            <a:spLocks noGrp="1"/>
          </p:cNvSpPr>
          <p:nvPr>
            <p:ph type="ftr" sz="quarter" idx="11"/>
          </p:nvPr>
        </p:nvSpPr>
        <p:spPr/>
        <p:txBody>
          <a:bodyPr/>
          <a:lstStyle/>
          <a:p>
            <a:endParaRPr lang="zh-CN" altLang="en-US"/>
          </a:p>
        </p:txBody>
      </p:sp>
      <p:sp>
        <p:nvSpPr>
          <p:cNvPr id="8" name="灯片编号占位符 7">
            <a:extLst>
              <a:ext uri="{FF2B5EF4-FFF2-40B4-BE49-F238E27FC236}">
                <a16:creationId xmlns:a16="http://schemas.microsoft.com/office/drawing/2014/main" id="{05125EB4-7F51-446E-A50F-C6BC5E0F6055}"/>
              </a:ext>
            </a:extLst>
          </p:cNvPr>
          <p:cNvSpPr>
            <a:spLocks noGrp="1"/>
          </p:cNvSpPr>
          <p:nvPr>
            <p:ph type="sldNum" sz="quarter" idx="12"/>
          </p:nvPr>
        </p:nvSpPr>
        <p:spPr/>
        <p:txBody>
          <a:bodyPr/>
          <a:lstStyle/>
          <a:p>
            <a:fld id="{15D662E7-97A8-4755-A251-C70BB9D68E23}" type="slidenum">
              <a:rPr lang="zh-CN" altLang="en-US" smtClean="0"/>
              <a:t>11</a:t>
            </a:fld>
            <a:endParaRPr lang="zh-CN" altLang="en-US"/>
          </a:p>
        </p:txBody>
      </p:sp>
    </p:spTree>
    <p:extLst>
      <p:ext uri="{BB962C8B-B14F-4D97-AF65-F5344CB8AC3E}">
        <p14:creationId xmlns:p14="http://schemas.microsoft.com/office/powerpoint/2010/main" val="389680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E131C5EC-D5E5-4382-82A6-08698D7AE6E1}"/>
              </a:ext>
            </a:extLst>
          </p:cNvPr>
          <p:cNvSpPr>
            <a:spLocks noGrp="1"/>
          </p:cNvSpPr>
          <p:nvPr>
            <p:ph type="dt" sz="half" idx="10"/>
          </p:nvPr>
        </p:nvSpPr>
        <p:spPr/>
        <p:txBody>
          <a:bodyPr/>
          <a:lstStyle/>
          <a:p>
            <a:fld id="{A134854E-F93B-46D9-998C-203681B07B8D}" type="datetime1">
              <a:rPr lang="zh-CN" altLang="en-US" smtClean="0"/>
              <a:t>2020/4/25</a:t>
            </a:fld>
            <a:endParaRPr lang="zh-CN" altLang="en-US"/>
          </a:p>
        </p:txBody>
      </p:sp>
      <p:sp>
        <p:nvSpPr>
          <p:cNvPr id="6" name="页脚占位符 5">
            <a:extLst>
              <a:ext uri="{FF2B5EF4-FFF2-40B4-BE49-F238E27FC236}">
                <a16:creationId xmlns:a16="http://schemas.microsoft.com/office/drawing/2014/main" id="{CC2BD2E4-7476-4A20-9AF7-27FED9875C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68F22-4661-4E3F-966D-85C9F7EDBE80}"/>
              </a:ext>
            </a:extLst>
          </p:cNvPr>
          <p:cNvSpPr>
            <a:spLocks noGrp="1"/>
          </p:cNvSpPr>
          <p:nvPr>
            <p:ph type="sldNum" sz="quarter" idx="12"/>
          </p:nvPr>
        </p:nvSpPr>
        <p:spPr/>
        <p:txBody>
          <a:bodyPr/>
          <a:lstStyle/>
          <a:p>
            <a:fld id="{15D662E7-97A8-4755-A251-C70BB9D68E23}" type="slidenum">
              <a:rPr lang="zh-CN" altLang="en-US" smtClean="0"/>
              <a:t>12</a:t>
            </a:fld>
            <a:endParaRPr lang="zh-CN" altLang="en-US"/>
          </a:p>
        </p:txBody>
      </p:sp>
      <p:pic>
        <p:nvPicPr>
          <p:cNvPr id="15" name="图片 14">
            <a:extLst>
              <a:ext uri="{FF2B5EF4-FFF2-40B4-BE49-F238E27FC236}">
                <a16:creationId xmlns:a16="http://schemas.microsoft.com/office/drawing/2014/main" id="{7B471D17-C6D7-4602-B175-2266BE47615C}"/>
              </a:ext>
            </a:extLst>
          </p:cNvPr>
          <p:cNvPicPr>
            <a:picLocks noChangeAspect="1"/>
          </p:cNvPicPr>
          <p:nvPr/>
        </p:nvPicPr>
        <p:blipFill>
          <a:blip r:embed="rId2"/>
          <a:stretch>
            <a:fillRect/>
          </a:stretch>
        </p:blipFill>
        <p:spPr>
          <a:xfrm>
            <a:off x="0" y="2254669"/>
            <a:ext cx="9144000" cy="2348662"/>
          </a:xfrm>
          <a:prstGeom prst="rect">
            <a:avLst/>
          </a:prstGeom>
        </p:spPr>
      </p:pic>
      <p:sp>
        <p:nvSpPr>
          <p:cNvPr id="16" name="文本框 15">
            <a:extLst>
              <a:ext uri="{FF2B5EF4-FFF2-40B4-BE49-F238E27FC236}">
                <a16:creationId xmlns:a16="http://schemas.microsoft.com/office/drawing/2014/main" id="{22AF9537-A784-446E-A279-41C84B08BA85}"/>
              </a:ext>
            </a:extLst>
          </p:cNvPr>
          <p:cNvSpPr txBox="1"/>
          <p:nvPr/>
        </p:nvSpPr>
        <p:spPr>
          <a:xfrm>
            <a:off x="2686050" y="5295175"/>
            <a:ext cx="4005072" cy="369332"/>
          </a:xfrm>
          <a:prstGeom prst="rect">
            <a:avLst/>
          </a:prstGeom>
          <a:noFill/>
        </p:spPr>
        <p:txBody>
          <a:bodyPr wrap="square" rtlCol="0">
            <a:spAutoFit/>
          </a:bodyPr>
          <a:lstStyle/>
          <a:p>
            <a:r>
              <a:rPr lang="en-US" altLang="zh-CN" dirty="0"/>
              <a:t>Global model performs the worst</a:t>
            </a:r>
            <a:endParaRPr lang="zh-CN" altLang="en-US" dirty="0"/>
          </a:p>
        </p:txBody>
      </p:sp>
    </p:spTree>
    <p:extLst>
      <p:ext uri="{BB962C8B-B14F-4D97-AF65-F5344CB8AC3E}">
        <p14:creationId xmlns:p14="http://schemas.microsoft.com/office/powerpoint/2010/main" val="96660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3F269-0DA9-4D6B-9FE0-07EE20E9EA2F}"/>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89A6A3CA-7103-47EC-8AE7-86F67AC2E6D1}"/>
              </a:ext>
            </a:extLst>
          </p:cNvPr>
          <p:cNvSpPr>
            <a:spLocks noGrp="1"/>
          </p:cNvSpPr>
          <p:nvPr>
            <p:ph idx="1"/>
          </p:nvPr>
        </p:nvSpPr>
        <p:spPr/>
        <p:txBody>
          <a:bodyPr>
            <a:normAutofit/>
          </a:bodyPr>
          <a:lstStyle/>
          <a:p>
            <a:r>
              <a:rPr lang="en-US" altLang="zh-CN" b="1" dirty="0"/>
              <a:t>Characteristics, Covariances, and Global Stock Returns</a:t>
            </a:r>
          </a:p>
          <a:p>
            <a:r>
              <a:rPr lang="en-US" altLang="zh-CN" dirty="0"/>
              <a:t>Daniel and Titman (1997):  "characteristic model.”</a:t>
            </a:r>
          </a:p>
          <a:p>
            <a:r>
              <a:rPr lang="en-US" altLang="zh-CN" dirty="0"/>
              <a:t>In the characteristic model, expected returns are linked directly to firm-level characteristics due to investors' behavioral biases and they are specifically not determined by the covariance structure of returns.</a:t>
            </a:r>
          </a:p>
          <a:p>
            <a:r>
              <a:rPr lang="en-US" altLang="zh-CN" dirty="0"/>
              <a:t>size, B/M, C/P, and momentum, and their corresponding factor risk loadings</a:t>
            </a:r>
            <a:endParaRPr lang="zh-CN" altLang="en-US" dirty="0"/>
          </a:p>
        </p:txBody>
      </p:sp>
      <p:sp>
        <p:nvSpPr>
          <p:cNvPr id="4" name="日期占位符 3">
            <a:extLst>
              <a:ext uri="{FF2B5EF4-FFF2-40B4-BE49-F238E27FC236}">
                <a16:creationId xmlns:a16="http://schemas.microsoft.com/office/drawing/2014/main" id="{E9732A18-16AB-4FAF-8820-D2FCD9FF0802}"/>
              </a:ext>
            </a:extLst>
          </p:cNvPr>
          <p:cNvSpPr>
            <a:spLocks noGrp="1"/>
          </p:cNvSpPr>
          <p:nvPr>
            <p:ph type="dt" sz="half" idx="10"/>
          </p:nvPr>
        </p:nvSpPr>
        <p:spPr/>
        <p:txBody>
          <a:bodyPr/>
          <a:lstStyle/>
          <a:p>
            <a:fld id="{EC2554AA-1675-4720-BB47-35DED7F078CA}" type="datetime1">
              <a:rPr lang="zh-CN" altLang="en-US" smtClean="0"/>
              <a:t>2020/4/25</a:t>
            </a:fld>
            <a:endParaRPr lang="zh-CN" altLang="en-US"/>
          </a:p>
        </p:txBody>
      </p:sp>
      <p:sp>
        <p:nvSpPr>
          <p:cNvPr id="5" name="页脚占位符 4">
            <a:extLst>
              <a:ext uri="{FF2B5EF4-FFF2-40B4-BE49-F238E27FC236}">
                <a16:creationId xmlns:a16="http://schemas.microsoft.com/office/drawing/2014/main" id="{FCCD8059-914A-472A-9184-C6490CFFE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01A6B5-CA14-4DCA-A3C0-A746A4022079}"/>
              </a:ext>
            </a:extLst>
          </p:cNvPr>
          <p:cNvSpPr>
            <a:spLocks noGrp="1"/>
          </p:cNvSpPr>
          <p:nvPr>
            <p:ph type="sldNum" sz="quarter" idx="12"/>
          </p:nvPr>
        </p:nvSpPr>
        <p:spPr/>
        <p:txBody>
          <a:bodyPr/>
          <a:lstStyle/>
          <a:p>
            <a:fld id="{15D662E7-97A8-4755-A251-C70BB9D68E23}" type="slidenum">
              <a:rPr lang="zh-CN" altLang="en-US" smtClean="0"/>
              <a:t>13</a:t>
            </a:fld>
            <a:endParaRPr lang="zh-CN" altLang="en-US"/>
          </a:p>
        </p:txBody>
      </p:sp>
    </p:spTree>
    <p:extLst>
      <p:ext uri="{BB962C8B-B14F-4D97-AF65-F5344CB8AC3E}">
        <p14:creationId xmlns:p14="http://schemas.microsoft.com/office/powerpoint/2010/main" val="13081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92DC2-4E4D-4CAD-ABD1-8F7D40F1A979}"/>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8610BA4F-A304-4F96-94F1-E5D0C1095B86}"/>
              </a:ext>
            </a:extLst>
          </p:cNvPr>
          <p:cNvSpPr>
            <a:spLocks noGrp="1"/>
          </p:cNvSpPr>
          <p:nvPr>
            <p:ph idx="1"/>
          </p:nvPr>
        </p:nvSpPr>
        <p:spPr/>
        <p:txBody>
          <a:bodyPr>
            <a:normAutofit fontScale="92500" lnSpcReduction="10000"/>
          </a:bodyPr>
          <a:lstStyle/>
          <a:p>
            <a:r>
              <a:rPr lang="zh-CN" altLang="en-US" dirty="0"/>
              <a:t>①</a:t>
            </a:r>
            <a:r>
              <a:rPr lang="en-US" altLang="zh-CN" dirty="0"/>
              <a:t>sort global stocks at the end of June of each year t into three size groups (S; M; B) based on market capitalization at the end of June. </a:t>
            </a:r>
          </a:p>
          <a:p>
            <a:r>
              <a:rPr lang="en-US" altLang="zh-CN" dirty="0"/>
              <a:t>Also sort them into three groups by C/P or B/M (L; M; and H) based on the value of C/P or B/M from year t - 1. </a:t>
            </a:r>
          </a:p>
          <a:p>
            <a:r>
              <a:rPr lang="pt-BR" altLang="zh-CN" dirty="0"/>
              <a:t>S/L, S/M, S/H, M/L, M/M, M/H, B/L, B/M, and B/H</a:t>
            </a:r>
          </a:p>
          <a:p>
            <a:r>
              <a:rPr lang="zh-CN" altLang="en-US" dirty="0"/>
              <a:t>②</a:t>
            </a:r>
            <a:r>
              <a:rPr lang="en-US" altLang="zh-CN" dirty="0" err="1"/>
              <a:t>subdivid</a:t>
            </a:r>
            <a:r>
              <a:rPr lang="en-US" altLang="zh-CN" dirty="0"/>
              <a:t> into three portfolios (L, M, and H) using pre-formation C/P or B/M factor loadings estimated with monthly returns over the previous 36 months using the global HKK model or the </a:t>
            </a:r>
            <a:r>
              <a:rPr lang="en-US" altLang="zh-CN" dirty="0" err="1"/>
              <a:t>Fama</a:t>
            </a:r>
            <a:r>
              <a:rPr lang="en-US" altLang="zh-CN" dirty="0"/>
              <a:t>-French model</a:t>
            </a:r>
            <a:endParaRPr lang="zh-CN" altLang="en-US" dirty="0"/>
          </a:p>
        </p:txBody>
      </p:sp>
      <p:sp>
        <p:nvSpPr>
          <p:cNvPr id="4" name="日期占位符 3">
            <a:extLst>
              <a:ext uri="{FF2B5EF4-FFF2-40B4-BE49-F238E27FC236}">
                <a16:creationId xmlns:a16="http://schemas.microsoft.com/office/drawing/2014/main" id="{9B932995-8A79-417B-A883-1DA7285A385A}"/>
              </a:ext>
            </a:extLst>
          </p:cNvPr>
          <p:cNvSpPr>
            <a:spLocks noGrp="1"/>
          </p:cNvSpPr>
          <p:nvPr>
            <p:ph type="dt" sz="half" idx="10"/>
          </p:nvPr>
        </p:nvSpPr>
        <p:spPr/>
        <p:txBody>
          <a:bodyPr/>
          <a:lstStyle/>
          <a:p>
            <a:fld id="{4D60860B-2A78-46AB-8022-01ED218C042F}" type="datetime1">
              <a:rPr lang="zh-CN" altLang="en-US" smtClean="0"/>
              <a:t>2020/4/25</a:t>
            </a:fld>
            <a:endParaRPr lang="zh-CN" altLang="en-US"/>
          </a:p>
        </p:txBody>
      </p:sp>
      <p:sp>
        <p:nvSpPr>
          <p:cNvPr id="5" name="页脚占位符 4">
            <a:extLst>
              <a:ext uri="{FF2B5EF4-FFF2-40B4-BE49-F238E27FC236}">
                <a16:creationId xmlns:a16="http://schemas.microsoft.com/office/drawing/2014/main" id="{9B8ADE4D-551C-4079-ACFF-D4C891A95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348FC0-76B4-4F90-9FC6-4854DC278877}"/>
              </a:ext>
            </a:extLst>
          </p:cNvPr>
          <p:cNvSpPr>
            <a:spLocks noGrp="1"/>
          </p:cNvSpPr>
          <p:nvPr>
            <p:ph type="sldNum" sz="quarter" idx="12"/>
          </p:nvPr>
        </p:nvSpPr>
        <p:spPr/>
        <p:txBody>
          <a:bodyPr/>
          <a:lstStyle/>
          <a:p>
            <a:fld id="{15D662E7-97A8-4755-A251-C70BB9D68E23}" type="slidenum">
              <a:rPr lang="zh-CN" altLang="en-US" smtClean="0"/>
              <a:t>14</a:t>
            </a:fld>
            <a:endParaRPr lang="zh-CN" altLang="en-US"/>
          </a:p>
        </p:txBody>
      </p:sp>
    </p:spTree>
    <p:extLst>
      <p:ext uri="{BB962C8B-B14F-4D97-AF65-F5344CB8AC3E}">
        <p14:creationId xmlns:p14="http://schemas.microsoft.com/office/powerpoint/2010/main" val="110338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85D98-8C60-4FC0-82DA-B74EF1A7056A}"/>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9AA16BF5-0628-454B-A441-C203D256D6EE}"/>
              </a:ext>
            </a:extLst>
          </p:cNvPr>
          <p:cNvSpPr>
            <a:spLocks noGrp="1"/>
          </p:cNvSpPr>
          <p:nvPr>
            <p:ph idx="1"/>
          </p:nvPr>
        </p:nvSpPr>
        <p:spPr/>
        <p:txBody>
          <a:bodyPr/>
          <a:lstStyle/>
          <a:p>
            <a:r>
              <a:rPr lang="zh-CN" altLang="en-US" dirty="0"/>
              <a:t>③</a:t>
            </a:r>
            <a:r>
              <a:rPr lang="en-US" altLang="zh-CN" dirty="0"/>
              <a:t>"characteristic-balanced" portfolio: long: high-C/P (B/M) loading portfolio; short:  high-C/P (B/M) loading portfolio </a:t>
            </a:r>
          </a:p>
          <a:p>
            <a:r>
              <a:rPr lang="zh-CN" altLang="en-US" dirty="0"/>
              <a:t>④</a:t>
            </a:r>
            <a:r>
              <a:rPr lang="en-US" altLang="zh-CN" dirty="0"/>
              <a:t>estimate regressions of the returns of the nine characteristic-balanced portfolios and the combined portfolio on the HKK factors (</a:t>
            </a:r>
            <a:r>
              <a:rPr lang="en-US" altLang="zh-CN" dirty="0" err="1"/>
              <a:t>Fama</a:t>
            </a:r>
            <a:r>
              <a:rPr lang="en-US" altLang="zh-CN" dirty="0"/>
              <a:t>-French factors)</a:t>
            </a:r>
            <a:endParaRPr lang="zh-CN" altLang="en-US" dirty="0"/>
          </a:p>
        </p:txBody>
      </p:sp>
      <p:sp>
        <p:nvSpPr>
          <p:cNvPr id="4" name="日期占位符 3">
            <a:extLst>
              <a:ext uri="{FF2B5EF4-FFF2-40B4-BE49-F238E27FC236}">
                <a16:creationId xmlns:a16="http://schemas.microsoft.com/office/drawing/2014/main" id="{0030F6CF-F9F7-4847-9405-7EE4940C193C}"/>
              </a:ext>
            </a:extLst>
          </p:cNvPr>
          <p:cNvSpPr>
            <a:spLocks noGrp="1"/>
          </p:cNvSpPr>
          <p:nvPr>
            <p:ph type="dt" sz="half" idx="10"/>
          </p:nvPr>
        </p:nvSpPr>
        <p:spPr/>
        <p:txBody>
          <a:bodyPr/>
          <a:lstStyle/>
          <a:p>
            <a:fld id="{85CEBA3B-3E11-4ACF-934B-BE057D2E9D52}" type="datetime1">
              <a:rPr lang="zh-CN" altLang="en-US" smtClean="0"/>
              <a:t>2020/4/25</a:t>
            </a:fld>
            <a:endParaRPr lang="zh-CN" altLang="en-US"/>
          </a:p>
        </p:txBody>
      </p:sp>
      <p:sp>
        <p:nvSpPr>
          <p:cNvPr id="5" name="页脚占位符 4">
            <a:extLst>
              <a:ext uri="{FF2B5EF4-FFF2-40B4-BE49-F238E27FC236}">
                <a16:creationId xmlns:a16="http://schemas.microsoft.com/office/drawing/2014/main" id="{822CE83D-D5A1-4764-A94C-45016EF585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E4E109-C74C-4B97-A365-187D457867CD}"/>
              </a:ext>
            </a:extLst>
          </p:cNvPr>
          <p:cNvSpPr>
            <a:spLocks noGrp="1"/>
          </p:cNvSpPr>
          <p:nvPr>
            <p:ph type="sldNum" sz="quarter" idx="12"/>
          </p:nvPr>
        </p:nvSpPr>
        <p:spPr/>
        <p:txBody>
          <a:bodyPr/>
          <a:lstStyle/>
          <a:p>
            <a:fld id="{15D662E7-97A8-4755-A251-C70BB9D68E23}" type="slidenum">
              <a:rPr lang="zh-CN" altLang="en-US" smtClean="0"/>
              <a:t>15</a:t>
            </a:fld>
            <a:endParaRPr lang="zh-CN" altLang="en-US"/>
          </a:p>
        </p:txBody>
      </p:sp>
    </p:spTree>
    <p:extLst>
      <p:ext uri="{BB962C8B-B14F-4D97-AF65-F5344CB8AC3E}">
        <p14:creationId xmlns:p14="http://schemas.microsoft.com/office/powerpoint/2010/main" val="240758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752C-1DF4-475E-BE6F-F0515A2451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C0028C-EFDC-492C-9767-B147420A1E9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F45F735-FC54-4338-9DAE-E474038CB183}"/>
              </a:ext>
            </a:extLst>
          </p:cNvPr>
          <p:cNvPicPr>
            <a:picLocks noChangeAspect="1"/>
          </p:cNvPicPr>
          <p:nvPr/>
        </p:nvPicPr>
        <p:blipFill>
          <a:blip r:embed="rId3"/>
          <a:stretch>
            <a:fillRect/>
          </a:stretch>
        </p:blipFill>
        <p:spPr>
          <a:xfrm>
            <a:off x="0" y="1383869"/>
            <a:ext cx="9144000" cy="3958766"/>
          </a:xfrm>
          <a:prstGeom prst="rect">
            <a:avLst/>
          </a:prstGeom>
        </p:spPr>
      </p:pic>
      <p:sp>
        <p:nvSpPr>
          <p:cNvPr id="5" name="矩形 4">
            <a:extLst>
              <a:ext uri="{FF2B5EF4-FFF2-40B4-BE49-F238E27FC236}">
                <a16:creationId xmlns:a16="http://schemas.microsoft.com/office/drawing/2014/main" id="{8ABB6E6D-CB90-499F-999B-956C68F5E8B3}"/>
              </a:ext>
            </a:extLst>
          </p:cNvPr>
          <p:cNvSpPr/>
          <p:nvPr/>
        </p:nvSpPr>
        <p:spPr>
          <a:xfrm>
            <a:off x="4297680" y="2167128"/>
            <a:ext cx="1078992" cy="312724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日期占位符 5">
            <a:extLst>
              <a:ext uri="{FF2B5EF4-FFF2-40B4-BE49-F238E27FC236}">
                <a16:creationId xmlns:a16="http://schemas.microsoft.com/office/drawing/2014/main" id="{0F0004E3-8C2F-4A39-9871-7493F8EC4555}"/>
              </a:ext>
            </a:extLst>
          </p:cNvPr>
          <p:cNvSpPr>
            <a:spLocks noGrp="1"/>
          </p:cNvSpPr>
          <p:nvPr>
            <p:ph type="dt" sz="half" idx="10"/>
          </p:nvPr>
        </p:nvSpPr>
        <p:spPr/>
        <p:txBody>
          <a:bodyPr/>
          <a:lstStyle/>
          <a:p>
            <a:fld id="{507645C1-1309-4F6F-BBA0-E02F47E2C1D6}" type="datetime1">
              <a:rPr lang="zh-CN" altLang="en-US" smtClean="0"/>
              <a:t>2020/4/25</a:t>
            </a:fld>
            <a:endParaRPr lang="zh-CN" altLang="en-US"/>
          </a:p>
        </p:txBody>
      </p:sp>
      <p:sp>
        <p:nvSpPr>
          <p:cNvPr id="7" name="页脚占位符 6">
            <a:extLst>
              <a:ext uri="{FF2B5EF4-FFF2-40B4-BE49-F238E27FC236}">
                <a16:creationId xmlns:a16="http://schemas.microsoft.com/office/drawing/2014/main" id="{01B056B9-7CC9-4CF4-A3EB-D809D1977456}"/>
              </a:ext>
            </a:extLst>
          </p:cNvPr>
          <p:cNvSpPr>
            <a:spLocks noGrp="1"/>
          </p:cNvSpPr>
          <p:nvPr>
            <p:ph type="ftr" sz="quarter" idx="11"/>
          </p:nvPr>
        </p:nvSpPr>
        <p:spPr/>
        <p:txBody>
          <a:bodyPr/>
          <a:lstStyle/>
          <a:p>
            <a:endParaRPr lang="zh-CN" altLang="en-US"/>
          </a:p>
        </p:txBody>
      </p:sp>
      <p:sp>
        <p:nvSpPr>
          <p:cNvPr id="8" name="灯片编号占位符 7">
            <a:extLst>
              <a:ext uri="{FF2B5EF4-FFF2-40B4-BE49-F238E27FC236}">
                <a16:creationId xmlns:a16="http://schemas.microsoft.com/office/drawing/2014/main" id="{9D877889-4BE2-4B39-AE03-54274A83F001}"/>
              </a:ext>
            </a:extLst>
          </p:cNvPr>
          <p:cNvSpPr>
            <a:spLocks noGrp="1"/>
          </p:cNvSpPr>
          <p:nvPr>
            <p:ph type="sldNum" sz="quarter" idx="12"/>
          </p:nvPr>
        </p:nvSpPr>
        <p:spPr/>
        <p:txBody>
          <a:bodyPr/>
          <a:lstStyle/>
          <a:p>
            <a:fld id="{15D662E7-97A8-4755-A251-C70BB9D68E23}" type="slidenum">
              <a:rPr lang="zh-CN" altLang="en-US" smtClean="0"/>
              <a:t>16</a:t>
            </a:fld>
            <a:endParaRPr lang="zh-CN" altLang="en-US"/>
          </a:p>
        </p:txBody>
      </p:sp>
    </p:spTree>
    <p:extLst>
      <p:ext uri="{BB962C8B-B14F-4D97-AF65-F5344CB8AC3E}">
        <p14:creationId xmlns:p14="http://schemas.microsoft.com/office/powerpoint/2010/main" val="327794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2F0067B-E300-49A8-A64D-0F2191D13FBA}"/>
              </a:ext>
            </a:extLst>
          </p:cNvPr>
          <p:cNvPicPr>
            <a:picLocks noChangeAspect="1"/>
          </p:cNvPicPr>
          <p:nvPr/>
        </p:nvPicPr>
        <p:blipFill>
          <a:blip r:embed="rId3"/>
          <a:stretch>
            <a:fillRect/>
          </a:stretch>
        </p:blipFill>
        <p:spPr>
          <a:xfrm>
            <a:off x="1103536" y="0"/>
            <a:ext cx="6936928" cy="6858000"/>
          </a:xfrm>
          <a:prstGeom prst="rect">
            <a:avLst/>
          </a:prstGeom>
        </p:spPr>
      </p:pic>
      <p:sp>
        <p:nvSpPr>
          <p:cNvPr id="5" name="矩形 4">
            <a:extLst>
              <a:ext uri="{FF2B5EF4-FFF2-40B4-BE49-F238E27FC236}">
                <a16:creationId xmlns:a16="http://schemas.microsoft.com/office/drawing/2014/main" id="{687F75F2-780D-4448-91F8-FDED7F71D8D4}"/>
              </a:ext>
            </a:extLst>
          </p:cNvPr>
          <p:cNvSpPr/>
          <p:nvPr/>
        </p:nvSpPr>
        <p:spPr>
          <a:xfrm>
            <a:off x="2139696" y="5998464"/>
            <a:ext cx="3401568" cy="17373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30BEE73-812D-4418-8FE4-ED18094A71A1}"/>
              </a:ext>
            </a:extLst>
          </p:cNvPr>
          <p:cNvSpPr/>
          <p:nvPr/>
        </p:nvSpPr>
        <p:spPr>
          <a:xfrm>
            <a:off x="1688592" y="1780032"/>
            <a:ext cx="3401568" cy="17373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95EC1C8-86FA-4ED7-AE00-049748CA545A}"/>
              </a:ext>
            </a:extLst>
          </p:cNvPr>
          <p:cNvSpPr/>
          <p:nvPr/>
        </p:nvSpPr>
        <p:spPr>
          <a:xfrm>
            <a:off x="2764536" y="4035552"/>
            <a:ext cx="5275928" cy="17373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7">
            <a:extLst>
              <a:ext uri="{FF2B5EF4-FFF2-40B4-BE49-F238E27FC236}">
                <a16:creationId xmlns:a16="http://schemas.microsoft.com/office/drawing/2014/main" id="{44D2D283-A266-40BE-950A-2B3708DE3D36}"/>
              </a:ext>
            </a:extLst>
          </p:cNvPr>
          <p:cNvSpPr>
            <a:spLocks noGrp="1"/>
          </p:cNvSpPr>
          <p:nvPr>
            <p:ph type="dt" sz="half" idx="10"/>
          </p:nvPr>
        </p:nvSpPr>
        <p:spPr/>
        <p:txBody>
          <a:bodyPr/>
          <a:lstStyle/>
          <a:p>
            <a:fld id="{D4EA77C1-2F4E-4B11-8E05-0C57E10B7588}" type="datetime1">
              <a:rPr lang="zh-CN" altLang="en-US" smtClean="0"/>
              <a:t>2020/4/25</a:t>
            </a:fld>
            <a:endParaRPr lang="zh-CN" altLang="en-US"/>
          </a:p>
        </p:txBody>
      </p:sp>
      <p:sp>
        <p:nvSpPr>
          <p:cNvPr id="9" name="页脚占位符 8">
            <a:extLst>
              <a:ext uri="{FF2B5EF4-FFF2-40B4-BE49-F238E27FC236}">
                <a16:creationId xmlns:a16="http://schemas.microsoft.com/office/drawing/2014/main" id="{865E1806-71AB-4B9D-A11A-5A73416D85CE}"/>
              </a:ext>
            </a:extLst>
          </p:cNvPr>
          <p:cNvSpPr>
            <a:spLocks noGrp="1"/>
          </p:cNvSpPr>
          <p:nvPr>
            <p:ph type="ftr" sz="quarter" idx="11"/>
          </p:nvPr>
        </p:nvSpPr>
        <p:spPr/>
        <p:txBody>
          <a:bodyPr/>
          <a:lstStyle/>
          <a:p>
            <a:endParaRPr lang="zh-CN" altLang="en-US"/>
          </a:p>
        </p:txBody>
      </p:sp>
      <p:sp>
        <p:nvSpPr>
          <p:cNvPr id="10" name="灯片编号占位符 9">
            <a:extLst>
              <a:ext uri="{FF2B5EF4-FFF2-40B4-BE49-F238E27FC236}">
                <a16:creationId xmlns:a16="http://schemas.microsoft.com/office/drawing/2014/main" id="{528D94E9-42DD-418E-A470-F4C1CB5DFA28}"/>
              </a:ext>
            </a:extLst>
          </p:cNvPr>
          <p:cNvSpPr>
            <a:spLocks noGrp="1"/>
          </p:cNvSpPr>
          <p:nvPr>
            <p:ph type="sldNum" sz="quarter" idx="12"/>
          </p:nvPr>
        </p:nvSpPr>
        <p:spPr/>
        <p:txBody>
          <a:bodyPr/>
          <a:lstStyle/>
          <a:p>
            <a:fld id="{15D662E7-97A8-4755-A251-C70BB9D68E23}" type="slidenum">
              <a:rPr lang="zh-CN" altLang="en-US" smtClean="0"/>
              <a:t>17</a:t>
            </a:fld>
            <a:endParaRPr lang="zh-CN" altLang="en-US"/>
          </a:p>
        </p:txBody>
      </p:sp>
    </p:spTree>
    <p:extLst>
      <p:ext uri="{BB962C8B-B14F-4D97-AF65-F5344CB8AC3E}">
        <p14:creationId xmlns:p14="http://schemas.microsoft.com/office/powerpoint/2010/main" val="138091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145EDE-56E5-45C4-858F-5CD81CC3B6C6}"/>
              </a:ext>
            </a:extLst>
          </p:cNvPr>
          <p:cNvPicPr>
            <a:picLocks noChangeAspect="1"/>
          </p:cNvPicPr>
          <p:nvPr/>
        </p:nvPicPr>
        <p:blipFill>
          <a:blip r:embed="rId3"/>
          <a:stretch>
            <a:fillRect/>
          </a:stretch>
        </p:blipFill>
        <p:spPr>
          <a:xfrm>
            <a:off x="0" y="0"/>
            <a:ext cx="9144000" cy="4503248"/>
          </a:xfrm>
          <a:prstGeom prst="rect">
            <a:avLst/>
          </a:prstGeom>
        </p:spPr>
      </p:pic>
      <p:pic>
        <p:nvPicPr>
          <p:cNvPr id="5" name="图片 4">
            <a:extLst>
              <a:ext uri="{FF2B5EF4-FFF2-40B4-BE49-F238E27FC236}">
                <a16:creationId xmlns:a16="http://schemas.microsoft.com/office/drawing/2014/main" id="{2FF3C7EE-DFED-4B2F-99AC-FDFFA73EAE43}"/>
              </a:ext>
            </a:extLst>
          </p:cNvPr>
          <p:cNvPicPr>
            <a:picLocks noChangeAspect="1"/>
          </p:cNvPicPr>
          <p:nvPr/>
        </p:nvPicPr>
        <p:blipFill>
          <a:blip r:embed="rId4"/>
          <a:stretch>
            <a:fillRect/>
          </a:stretch>
        </p:blipFill>
        <p:spPr>
          <a:xfrm>
            <a:off x="0" y="4503248"/>
            <a:ext cx="9144000" cy="1919640"/>
          </a:xfrm>
          <a:prstGeom prst="rect">
            <a:avLst/>
          </a:prstGeom>
        </p:spPr>
      </p:pic>
      <p:sp>
        <p:nvSpPr>
          <p:cNvPr id="6" name="日期占位符 5">
            <a:extLst>
              <a:ext uri="{FF2B5EF4-FFF2-40B4-BE49-F238E27FC236}">
                <a16:creationId xmlns:a16="http://schemas.microsoft.com/office/drawing/2014/main" id="{67250145-4A4E-4970-BD54-636B3162D317}"/>
              </a:ext>
            </a:extLst>
          </p:cNvPr>
          <p:cNvSpPr>
            <a:spLocks noGrp="1"/>
          </p:cNvSpPr>
          <p:nvPr>
            <p:ph type="dt" sz="half" idx="10"/>
          </p:nvPr>
        </p:nvSpPr>
        <p:spPr/>
        <p:txBody>
          <a:bodyPr/>
          <a:lstStyle/>
          <a:p>
            <a:fld id="{49DBD609-3529-4932-9061-F5978C51F806}" type="datetime1">
              <a:rPr lang="zh-CN" altLang="en-US" smtClean="0"/>
              <a:t>2020/4/25</a:t>
            </a:fld>
            <a:endParaRPr lang="zh-CN" altLang="en-US"/>
          </a:p>
        </p:txBody>
      </p:sp>
      <p:sp>
        <p:nvSpPr>
          <p:cNvPr id="7" name="页脚占位符 6">
            <a:extLst>
              <a:ext uri="{FF2B5EF4-FFF2-40B4-BE49-F238E27FC236}">
                <a16:creationId xmlns:a16="http://schemas.microsoft.com/office/drawing/2014/main" id="{BB1CE82A-DB75-4F35-8267-64C4C565D3A7}"/>
              </a:ext>
            </a:extLst>
          </p:cNvPr>
          <p:cNvSpPr>
            <a:spLocks noGrp="1"/>
          </p:cNvSpPr>
          <p:nvPr>
            <p:ph type="ftr" sz="quarter" idx="11"/>
          </p:nvPr>
        </p:nvSpPr>
        <p:spPr/>
        <p:txBody>
          <a:bodyPr/>
          <a:lstStyle/>
          <a:p>
            <a:endParaRPr lang="zh-CN" altLang="en-US"/>
          </a:p>
        </p:txBody>
      </p:sp>
      <p:sp>
        <p:nvSpPr>
          <p:cNvPr id="8" name="灯片编号占位符 7">
            <a:extLst>
              <a:ext uri="{FF2B5EF4-FFF2-40B4-BE49-F238E27FC236}">
                <a16:creationId xmlns:a16="http://schemas.microsoft.com/office/drawing/2014/main" id="{4E8CE072-45AA-41C2-A6C0-F22AA4109FA8}"/>
              </a:ext>
            </a:extLst>
          </p:cNvPr>
          <p:cNvSpPr>
            <a:spLocks noGrp="1"/>
          </p:cNvSpPr>
          <p:nvPr>
            <p:ph type="sldNum" sz="quarter" idx="12"/>
          </p:nvPr>
        </p:nvSpPr>
        <p:spPr/>
        <p:txBody>
          <a:bodyPr/>
          <a:lstStyle/>
          <a:p>
            <a:fld id="{15D662E7-97A8-4755-A251-C70BB9D68E23}" type="slidenum">
              <a:rPr lang="zh-CN" altLang="en-US" smtClean="0"/>
              <a:t>18</a:t>
            </a:fld>
            <a:endParaRPr lang="zh-CN" altLang="en-US"/>
          </a:p>
        </p:txBody>
      </p:sp>
      <p:sp>
        <p:nvSpPr>
          <p:cNvPr id="9" name="矩形 8">
            <a:extLst>
              <a:ext uri="{FF2B5EF4-FFF2-40B4-BE49-F238E27FC236}">
                <a16:creationId xmlns:a16="http://schemas.microsoft.com/office/drawing/2014/main" id="{5062027D-A253-4CB9-9AF6-56D805B0E7C5}"/>
              </a:ext>
            </a:extLst>
          </p:cNvPr>
          <p:cNvSpPr/>
          <p:nvPr/>
        </p:nvSpPr>
        <p:spPr>
          <a:xfrm>
            <a:off x="4178808" y="1161288"/>
            <a:ext cx="786384" cy="119786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296CC9-20DB-4E0C-94C0-0DD65CC9715D}"/>
              </a:ext>
            </a:extLst>
          </p:cNvPr>
          <p:cNvSpPr/>
          <p:nvPr/>
        </p:nvSpPr>
        <p:spPr>
          <a:xfrm>
            <a:off x="2071116" y="5158487"/>
            <a:ext cx="786384" cy="119786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275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a:extLst>
              <a:ext uri="{FF2B5EF4-FFF2-40B4-BE49-F238E27FC236}">
                <a16:creationId xmlns:a16="http://schemas.microsoft.com/office/drawing/2014/main" id="{1FEB2A38-8BA4-48E0-9052-90E1F81D437A}"/>
              </a:ext>
            </a:extLst>
          </p:cNvPr>
          <p:cNvSpPr>
            <a:spLocks noGrp="1"/>
          </p:cNvSpPr>
          <p:nvPr>
            <p:ph type="dt" sz="half" idx="10"/>
          </p:nvPr>
        </p:nvSpPr>
        <p:spPr/>
        <p:txBody>
          <a:bodyPr/>
          <a:lstStyle/>
          <a:p>
            <a:fld id="{1FD8474A-816C-4FC8-8C69-0850754BD52F}" type="datetime1">
              <a:rPr lang="zh-CN" altLang="en-US" smtClean="0"/>
              <a:t>2020/4/25</a:t>
            </a:fld>
            <a:endParaRPr lang="zh-CN" altLang="en-US"/>
          </a:p>
        </p:txBody>
      </p:sp>
      <p:sp>
        <p:nvSpPr>
          <p:cNvPr id="7" name="页脚占位符 6">
            <a:extLst>
              <a:ext uri="{FF2B5EF4-FFF2-40B4-BE49-F238E27FC236}">
                <a16:creationId xmlns:a16="http://schemas.microsoft.com/office/drawing/2014/main" id="{B1651D53-2E9D-4BE1-AFD1-EC6D06AF083E}"/>
              </a:ext>
            </a:extLst>
          </p:cNvPr>
          <p:cNvSpPr>
            <a:spLocks noGrp="1"/>
          </p:cNvSpPr>
          <p:nvPr>
            <p:ph type="ftr" sz="quarter" idx="11"/>
          </p:nvPr>
        </p:nvSpPr>
        <p:spPr/>
        <p:txBody>
          <a:bodyPr/>
          <a:lstStyle/>
          <a:p>
            <a:endParaRPr lang="zh-CN" altLang="en-US"/>
          </a:p>
        </p:txBody>
      </p:sp>
      <p:sp>
        <p:nvSpPr>
          <p:cNvPr id="8" name="灯片编号占位符 7">
            <a:extLst>
              <a:ext uri="{FF2B5EF4-FFF2-40B4-BE49-F238E27FC236}">
                <a16:creationId xmlns:a16="http://schemas.microsoft.com/office/drawing/2014/main" id="{A76B2467-BD3A-452A-8956-C4306527890F}"/>
              </a:ext>
            </a:extLst>
          </p:cNvPr>
          <p:cNvSpPr>
            <a:spLocks noGrp="1"/>
          </p:cNvSpPr>
          <p:nvPr>
            <p:ph type="sldNum" sz="quarter" idx="12"/>
          </p:nvPr>
        </p:nvSpPr>
        <p:spPr/>
        <p:txBody>
          <a:bodyPr/>
          <a:lstStyle/>
          <a:p>
            <a:fld id="{15D662E7-97A8-4755-A251-C70BB9D68E23}" type="slidenum">
              <a:rPr lang="zh-CN" altLang="en-US" smtClean="0"/>
              <a:t>19</a:t>
            </a:fld>
            <a:endParaRPr lang="zh-CN" altLang="en-US"/>
          </a:p>
        </p:txBody>
      </p:sp>
      <p:pic>
        <p:nvPicPr>
          <p:cNvPr id="9" name="图片 8">
            <a:extLst>
              <a:ext uri="{FF2B5EF4-FFF2-40B4-BE49-F238E27FC236}">
                <a16:creationId xmlns:a16="http://schemas.microsoft.com/office/drawing/2014/main" id="{30D1EC58-301E-4B31-BECF-57639D710D43}"/>
              </a:ext>
            </a:extLst>
          </p:cNvPr>
          <p:cNvPicPr>
            <a:picLocks noChangeAspect="1"/>
          </p:cNvPicPr>
          <p:nvPr/>
        </p:nvPicPr>
        <p:blipFill>
          <a:blip r:embed="rId3"/>
          <a:stretch>
            <a:fillRect/>
          </a:stretch>
        </p:blipFill>
        <p:spPr>
          <a:xfrm>
            <a:off x="338328" y="127888"/>
            <a:ext cx="3587876" cy="2159760"/>
          </a:xfrm>
          <a:prstGeom prst="rect">
            <a:avLst/>
          </a:prstGeom>
        </p:spPr>
      </p:pic>
      <p:pic>
        <p:nvPicPr>
          <p:cNvPr id="10" name="图片 9">
            <a:extLst>
              <a:ext uri="{FF2B5EF4-FFF2-40B4-BE49-F238E27FC236}">
                <a16:creationId xmlns:a16="http://schemas.microsoft.com/office/drawing/2014/main" id="{52601BB7-70C8-4226-8C37-0D7BB4EE9093}"/>
              </a:ext>
            </a:extLst>
          </p:cNvPr>
          <p:cNvPicPr>
            <a:picLocks noChangeAspect="1"/>
          </p:cNvPicPr>
          <p:nvPr/>
        </p:nvPicPr>
        <p:blipFill>
          <a:blip r:embed="rId4"/>
          <a:stretch>
            <a:fillRect/>
          </a:stretch>
        </p:blipFill>
        <p:spPr>
          <a:xfrm>
            <a:off x="338328" y="2327654"/>
            <a:ext cx="7372350" cy="228600"/>
          </a:xfrm>
          <a:prstGeom prst="rect">
            <a:avLst/>
          </a:prstGeom>
        </p:spPr>
      </p:pic>
      <p:pic>
        <p:nvPicPr>
          <p:cNvPr id="11" name="图片 10">
            <a:extLst>
              <a:ext uri="{FF2B5EF4-FFF2-40B4-BE49-F238E27FC236}">
                <a16:creationId xmlns:a16="http://schemas.microsoft.com/office/drawing/2014/main" id="{065CAED5-2662-48D9-BE3A-4B5B93C7F4FD}"/>
              </a:ext>
            </a:extLst>
          </p:cNvPr>
          <p:cNvPicPr>
            <a:picLocks noChangeAspect="1"/>
          </p:cNvPicPr>
          <p:nvPr/>
        </p:nvPicPr>
        <p:blipFill>
          <a:blip r:embed="rId5"/>
          <a:stretch>
            <a:fillRect/>
          </a:stretch>
        </p:blipFill>
        <p:spPr>
          <a:xfrm>
            <a:off x="338328" y="2596260"/>
            <a:ext cx="3579114" cy="2075886"/>
          </a:xfrm>
          <a:prstGeom prst="rect">
            <a:avLst/>
          </a:prstGeom>
        </p:spPr>
      </p:pic>
      <p:pic>
        <p:nvPicPr>
          <p:cNvPr id="12" name="图片 11">
            <a:extLst>
              <a:ext uri="{FF2B5EF4-FFF2-40B4-BE49-F238E27FC236}">
                <a16:creationId xmlns:a16="http://schemas.microsoft.com/office/drawing/2014/main" id="{2A39B617-B028-4859-9B26-87F153BE8E3F}"/>
              </a:ext>
            </a:extLst>
          </p:cNvPr>
          <p:cNvPicPr>
            <a:picLocks noChangeAspect="1"/>
          </p:cNvPicPr>
          <p:nvPr/>
        </p:nvPicPr>
        <p:blipFill>
          <a:blip r:embed="rId6"/>
          <a:stretch>
            <a:fillRect/>
          </a:stretch>
        </p:blipFill>
        <p:spPr>
          <a:xfrm>
            <a:off x="338328" y="4712152"/>
            <a:ext cx="7496175" cy="285750"/>
          </a:xfrm>
          <a:prstGeom prst="rect">
            <a:avLst/>
          </a:prstGeom>
        </p:spPr>
      </p:pic>
      <p:pic>
        <p:nvPicPr>
          <p:cNvPr id="13" name="图片 12">
            <a:extLst>
              <a:ext uri="{FF2B5EF4-FFF2-40B4-BE49-F238E27FC236}">
                <a16:creationId xmlns:a16="http://schemas.microsoft.com/office/drawing/2014/main" id="{7F53782C-618B-480B-83BC-44D0FF7865E7}"/>
              </a:ext>
            </a:extLst>
          </p:cNvPr>
          <p:cNvPicPr>
            <a:picLocks noChangeAspect="1"/>
          </p:cNvPicPr>
          <p:nvPr/>
        </p:nvPicPr>
        <p:blipFill>
          <a:blip r:embed="rId7"/>
          <a:stretch>
            <a:fillRect/>
          </a:stretch>
        </p:blipFill>
        <p:spPr>
          <a:xfrm>
            <a:off x="4736592" y="2556254"/>
            <a:ext cx="3965066" cy="2114702"/>
          </a:xfrm>
          <a:prstGeom prst="rect">
            <a:avLst/>
          </a:prstGeom>
        </p:spPr>
      </p:pic>
      <p:sp>
        <p:nvSpPr>
          <p:cNvPr id="14" name="矩形 13">
            <a:extLst>
              <a:ext uri="{FF2B5EF4-FFF2-40B4-BE49-F238E27FC236}">
                <a16:creationId xmlns:a16="http://schemas.microsoft.com/office/drawing/2014/main" id="{0F0E8082-4CB1-426F-9D88-CD56F855DD1B}"/>
              </a:ext>
            </a:extLst>
          </p:cNvPr>
          <p:cNvSpPr/>
          <p:nvPr/>
        </p:nvSpPr>
        <p:spPr>
          <a:xfrm>
            <a:off x="918972" y="744027"/>
            <a:ext cx="1239012" cy="154362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518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85007-E1ED-433D-9C03-33826405E22D}"/>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96D19D7B-8195-4F72-A708-8D62A7E3819B}"/>
              </a:ext>
            </a:extLst>
          </p:cNvPr>
          <p:cNvSpPr>
            <a:spLocks noGrp="1"/>
          </p:cNvSpPr>
          <p:nvPr>
            <p:ph idx="1"/>
          </p:nvPr>
        </p:nvSpPr>
        <p:spPr/>
        <p:txBody>
          <a:bodyPr>
            <a:normAutofit lnSpcReduction="10000"/>
          </a:bodyPr>
          <a:lstStyle/>
          <a:p>
            <a:r>
              <a:rPr lang="en-US" altLang="zh-CN" dirty="0"/>
              <a:t>Introduction</a:t>
            </a:r>
          </a:p>
          <a:p>
            <a:pPr lvl="1"/>
            <a:r>
              <a:rPr lang="en-US" altLang="zh-CN" dirty="0"/>
              <a:t>Background</a:t>
            </a:r>
          </a:p>
          <a:p>
            <a:pPr lvl="1"/>
            <a:r>
              <a:rPr lang="en-US" altLang="zh-CN" dirty="0"/>
              <a:t>Literatures</a:t>
            </a:r>
          </a:p>
          <a:p>
            <a:pPr lvl="1"/>
            <a:r>
              <a:rPr lang="en-US" altLang="zh-CN" dirty="0"/>
              <a:t>Motivations</a:t>
            </a:r>
          </a:p>
          <a:p>
            <a:pPr lvl="1"/>
            <a:r>
              <a:rPr lang="en-US" altLang="zh-CN" dirty="0"/>
              <a:t>Contributions</a:t>
            </a:r>
          </a:p>
          <a:p>
            <a:pPr lvl="1"/>
            <a:r>
              <a:rPr lang="en-US" altLang="zh-CN" dirty="0"/>
              <a:t>Design</a:t>
            </a:r>
          </a:p>
          <a:p>
            <a:r>
              <a:rPr lang="en-US" altLang="zh-CN" dirty="0"/>
              <a:t>Data</a:t>
            </a:r>
          </a:p>
          <a:p>
            <a:r>
              <a:rPr lang="en-US" altLang="zh-CN" dirty="0"/>
              <a:t>Method</a:t>
            </a:r>
          </a:p>
          <a:p>
            <a:r>
              <a:rPr lang="en-US" altLang="zh-CN" dirty="0"/>
              <a:t>Results</a:t>
            </a:r>
          </a:p>
          <a:p>
            <a:r>
              <a:rPr lang="en-US" altLang="zh-CN" dirty="0"/>
              <a:t>Conclusion</a:t>
            </a:r>
            <a:endParaRPr lang="zh-CN" altLang="en-US" dirty="0"/>
          </a:p>
        </p:txBody>
      </p:sp>
      <p:sp>
        <p:nvSpPr>
          <p:cNvPr id="4" name="日期占位符 3">
            <a:extLst>
              <a:ext uri="{FF2B5EF4-FFF2-40B4-BE49-F238E27FC236}">
                <a16:creationId xmlns:a16="http://schemas.microsoft.com/office/drawing/2014/main" id="{BB36F170-0DAF-4BA7-83BB-2ED30E84120A}"/>
              </a:ext>
            </a:extLst>
          </p:cNvPr>
          <p:cNvSpPr>
            <a:spLocks noGrp="1"/>
          </p:cNvSpPr>
          <p:nvPr>
            <p:ph type="dt" sz="half" idx="10"/>
          </p:nvPr>
        </p:nvSpPr>
        <p:spPr/>
        <p:txBody>
          <a:bodyPr/>
          <a:lstStyle/>
          <a:p>
            <a:fld id="{5E312A62-09E1-43BF-A341-BF94D6205D83}" type="datetime1">
              <a:rPr lang="zh-CN" altLang="en-US" smtClean="0"/>
              <a:t>2020/4/25</a:t>
            </a:fld>
            <a:endParaRPr lang="zh-CN" altLang="en-US"/>
          </a:p>
        </p:txBody>
      </p:sp>
      <p:sp>
        <p:nvSpPr>
          <p:cNvPr id="5" name="页脚占位符 4">
            <a:extLst>
              <a:ext uri="{FF2B5EF4-FFF2-40B4-BE49-F238E27FC236}">
                <a16:creationId xmlns:a16="http://schemas.microsoft.com/office/drawing/2014/main" id="{BE02130A-AA40-473A-AF98-596ACCA9B7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207A4-DC0B-4B45-BA24-3265A00FD82A}"/>
              </a:ext>
            </a:extLst>
          </p:cNvPr>
          <p:cNvSpPr>
            <a:spLocks noGrp="1"/>
          </p:cNvSpPr>
          <p:nvPr>
            <p:ph type="sldNum" sz="quarter" idx="12"/>
          </p:nvPr>
        </p:nvSpPr>
        <p:spPr/>
        <p:txBody>
          <a:bodyPr/>
          <a:lstStyle/>
          <a:p>
            <a:fld id="{15D662E7-97A8-4755-A251-C70BB9D68E23}" type="slidenum">
              <a:rPr lang="zh-CN" altLang="en-US" smtClean="0"/>
              <a:t>2</a:t>
            </a:fld>
            <a:endParaRPr lang="zh-CN" altLang="en-US"/>
          </a:p>
        </p:txBody>
      </p:sp>
    </p:spTree>
    <p:extLst>
      <p:ext uri="{BB962C8B-B14F-4D97-AF65-F5344CB8AC3E}">
        <p14:creationId xmlns:p14="http://schemas.microsoft.com/office/powerpoint/2010/main" val="2843907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F034E-1DF6-41F1-9C04-917CB9B883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7771D9-0691-4098-8B21-E49E0E7EFE0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7611215-6132-4336-9354-2677DB51DC1F}"/>
              </a:ext>
            </a:extLst>
          </p:cNvPr>
          <p:cNvPicPr>
            <a:picLocks noChangeAspect="1"/>
          </p:cNvPicPr>
          <p:nvPr/>
        </p:nvPicPr>
        <p:blipFill>
          <a:blip r:embed="rId3"/>
          <a:stretch>
            <a:fillRect/>
          </a:stretch>
        </p:blipFill>
        <p:spPr>
          <a:xfrm>
            <a:off x="0" y="975063"/>
            <a:ext cx="9144000" cy="4907874"/>
          </a:xfrm>
          <a:prstGeom prst="rect">
            <a:avLst/>
          </a:prstGeom>
        </p:spPr>
      </p:pic>
      <p:pic>
        <p:nvPicPr>
          <p:cNvPr id="5" name="图片 4">
            <a:extLst>
              <a:ext uri="{FF2B5EF4-FFF2-40B4-BE49-F238E27FC236}">
                <a16:creationId xmlns:a16="http://schemas.microsoft.com/office/drawing/2014/main" id="{0CAE87D1-1864-4A74-B3FB-B0A20331451C}"/>
              </a:ext>
            </a:extLst>
          </p:cNvPr>
          <p:cNvPicPr>
            <a:picLocks noChangeAspect="1"/>
          </p:cNvPicPr>
          <p:nvPr/>
        </p:nvPicPr>
        <p:blipFill>
          <a:blip r:embed="rId4"/>
          <a:stretch>
            <a:fillRect/>
          </a:stretch>
        </p:blipFill>
        <p:spPr>
          <a:xfrm>
            <a:off x="1565910" y="525696"/>
            <a:ext cx="5829300" cy="361950"/>
          </a:xfrm>
          <a:prstGeom prst="rect">
            <a:avLst/>
          </a:prstGeom>
        </p:spPr>
      </p:pic>
      <p:sp>
        <p:nvSpPr>
          <p:cNvPr id="6" name="矩形 5">
            <a:extLst>
              <a:ext uri="{FF2B5EF4-FFF2-40B4-BE49-F238E27FC236}">
                <a16:creationId xmlns:a16="http://schemas.microsoft.com/office/drawing/2014/main" id="{41F86FD4-F707-40DC-9CA5-0C7825DC0F3A}"/>
              </a:ext>
            </a:extLst>
          </p:cNvPr>
          <p:cNvSpPr/>
          <p:nvPr/>
        </p:nvSpPr>
        <p:spPr>
          <a:xfrm>
            <a:off x="0" y="4956048"/>
            <a:ext cx="1874520" cy="3657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1D24841-9B9A-4EC8-8D5B-5DBCDFAA3634}"/>
              </a:ext>
            </a:extLst>
          </p:cNvPr>
          <p:cNvSpPr/>
          <p:nvPr/>
        </p:nvSpPr>
        <p:spPr>
          <a:xfrm>
            <a:off x="5071872" y="4925568"/>
            <a:ext cx="515112" cy="39624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7">
            <a:extLst>
              <a:ext uri="{FF2B5EF4-FFF2-40B4-BE49-F238E27FC236}">
                <a16:creationId xmlns:a16="http://schemas.microsoft.com/office/drawing/2014/main" id="{D4B81E76-59A4-470C-834A-0E74A8D1FE4A}"/>
              </a:ext>
            </a:extLst>
          </p:cNvPr>
          <p:cNvSpPr>
            <a:spLocks noGrp="1"/>
          </p:cNvSpPr>
          <p:nvPr>
            <p:ph type="dt" sz="half" idx="10"/>
          </p:nvPr>
        </p:nvSpPr>
        <p:spPr/>
        <p:txBody>
          <a:bodyPr/>
          <a:lstStyle/>
          <a:p>
            <a:fld id="{8F7E5A2E-6E64-4710-BAE4-E08D1FDD666A}" type="datetime1">
              <a:rPr lang="zh-CN" altLang="en-US" smtClean="0"/>
              <a:t>2020/4/25</a:t>
            </a:fld>
            <a:endParaRPr lang="zh-CN" altLang="en-US"/>
          </a:p>
        </p:txBody>
      </p:sp>
      <p:sp>
        <p:nvSpPr>
          <p:cNvPr id="9" name="页脚占位符 8">
            <a:extLst>
              <a:ext uri="{FF2B5EF4-FFF2-40B4-BE49-F238E27FC236}">
                <a16:creationId xmlns:a16="http://schemas.microsoft.com/office/drawing/2014/main" id="{2D80FBA2-FA9F-48C7-99E1-5E87A566E7D6}"/>
              </a:ext>
            </a:extLst>
          </p:cNvPr>
          <p:cNvSpPr>
            <a:spLocks noGrp="1"/>
          </p:cNvSpPr>
          <p:nvPr>
            <p:ph type="ftr" sz="quarter" idx="11"/>
          </p:nvPr>
        </p:nvSpPr>
        <p:spPr/>
        <p:txBody>
          <a:bodyPr/>
          <a:lstStyle/>
          <a:p>
            <a:endParaRPr lang="zh-CN" altLang="en-US"/>
          </a:p>
        </p:txBody>
      </p:sp>
      <p:sp>
        <p:nvSpPr>
          <p:cNvPr id="10" name="灯片编号占位符 9">
            <a:extLst>
              <a:ext uri="{FF2B5EF4-FFF2-40B4-BE49-F238E27FC236}">
                <a16:creationId xmlns:a16="http://schemas.microsoft.com/office/drawing/2014/main" id="{14248E9E-8FFF-4D52-AC74-AF01A72E0BE0}"/>
              </a:ext>
            </a:extLst>
          </p:cNvPr>
          <p:cNvSpPr>
            <a:spLocks noGrp="1"/>
          </p:cNvSpPr>
          <p:nvPr>
            <p:ph type="sldNum" sz="quarter" idx="12"/>
          </p:nvPr>
        </p:nvSpPr>
        <p:spPr/>
        <p:txBody>
          <a:bodyPr/>
          <a:lstStyle/>
          <a:p>
            <a:fld id="{15D662E7-97A8-4755-A251-C70BB9D68E23}" type="slidenum">
              <a:rPr lang="zh-CN" altLang="en-US" smtClean="0"/>
              <a:t>20</a:t>
            </a:fld>
            <a:endParaRPr lang="zh-CN" altLang="en-US"/>
          </a:p>
        </p:txBody>
      </p:sp>
    </p:spTree>
    <p:extLst>
      <p:ext uri="{BB962C8B-B14F-4D97-AF65-F5344CB8AC3E}">
        <p14:creationId xmlns:p14="http://schemas.microsoft.com/office/powerpoint/2010/main" val="1630747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1737D-7ED2-4675-85CF-A10F0A47CB73}"/>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3E2648-1BFD-48C4-8989-0A2C00530796}"/>
              </a:ext>
            </a:extLst>
          </p:cNvPr>
          <p:cNvPicPr>
            <a:picLocks noGrp="1" noChangeAspect="1"/>
          </p:cNvPicPr>
          <p:nvPr>
            <p:ph idx="1"/>
          </p:nvPr>
        </p:nvPicPr>
        <p:blipFill>
          <a:blip r:embed="rId3"/>
          <a:stretch>
            <a:fillRect/>
          </a:stretch>
        </p:blipFill>
        <p:spPr>
          <a:xfrm>
            <a:off x="1967875" y="2781201"/>
            <a:ext cx="2604125" cy="2195338"/>
          </a:xfrm>
          <a:prstGeom prst="rect">
            <a:avLst/>
          </a:prstGeom>
        </p:spPr>
      </p:pic>
      <p:pic>
        <p:nvPicPr>
          <p:cNvPr id="6" name="图片 5">
            <a:extLst>
              <a:ext uri="{FF2B5EF4-FFF2-40B4-BE49-F238E27FC236}">
                <a16:creationId xmlns:a16="http://schemas.microsoft.com/office/drawing/2014/main" id="{979C1BE6-E9CF-4A62-B10C-0140ABB77260}"/>
              </a:ext>
            </a:extLst>
          </p:cNvPr>
          <p:cNvPicPr>
            <a:picLocks noChangeAspect="1"/>
          </p:cNvPicPr>
          <p:nvPr/>
        </p:nvPicPr>
        <p:blipFill>
          <a:blip r:embed="rId4"/>
          <a:stretch>
            <a:fillRect/>
          </a:stretch>
        </p:blipFill>
        <p:spPr>
          <a:xfrm>
            <a:off x="1926596" y="2459870"/>
            <a:ext cx="658447" cy="226798"/>
          </a:xfrm>
          <a:prstGeom prst="rect">
            <a:avLst/>
          </a:prstGeom>
        </p:spPr>
      </p:pic>
      <p:sp>
        <p:nvSpPr>
          <p:cNvPr id="8" name="矩形 7">
            <a:extLst>
              <a:ext uri="{FF2B5EF4-FFF2-40B4-BE49-F238E27FC236}">
                <a16:creationId xmlns:a16="http://schemas.microsoft.com/office/drawing/2014/main" id="{B4AF8AF8-11D0-4C4F-A185-63000AC113F1}"/>
              </a:ext>
            </a:extLst>
          </p:cNvPr>
          <p:cNvSpPr/>
          <p:nvPr/>
        </p:nvSpPr>
        <p:spPr>
          <a:xfrm>
            <a:off x="3858768" y="3246120"/>
            <a:ext cx="713232" cy="1730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BD9D849-18EB-40AC-BCD0-B864D44D0106}"/>
              </a:ext>
            </a:extLst>
          </p:cNvPr>
          <p:cNvSpPr txBox="1"/>
          <p:nvPr/>
        </p:nvSpPr>
        <p:spPr>
          <a:xfrm>
            <a:off x="5193792" y="3776472"/>
            <a:ext cx="2185416" cy="369332"/>
          </a:xfrm>
          <a:prstGeom prst="rect">
            <a:avLst/>
          </a:prstGeom>
          <a:noFill/>
        </p:spPr>
        <p:txBody>
          <a:bodyPr wrap="square" rtlCol="0">
            <a:spAutoFit/>
          </a:bodyPr>
          <a:lstStyle/>
          <a:p>
            <a:r>
              <a:rPr lang="en-US" altLang="zh-CN" dirty="0"/>
              <a:t>Some are significant</a:t>
            </a:r>
            <a:endParaRPr lang="zh-CN" altLang="en-US" dirty="0"/>
          </a:p>
        </p:txBody>
      </p:sp>
      <p:sp>
        <p:nvSpPr>
          <p:cNvPr id="10" name="日期占位符 9">
            <a:extLst>
              <a:ext uri="{FF2B5EF4-FFF2-40B4-BE49-F238E27FC236}">
                <a16:creationId xmlns:a16="http://schemas.microsoft.com/office/drawing/2014/main" id="{C15D66EA-55F3-42E5-A987-A0F54B2BE3B1}"/>
              </a:ext>
            </a:extLst>
          </p:cNvPr>
          <p:cNvSpPr>
            <a:spLocks noGrp="1"/>
          </p:cNvSpPr>
          <p:nvPr>
            <p:ph type="dt" sz="half" idx="10"/>
          </p:nvPr>
        </p:nvSpPr>
        <p:spPr/>
        <p:txBody>
          <a:bodyPr/>
          <a:lstStyle/>
          <a:p>
            <a:fld id="{D5A89985-6006-4D01-AE2C-466B629F7BC3}" type="datetime1">
              <a:rPr lang="zh-CN" altLang="en-US" smtClean="0"/>
              <a:t>2020/4/25</a:t>
            </a:fld>
            <a:endParaRPr lang="zh-CN" altLang="en-US"/>
          </a:p>
        </p:txBody>
      </p:sp>
      <p:sp>
        <p:nvSpPr>
          <p:cNvPr id="11" name="页脚占位符 10">
            <a:extLst>
              <a:ext uri="{FF2B5EF4-FFF2-40B4-BE49-F238E27FC236}">
                <a16:creationId xmlns:a16="http://schemas.microsoft.com/office/drawing/2014/main" id="{05EB0CD5-DC2E-47EF-8073-D8A302A2DFCE}"/>
              </a:ext>
            </a:extLst>
          </p:cNvPr>
          <p:cNvSpPr>
            <a:spLocks noGrp="1"/>
          </p:cNvSpPr>
          <p:nvPr>
            <p:ph type="ftr" sz="quarter" idx="11"/>
          </p:nvPr>
        </p:nvSpPr>
        <p:spPr/>
        <p:txBody>
          <a:bodyPr/>
          <a:lstStyle/>
          <a:p>
            <a:endParaRPr lang="zh-CN" altLang="en-US"/>
          </a:p>
        </p:txBody>
      </p:sp>
      <p:sp>
        <p:nvSpPr>
          <p:cNvPr id="12" name="灯片编号占位符 11">
            <a:extLst>
              <a:ext uri="{FF2B5EF4-FFF2-40B4-BE49-F238E27FC236}">
                <a16:creationId xmlns:a16="http://schemas.microsoft.com/office/drawing/2014/main" id="{CD6F3491-8352-4F87-8D9C-0468781B9E40}"/>
              </a:ext>
            </a:extLst>
          </p:cNvPr>
          <p:cNvSpPr>
            <a:spLocks noGrp="1"/>
          </p:cNvSpPr>
          <p:nvPr>
            <p:ph type="sldNum" sz="quarter" idx="12"/>
          </p:nvPr>
        </p:nvSpPr>
        <p:spPr/>
        <p:txBody>
          <a:bodyPr/>
          <a:lstStyle/>
          <a:p>
            <a:fld id="{15D662E7-97A8-4755-A251-C70BB9D68E23}" type="slidenum">
              <a:rPr lang="zh-CN" altLang="en-US" smtClean="0"/>
              <a:t>21</a:t>
            </a:fld>
            <a:endParaRPr lang="zh-CN" altLang="en-US"/>
          </a:p>
        </p:txBody>
      </p:sp>
    </p:spTree>
    <p:extLst>
      <p:ext uri="{BB962C8B-B14F-4D97-AF65-F5344CB8AC3E}">
        <p14:creationId xmlns:p14="http://schemas.microsoft.com/office/powerpoint/2010/main" val="297000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AC9C7-14D6-428E-841A-257EEAD12DB9}"/>
              </a:ext>
            </a:extLst>
          </p:cNvPr>
          <p:cNvSpPr>
            <a:spLocks noGrp="1"/>
          </p:cNvSpPr>
          <p:nvPr>
            <p:ph type="title"/>
          </p:nvPr>
        </p:nvSpPr>
        <p:spPr/>
        <p:txBody>
          <a:bodyPr/>
          <a:lstStyle/>
          <a:p>
            <a:r>
              <a:rPr lang="en-US" altLang="zh-CN" dirty="0"/>
              <a:t>5.Conclusion</a:t>
            </a:r>
            <a:endParaRPr lang="zh-CN" altLang="en-US" dirty="0"/>
          </a:p>
        </p:txBody>
      </p:sp>
      <p:sp>
        <p:nvSpPr>
          <p:cNvPr id="3" name="内容占位符 2">
            <a:extLst>
              <a:ext uri="{FF2B5EF4-FFF2-40B4-BE49-F238E27FC236}">
                <a16:creationId xmlns:a16="http://schemas.microsoft.com/office/drawing/2014/main" id="{B0601E05-3266-444B-B973-85A7B759F69D}"/>
              </a:ext>
            </a:extLst>
          </p:cNvPr>
          <p:cNvSpPr>
            <a:spLocks noGrp="1"/>
          </p:cNvSpPr>
          <p:nvPr>
            <p:ph idx="1"/>
          </p:nvPr>
        </p:nvSpPr>
        <p:spPr/>
        <p:txBody>
          <a:bodyPr/>
          <a:lstStyle/>
          <a:p>
            <a:r>
              <a:rPr lang="en-US" altLang="zh-CN" dirty="0"/>
              <a:t>There is strong and reliable explanatory power of a value-based factor(C/P) in global stock </a:t>
            </a:r>
            <a:r>
              <a:rPr lang="en-US" altLang="zh-CN" dirty="0" err="1"/>
              <a:t>retur</a:t>
            </a:r>
            <a:endParaRPr lang="en-US" altLang="zh-CN" dirty="0"/>
          </a:p>
          <a:p>
            <a:r>
              <a:rPr lang="en-US" altLang="zh-CN" dirty="0"/>
              <a:t>A three-factor model that in </a:t>
            </a:r>
            <a:r>
              <a:rPr lang="en-US" altLang="zh-CN" dirty="0" err="1"/>
              <a:t>cludes</a:t>
            </a:r>
            <a:r>
              <a:rPr lang="en-US" altLang="zh-CN" dirty="0"/>
              <a:t> the C/P and momentum factor-mimicking portfolios, in addition to the global market factor, captures strong common variation in global stock returns.</a:t>
            </a:r>
            <a:endParaRPr lang="zh-CN" altLang="en-US" dirty="0"/>
          </a:p>
        </p:txBody>
      </p:sp>
      <p:sp>
        <p:nvSpPr>
          <p:cNvPr id="4" name="日期占位符 3">
            <a:extLst>
              <a:ext uri="{FF2B5EF4-FFF2-40B4-BE49-F238E27FC236}">
                <a16:creationId xmlns:a16="http://schemas.microsoft.com/office/drawing/2014/main" id="{772EF7F3-2704-474C-BDB8-11FD4280C7CE}"/>
              </a:ext>
            </a:extLst>
          </p:cNvPr>
          <p:cNvSpPr>
            <a:spLocks noGrp="1"/>
          </p:cNvSpPr>
          <p:nvPr>
            <p:ph type="dt" sz="half" idx="10"/>
          </p:nvPr>
        </p:nvSpPr>
        <p:spPr/>
        <p:txBody>
          <a:bodyPr/>
          <a:lstStyle/>
          <a:p>
            <a:fld id="{8ADDDEC1-87F6-4AF2-8635-B1A0467F8C0C}" type="datetime1">
              <a:rPr lang="zh-CN" altLang="en-US" smtClean="0"/>
              <a:t>2020/4/25</a:t>
            </a:fld>
            <a:endParaRPr lang="zh-CN" altLang="en-US"/>
          </a:p>
        </p:txBody>
      </p:sp>
      <p:sp>
        <p:nvSpPr>
          <p:cNvPr id="5" name="页脚占位符 4">
            <a:extLst>
              <a:ext uri="{FF2B5EF4-FFF2-40B4-BE49-F238E27FC236}">
                <a16:creationId xmlns:a16="http://schemas.microsoft.com/office/drawing/2014/main" id="{DC4A17B4-BA25-40B9-A15B-D3F2845B27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60FD12-0BD1-4F75-AE91-C33FF9164E84}"/>
              </a:ext>
            </a:extLst>
          </p:cNvPr>
          <p:cNvSpPr>
            <a:spLocks noGrp="1"/>
          </p:cNvSpPr>
          <p:nvPr>
            <p:ph type="sldNum" sz="quarter" idx="12"/>
          </p:nvPr>
        </p:nvSpPr>
        <p:spPr/>
        <p:txBody>
          <a:bodyPr/>
          <a:lstStyle/>
          <a:p>
            <a:fld id="{15D662E7-97A8-4755-A251-C70BB9D68E23}" type="slidenum">
              <a:rPr lang="zh-CN" altLang="en-US" smtClean="0"/>
              <a:t>22</a:t>
            </a:fld>
            <a:endParaRPr lang="zh-CN" altLang="en-US"/>
          </a:p>
        </p:txBody>
      </p:sp>
    </p:spTree>
    <p:extLst>
      <p:ext uri="{BB962C8B-B14F-4D97-AF65-F5344CB8AC3E}">
        <p14:creationId xmlns:p14="http://schemas.microsoft.com/office/powerpoint/2010/main" val="1145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B37C8-F312-4D0D-9A58-9B659A9607AD}"/>
              </a:ext>
            </a:extLst>
          </p:cNvPr>
          <p:cNvSpPr>
            <a:spLocks noGrp="1"/>
          </p:cNvSpPr>
          <p:nvPr>
            <p:ph type="title"/>
          </p:nvPr>
        </p:nvSpPr>
        <p:spPr/>
        <p:txBody>
          <a:bodyPr/>
          <a:lstStyle/>
          <a:p>
            <a:r>
              <a:rPr lang="en-US" altLang="zh-CN" dirty="0"/>
              <a:t>1.Background</a:t>
            </a:r>
            <a:endParaRPr lang="zh-CN" altLang="en-US" dirty="0"/>
          </a:p>
        </p:txBody>
      </p:sp>
      <p:sp>
        <p:nvSpPr>
          <p:cNvPr id="3" name="内容占位符 2">
            <a:extLst>
              <a:ext uri="{FF2B5EF4-FFF2-40B4-BE49-F238E27FC236}">
                <a16:creationId xmlns:a16="http://schemas.microsoft.com/office/drawing/2014/main" id="{5A23DE86-8FE4-454D-B520-A1C4B98040FB}"/>
              </a:ext>
            </a:extLst>
          </p:cNvPr>
          <p:cNvSpPr>
            <a:spLocks noGrp="1"/>
          </p:cNvSpPr>
          <p:nvPr>
            <p:ph idx="1"/>
          </p:nvPr>
        </p:nvSpPr>
        <p:spPr>
          <a:xfrm>
            <a:off x="628649" y="1792968"/>
            <a:ext cx="8264979" cy="4351338"/>
          </a:xfrm>
        </p:spPr>
        <p:txBody>
          <a:bodyPr>
            <a:normAutofit lnSpcReduction="10000"/>
          </a:bodyPr>
          <a:lstStyle/>
          <a:p>
            <a:r>
              <a:rPr lang="en-US" altLang="zh-CN" dirty="0"/>
              <a:t>The identification of sources of return </a:t>
            </a:r>
            <a:r>
              <a:rPr lang="en-US" altLang="zh-CN" dirty="0" err="1"/>
              <a:t>comovement</a:t>
            </a:r>
            <a:r>
              <a:rPr lang="en-US" altLang="zh-CN" dirty="0"/>
              <a:t> and of possible sources of portfolio risk is a primary pursuit of researchers in the field of asset pricing and one of central importance to investment practitioners.</a:t>
            </a:r>
          </a:p>
          <a:p>
            <a:r>
              <a:rPr lang="en-US" altLang="zh-CN" dirty="0"/>
              <a:t>There is a growing amount of evidence that stock returns are related to factors that are based on firm-level characteristics, such as size, book-to-market equity, cash flow-to-price, and momentum in the United States, and in developed and emerging markets around the world.</a:t>
            </a:r>
            <a:endParaRPr lang="zh-CN" altLang="en-US" dirty="0"/>
          </a:p>
        </p:txBody>
      </p:sp>
      <p:sp>
        <p:nvSpPr>
          <p:cNvPr id="4" name="日期占位符 3">
            <a:extLst>
              <a:ext uri="{FF2B5EF4-FFF2-40B4-BE49-F238E27FC236}">
                <a16:creationId xmlns:a16="http://schemas.microsoft.com/office/drawing/2014/main" id="{B817AF98-D7F9-4747-A0F3-621C168FE857}"/>
              </a:ext>
            </a:extLst>
          </p:cNvPr>
          <p:cNvSpPr>
            <a:spLocks noGrp="1"/>
          </p:cNvSpPr>
          <p:nvPr>
            <p:ph type="dt" sz="half" idx="10"/>
          </p:nvPr>
        </p:nvSpPr>
        <p:spPr/>
        <p:txBody>
          <a:bodyPr/>
          <a:lstStyle/>
          <a:p>
            <a:fld id="{45EE8C56-E6A8-4ADB-8F26-702516D670B4}" type="datetime1">
              <a:rPr lang="zh-CN" altLang="en-US" smtClean="0"/>
              <a:t>2020/4/25</a:t>
            </a:fld>
            <a:endParaRPr lang="zh-CN" altLang="en-US"/>
          </a:p>
        </p:txBody>
      </p:sp>
      <p:sp>
        <p:nvSpPr>
          <p:cNvPr id="5" name="页脚占位符 4">
            <a:extLst>
              <a:ext uri="{FF2B5EF4-FFF2-40B4-BE49-F238E27FC236}">
                <a16:creationId xmlns:a16="http://schemas.microsoft.com/office/drawing/2014/main" id="{2D1080B6-8E81-462E-AB84-D09C02B000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777E8-D308-4D29-BF89-CC892DD77D12}"/>
              </a:ext>
            </a:extLst>
          </p:cNvPr>
          <p:cNvSpPr>
            <a:spLocks noGrp="1"/>
          </p:cNvSpPr>
          <p:nvPr>
            <p:ph type="sldNum" sz="quarter" idx="12"/>
          </p:nvPr>
        </p:nvSpPr>
        <p:spPr/>
        <p:txBody>
          <a:bodyPr/>
          <a:lstStyle/>
          <a:p>
            <a:fld id="{15D662E7-97A8-4755-A251-C70BB9D68E23}" type="slidenum">
              <a:rPr lang="zh-CN" altLang="en-US" smtClean="0"/>
              <a:t>3</a:t>
            </a:fld>
            <a:endParaRPr lang="zh-CN" altLang="en-US"/>
          </a:p>
        </p:txBody>
      </p:sp>
    </p:spTree>
    <p:extLst>
      <p:ext uri="{BB962C8B-B14F-4D97-AF65-F5344CB8AC3E}">
        <p14:creationId xmlns:p14="http://schemas.microsoft.com/office/powerpoint/2010/main" val="249346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A0781-3DC3-440C-BBB0-3F2D53D2D0C0}"/>
              </a:ext>
            </a:extLst>
          </p:cNvPr>
          <p:cNvSpPr>
            <a:spLocks noGrp="1"/>
          </p:cNvSpPr>
          <p:nvPr>
            <p:ph type="title"/>
          </p:nvPr>
        </p:nvSpPr>
        <p:spPr/>
        <p:txBody>
          <a:bodyPr/>
          <a:lstStyle/>
          <a:p>
            <a:r>
              <a:rPr lang="en-US" altLang="zh-CN" dirty="0"/>
              <a:t>1.Literatures</a:t>
            </a:r>
            <a:endParaRPr lang="zh-CN" altLang="en-US" dirty="0"/>
          </a:p>
        </p:txBody>
      </p:sp>
      <p:sp>
        <p:nvSpPr>
          <p:cNvPr id="3" name="内容占位符 2">
            <a:extLst>
              <a:ext uri="{FF2B5EF4-FFF2-40B4-BE49-F238E27FC236}">
                <a16:creationId xmlns:a16="http://schemas.microsoft.com/office/drawing/2014/main" id="{F8E5CAD8-A447-4DC7-A88D-3248984635F5}"/>
              </a:ext>
            </a:extLst>
          </p:cNvPr>
          <p:cNvSpPr>
            <a:spLocks noGrp="1"/>
          </p:cNvSpPr>
          <p:nvPr>
            <p:ph idx="1"/>
          </p:nvPr>
        </p:nvSpPr>
        <p:spPr/>
        <p:txBody>
          <a:bodyPr>
            <a:normAutofit fontScale="85000" lnSpcReduction="20000"/>
          </a:bodyPr>
          <a:lstStyle/>
          <a:p>
            <a:r>
              <a:rPr lang="en-US" altLang="zh-CN" dirty="0"/>
              <a:t>whether the explanatory power of these characteristics arises locally or globally:</a:t>
            </a:r>
          </a:p>
          <a:p>
            <a:pPr lvl="1"/>
            <a:r>
              <a:rPr lang="en-US" altLang="zh-CN" dirty="0"/>
              <a:t>only local, country-specific factors constructed from these firm-level characteristics matter for global stock returns (Griffin 2002)</a:t>
            </a:r>
          </a:p>
          <a:p>
            <a:pPr lvl="1"/>
            <a:r>
              <a:rPr lang="en-US" altLang="zh-CN" dirty="0"/>
              <a:t>others perceive a more globally integrated market, and advocate models that incorporate both local and foreign components of factors built from firm characteristics (</a:t>
            </a:r>
            <a:r>
              <a:rPr lang="en-US" altLang="zh-CN" dirty="0" err="1"/>
              <a:t>Fama</a:t>
            </a:r>
            <a:r>
              <a:rPr lang="en-US" altLang="zh-CN" dirty="0"/>
              <a:t> and French 1998; Bekaert, </a:t>
            </a:r>
            <a:r>
              <a:rPr lang="en-US" altLang="zh-CN" dirty="0" err="1"/>
              <a:t>Hodrick</a:t>
            </a:r>
            <a:r>
              <a:rPr lang="en-US" altLang="zh-CN" dirty="0"/>
              <a:t>, and Zhang 2009). </a:t>
            </a:r>
          </a:p>
          <a:p>
            <a:r>
              <a:rPr lang="en-US" altLang="zh-CN" dirty="0"/>
              <a:t>What’s the meaning of the characteristics’ predictive power?</a:t>
            </a:r>
          </a:p>
          <a:p>
            <a:pPr lvl="1"/>
            <a:r>
              <a:rPr lang="en-US" altLang="zh-CN" dirty="0"/>
              <a:t>the premiums associated with these characteristics represent compensation for pervasive extra-market risk factors(</a:t>
            </a:r>
            <a:r>
              <a:rPr lang="en-US" altLang="zh-CN" dirty="0" err="1"/>
              <a:t>Fama</a:t>
            </a:r>
            <a:r>
              <a:rPr lang="en-US" altLang="zh-CN" dirty="0"/>
              <a:t> and French 1993, 1996; Davis, </a:t>
            </a:r>
            <a:r>
              <a:rPr lang="en-US" altLang="zh-CN" dirty="0" err="1"/>
              <a:t>Fama</a:t>
            </a:r>
            <a:r>
              <a:rPr lang="en-US" altLang="zh-CN" dirty="0"/>
              <a:t>, and French 2000);</a:t>
            </a:r>
          </a:p>
          <a:p>
            <a:pPr lvl="1"/>
            <a:r>
              <a:rPr lang="en-US" altLang="zh-CN" dirty="0"/>
              <a:t>others attribute them to inefficiencies in the way markets incorporate information into prices (</a:t>
            </a:r>
            <a:r>
              <a:rPr lang="en-US" altLang="zh-CN" dirty="0" err="1"/>
              <a:t>Lakonishok</a:t>
            </a:r>
            <a:r>
              <a:rPr lang="en-US" altLang="zh-CN" dirty="0"/>
              <a:t>, Shleifer, and </a:t>
            </a:r>
            <a:r>
              <a:rPr lang="en-US" altLang="zh-CN" dirty="0" err="1"/>
              <a:t>Vishny</a:t>
            </a:r>
            <a:r>
              <a:rPr lang="en-US" altLang="zh-CN" dirty="0"/>
              <a:t> 1994; Daniel and Titman 1997; Daniel, Titman, and Wei 2001).</a:t>
            </a:r>
          </a:p>
          <a:p>
            <a:endParaRPr lang="zh-CN" altLang="en-US" dirty="0"/>
          </a:p>
        </p:txBody>
      </p:sp>
      <p:sp>
        <p:nvSpPr>
          <p:cNvPr id="4" name="日期占位符 3">
            <a:extLst>
              <a:ext uri="{FF2B5EF4-FFF2-40B4-BE49-F238E27FC236}">
                <a16:creationId xmlns:a16="http://schemas.microsoft.com/office/drawing/2014/main" id="{BA1E8D0C-7EB9-4E08-9AD6-4EA2E91569F8}"/>
              </a:ext>
            </a:extLst>
          </p:cNvPr>
          <p:cNvSpPr>
            <a:spLocks noGrp="1"/>
          </p:cNvSpPr>
          <p:nvPr>
            <p:ph type="dt" sz="half" idx="10"/>
          </p:nvPr>
        </p:nvSpPr>
        <p:spPr/>
        <p:txBody>
          <a:bodyPr/>
          <a:lstStyle/>
          <a:p>
            <a:fld id="{7E4E565F-EA51-40CF-868B-0C3E535BFBA2}" type="datetime1">
              <a:rPr lang="zh-CN" altLang="en-US" smtClean="0"/>
              <a:t>2020/4/25</a:t>
            </a:fld>
            <a:endParaRPr lang="zh-CN" altLang="en-US"/>
          </a:p>
        </p:txBody>
      </p:sp>
      <p:sp>
        <p:nvSpPr>
          <p:cNvPr id="5" name="页脚占位符 4">
            <a:extLst>
              <a:ext uri="{FF2B5EF4-FFF2-40B4-BE49-F238E27FC236}">
                <a16:creationId xmlns:a16="http://schemas.microsoft.com/office/drawing/2014/main" id="{F3825B84-6118-4000-8B61-A3798D9D6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52DA3-8DE3-4162-944A-5EAF59E3CBF5}"/>
              </a:ext>
            </a:extLst>
          </p:cNvPr>
          <p:cNvSpPr>
            <a:spLocks noGrp="1"/>
          </p:cNvSpPr>
          <p:nvPr>
            <p:ph type="sldNum" sz="quarter" idx="12"/>
          </p:nvPr>
        </p:nvSpPr>
        <p:spPr/>
        <p:txBody>
          <a:bodyPr/>
          <a:lstStyle/>
          <a:p>
            <a:fld id="{15D662E7-97A8-4755-A251-C70BB9D68E23}" type="slidenum">
              <a:rPr lang="zh-CN" altLang="en-US" smtClean="0"/>
              <a:t>4</a:t>
            </a:fld>
            <a:endParaRPr lang="zh-CN" altLang="en-US"/>
          </a:p>
        </p:txBody>
      </p:sp>
    </p:spTree>
    <p:extLst>
      <p:ext uri="{BB962C8B-B14F-4D97-AF65-F5344CB8AC3E}">
        <p14:creationId xmlns:p14="http://schemas.microsoft.com/office/powerpoint/2010/main" val="38771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C0CC5-2EAC-4E55-9992-32A0748E37A6}"/>
              </a:ext>
            </a:extLst>
          </p:cNvPr>
          <p:cNvSpPr>
            <a:spLocks noGrp="1"/>
          </p:cNvSpPr>
          <p:nvPr>
            <p:ph type="title"/>
          </p:nvPr>
        </p:nvSpPr>
        <p:spPr/>
        <p:txBody>
          <a:bodyPr/>
          <a:lstStyle/>
          <a:p>
            <a:r>
              <a:rPr lang="en-US" altLang="zh-CN" dirty="0"/>
              <a:t>1.Questions</a:t>
            </a:r>
            <a:endParaRPr lang="zh-CN" altLang="en-US" dirty="0"/>
          </a:p>
        </p:txBody>
      </p:sp>
      <p:sp>
        <p:nvSpPr>
          <p:cNvPr id="3" name="内容占位符 2">
            <a:extLst>
              <a:ext uri="{FF2B5EF4-FFF2-40B4-BE49-F238E27FC236}">
                <a16:creationId xmlns:a16="http://schemas.microsoft.com/office/drawing/2014/main" id="{E06B9C3E-0592-4DBE-9405-95A9F4477CC2}"/>
              </a:ext>
            </a:extLst>
          </p:cNvPr>
          <p:cNvSpPr>
            <a:spLocks noGrp="1"/>
          </p:cNvSpPr>
          <p:nvPr>
            <p:ph idx="1"/>
          </p:nvPr>
        </p:nvSpPr>
        <p:spPr/>
        <p:txBody>
          <a:bodyPr>
            <a:normAutofit fontScale="92500"/>
          </a:bodyPr>
          <a:lstStyle/>
          <a:p>
            <a:r>
              <a:rPr lang="en-US" altLang="zh-CN" dirty="0"/>
              <a:t>(a) Which firm-level characteristics offer the greatest explanatory power for the cross-sectional and time-series variation in global stock returns?</a:t>
            </a:r>
          </a:p>
          <a:p>
            <a:r>
              <a:rPr lang="en-US" altLang="zh-CN" dirty="0"/>
              <a:t>(b) Is the explanatory power of these characteristics driven by their local country-specific components, their non-local foreign components, or both?</a:t>
            </a:r>
          </a:p>
          <a:p>
            <a:r>
              <a:rPr lang="en-US" altLang="zh-CN" dirty="0"/>
              <a:t>(c) For those firm-level characteristics that best explain the variation in global stock returns, does their success arise from the explanatory power of the characteristics or from the covariance structure of returns related to those characteristics?</a:t>
            </a:r>
            <a:endParaRPr lang="zh-CN" altLang="en-US" dirty="0"/>
          </a:p>
        </p:txBody>
      </p:sp>
      <p:sp>
        <p:nvSpPr>
          <p:cNvPr id="4" name="日期占位符 3">
            <a:extLst>
              <a:ext uri="{FF2B5EF4-FFF2-40B4-BE49-F238E27FC236}">
                <a16:creationId xmlns:a16="http://schemas.microsoft.com/office/drawing/2014/main" id="{25264F97-33BE-4646-8E04-BDC2BD5F0A6E}"/>
              </a:ext>
            </a:extLst>
          </p:cNvPr>
          <p:cNvSpPr>
            <a:spLocks noGrp="1"/>
          </p:cNvSpPr>
          <p:nvPr>
            <p:ph type="dt" sz="half" idx="10"/>
          </p:nvPr>
        </p:nvSpPr>
        <p:spPr/>
        <p:txBody>
          <a:bodyPr/>
          <a:lstStyle/>
          <a:p>
            <a:fld id="{3AEE0B05-666D-460F-8500-6A48068F659A}" type="datetime1">
              <a:rPr lang="zh-CN" altLang="en-US" smtClean="0"/>
              <a:t>2020/4/25</a:t>
            </a:fld>
            <a:endParaRPr lang="zh-CN" altLang="en-US"/>
          </a:p>
        </p:txBody>
      </p:sp>
      <p:sp>
        <p:nvSpPr>
          <p:cNvPr id="5" name="页脚占位符 4">
            <a:extLst>
              <a:ext uri="{FF2B5EF4-FFF2-40B4-BE49-F238E27FC236}">
                <a16:creationId xmlns:a16="http://schemas.microsoft.com/office/drawing/2014/main" id="{91EA6FDC-1296-4C5A-87EC-5AD00F0DA8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6B1B4-090F-4FD0-95C1-A6AD69F5FA3E}"/>
              </a:ext>
            </a:extLst>
          </p:cNvPr>
          <p:cNvSpPr>
            <a:spLocks noGrp="1"/>
          </p:cNvSpPr>
          <p:nvPr>
            <p:ph type="sldNum" sz="quarter" idx="12"/>
          </p:nvPr>
        </p:nvSpPr>
        <p:spPr/>
        <p:txBody>
          <a:bodyPr/>
          <a:lstStyle/>
          <a:p>
            <a:fld id="{15D662E7-97A8-4755-A251-C70BB9D68E23}" type="slidenum">
              <a:rPr lang="zh-CN" altLang="en-US" smtClean="0"/>
              <a:t>5</a:t>
            </a:fld>
            <a:endParaRPr lang="zh-CN" altLang="en-US"/>
          </a:p>
        </p:txBody>
      </p:sp>
    </p:spTree>
    <p:extLst>
      <p:ext uri="{BB962C8B-B14F-4D97-AF65-F5344CB8AC3E}">
        <p14:creationId xmlns:p14="http://schemas.microsoft.com/office/powerpoint/2010/main" val="198373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FB281-EB52-48C3-9E68-85B2CC116B48}"/>
              </a:ext>
            </a:extLst>
          </p:cNvPr>
          <p:cNvSpPr>
            <a:spLocks noGrp="1"/>
          </p:cNvSpPr>
          <p:nvPr>
            <p:ph type="title"/>
          </p:nvPr>
        </p:nvSpPr>
        <p:spPr/>
        <p:txBody>
          <a:bodyPr/>
          <a:lstStyle/>
          <a:p>
            <a:r>
              <a:rPr lang="en-US" altLang="zh-CN" dirty="0"/>
              <a:t>1.Contributions</a:t>
            </a:r>
            <a:endParaRPr lang="zh-CN" altLang="en-US" dirty="0"/>
          </a:p>
        </p:txBody>
      </p:sp>
      <p:sp>
        <p:nvSpPr>
          <p:cNvPr id="3" name="内容占位符 2">
            <a:extLst>
              <a:ext uri="{FF2B5EF4-FFF2-40B4-BE49-F238E27FC236}">
                <a16:creationId xmlns:a16="http://schemas.microsoft.com/office/drawing/2014/main" id="{3DCB9278-AE3E-41C3-8DA7-4AB4B301F906}"/>
              </a:ext>
            </a:extLst>
          </p:cNvPr>
          <p:cNvSpPr>
            <a:spLocks noGrp="1"/>
          </p:cNvSpPr>
          <p:nvPr>
            <p:ph idx="1"/>
          </p:nvPr>
        </p:nvSpPr>
        <p:spPr>
          <a:xfrm>
            <a:off x="628650" y="1825625"/>
            <a:ext cx="8083550" cy="4351338"/>
          </a:xfrm>
        </p:spPr>
        <p:txBody>
          <a:bodyPr/>
          <a:lstStyle/>
          <a:p>
            <a:r>
              <a:rPr lang="en-US" altLang="zh-CN" dirty="0"/>
              <a:t>It supports the notion that there are important benefits to build </a:t>
            </a:r>
            <a:r>
              <a:rPr lang="en-US" altLang="zh-CN" dirty="0" err="1"/>
              <a:t>ing</a:t>
            </a:r>
            <a:r>
              <a:rPr lang="en-US" altLang="zh-CN" dirty="0"/>
              <a:t> multifactor models of global stock returns using certain firm-specific char </a:t>
            </a:r>
            <a:r>
              <a:rPr lang="en-US" altLang="zh-CN" dirty="0" err="1"/>
              <a:t>acteristics</a:t>
            </a:r>
            <a:r>
              <a:rPr lang="en-US" altLang="zh-CN" dirty="0"/>
              <a:t>, such as the cash flow-to-price ratio and stock price momentum.</a:t>
            </a:r>
          </a:p>
          <a:p>
            <a:r>
              <a:rPr lang="en-US" altLang="zh-CN" dirty="0"/>
              <a:t>The findings are important not only for researchers of international asset pricing but also for practitioners interested in cost-of-capital calculations, risk control, and </a:t>
            </a:r>
            <a:r>
              <a:rPr lang="en-US" altLang="zh-CN" dirty="0" err="1"/>
              <a:t>perfor</a:t>
            </a:r>
            <a:r>
              <a:rPr lang="en-US" altLang="zh-CN" dirty="0"/>
              <a:t> </a:t>
            </a:r>
            <a:r>
              <a:rPr lang="en-US" altLang="zh-CN" dirty="0" err="1"/>
              <a:t>mance</a:t>
            </a:r>
            <a:r>
              <a:rPr lang="en-US" altLang="zh-CN" dirty="0"/>
              <a:t> evaluations of global portfolios.</a:t>
            </a:r>
            <a:endParaRPr lang="zh-CN" altLang="en-US" dirty="0"/>
          </a:p>
        </p:txBody>
      </p:sp>
      <p:sp>
        <p:nvSpPr>
          <p:cNvPr id="4" name="日期占位符 3">
            <a:extLst>
              <a:ext uri="{FF2B5EF4-FFF2-40B4-BE49-F238E27FC236}">
                <a16:creationId xmlns:a16="http://schemas.microsoft.com/office/drawing/2014/main" id="{F6E00FC5-D31D-4363-ADE4-ADFF610E348B}"/>
              </a:ext>
            </a:extLst>
          </p:cNvPr>
          <p:cNvSpPr>
            <a:spLocks noGrp="1"/>
          </p:cNvSpPr>
          <p:nvPr>
            <p:ph type="dt" sz="half" idx="10"/>
          </p:nvPr>
        </p:nvSpPr>
        <p:spPr/>
        <p:txBody>
          <a:bodyPr/>
          <a:lstStyle/>
          <a:p>
            <a:fld id="{60F6583F-3F87-426A-B1EC-C5CF8C305E8B}" type="datetime1">
              <a:rPr lang="zh-CN" altLang="en-US" smtClean="0"/>
              <a:t>2020/4/25</a:t>
            </a:fld>
            <a:endParaRPr lang="zh-CN" altLang="en-US"/>
          </a:p>
        </p:txBody>
      </p:sp>
      <p:sp>
        <p:nvSpPr>
          <p:cNvPr id="5" name="页脚占位符 4">
            <a:extLst>
              <a:ext uri="{FF2B5EF4-FFF2-40B4-BE49-F238E27FC236}">
                <a16:creationId xmlns:a16="http://schemas.microsoft.com/office/drawing/2014/main" id="{5FC3FA05-F60C-465D-B3D8-17BB73D647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E51381-1ABC-48AD-AA2B-122C74F49153}"/>
              </a:ext>
            </a:extLst>
          </p:cNvPr>
          <p:cNvSpPr>
            <a:spLocks noGrp="1"/>
          </p:cNvSpPr>
          <p:nvPr>
            <p:ph type="sldNum" sz="quarter" idx="12"/>
          </p:nvPr>
        </p:nvSpPr>
        <p:spPr/>
        <p:txBody>
          <a:bodyPr/>
          <a:lstStyle/>
          <a:p>
            <a:fld id="{15D662E7-97A8-4755-A251-C70BB9D68E23}" type="slidenum">
              <a:rPr lang="zh-CN" altLang="en-US" smtClean="0"/>
              <a:t>6</a:t>
            </a:fld>
            <a:endParaRPr lang="zh-CN" altLang="en-US"/>
          </a:p>
        </p:txBody>
      </p:sp>
    </p:spTree>
    <p:extLst>
      <p:ext uri="{BB962C8B-B14F-4D97-AF65-F5344CB8AC3E}">
        <p14:creationId xmlns:p14="http://schemas.microsoft.com/office/powerpoint/2010/main" val="21333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62727-C067-4AF5-825D-E587EACD32B4}"/>
              </a:ext>
            </a:extLst>
          </p:cNvPr>
          <p:cNvSpPr>
            <a:spLocks noGrp="1"/>
          </p:cNvSpPr>
          <p:nvPr>
            <p:ph type="title"/>
          </p:nvPr>
        </p:nvSpPr>
        <p:spPr/>
        <p:txBody>
          <a:bodyPr/>
          <a:lstStyle/>
          <a:p>
            <a:r>
              <a:rPr lang="en-US" altLang="zh-CN" dirty="0"/>
              <a:t>2.Data</a:t>
            </a:r>
            <a:endParaRPr lang="zh-CN" altLang="en-US" dirty="0"/>
          </a:p>
        </p:txBody>
      </p:sp>
      <p:sp>
        <p:nvSpPr>
          <p:cNvPr id="3" name="内容占位符 2">
            <a:extLst>
              <a:ext uri="{FF2B5EF4-FFF2-40B4-BE49-F238E27FC236}">
                <a16:creationId xmlns:a16="http://schemas.microsoft.com/office/drawing/2014/main" id="{16A41E4C-80FA-40F9-96F5-9CD3D9975ADB}"/>
              </a:ext>
            </a:extLst>
          </p:cNvPr>
          <p:cNvSpPr>
            <a:spLocks noGrp="1"/>
          </p:cNvSpPr>
          <p:nvPr>
            <p:ph idx="1"/>
          </p:nvPr>
        </p:nvSpPr>
        <p:spPr/>
        <p:txBody>
          <a:bodyPr>
            <a:normAutofit fontScale="92500" lnSpcReduction="10000"/>
          </a:bodyPr>
          <a:lstStyle/>
          <a:p>
            <a:r>
              <a:rPr lang="en-US" altLang="zh-CN" dirty="0"/>
              <a:t>1981.7~2003.12</a:t>
            </a:r>
          </a:p>
          <a:p>
            <a:r>
              <a:rPr lang="en-US" altLang="zh-CN" dirty="0"/>
              <a:t>book-to-market equity (B/M), cash flow-to-price (C/P), dividend-to-price (D/P), earnings-to-price (E/P), long-term debt-to-common equity (L/B), and market value of equity (size)</a:t>
            </a:r>
          </a:p>
          <a:p>
            <a:r>
              <a:rPr lang="en-US" altLang="zh-CN" dirty="0"/>
              <a:t>stocks that are traded on the country's major exchange</a:t>
            </a:r>
          </a:p>
          <a:p>
            <a:r>
              <a:rPr lang="en-US" altLang="zh-CN" dirty="0"/>
              <a:t>at least 12 monthly stock returns during the sample period</a:t>
            </a:r>
          </a:p>
          <a:p>
            <a:r>
              <a:rPr lang="en-US" altLang="zh-CN" dirty="0"/>
              <a:t>27,488 common stocks from 49 countries and 34 industries</a:t>
            </a:r>
          </a:p>
        </p:txBody>
      </p:sp>
      <p:sp>
        <p:nvSpPr>
          <p:cNvPr id="4" name="日期占位符 3">
            <a:extLst>
              <a:ext uri="{FF2B5EF4-FFF2-40B4-BE49-F238E27FC236}">
                <a16:creationId xmlns:a16="http://schemas.microsoft.com/office/drawing/2014/main" id="{D9B41DF4-EC34-4BFB-93B8-38C0BFEBAE4C}"/>
              </a:ext>
            </a:extLst>
          </p:cNvPr>
          <p:cNvSpPr>
            <a:spLocks noGrp="1"/>
          </p:cNvSpPr>
          <p:nvPr>
            <p:ph type="dt" sz="half" idx="10"/>
          </p:nvPr>
        </p:nvSpPr>
        <p:spPr/>
        <p:txBody>
          <a:bodyPr/>
          <a:lstStyle/>
          <a:p>
            <a:fld id="{E2DF5B2F-2405-4D99-B9F8-0F15AA82B66B}" type="datetime1">
              <a:rPr lang="zh-CN" altLang="en-US" smtClean="0"/>
              <a:t>2020/4/25</a:t>
            </a:fld>
            <a:endParaRPr lang="zh-CN" altLang="en-US"/>
          </a:p>
        </p:txBody>
      </p:sp>
      <p:sp>
        <p:nvSpPr>
          <p:cNvPr id="5" name="页脚占位符 4">
            <a:extLst>
              <a:ext uri="{FF2B5EF4-FFF2-40B4-BE49-F238E27FC236}">
                <a16:creationId xmlns:a16="http://schemas.microsoft.com/office/drawing/2014/main" id="{ED47CC35-6D36-4A39-97C2-9F34FBC2B2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8DA5A-0B84-4879-9851-79BF5E3D9340}"/>
              </a:ext>
            </a:extLst>
          </p:cNvPr>
          <p:cNvSpPr>
            <a:spLocks noGrp="1"/>
          </p:cNvSpPr>
          <p:nvPr>
            <p:ph type="sldNum" sz="quarter" idx="12"/>
          </p:nvPr>
        </p:nvSpPr>
        <p:spPr/>
        <p:txBody>
          <a:bodyPr/>
          <a:lstStyle/>
          <a:p>
            <a:fld id="{15D662E7-97A8-4755-A251-C70BB9D68E23}" type="slidenum">
              <a:rPr lang="zh-CN" altLang="en-US" smtClean="0"/>
              <a:t>7</a:t>
            </a:fld>
            <a:endParaRPr lang="zh-CN" altLang="en-US"/>
          </a:p>
        </p:txBody>
      </p:sp>
    </p:spTree>
    <p:extLst>
      <p:ext uri="{BB962C8B-B14F-4D97-AF65-F5344CB8AC3E}">
        <p14:creationId xmlns:p14="http://schemas.microsoft.com/office/powerpoint/2010/main" val="338979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AC4FF-9874-46BA-A739-78868601D46C}"/>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E2C798FE-2B89-42C0-AA32-804480E530C3}"/>
              </a:ext>
            </a:extLst>
          </p:cNvPr>
          <p:cNvSpPr>
            <a:spLocks noGrp="1"/>
          </p:cNvSpPr>
          <p:nvPr>
            <p:ph idx="1"/>
          </p:nvPr>
        </p:nvSpPr>
        <p:spPr/>
        <p:txBody>
          <a:bodyPr/>
          <a:lstStyle/>
          <a:p>
            <a:r>
              <a:rPr lang="en-US" altLang="zh-CN" dirty="0"/>
              <a:t>How to explain Global Stock Returns?</a:t>
            </a:r>
          </a:p>
          <a:p>
            <a:r>
              <a:rPr lang="en-US" altLang="zh-CN" dirty="0" err="1"/>
              <a:t>prelooking</a:t>
            </a:r>
            <a:r>
              <a:rPr lang="en-US" altLang="zh-CN" dirty="0"/>
              <a:t>——</a:t>
            </a:r>
          </a:p>
          <a:p>
            <a:r>
              <a:rPr lang="en-US" altLang="zh-CN" dirty="0"/>
              <a:t>cross-sectional tests with individual stocks</a:t>
            </a:r>
          </a:p>
          <a:p>
            <a:r>
              <a:rPr lang="en-US" altLang="zh-CN" dirty="0"/>
              <a:t>In different countries, single variable FM regression——significant or not</a:t>
            </a:r>
          </a:p>
          <a:p>
            <a:r>
              <a:rPr lang="en-US" altLang="zh-CN" dirty="0"/>
              <a:t>“multivariate" regressions</a:t>
            </a:r>
            <a:endParaRPr lang="zh-CN" altLang="en-US" dirty="0"/>
          </a:p>
        </p:txBody>
      </p:sp>
      <p:sp>
        <p:nvSpPr>
          <p:cNvPr id="4" name="日期占位符 3">
            <a:extLst>
              <a:ext uri="{FF2B5EF4-FFF2-40B4-BE49-F238E27FC236}">
                <a16:creationId xmlns:a16="http://schemas.microsoft.com/office/drawing/2014/main" id="{ECAD7142-8B04-4772-930F-22318C760D73}"/>
              </a:ext>
            </a:extLst>
          </p:cNvPr>
          <p:cNvSpPr>
            <a:spLocks noGrp="1"/>
          </p:cNvSpPr>
          <p:nvPr>
            <p:ph type="dt" sz="half" idx="10"/>
          </p:nvPr>
        </p:nvSpPr>
        <p:spPr/>
        <p:txBody>
          <a:bodyPr/>
          <a:lstStyle/>
          <a:p>
            <a:fld id="{B3321493-9EE1-4F0A-B1AE-8F5D075A0590}" type="datetime1">
              <a:rPr lang="zh-CN" altLang="en-US" smtClean="0"/>
              <a:t>2020/4/25</a:t>
            </a:fld>
            <a:endParaRPr lang="zh-CN" altLang="en-US"/>
          </a:p>
        </p:txBody>
      </p:sp>
      <p:sp>
        <p:nvSpPr>
          <p:cNvPr id="5" name="页脚占位符 4">
            <a:extLst>
              <a:ext uri="{FF2B5EF4-FFF2-40B4-BE49-F238E27FC236}">
                <a16:creationId xmlns:a16="http://schemas.microsoft.com/office/drawing/2014/main" id="{75A49D08-C972-448D-8912-6D1CE7F6D9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D3C529-1A64-4ACF-9976-85C7C62C4F65}"/>
              </a:ext>
            </a:extLst>
          </p:cNvPr>
          <p:cNvSpPr>
            <a:spLocks noGrp="1"/>
          </p:cNvSpPr>
          <p:nvPr>
            <p:ph type="sldNum" sz="quarter" idx="12"/>
          </p:nvPr>
        </p:nvSpPr>
        <p:spPr/>
        <p:txBody>
          <a:bodyPr/>
          <a:lstStyle/>
          <a:p>
            <a:fld id="{15D662E7-97A8-4755-A251-C70BB9D68E23}" type="slidenum">
              <a:rPr lang="zh-CN" altLang="en-US" smtClean="0"/>
              <a:t>8</a:t>
            </a:fld>
            <a:endParaRPr lang="zh-CN" altLang="en-US"/>
          </a:p>
        </p:txBody>
      </p:sp>
    </p:spTree>
    <p:extLst>
      <p:ext uri="{BB962C8B-B14F-4D97-AF65-F5344CB8AC3E}">
        <p14:creationId xmlns:p14="http://schemas.microsoft.com/office/powerpoint/2010/main" val="361339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C33A-3919-4FDC-B542-2DB960BD202C}"/>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5139DE80-0496-4298-AC4D-95D13C3C9247}"/>
              </a:ext>
            </a:extLst>
          </p:cNvPr>
          <p:cNvSpPr>
            <a:spLocks noGrp="1"/>
          </p:cNvSpPr>
          <p:nvPr>
            <p:ph idx="1"/>
          </p:nvPr>
        </p:nvSpPr>
        <p:spPr/>
        <p:txBody>
          <a:bodyPr>
            <a:normAutofit fontScale="92500" lnSpcReduction="10000"/>
          </a:bodyPr>
          <a:lstStyle/>
          <a:p>
            <a:r>
              <a:rPr lang="en-US" altLang="zh-CN" dirty="0"/>
              <a:t>Further distinguish——</a:t>
            </a:r>
          </a:p>
          <a:p>
            <a:r>
              <a:rPr lang="en-US" altLang="zh-CN" dirty="0"/>
              <a:t>constructing the factor-mimicking portfolios(FMP)</a:t>
            </a:r>
          </a:p>
          <a:p>
            <a:r>
              <a:rPr lang="en-US" altLang="zh-CN" dirty="0"/>
              <a:t>If a particular FMP exhibits significant time-series variation, then it is viewed as a candidate factor for capturing a substantial common component of return movements. </a:t>
            </a:r>
          </a:p>
          <a:p>
            <a:r>
              <a:rPr lang="en-US" altLang="zh-CN" dirty="0"/>
              <a:t>form global quintile portfolios at the end of June of each year t and calculate the value-weighted returns of each portfolio from July of year t to June of t+1</a:t>
            </a:r>
          </a:p>
          <a:p>
            <a:r>
              <a:rPr lang="en-US" altLang="zh-CN" dirty="0"/>
              <a:t>the FMP returns: the highest-quintile returns minus the lowest-quintile returns</a:t>
            </a:r>
            <a:endParaRPr lang="zh-CN" altLang="en-US" dirty="0"/>
          </a:p>
        </p:txBody>
      </p:sp>
      <p:sp>
        <p:nvSpPr>
          <p:cNvPr id="4" name="日期占位符 3">
            <a:extLst>
              <a:ext uri="{FF2B5EF4-FFF2-40B4-BE49-F238E27FC236}">
                <a16:creationId xmlns:a16="http://schemas.microsoft.com/office/drawing/2014/main" id="{51808B39-E458-47AE-AA7F-760BA8D9D9C3}"/>
              </a:ext>
            </a:extLst>
          </p:cNvPr>
          <p:cNvSpPr>
            <a:spLocks noGrp="1"/>
          </p:cNvSpPr>
          <p:nvPr>
            <p:ph type="dt" sz="half" idx="10"/>
          </p:nvPr>
        </p:nvSpPr>
        <p:spPr/>
        <p:txBody>
          <a:bodyPr/>
          <a:lstStyle/>
          <a:p>
            <a:fld id="{4B59BA92-0470-4392-AF0C-C05E14CA2EC9}" type="datetime1">
              <a:rPr lang="zh-CN" altLang="en-US" smtClean="0"/>
              <a:t>2020/4/25</a:t>
            </a:fld>
            <a:endParaRPr lang="zh-CN" altLang="en-US"/>
          </a:p>
        </p:txBody>
      </p:sp>
      <p:sp>
        <p:nvSpPr>
          <p:cNvPr id="5" name="页脚占位符 4">
            <a:extLst>
              <a:ext uri="{FF2B5EF4-FFF2-40B4-BE49-F238E27FC236}">
                <a16:creationId xmlns:a16="http://schemas.microsoft.com/office/drawing/2014/main" id="{F0DD6352-238D-46BC-8F20-72EBF92C1C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5552F8-76C1-4BD9-BCF1-67F8A49CA1F5}"/>
              </a:ext>
            </a:extLst>
          </p:cNvPr>
          <p:cNvSpPr>
            <a:spLocks noGrp="1"/>
          </p:cNvSpPr>
          <p:nvPr>
            <p:ph type="sldNum" sz="quarter" idx="12"/>
          </p:nvPr>
        </p:nvSpPr>
        <p:spPr/>
        <p:txBody>
          <a:bodyPr/>
          <a:lstStyle/>
          <a:p>
            <a:fld id="{15D662E7-97A8-4755-A251-C70BB9D68E23}" type="slidenum">
              <a:rPr lang="zh-CN" altLang="en-US" smtClean="0"/>
              <a:t>9</a:t>
            </a:fld>
            <a:endParaRPr lang="zh-CN" altLang="en-US"/>
          </a:p>
        </p:txBody>
      </p:sp>
    </p:spTree>
    <p:extLst>
      <p:ext uri="{BB962C8B-B14F-4D97-AF65-F5344CB8AC3E}">
        <p14:creationId xmlns:p14="http://schemas.microsoft.com/office/powerpoint/2010/main" val="35436924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3022</Words>
  <Application>Microsoft Office PowerPoint</Application>
  <PresentationFormat>全屏显示(4:3)</PresentationFormat>
  <Paragraphs>211</Paragraphs>
  <Slides>22</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What Factors Drive Global Stock Returns?</vt:lpstr>
      <vt:lpstr>Contents</vt:lpstr>
      <vt:lpstr>1.Background</vt:lpstr>
      <vt:lpstr>1.Literatures</vt:lpstr>
      <vt:lpstr>1.Questions</vt:lpstr>
      <vt:lpstr>1.Contributions</vt:lpstr>
      <vt:lpstr>2.Data</vt:lpstr>
      <vt:lpstr>3.Method</vt:lpstr>
      <vt:lpstr>3.Method</vt:lpstr>
      <vt:lpstr>3.Method</vt:lpstr>
      <vt:lpstr>3.Method</vt:lpstr>
      <vt:lpstr>PowerPoint 演示文稿</vt:lpstr>
      <vt:lpstr>3.Method</vt:lpstr>
      <vt:lpstr>3.Method</vt:lpstr>
      <vt:lpstr>3.Method</vt:lpstr>
      <vt:lpstr>PowerPoint 演示文稿</vt:lpstr>
      <vt:lpstr>PowerPoint 演示文稿</vt:lpstr>
      <vt:lpstr>PowerPoint 演示文稿</vt:lpstr>
      <vt:lpstr>PowerPoint 演示文稿</vt:lpstr>
      <vt:lpstr>PowerPoint 演示文稿</vt:lpstr>
      <vt:lpstr>PowerPoint 演示文稿</vt:lpstr>
      <vt:lpstr>5.Conclusion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Factors Drive Global Stock Returns?</dc:title>
  <dc:creator>岳 阳</dc:creator>
  <cp:lastModifiedBy>岳 阳</cp:lastModifiedBy>
  <cp:revision>89</cp:revision>
  <dcterms:created xsi:type="dcterms:W3CDTF">2020-04-23T07:54:41Z</dcterms:created>
  <dcterms:modified xsi:type="dcterms:W3CDTF">2020-04-25T00:56:25Z</dcterms:modified>
</cp:coreProperties>
</file>