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90" r:id="rId10"/>
    <p:sldId id="268" r:id="rId11"/>
    <p:sldId id="269" r:id="rId12"/>
    <p:sldId id="291" r:id="rId13"/>
    <p:sldId id="279" r:id="rId14"/>
    <p:sldId id="292" r:id="rId15"/>
    <p:sldId id="294" r:id="rId16"/>
    <p:sldId id="295" r:id="rId17"/>
    <p:sldId id="296" r:id="rId18"/>
    <p:sldId id="297" r:id="rId19"/>
    <p:sldId id="28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89" d="100"/>
          <a:sy n="89" d="100"/>
        </p:scale>
        <p:origin x="79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9F474-6EC5-483D-B36F-21B5ABB6E5BE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48512-0983-4C6B-969F-BCF36FE61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01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48512-0983-4C6B-969F-BCF36FE6140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261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48512-0983-4C6B-969F-BCF36FE6140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046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48512-0983-4C6B-969F-BCF36FE6140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366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48512-0983-4C6B-969F-BCF36FE6140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116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48512-0983-4C6B-969F-BCF36FE6140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597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48512-0983-4C6B-969F-BCF36FE6140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63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48512-0983-4C6B-969F-BCF36FE6140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96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48512-0983-4C6B-969F-BCF36FE6140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51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48512-0983-4C6B-969F-BCF36FE6140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071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48512-0983-4C6B-969F-BCF36FE6140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179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48512-0983-4C6B-969F-BCF36FE6140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93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48512-0983-4C6B-969F-BCF36FE6140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083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48512-0983-4C6B-969F-BCF36FE6140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581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48512-0983-4C6B-969F-BCF36FE6140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13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48512-0983-4C6B-969F-BCF36FE6140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3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20B3-9F4D-427E-A748-9C46EBF85E24}" type="datetime1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谭一航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6705-1BA9-467B-AA40-E9DBA4DA6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16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6A41-615B-4480-8DA3-DE5EF887CB8C}" type="datetime1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谭一航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6705-1BA9-467B-AA40-E9DBA4DA6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78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A9E70-196F-44F6-9478-107EFFF86E3E}" type="datetime1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谭一航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6705-1BA9-467B-AA40-E9DBA4DA6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34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lnSpc>
                <a:spcPct val="12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2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20000"/>
              </a:lnSpc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8852-0632-432D-BC91-ECCC10363894}" type="datetime1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谭一航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6705-1BA9-467B-AA40-E9DBA4DA6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31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F673-DCC6-4664-8A93-5ADEF1B242E1}" type="datetime1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谭一航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6705-1BA9-467B-AA40-E9DBA4DA6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20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5DAE-A718-4F95-80FC-A3939F7C9E24}" type="datetime1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谭一航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6705-1BA9-467B-AA40-E9DBA4DA6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1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0211-EE52-483B-9E24-4203EAA271E0}" type="datetime1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谭一航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6705-1BA9-467B-AA40-E9DBA4DA6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18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9BFB-331F-41EE-BEAE-7206C7080A05}" type="datetime1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谭一航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6705-1BA9-467B-AA40-E9DBA4DA6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60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81CA-E383-4FE8-B2B2-0982F8DAAC50}" type="datetime1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谭一航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6705-1BA9-467B-AA40-E9DBA4DA6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19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75D-D50D-4415-89B9-AAD8520D136B}" type="datetime1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谭一航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6705-1BA9-467B-AA40-E9DBA4DA6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38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1601-120B-41B0-AD2E-915DBF668E63}" type="datetime1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谭一航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6705-1BA9-467B-AA40-E9DBA4DA6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48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8998E-54B2-4489-B82D-B884A1A4FA7C}" type="datetime1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谭一航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E6705-1BA9-467B-AA40-E9DBA4DA6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5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EE477-D6C7-4704-9B39-74FD51CB7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999" y="1956080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Out-of-sample equity premium predictability and sample split–invariant inference</a:t>
            </a:r>
            <a:b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Banking and Finance, 2017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Gueorgui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I. Kolev, Rasa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Karapandza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61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ADE48-D32D-48E9-9A2A-9C2F3760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2.Research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B0A32-3A22-4E9A-BD62-3778D0ADB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Predictive framework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/>
              <a:t>In-sample predictability: auxiliary regression (</a:t>
            </a:r>
            <a:r>
              <a:rPr lang="en-US" altLang="zh-CN" sz="2000" dirty="0" err="1"/>
              <a:t>Amihud</a:t>
            </a:r>
            <a:r>
              <a:rPr lang="en-US" altLang="zh-CN" sz="2000" dirty="0"/>
              <a:t> and </a:t>
            </a:r>
            <a:r>
              <a:rPr lang="en-US" altLang="zh-CN" sz="2000" dirty="0" err="1"/>
              <a:t>Hurvich</a:t>
            </a:r>
            <a:r>
              <a:rPr lang="en-US" altLang="zh-CN" sz="2000" dirty="0"/>
              <a:t>, 2004)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DED0A-41D4-46CD-828B-92BEEB26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8852-0632-432D-BC91-ECCC10363894}" type="datetime1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4FED6B-CFD8-4C5F-9EBD-0D013265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谭一航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5FB18-74A4-42D8-9DEC-D0272E15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6705-1BA9-467B-AA40-E9DBA4DA6E1E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9BE17C0-82AF-4655-B625-6EDD765B7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69" y="2402958"/>
            <a:ext cx="2574748" cy="5085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FC7C093-EC14-432F-8878-0F88E329F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63" y="3987209"/>
            <a:ext cx="2350926" cy="9374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C0B370F-AABC-4D0D-AF60-BDFB9C530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5" y="5104037"/>
            <a:ext cx="2677300" cy="5663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D02EFCB-C6A2-4EEC-A94F-4A77C65F4B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771" y="5746300"/>
            <a:ext cx="2488118" cy="37247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2BD39DA-DB4C-4C8C-84ED-80BFAE8EBD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2265" y="4455929"/>
            <a:ext cx="5585570" cy="44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3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ADE48-D32D-48E9-9A2A-9C2F3760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2.Research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B0A32-3A22-4E9A-BD62-3778D0ADB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Bootstrap under the null of no predictability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/>
              <a:t>Use the original data to estimate </a:t>
            </a:r>
            <a:r>
              <a:rPr lang="en-US" altLang="zh-CN" sz="2000" dirty="0" err="1"/>
              <a:t>Eqs</a:t>
            </a:r>
            <a:r>
              <a:rPr lang="en-US" altLang="zh-CN" sz="2000" dirty="0"/>
              <a:t>. (2) and (3) by ordinary least squares and then store the residuals for resampling.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/>
              <a:t>Imposing the null hypothesis of no predictability (β1 = 0).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/>
              <a:t>Initiate the recursion in Eq. (3) 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/>
              <a:t>T draws over dates t = 1 , . . . , T,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/>
              <a:t> </a:t>
            </a:r>
            <a:r>
              <a:rPr lang="en-US" altLang="zh-CN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/>
              <a:t>9999 bootstrap samples.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DED0A-41D4-46CD-828B-92BEEB26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8852-0632-432D-BC91-ECCC10363894}" type="datetime1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4FED6B-CFD8-4C5F-9EBD-0D013265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谭一航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5FB18-74A4-42D8-9DEC-D0272E15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6705-1BA9-467B-AA40-E9DBA4DA6E1E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7EF7A5A-4A0B-49D1-9B92-23C2C3DD3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851" y="600740"/>
            <a:ext cx="2350926" cy="9374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1ABB07-A449-4318-8386-89AC253B9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676" y="2823197"/>
            <a:ext cx="1356983" cy="3715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78D5F90-F6A8-4693-A449-B4A6AB20E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4780" y="3274412"/>
            <a:ext cx="1339758" cy="3091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6633CCE-113F-42A0-89D8-E9F0BBC6D9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1926" y="3641692"/>
            <a:ext cx="1053124" cy="35960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1AA951A-D935-4229-98B3-79D4643EA4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6714" y="4096232"/>
            <a:ext cx="903547" cy="34272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3674568-3EF9-4CD4-8B27-BE821714F0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8773" y="4096232"/>
            <a:ext cx="888430" cy="29614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00CF46F-8614-4785-AEAA-CE433E4533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5590" y="4572727"/>
            <a:ext cx="1324311" cy="33456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E4D5527-0A44-40C7-BB2C-667D72A2E9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28950" y="4572726"/>
            <a:ext cx="2200681" cy="33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4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241B8-9E2F-4D92-8046-6139601B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2.Research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110922-CA2E-4A20-88EE-5A73A423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sample split–invariant inference: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validity of the bootstrap procedure: Monte Carlo experiments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A3D825-26E6-43DA-871A-0E723F98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8852-0632-432D-BC91-ECCC10363894}" type="datetime1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4C17CF-4899-4C59-96C3-3A686675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谭一航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EE680-72AE-4EA3-9509-276FC93A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6705-1BA9-467B-AA40-E9DBA4DA6E1E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47FF4D-1706-4FF4-9488-9556F4B14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39" y="2514600"/>
            <a:ext cx="2613678" cy="3819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DFA5D0B-9663-461B-B7FF-DD5CC5152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148" y="2577093"/>
            <a:ext cx="2898753" cy="25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14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241B8-9E2F-4D92-8046-6139601B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2.Research design-data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110922-CA2E-4A20-88EE-5A73A423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Periods</a:t>
            </a:r>
          </a:p>
          <a:p>
            <a:pPr lvl="1"/>
            <a:r>
              <a:rPr lang="en-US" altLang="zh-CN" dirty="0"/>
              <a:t>January 1926 to December 2010</a:t>
            </a:r>
          </a:p>
          <a:p>
            <a:pPr lvl="1"/>
            <a:r>
              <a:rPr lang="en-US" altLang="zh-CN" dirty="0"/>
              <a:t>sample split date τ falls within the interval [ int (. 05 T ) , T − int (. 05 T )]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Variables</a:t>
            </a:r>
          </a:p>
          <a:p>
            <a:pPr lvl="1"/>
            <a:r>
              <a:rPr lang="en-US" altLang="zh-CN" dirty="0"/>
              <a:t>15 from Welch and Goyal (2008)</a:t>
            </a:r>
          </a:p>
          <a:p>
            <a:pPr lvl="1"/>
            <a:r>
              <a:rPr lang="en-US" altLang="zh-CN" dirty="0"/>
              <a:t>6 behavioral predictors from Jeffrey </a:t>
            </a:r>
            <a:r>
              <a:rPr lang="en-US" altLang="zh-CN" dirty="0" err="1"/>
              <a:t>Wurgler’s</a:t>
            </a:r>
            <a:r>
              <a:rPr lang="en-US" altLang="zh-CN" dirty="0"/>
              <a:t> Web page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A3D825-26E6-43DA-871A-0E723F98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8852-0632-432D-BC91-ECCC10363894}" type="datetime1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4C17CF-4899-4C59-96C3-3A686675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谭一航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EE680-72AE-4EA3-9509-276FC93A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6705-1BA9-467B-AA40-E9DBA4DA6E1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910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241B8-9E2F-4D92-8046-6139601B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3.Empirical results: In-sample predictability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110922-CA2E-4A20-88EE-5A73A423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A3D825-26E6-43DA-871A-0E723F98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8852-0632-432D-BC91-ECCC10363894}" type="datetime1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4C17CF-4899-4C59-96C3-3A686675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谭一航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EE680-72AE-4EA3-9509-276FC93A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6705-1BA9-467B-AA40-E9DBA4DA6E1E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BE1950-9E60-4967-BF9E-BAB53E481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405" y="1690689"/>
            <a:ext cx="6363978" cy="471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8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241B8-9E2F-4D92-8046-6139601B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sample split invariant inference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110922-CA2E-4A20-88EE-5A73A423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A3D825-26E6-43DA-871A-0E723F98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8852-0632-432D-BC91-ECCC10363894}" type="datetime1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4C17CF-4899-4C59-96C3-3A686675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谭一航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EE680-72AE-4EA3-9509-276FC93A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6705-1BA9-467B-AA40-E9DBA4DA6E1E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30DF82-EA03-42C8-9797-EF1019711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31" y="1346126"/>
            <a:ext cx="8258338" cy="483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87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241B8-9E2F-4D92-8046-6139601B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Bootstrap null distribution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110922-CA2E-4A20-88EE-5A73A423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A3D825-26E6-43DA-871A-0E723F98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8852-0632-432D-BC91-ECCC10363894}" type="datetime1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4C17CF-4899-4C59-96C3-3A686675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谭一航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EE680-72AE-4EA3-9509-276FC93A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6705-1BA9-467B-AA40-E9DBA4DA6E1E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599779-4270-497F-B022-01AFB5735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15" y="1620427"/>
            <a:ext cx="87318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07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241B8-9E2F-4D92-8046-6139601B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3. Summarizing out-of-sample predictability in graphical form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110922-CA2E-4A20-88EE-5A73A423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A3D825-26E6-43DA-871A-0E723F98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8852-0632-432D-BC91-ECCC10363894}" type="datetime1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4C17CF-4899-4C59-96C3-3A686675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谭一航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EE680-72AE-4EA3-9509-276FC93A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6705-1BA9-467B-AA40-E9DBA4DA6E1E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63B20A-930D-43B5-AD8D-AFD3DCC12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2" y="1795892"/>
            <a:ext cx="8804166" cy="293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95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241B8-9E2F-4D92-8046-6139601B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3. Monte Carlo experiments: validity of the bootstrap procedure</a:t>
            </a:r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A3D825-26E6-43DA-871A-0E723F98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8852-0632-432D-BC91-ECCC10363894}" type="datetime1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4C17CF-4899-4C59-96C3-3A686675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谭一航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EE680-72AE-4EA3-9509-276FC93A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6705-1BA9-467B-AA40-E9DBA4DA6E1E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F5299086-FA04-4C90-9CE8-96E2D2334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34855A6-E220-4A11-9C36-CBA3488AF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7" y="1446198"/>
            <a:ext cx="9021244" cy="15444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B96638D-B15F-4E83-AA1E-B9D271FD1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45837"/>
            <a:ext cx="9132652" cy="209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91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788D3-F8E6-45E7-8596-355AA6B45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4.Conclusions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67ADC-6E98-4EE1-B6C6-5DA0AD9B0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There are widely varying results reported for out-of-sample predictability tests that differ only in the chosen sample split date.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There are but minor disagreements between in-sample predictability test results and results from our proposed (mean and maximum) sample split–invariant out-of-sample predictability tests.</a:t>
            </a:r>
          </a:p>
          <a:p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5FC4FC-2E39-4724-9EDE-391D6367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8852-0632-432D-BC91-ECCC10363894}" type="datetime1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428BA1-85C9-4B48-B7B7-EEEC38AA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谭一航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CE684-D59E-420A-9788-B2486824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6705-1BA9-467B-AA40-E9DBA4DA6E1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11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C90C4-9430-4942-8373-7EC0E2F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E2B203-1DA7-445B-852E-F44E3CB7F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altLang="zh-CN" sz="2700" dirty="0"/>
              <a:t>Introduction</a:t>
            </a:r>
          </a:p>
          <a:p>
            <a:pPr marL="385763" indent="-385763">
              <a:buFont typeface="+mj-lt"/>
              <a:buAutoNum type="arabicPeriod"/>
            </a:pPr>
            <a:r>
              <a:rPr lang="en-US" altLang="zh-CN" sz="2700" dirty="0"/>
              <a:t>Research design</a:t>
            </a:r>
          </a:p>
          <a:p>
            <a:pPr marL="385763" indent="-385763">
              <a:buFont typeface="+mj-lt"/>
              <a:buAutoNum type="arabicPeriod"/>
            </a:pPr>
            <a:r>
              <a:rPr lang="en-US" altLang="zh-CN" sz="2700" dirty="0"/>
              <a:t>Empirical results</a:t>
            </a:r>
          </a:p>
          <a:p>
            <a:pPr marL="385763" indent="-385763">
              <a:buFont typeface="+mj-lt"/>
              <a:buAutoNum type="arabicPeriod"/>
            </a:pPr>
            <a:r>
              <a:rPr lang="en-US" altLang="zh-CN" sz="2700" dirty="0"/>
              <a:t>Conclusions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46A41-B280-49D7-963B-240B9A3E7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9744-5A84-415E-A635-51FF1802FC2E}" type="datetime1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E56790-0182-4C4C-8F24-28E1D53D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谭一航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C79C6-2276-4B36-BFBF-C486AF52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6705-1BA9-467B-AA40-E9DBA4DA6E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54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FA19D-6533-428F-A822-3C07115E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C0E259-AF94-4061-9961-CDB907805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Background</a:t>
            </a:r>
          </a:p>
          <a:p>
            <a:pPr lvl="1" algn="just"/>
            <a:r>
              <a:rPr lang="en-US" altLang="zh-CN" dirty="0"/>
              <a:t>An important concern is whether in-sample or instead out-of-sample econometric methods should be used to assess the predictability of returns.</a:t>
            </a:r>
          </a:p>
          <a:p>
            <a:pPr lvl="1" algn="just"/>
            <a:r>
              <a:rPr lang="en-US" altLang="zh-CN" dirty="0"/>
              <a:t>Some sample splits yield results indicating that returns are not predictable whereas other splits lead to the opposite conclusion.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C403BE-735A-410C-8E87-A1880B74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8852-0632-432D-BC91-ECCC10363894}" type="datetime1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F56F75-B063-466E-B20F-B709F0C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谭一航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998C7D-3129-4DCF-8706-B55440FD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6705-1BA9-467B-AA40-E9DBA4DA6E1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1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813DA-C88E-4024-B75F-6CF2D37A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FD78B-17B6-42C2-BA48-F7A5E8B4E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Motivation</a:t>
            </a:r>
          </a:p>
          <a:p>
            <a:pPr lvl="1" algn="just"/>
            <a:r>
              <a:rPr lang="en-US" altLang="zh-CN" dirty="0"/>
              <a:t>For any given predictor and any given data set, the derived predictability of returns is sensitive to where the sample is split between the estimation and forecast evaluation subsamples.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708AEB-C0A0-4B64-B324-3A76C27B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8852-0632-432D-BC91-ECCC10363894}" type="datetime1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BC91A-26A2-4D1E-96CC-2AC03716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谭一航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4894C-81F1-438A-9B93-C12E373B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6705-1BA9-467B-AA40-E9DBA4DA6E1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49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3E794-F50F-4DE9-A3BC-C7B08B46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B2E02-EBA3-4147-97DA-3CC55C3E7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Research questions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Is equity premium predictable under the tests proposed by this article?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Is the bootstrap-based inference valid?</a:t>
            </a:r>
          </a:p>
          <a:p>
            <a:pPr lvl="1"/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307F5-7D20-48A6-ADC5-A87BAC980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8852-0632-432D-BC91-ECCC10363894}" type="datetime1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14C46-E6FA-475F-A248-94D9F791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谭一航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717A05-90FC-43B8-8492-36D4473B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6705-1BA9-467B-AA40-E9DBA4DA6E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8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AE2C7-6A6D-479A-8A65-7FE324F1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C8C48-EAA9-47C5-A39F-00EE580EF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Related research</a:t>
            </a:r>
          </a:p>
          <a:p>
            <a:pPr lvl="1" algn="just"/>
            <a:r>
              <a:rPr lang="en-US" altLang="zh-CN" dirty="0"/>
              <a:t>Hubrich and West (2010) and Clark and McCracken (2012) propose taking the maxima of various statistics for simultaneously judging whether a small set of alternative models that nest a benchmark model improve upon the benchmark model’s MSPE. </a:t>
            </a:r>
          </a:p>
          <a:p>
            <a:pPr lvl="1" algn="just"/>
            <a:r>
              <a:rPr lang="en-US" altLang="zh-CN" b="1" dirty="0"/>
              <a:t>Rossi and Inoue (2012) </a:t>
            </a:r>
            <a:r>
              <a:rPr lang="en-US" altLang="zh-CN" dirty="0"/>
              <a:t>derive the theoretical distribution of (general) sample split–invariant mean and maximum tests.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19C1A-0FDF-4802-8676-84E092FC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8852-0632-432D-BC91-ECCC10363894}" type="datetime1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B6DD40-14D2-44E6-90F0-07C7CD7C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谭一航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F9833D-F2C4-4145-8C3B-0930EFF4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6705-1BA9-467B-AA40-E9DBA4DA6E1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1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7D451-EFDA-441E-9745-CB33F807C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0BB952-A1BD-4997-830D-F9EE8BA9E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Research content</a:t>
            </a:r>
          </a:p>
          <a:p>
            <a:pPr lvl="1" indent="-342900">
              <a:buFont typeface="+mj-lt"/>
              <a:buAutoNum type="arabicPeriod"/>
            </a:pPr>
            <a:r>
              <a:rPr lang="af-ZA" altLang="zh-CN" dirty="0"/>
              <a:t>Bias corrected in-sample predictability.</a:t>
            </a:r>
          </a:p>
          <a:p>
            <a:pPr lvl="1" indent="-342900">
              <a:buFont typeface="+mj-lt"/>
              <a:buAutoNum type="arabicPeriod"/>
            </a:pPr>
            <a:r>
              <a:rPr lang="af-ZA" altLang="zh-CN" dirty="0"/>
              <a:t>Out-of-sample (split sample–invariant) </a:t>
            </a:r>
            <a:r>
              <a:rPr lang="en-US" altLang="zh-CN" dirty="0"/>
              <a:t>predictability and its graphical form.</a:t>
            </a:r>
          </a:p>
          <a:p>
            <a:pPr lvl="1" indent="-342900">
              <a:buFont typeface="+mj-lt"/>
              <a:buAutoNum type="arabicPeriod"/>
            </a:pPr>
            <a:r>
              <a:rPr lang="en-US" altLang="zh-CN" dirty="0"/>
              <a:t>Validity of the bootstrap procedure.</a:t>
            </a:r>
          </a:p>
          <a:p>
            <a:pPr lvl="1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971F7-3228-4190-AD86-50B20FF5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8852-0632-432D-BC91-ECCC10363894}" type="datetime1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7CA7AE-DD10-4FE9-9860-459802A3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谭一航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CBE3B-5C84-49A7-8530-3674555A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6705-1BA9-467B-AA40-E9DBA4DA6E1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455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97A45-938B-4452-94A5-3A432D3A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88C46-21E7-4448-A06F-7F95A2D8E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Contribution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altLang="zh-CN" dirty="0"/>
              <a:t>Document that conclusions about stock market predictability when using out-of-sample methods are strongly dependent on the choice of a sample split date.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/>
              <a:t>This paper shows </a:t>
            </a:r>
            <a:r>
              <a:rPr lang="en-US" altLang="zh-CN" dirty="0"/>
              <a:t>how to construct out-of-sample predictability tests that are sample split invariant.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F32BE-BFE7-4C16-9186-F30581D3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8852-0632-432D-BC91-ECCC10363894}" type="datetime1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CCE43-EA16-45EB-BE32-FE22A86C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谭一航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F36409-CB0D-4240-B6B9-BE5814F6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6705-1BA9-467B-AA40-E9DBA4DA6E1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457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97A45-938B-4452-94A5-3A432D3A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2.Research Design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F32BE-BFE7-4C16-9186-F30581D3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8852-0632-432D-BC91-ECCC10363894}" type="datetime1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CCE43-EA16-45EB-BE32-FE22A86C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谭一航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F36409-CB0D-4240-B6B9-BE5814F6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6705-1BA9-467B-AA40-E9DBA4DA6E1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2D1AD6E-97A9-40B0-9A00-6AD1F8398DD1}"/>
              </a:ext>
            </a:extLst>
          </p:cNvPr>
          <p:cNvSpPr txBox="1"/>
          <p:nvPr/>
        </p:nvSpPr>
        <p:spPr>
          <a:xfrm>
            <a:off x="494414" y="2785730"/>
            <a:ext cx="14247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In-sample predictability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FF32959-B03C-49B7-B8F7-1745D5E8942F}"/>
              </a:ext>
            </a:extLst>
          </p:cNvPr>
          <p:cNvCxnSpPr>
            <a:stCxn id="9" idx="3"/>
          </p:cNvCxnSpPr>
          <p:nvPr/>
        </p:nvCxnSpPr>
        <p:spPr>
          <a:xfrm flipV="1">
            <a:off x="1919177" y="3094074"/>
            <a:ext cx="356190" cy="1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FDB86C0-7D16-4528-8F9D-71E47C9C9AB8}"/>
              </a:ext>
            </a:extLst>
          </p:cNvPr>
          <p:cNvSpPr txBox="1"/>
          <p:nvPr/>
        </p:nvSpPr>
        <p:spPr>
          <a:xfrm>
            <a:off x="2275368" y="2916819"/>
            <a:ext cx="11376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B09B3AD-4771-4E85-88D7-4D7E7981F3D9}"/>
              </a:ext>
            </a:extLst>
          </p:cNvPr>
          <p:cNvCxnSpPr>
            <a:stCxn id="18" idx="3"/>
          </p:cNvCxnSpPr>
          <p:nvPr/>
        </p:nvCxnSpPr>
        <p:spPr>
          <a:xfrm flipV="1">
            <a:off x="3413052" y="3094074"/>
            <a:ext cx="372139" cy="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04A7767-DDE4-4FA2-AA13-3F8F7F45A15C}"/>
              </a:ext>
            </a:extLst>
          </p:cNvPr>
          <p:cNvSpPr txBox="1"/>
          <p:nvPr/>
        </p:nvSpPr>
        <p:spPr>
          <a:xfrm>
            <a:off x="3769243" y="2778319"/>
            <a:ext cx="16320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Out-of-sample predictability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41E34CF-BF83-4F0A-963B-26913BC18DB0}"/>
              </a:ext>
            </a:extLst>
          </p:cNvPr>
          <p:cNvCxnSpPr>
            <a:stCxn id="21" idx="3"/>
          </p:cNvCxnSpPr>
          <p:nvPr/>
        </p:nvCxnSpPr>
        <p:spPr>
          <a:xfrm>
            <a:off x="5401340" y="3101485"/>
            <a:ext cx="510362" cy="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A3F5B40-B582-4466-A2D0-5B42027997D8}"/>
              </a:ext>
            </a:extLst>
          </p:cNvPr>
          <p:cNvSpPr txBox="1"/>
          <p:nvPr/>
        </p:nvSpPr>
        <p:spPr>
          <a:xfrm>
            <a:off x="5911702" y="2916817"/>
            <a:ext cx="21424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Validity of bootstrap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86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2734</TotalTime>
  <Words>612</Words>
  <Application>Microsoft Office PowerPoint</Application>
  <PresentationFormat>全屏显示(4:3)</PresentationFormat>
  <Paragraphs>135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Arial</vt:lpstr>
      <vt:lpstr>Calibri</vt:lpstr>
      <vt:lpstr>Calibri Light</vt:lpstr>
      <vt:lpstr>Times New Roman</vt:lpstr>
      <vt:lpstr>Wingdings</vt:lpstr>
      <vt:lpstr>Office 主题​​</vt:lpstr>
      <vt:lpstr>Out-of-sample equity premium predictability and sample split–invariant inference  Journal of Banking and Finance, 2017 Gueorgui I. Kolev, Rasa Karapandza</vt:lpstr>
      <vt:lpstr>Outline</vt:lpstr>
      <vt:lpstr>1.Introduction</vt:lpstr>
      <vt:lpstr>1.Introduction</vt:lpstr>
      <vt:lpstr>1.Introduction</vt:lpstr>
      <vt:lpstr>1.Introduction</vt:lpstr>
      <vt:lpstr>1.Introduction</vt:lpstr>
      <vt:lpstr>1.Introduction</vt:lpstr>
      <vt:lpstr>2.Research Design</vt:lpstr>
      <vt:lpstr>2.Research design</vt:lpstr>
      <vt:lpstr>2.Research design</vt:lpstr>
      <vt:lpstr>2.Research design</vt:lpstr>
      <vt:lpstr>2.Research design-data</vt:lpstr>
      <vt:lpstr>3.Empirical results: In-sample predictability</vt:lpstr>
      <vt:lpstr>3. sample split invariant inference</vt:lpstr>
      <vt:lpstr>3. Bootstrap null distribution</vt:lpstr>
      <vt:lpstr>3. Summarizing out-of-sample predictability in graphical form</vt:lpstr>
      <vt:lpstr>3. Monte Carlo experiments: validity of the bootstrap procedure</vt:lpstr>
      <vt:lpstr>4.Conclusions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</dc:title>
  <dc:creator>yyhangT@163.com</dc:creator>
  <cp:lastModifiedBy>yyhangT@163.com</cp:lastModifiedBy>
  <cp:revision>151</cp:revision>
  <dcterms:created xsi:type="dcterms:W3CDTF">2019-12-07T09:52:50Z</dcterms:created>
  <dcterms:modified xsi:type="dcterms:W3CDTF">2020-05-02T02:49:21Z</dcterms:modified>
</cp:coreProperties>
</file>