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90" r:id="rId9"/>
    <p:sldId id="267" r:id="rId10"/>
    <p:sldId id="268" r:id="rId11"/>
    <p:sldId id="261" r:id="rId12"/>
    <p:sldId id="269" r:id="rId13"/>
    <p:sldId id="270" r:id="rId14"/>
    <p:sldId id="288" r:id="rId15"/>
    <p:sldId id="28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91" r:id="rId29"/>
    <p:sldId id="287" r:id="rId30"/>
    <p:sldId id="292" r:id="rId31"/>
    <p:sldId id="293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51" autoAdjust="0"/>
  </p:normalViewPr>
  <p:slideViewPr>
    <p:cSldViewPr snapToGrid="0" showGuides="1">
      <p:cViewPr varScale="1">
        <p:scale>
          <a:sx n="73" d="100"/>
          <a:sy n="73" d="100"/>
        </p:scale>
        <p:origin x="14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6F488-079C-44F8-A5EE-AD030C21D3D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7552-7050-4481-BEEE-E5069697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关于截面预测，再次陷入了混乱。</a:t>
            </a:r>
            <a:endParaRPr lang="en-US" altLang="zh-CN" dirty="0"/>
          </a:p>
          <a:p>
            <a:r>
              <a:rPr lang="zh-CN" altLang="en-US" dirty="0"/>
              <a:t>提出数百种因子。</a:t>
            </a:r>
            <a:endParaRPr lang="en-US" altLang="zh-CN" dirty="0"/>
          </a:p>
          <a:p>
            <a:r>
              <a:rPr lang="zh-CN" altLang="en-US" dirty="0"/>
              <a:t>一些论文证实，只有其中一些是有效的。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3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1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short-term reversal </a:t>
            </a:r>
          </a:p>
          <a:p>
            <a:r>
              <a:rPr lang="en-US" altLang="zh-CN" dirty="0"/>
              <a:t>closeness to the 52-week 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4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之前的加性模型其实是一种简化，他认为因子之间没有关系。但是这是不太可能的，尤其在市值不同的股票里，因子呈现出不同的预测能力。所以我们把每个因子和市值的交互项也当做新的银子加入回归中。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和此前未使用交互项的筛选结果不同的是，之前只选择了</a:t>
            </a:r>
            <a:r>
              <a:rPr lang="en-US" altLang="zh-CN" dirty="0"/>
              <a:t>13</a:t>
            </a:r>
            <a:r>
              <a:rPr lang="zh-CN" altLang="en-US" dirty="0"/>
              <a:t>个，而现在选择了</a:t>
            </a:r>
            <a:r>
              <a:rPr lang="en-US" altLang="zh-CN" dirty="0"/>
              <a:t>25</a:t>
            </a:r>
            <a:r>
              <a:rPr lang="zh-CN" altLang="en-US" dirty="0"/>
              <a:t>个，且将近一半是交互项。（此前预测能力很稳定的</a:t>
            </a:r>
            <a:r>
              <a:rPr lang="en-US" altLang="zh-CN" dirty="0"/>
              <a:t>ROC</a:t>
            </a:r>
            <a:r>
              <a:rPr lang="zh-CN" altLang="en-US" dirty="0"/>
              <a:t>现在没有被选择）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但是，结果表明，和</a:t>
            </a:r>
            <a:r>
              <a:rPr lang="en-US" altLang="zh-CN" dirty="0"/>
              <a:t>size</a:t>
            </a:r>
            <a:r>
              <a:rPr lang="zh-CN" altLang="en-US" dirty="0"/>
              <a:t>的交互项只在小市值股票里有作用，当股票剔除小市值后，交互项有效的大大减少。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4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第一列：在运用线性的时候，使用的是因子本身。结果发现线性模型选的因子更多了。我们担心这是因为我们没有像非参那样，使用排序值导致的。</a:t>
            </a:r>
            <a:endParaRPr lang="en-US" altLang="zh-CN" dirty="0"/>
          </a:p>
          <a:p>
            <a:r>
              <a:rPr lang="zh-CN" altLang="en-US" dirty="0"/>
              <a:t>第二列将因子改成排序值，在做线性模型。结果选的因子更多了。</a:t>
            </a:r>
            <a:endParaRPr lang="en-US" altLang="zh-CN" dirty="0"/>
          </a:p>
          <a:p>
            <a:r>
              <a:rPr lang="zh-CN" altLang="en-US" dirty="0"/>
              <a:t>第三列使用</a:t>
            </a:r>
            <a:r>
              <a:rPr lang="en-US" altLang="zh-CN" dirty="0" err="1"/>
              <a:t>FDRp</a:t>
            </a:r>
            <a:r>
              <a:rPr lang="zh-CN" altLang="en-US" dirty="0"/>
              <a:t>值，结果依然是选择了超过非参模型的因子个数。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因此，从数据降维的角度，非线性是非常值得考虑的部分。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这个三维图展示了一个因子的预测力（基于其他的因子）随着时间的变化，我们可以看到随着时间的变化，因子预测能力是有变化的。这佐证了之前我们说的在不同的时间，所选择出来的因子个数不同。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39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β</a:t>
            </a:r>
            <a:r>
              <a:rPr lang="zh-CN" altLang="en-US" dirty="0"/>
              <a:t>：真实收益对预测收益回归。我们希望系数为</a:t>
            </a:r>
            <a:r>
              <a:rPr lang="en-US" altLang="zh-CN" dirty="0"/>
              <a:t>1</a:t>
            </a:r>
            <a:r>
              <a:rPr lang="zh-CN" altLang="en-US" dirty="0"/>
              <a:t>，并且</a:t>
            </a:r>
            <a:r>
              <a:rPr lang="en-US" altLang="zh-CN" dirty="0"/>
              <a:t>R2</a:t>
            </a:r>
            <a:r>
              <a:rPr lang="zh-CN" altLang="en-US" dirty="0"/>
              <a:t>要大一些。</a:t>
            </a:r>
            <a:endParaRPr lang="en-US" altLang="zh-CN" dirty="0"/>
          </a:p>
          <a:p>
            <a:r>
              <a:rPr lang="zh-CN" altLang="en-US" dirty="0"/>
              <a:t>列</a:t>
            </a:r>
            <a:r>
              <a:rPr lang="en-US" altLang="zh-CN" dirty="0"/>
              <a:t>3</a:t>
            </a:r>
            <a:r>
              <a:rPr lang="zh-CN" altLang="en-US" dirty="0"/>
              <a:t>：用线性模型选择因子，用非参模型做预测。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LASSO</a:t>
            </a:r>
            <a:r>
              <a:rPr lang="zh-CN" altLang="en-US" dirty="0"/>
              <a:t>的结果是更高的收益，更低的风险，从而有更高的夏普。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结果发现，有可能是因为线性模型有样本内过拟合的原因，选择了很多并没有预测能力的因子，从而预测结果不好。</a:t>
            </a:r>
            <a:endParaRPr lang="en-US" altLang="zh-CN" dirty="0"/>
          </a:p>
          <a:p>
            <a:r>
              <a:rPr lang="zh-CN" altLang="en-US" dirty="0"/>
              <a:t>也印证了非线性很重要。因为</a:t>
            </a:r>
            <a:r>
              <a:rPr lang="en-US" altLang="zh-CN" dirty="0"/>
              <a:t>1</a:t>
            </a:r>
            <a:r>
              <a:rPr lang="zh-CN" altLang="en-US" dirty="0"/>
              <a:t>列和</a:t>
            </a:r>
            <a:r>
              <a:rPr lang="en-US" altLang="zh-CN" dirty="0"/>
              <a:t>2</a:t>
            </a:r>
            <a:r>
              <a:rPr lang="zh-CN" altLang="en-US" dirty="0"/>
              <a:t>列都用的是非参选择的因子，但考虑了非线性的非参方法可以得到更高的夏普比率。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9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滚动模型，首先选择有效因子。辨别有效因子的基本窗口是不变的</a:t>
            </a:r>
            <a:r>
              <a:rPr lang="en-US" altLang="zh-CN" dirty="0"/>
              <a:t>26</a:t>
            </a:r>
            <a:r>
              <a:rPr lang="zh-CN" altLang="en-US" dirty="0"/>
              <a:t>年。第一个训练期是</a:t>
            </a:r>
            <a:r>
              <a:rPr lang="en-US" altLang="zh-CN" dirty="0"/>
              <a:t>1965.1~1990.12.</a:t>
            </a:r>
            <a:r>
              <a:rPr lang="zh-CN" altLang="en-US" dirty="0"/>
              <a:t>第一个预测月是</a:t>
            </a:r>
            <a:r>
              <a:rPr lang="en-US" altLang="zh-CN" dirty="0"/>
              <a:t>1991.1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4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我们绘制了不同年份的两个模型选择的因子。</a:t>
            </a:r>
            <a:endParaRPr lang="en-US" altLang="zh-CN" dirty="0"/>
          </a:p>
          <a:p>
            <a:r>
              <a:rPr lang="zh-CN" altLang="en-US" dirty="0"/>
              <a:t>非参选择的个数较少，且选择对象很稳定。表明的确有一些因子是真的可以实现预测效果的。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5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300</a:t>
            </a:r>
            <a:r>
              <a:rPr lang="zh-CN" altLang="en-US" dirty="0"/>
              <a:t>个因子只有</a:t>
            </a:r>
            <a:r>
              <a:rPr lang="en-US" altLang="zh-CN" dirty="0"/>
              <a:t>150</a:t>
            </a:r>
            <a:r>
              <a:rPr lang="zh-CN" altLang="en-US" dirty="0"/>
              <a:t>有用；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个因子只有一些有用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9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对于单变量，使用分组</a:t>
            </a:r>
            <a:r>
              <a:rPr lang="en-US" altLang="zh-CN" dirty="0"/>
              <a:t>——10</a:t>
            </a:r>
            <a:r>
              <a:rPr lang="zh-CN" altLang="en-US" dirty="0"/>
              <a:t>组，每组取均值，进行观察。</a:t>
            </a:r>
            <a:endParaRPr lang="en-US" altLang="zh-CN" dirty="0"/>
          </a:p>
          <a:p>
            <a:r>
              <a:rPr lang="zh-CN" altLang="en-US" dirty="0"/>
              <a:t>缺点：①不能应对高维，我们基本上只对一个因子排序，再分组。多了就很麻烦。</a:t>
            </a:r>
            <a:endParaRPr lang="en-US" altLang="zh-CN" dirty="0"/>
          </a:p>
          <a:p>
            <a:r>
              <a:rPr lang="zh-CN" altLang="en-US" dirty="0"/>
              <a:t>②不能区分不同的因子</a:t>
            </a:r>
            <a:r>
              <a:rPr lang="en-US" altLang="zh-CN" dirty="0"/>
              <a:t>——</a:t>
            </a:r>
            <a:r>
              <a:rPr lang="zh-CN" altLang="en-US" dirty="0"/>
              <a:t>不管什么因子都是这么分组；</a:t>
            </a:r>
            <a:endParaRPr lang="en-US" altLang="zh-CN" dirty="0"/>
          </a:p>
          <a:p>
            <a:r>
              <a:rPr lang="zh-CN" altLang="en-US" dirty="0"/>
              <a:t>③假设每个小组内收益不变。但其实肯定是变化的。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回归的好处是可以同时估计多个变量的预测能力，但问题是，没有人保证一定是线性模型。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7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改进：使用加性模型。优点：</a:t>
            </a:r>
            <a:endParaRPr lang="en-US" altLang="zh-CN" dirty="0"/>
          </a:p>
          <a:p>
            <a:r>
              <a:rPr lang="zh-CN" altLang="en-US" dirty="0"/>
              <a:t>①收敛速度和特征个数无关；</a:t>
            </a:r>
            <a:endParaRPr lang="en-US" altLang="zh-CN" dirty="0"/>
          </a:p>
          <a:p>
            <a:r>
              <a:rPr lang="zh-CN" altLang="en-US" dirty="0"/>
              <a:t>②没有</a:t>
            </a:r>
            <a:r>
              <a:rPr lang="en-US" altLang="zh-CN" dirty="0"/>
              <a:t>FM</a:t>
            </a:r>
            <a:r>
              <a:rPr lang="zh-CN" altLang="en-US" dirty="0"/>
              <a:t>回归的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可加性和线性那么严格；（因为没有规定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的具体形式）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为了避免极端值带来的影响，首先对数据做一个变化：将截面内某因子值改为她的排序值。这样做的原因是我们不关心因子的大小（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的市值很大的股票放到现在市值就不是很大）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是未知的。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按照因子把股票分成</a:t>
            </a:r>
            <a:r>
              <a:rPr lang="en-US" altLang="zh-CN" dirty="0"/>
              <a:t>L</a:t>
            </a:r>
            <a:r>
              <a:rPr lang="zh-CN" altLang="en-US" dirty="0"/>
              <a:t>个区间。最后因子估计出来的收益如右上式形式。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</a:t>
            </a:r>
            <a:r>
              <a:rPr lang="zh-CN" altLang="en-US" dirty="0"/>
              <a:t>是已知的函数形式（二次项）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quadratic splines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2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收益超过</a:t>
            </a:r>
            <a:r>
              <a:rPr lang="en-US" altLang="zh-CN" dirty="0"/>
              <a:t>10%</a:t>
            </a:r>
            <a:r>
              <a:rPr lang="zh-CN" altLang="en-US" dirty="0"/>
              <a:t>的有</a:t>
            </a:r>
            <a:r>
              <a:rPr lang="en-US" altLang="zh-CN" dirty="0"/>
              <a:t>13</a:t>
            </a:r>
            <a:r>
              <a:rPr lang="zh-CN" altLang="en-US" dirty="0"/>
              <a:t>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9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DTO</a:t>
            </a:r>
            <a:r>
              <a:rPr lang="zh-CN" altLang="en-US" dirty="0"/>
              <a:t>和</a:t>
            </a:r>
            <a:r>
              <a:rPr lang="en-US" altLang="zh-CN" dirty="0" err="1"/>
              <a:t>Idio</a:t>
            </a:r>
            <a:r>
              <a:rPr lang="zh-CN" altLang="en-US" dirty="0"/>
              <a:t>越大，收益越高；</a:t>
            </a:r>
            <a:endParaRPr lang="en-US" altLang="zh-CN" dirty="0"/>
          </a:p>
          <a:p>
            <a:r>
              <a:rPr lang="zh-CN" altLang="en-US" dirty="0"/>
              <a:t>但当以其他所有因子作为条件时，</a:t>
            </a:r>
            <a:r>
              <a:rPr lang="en-US" altLang="zh-CN" dirty="0"/>
              <a:t>DTO</a:t>
            </a:r>
            <a:r>
              <a:rPr lang="zh-CN" altLang="en-US" dirty="0"/>
              <a:t>和</a:t>
            </a:r>
            <a:r>
              <a:rPr lang="en-US" altLang="zh-CN" dirty="0" err="1"/>
              <a:t>Idio</a:t>
            </a:r>
            <a:r>
              <a:rPr lang="zh-CN" altLang="en-US" dirty="0"/>
              <a:t>的收益预测能力就消失了（和</a:t>
            </a:r>
            <a:r>
              <a:rPr lang="en-US" altLang="zh-CN" dirty="0"/>
              <a:t>0</a:t>
            </a:r>
            <a:r>
              <a:rPr lang="zh-CN" altLang="en-US" dirty="0"/>
              <a:t>没区别）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6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节点不一样（</a:t>
            </a:r>
            <a:r>
              <a:rPr lang="en-US" altLang="zh-CN" dirty="0"/>
              <a:t>10</a:t>
            </a:r>
            <a:r>
              <a:rPr lang="zh-CN" altLang="en-US" dirty="0"/>
              <a:t>个节点就对应</a:t>
            </a:r>
            <a:r>
              <a:rPr lang="en-US" altLang="zh-CN" dirty="0"/>
              <a:t>11</a:t>
            </a:r>
            <a:r>
              <a:rPr lang="zh-CN" altLang="en-US" dirty="0"/>
              <a:t>个组合）</a:t>
            </a:r>
            <a:endParaRPr lang="en-US" altLang="zh-CN" dirty="0"/>
          </a:p>
          <a:p>
            <a:r>
              <a:rPr lang="zh-CN" altLang="en-US" dirty="0"/>
              <a:t>股票剔除小市值</a:t>
            </a:r>
            <a:endParaRPr lang="en-US" altLang="zh-CN" dirty="0"/>
          </a:p>
          <a:p>
            <a:r>
              <a:rPr lang="zh-CN" altLang="en-US" dirty="0"/>
              <a:t>时间段不一样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并集：只选出来</a:t>
            </a:r>
            <a:r>
              <a:rPr lang="en-US" altLang="zh-CN" dirty="0"/>
              <a:t>21</a:t>
            </a:r>
            <a:r>
              <a:rPr lang="zh-CN" altLang="en-US" dirty="0"/>
              <a:t>个（也就是说，</a:t>
            </a:r>
            <a:r>
              <a:rPr lang="en-US" altLang="zh-CN" dirty="0"/>
              <a:t>62</a:t>
            </a:r>
            <a:r>
              <a:rPr lang="zh-CN" altLang="en-US" dirty="0"/>
              <a:t>个里面有</a:t>
            </a:r>
            <a:r>
              <a:rPr lang="en-US" altLang="zh-CN" dirty="0"/>
              <a:t>41</a:t>
            </a:r>
            <a:r>
              <a:rPr lang="zh-CN" altLang="en-US" dirty="0"/>
              <a:t>个从未被选过）</a:t>
            </a:r>
            <a:endParaRPr lang="en-US" altLang="zh-CN" dirty="0"/>
          </a:p>
          <a:p>
            <a:r>
              <a:rPr lang="zh-CN" altLang="en-US" dirty="0"/>
              <a:t>共选出来</a:t>
            </a:r>
            <a:r>
              <a:rPr lang="en-US" altLang="zh-CN" dirty="0"/>
              <a:t>7</a:t>
            </a:r>
            <a:r>
              <a:rPr lang="zh-CN" altLang="en-US" dirty="0"/>
              <a:t>个最稳定的有预测能力的因子（最右侧）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7552-7050-4481-BEEE-E5069697AD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0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4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6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3E75-4800-4F2F-999B-0A2D7586D88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B6A4-A799-4CA6-AC04-4458A2C47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6C38-46B9-4F0D-A106-5C5512530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Dissecting Characteristics Nonparametrically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2E130-52AC-499D-8C92-1DD47676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414" y="3645581"/>
            <a:ext cx="7413171" cy="1655762"/>
          </a:xfrm>
        </p:spPr>
        <p:txBody>
          <a:bodyPr/>
          <a:lstStyle/>
          <a:p>
            <a:r>
              <a:rPr lang="en-US" altLang="zh-CN" dirty="0"/>
              <a:t>Joachim </a:t>
            </a:r>
            <a:r>
              <a:rPr lang="en-US" altLang="zh-CN" dirty="0" err="1"/>
              <a:t>Freyberger</a:t>
            </a:r>
            <a:r>
              <a:rPr lang="zh-CN" altLang="en-US" dirty="0"/>
              <a:t>、</a:t>
            </a:r>
            <a:r>
              <a:rPr lang="en-US" altLang="zh-CN" dirty="0"/>
              <a:t>Andreas </a:t>
            </a:r>
            <a:r>
              <a:rPr lang="en-US" altLang="zh-CN" dirty="0" err="1"/>
              <a:t>Neuhierl</a:t>
            </a:r>
            <a:r>
              <a:rPr lang="zh-CN" altLang="en-US" dirty="0"/>
              <a:t>、</a:t>
            </a:r>
            <a:r>
              <a:rPr lang="en-US" altLang="zh-CN" dirty="0"/>
              <a:t>Michael Weber</a:t>
            </a:r>
          </a:p>
          <a:p>
            <a:r>
              <a:rPr lang="en-US" altLang="zh-CN" dirty="0"/>
              <a:t>The Review of Financial Studies / v 33 n 5 2020</a:t>
            </a:r>
          </a:p>
          <a:p>
            <a:r>
              <a:rPr lang="en-US" altLang="zh-CN" dirty="0"/>
              <a:t>Yue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28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9D95-FE61-4E80-AA72-CE6D52C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60016-F493-483C-AE37-D8AB67A3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368"/>
            <a:ext cx="7886700" cy="51194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Nonparametric estimation</a:t>
            </a:r>
            <a:endParaRPr lang="en-US" altLang="zh-CN" dirty="0"/>
          </a:p>
          <a:p>
            <a:r>
              <a:rPr lang="en-US" altLang="zh-CN" dirty="0"/>
              <a:t>portfolio sorts </a:t>
            </a:r>
            <a:r>
              <a:rPr lang="zh-CN" altLang="en-US" dirty="0"/>
              <a:t>    </a:t>
            </a:r>
            <a:r>
              <a:rPr lang="en-US" altLang="zh-CN" dirty="0"/>
              <a:t> regressions</a:t>
            </a:r>
          </a:p>
          <a:p>
            <a:r>
              <a:rPr lang="en-US" altLang="zh-CN" dirty="0"/>
              <a:t>single characteristic C1,it−1 </a:t>
            </a:r>
            <a:r>
              <a:rPr lang="zh-CN" altLang="en-US" dirty="0"/>
              <a:t>→ </a:t>
            </a:r>
            <a:r>
              <a:rPr lang="en-US" altLang="zh-CN" dirty="0"/>
              <a:t>L portfolio</a:t>
            </a:r>
          </a:p>
          <a:p>
            <a:r>
              <a:rPr lang="en-US" altLang="zh-CN" dirty="0"/>
              <a:t>portfolio returns     </a:t>
            </a:r>
            <a:r>
              <a:rPr lang="en-US" altLang="zh-CN" b="1" dirty="0"/>
              <a:t>regression coefficients </a:t>
            </a:r>
            <a:r>
              <a:rPr lang="en-US" altLang="zh-CN" dirty="0"/>
              <a:t>in a regression of returns on L indicator functions, where indicator function l is equal to 1 if stock </a:t>
            </a:r>
            <a:r>
              <a:rPr lang="en-US" altLang="zh-CN" dirty="0" err="1"/>
              <a:t>i</a:t>
            </a:r>
            <a:r>
              <a:rPr lang="en-US" altLang="zh-CN" dirty="0"/>
              <a:t> is in portfolio l for l=1,...,L</a:t>
            </a:r>
          </a:p>
          <a:p>
            <a:r>
              <a:rPr lang="en-US" altLang="zh-CN" dirty="0"/>
              <a:t>          : the rank transformation of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EBC3A-4A3D-4092-9741-104DB499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2" y="5156653"/>
            <a:ext cx="2505075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A4D726-D286-4C01-885B-B96168ECA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794703"/>
            <a:ext cx="733425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BEC417-EC25-45A6-8BB3-8FFEFD7F9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22" y="4823278"/>
            <a:ext cx="628650" cy="333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70BDF4-C9EB-4ADF-8CAB-7AF03DC28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034" y="6108245"/>
            <a:ext cx="4638675" cy="4953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362B82-4E82-48ED-A274-BC16E32EE69F}"/>
              </a:ext>
            </a:extLst>
          </p:cNvPr>
          <p:cNvCxnSpPr/>
          <p:nvPr/>
        </p:nvCxnSpPr>
        <p:spPr>
          <a:xfrm>
            <a:off x="3091541" y="2317069"/>
            <a:ext cx="348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DAC2AC-FB8C-4AC9-B3D2-AC037DB62378}"/>
              </a:ext>
            </a:extLst>
          </p:cNvPr>
          <p:cNvCxnSpPr/>
          <p:nvPr/>
        </p:nvCxnSpPr>
        <p:spPr>
          <a:xfrm>
            <a:off x="3352798" y="3383869"/>
            <a:ext cx="348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4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F34B3-9D2E-40A1-9D8E-C4419BF3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ECFF3-F18D-4949-8FD1-06A47729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Adaptive group LASSO</a:t>
            </a:r>
          </a:p>
          <a:p>
            <a:pPr marL="0" indent="0">
              <a:buNone/>
            </a:pPr>
            <a:r>
              <a:rPr lang="en-US" altLang="zh-CN" dirty="0"/>
              <a:t>Group LASSO(least absolute shrinkage and selection operator)</a:t>
            </a:r>
          </a:p>
          <a:p>
            <a:r>
              <a:rPr lang="en-US" altLang="zh-CN" dirty="0"/>
              <a:t>Model selection: which characteristics have incremental predictive power for expected returns, given the other characteristics. </a:t>
            </a:r>
          </a:p>
          <a:p>
            <a:r>
              <a:rPr lang="en-US" altLang="zh-CN" dirty="0"/>
              <a:t>Nonparametric estimation: estimating the effect of important characteristics on expected returns without imposing a strong functional form.</a:t>
            </a:r>
          </a:p>
          <a:p>
            <a:r>
              <a:rPr lang="en-US" altLang="zh-CN" dirty="0"/>
              <a:t>estimate the functions       nonparametrically, while setting functions for a given characteristic to 0 if the characteristic does not help predict returns.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E233E3-4A84-4C56-BCCC-32126F7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69" y="4827814"/>
            <a:ext cx="409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D3002-8173-4068-821C-02265B15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03916-5693-42EF-A7F6-7A9B385A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Adaptive group LASSO</a:t>
            </a:r>
          </a:p>
          <a:p>
            <a:r>
              <a:rPr lang="en-US" altLang="zh-CN" b="1" dirty="0"/>
              <a:t>Step1: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Step2:</a:t>
            </a:r>
          </a:p>
          <a:p>
            <a:r>
              <a:rPr lang="en-US" altLang="zh-CN" dirty="0"/>
              <a:t>introduces characteristic-specific weights in the LASSO group penalty function as a function of first-step estimates to delete characters which can’t predict the return.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45994-11FF-4039-9CD0-679F2090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68" y="2341116"/>
            <a:ext cx="2400300" cy="828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E01A91-7ED2-45FB-8A22-EA3B5D0D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2" y="3140980"/>
            <a:ext cx="7486650" cy="1162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43109B-ACD7-4803-AFD5-E65AE8BCA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786" y="2321830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26FF-4114-482E-B2AC-C58A82B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2940B-1874-4F51-8B0C-EA584F26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1965.7-2014.6</a:t>
            </a:r>
          </a:p>
          <a:p>
            <a:r>
              <a:rPr lang="en-US" altLang="zh-CN" dirty="0"/>
              <a:t>62 characteristics</a:t>
            </a:r>
          </a:p>
          <a:p>
            <a:r>
              <a:rPr lang="en-US" altLang="zh-CN" dirty="0"/>
              <a:t>Return: CRSP(NYSE, Amex, or Nasdaq)</a:t>
            </a:r>
          </a:p>
          <a:p>
            <a:r>
              <a:rPr lang="en-US" altLang="zh-CN" dirty="0"/>
              <a:t>Balance sheet data: Standard and Poor’s </a:t>
            </a:r>
            <a:r>
              <a:rPr lang="en-US" altLang="zh-CN" dirty="0" err="1"/>
              <a:t>Compustat</a:t>
            </a:r>
            <a:r>
              <a:rPr lang="en-US" altLang="zh-CN" dirty="0"/>
              <a:t>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1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84AB-F5BB-4578-91F4-89D4ED89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A78E-06A4-4D76-A39F-4889D100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DBD8C-93C3-4C30-990B-22C97ED2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98815"/>
            <a:ext cx="7429500" cy="2971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94F51C-68DF-4E2E-9D1F-9DB20AC1092B}"/>
              </a:ext>
            </a:extLst>
          </p:cNvPr>
          <p:cNvSpPr txBox="1"/>
          <p:nvPr/>
        </p:nvSpPr>
        <p:spPr>
          <a:xfrm>
            <a:off x="2852057" y="4702629"/>
            <a:ext cx="30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Annualized Return&gt;5%: 31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5717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DFABE-24C9-453E-9E83-54E03E5D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B04E2-590E-4E17-9EF9-1DD5CB20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39D2CA-2E77-4362-93D2-DB368AAE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3" y="0"/>
            <a:ext cx="628717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1BAEDF-0DDE-4738-9697-682E58BB98B4}"/>
              </a:ext>
            </a:extLst>
          </p:cNvPr>
          <p:cNvSpPr txBox="1"/>
          <p:nvPr/>
        </p:nvSpPr>
        <p:spPr>
          <a:xfrm>
            <a:off x="7358743" y="1825625"/>
            <a:ext cx="115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t&gt;2: 36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2721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A4C12-64D0-4C70-9C78-8E9D41D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10B50-D571-40E1-A631-6F37C994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E2C6A-4492-4874-9E8A-BE579327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31" y="0"/>
            <a:ext cx="652173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F53DB6-15C2-4EEF-97D3-CD4D84DBFD6D}"/>
              </a:ext>
            </a:extLst>
          </p:cNvPr>
          <p:cNvSpPr txBox="1"/>
          <p:nvPr/>
        </p:nvSpPr>
        <p:spPr>
          <a:xfrm>
            <a:off x="337457" y="10123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13%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8F211E-11B4-4462-90B8-9A59A3F1B093}"/>
              </a:ext>
            </a:extLst>
          </p:cNvPr>
          <p:cNvSpPr txBox="1"/>
          <p:nvPr/>
        </p:nvSpPr>
        <p:spPr>
          <a:xfrm>
            <a:off x="386077" y="49312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5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FFAA5-CB13-4AD6-A725-DEE59E2A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3031-327C-458F-8937-CF5B23E0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ECE3AD-96D1-4A5C-BDB1-3F8BCA3B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8" y="0"/>
            <a:ext cx="648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CE25-C485-4DC1-B0D4-E99F35A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5873-E3BD-4A04-A266-D1304563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5D3-9B61-4645-8168-BCFCCD0A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7596"/>
            <a:ext cx="9144000" cy="42828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6CFE8E-86DF-408B-B09E-236438E601DA}"/>
              </a:ext>
            </a:extLst>
          </p:cNvPr>
          <p:cNvSpPr/>
          <p:nvPr/>
        </p:nvSpPr>
        <p:spPr>
          <a:xfrm>
            <a:off x="8515350" y="2732314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CD1759-144E-40B3-9969-5A5C3CEBCE61}"/>
              </a:ext>
            </a:extLst>
          </p:cNvPr>
          <p:cNvSpPr/>
          <p:nvPr/>
        </p:nvSpPr>
        <p:spPr>
          <a:xfrm>
            <a:off x="8515349" y="4005714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149C9E-03B8-40F2-A6D1-08E93FEB3694}"/>
              </a:ext>
            </a:extLst>
          </p:cNvPr>
          <p:cNvSpPr/>
          <p:nvPr/>
        </p:nvSpPr>
        <p:spPr>
          <a:xfrm>
            <a:off x="8515348" y="5197471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2821AC-C4D1-464B-9B44-793126924DEC}"/>
              </a:ext>
            </a:extLst>
          </p:cNvPr>
          <p:cNvSpPr/>
          <p:nvPr/>
        </p:nvSpPr>
        <p:spPr>
          <a:xfrm>
            <a:off x="8515348" y="4393838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210925-26F4-434C-AA18-45FCA5E61384}"/>
              </a:ext>
            </a:extLst>
          </p:cNvPr>
          <p:cNvSpPr/>
          <p:nvPr/>
        </p:nvSpPr>
        <p:spPr>
          <a:xfrm>
            <a:off x="8515347" y="4912403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368BD8-CA85-4105-BFA9-29F6C4BD0CE3}"/>
              </a:ext>
            </a:extLst>
          </p:cNvPr>
          <p:cNvSpPr/>
          <p:nvPr/>
        </p:nvSpPr>
        <p:spPr>
          <a:xfrm>
            <a:off x="8515346" y="5400896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977D-EF2D-41C2-B9F1-20F63654517F}"/>
              </a:ext>
            </a:extLst>
          </p:cNvPr>
          <p:cNvSpPr/>
          <p:nvPr/>
        </p:nvSpPr>
        <p:spPr>
          <a:xfrm>
            <a:off x="8515345" y="4714011"/>
            <a:ext cx="498021" cy="1632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9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E90EE-8D4C-42B1-8AA0-C19C798B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550E6-CC4C-47D4-A26A-8B33F3C4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EC6D2-1011-469C-886A-6442704D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09775"/>
            <a:ext cx="7058025" cy="2838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3557AF-1D48-4D6E-9FE4-3F738E67C4B1}"/>
              </a:ext>
            </a:extLst>
          </p:cNvPr>
          <p:cNvSpPr txBox="1"/>
          <p:nvPr/>
        </p:nvSpPr>
        <p:spPr>
          <a:xfrm>
            <a:off x="977041" y="5246915"/>
            <a:ext cx="71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method we propose is not sensitive to the choice of tuning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07E7-126B-43BE-984D-E039B11F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05AC2-E18A-460A-80EC-61074F09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1.Introdution</a:t>
            </a:r>
          </a:p>
          <a:p>
            <a:pPr lvl="1"/>
            <a:r>
              <a:rPr lang="en-US" altLang="zh-CN" dirty="0"/>
              <a:t>Backgrounds</a:t>
            </a:r>
          </a:p>
          <a:p>
            <a:pPr lvl="1"/>
            <a:r>
              <a:rPr lang="en-US" altLang="zh-CN" dirty="0"/>
              <a:t>Literatures</a:t>
            </a:r>
          </a:p>
          <a:p>
            <a:pPr lvl="1"/>
            <a:r>
              <a:rPr lang="en-US" altLang="zh-CN" dirty="0"/>
              <a:t>Motivations</a:t>
            </a:r>
          </a:p>
          <a:p>
            <a:pPr lvl="1"/>
            <a:r>
              <a:rPr lang="en-US" altLang="zh-CN" dirty="0"/>
              <a:t>Contributions</a:t>
            </a:r>
          </a:p>
          <a:p>
            <a:r>
              <a:rPr lang="en-US" altLang="zh-CN" dirty="0"/>
              <a:t>2.Data</a:t>
            </a:r>
          </a:p>
          <a:p>
            <a:r>
              <a:rPr lang="en-US" altLang="zh-CN" dirty="0"/>
              <a:t>3.Method</a:t>
            </a:r>
          </a:p>
          <a:p>
            <a:r>
              <a:rPr lang="en-US" altLang="zh-CN" dirty="0"/>
              <a:t>4.Results</a:t>
            </a:r>
          </a:p>
          <a:p>
            <a:r>
              <a:rPr lang="en-US" altLang="zh-CN" dirty="0"/>
              <a:t>5.Conclusions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5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EEAB-9766-4878-ADE5-A912CA32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93D38-A1E0-4CC0-BC88-6B206EE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A98A68-CA7D-40FB-A7F3-27B06222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14312"/>
            <a:ext cx="59817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469F-350E-4455-A13A-318807B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27AB-770E-4573-AE31-30E6F199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42D97-4062-4946-A115-DC5BD9A0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91" y="0"/>
            <a:ext cx="6524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6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D374-E511-4942-A0F4-B0CB89FB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E5F80-7589-4DDF-A5DB-C00ECAE8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4B92E9-18CE-415F-B898-D4B5CEEA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76" y="0"/>
            <a:ext cx="483204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C36D27-DB5A-499F-A4D6-4AC3F16B80B8}"/>
              </a:ext>
            </a:extLst>
          </p:cNvPr>
          <p:cNvSpPr/>
          <p:nvPr/>
        </p:nvSpPr>
        <p:spPr>
          <a:xfrm>
            <a:off x="3951514" y="446314"/>
            <a:ext cx="2786743" cy="1306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4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0849-1AFE-4568-9E28-3290DE14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3473D-B62A-4CEC-A5CC-A53673DD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4C62E-4268-415E-9D7C-890529B8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" y="0"/>
            <a:ext cx="452524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808DA6-571D-43E3-AB5B-D7DE8985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8" y="0"/>
            <a:ext cx="4477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3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D8EF-1C71-4960-B3E9-C83596EA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953E7-274D-475E-9151-AA0FD3C3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Out-of-sample performance and model comparison</a:t>
            </a:r>
          </a:p>
          <a:p>
            <a:r>
              <a:rPr lang="en-US" altLang="zh-CN" dirty="0"/>
              <a:t>Model selection: 1995~1990</a:t>
            </a:r>
          </a:p>
          <a:p>
            <a:r>
              <a:rPr lang="en-US" altLang="zh-CN" dirty="0"/>
              <a:t>use return data from 1981.1 until 1990.12 and characteristics data from 1981.1 until 1990.11 to get estimates of β.</a:t>
            </a:r>
          </a:p>
          <a:p>
            <a:r>
              <a:rPr lang="en-US" altLang="zh-CN" dirty="0"/>
              <a:t>take the estimated coefficients and characteristics data of 1990.12 to predict returns for 1991.1 and form two portfolios for each method.</a:t>
            </a:r>
          </a:p>
        </p:txBody>
      </p:sp>
    </p:spTree>
    <p:extLst>
      <p:ext uri="{BB962C8B-B14F-4D97-AF65-F5344CB8AC3E}">
        <p14:creationId xmlns:p14="http://schemas.microsoft.com/office/powerpoint/2010/main" val="231720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3D8A-D779-4C0B-BE79-0ACE7034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A2320-AE01-4CE7-B347-166DD3BD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9272E-05F9-4248-B4A8-3788CD1B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4637"/>
            <a:ext cx="9144000" cy="35487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4285C4-A7EA-4D1A-85CE-CA9F2684041F}"/>
              </a:ext>
            </a:extLst>
          </p:cNvPr>
          <p:cNvSpPr/>
          <p:nvPr/>
        </p:nvSpPr>
        <p:spPr>
          <a:xfrm>
            <a:off x="1513114" y="4887685"/>
            <a:ext cx="1230086" cy="3156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CC5167-AEE7-4B17-A729-E74F6958910D}"/>
              </a:ext>
            </a:extLst>
          </p:cNvPr>
          <p:cNvSpPr/>
          <p:nvPr/>
        </p:nvSpPr>
        <p:spPr>
          <a:xfrm>
            <a:off x="1513114" y="3563935"/>
            <a:ext cx="1230086" cy="3501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22D958-4F3F-4C1F-BBAF-029C1EEEAC44}"/>
              </a:ext>
            </a:extLst>
          </p:cNvPr>
          <p:cNvSpPr/>
          <p:nvPr/>
        </p:nvSpPr>
        <p:spPr>
          <a:xfrm>
            <a:off x="1513114" y="3260950"/>
            <a:ext cx="1230086" cy="168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FC4C6-6318-4AD6-9DC6-7346105F7794}"/>
              </a:ext>
            </a:extLst>
          </p:cNvPr>
          <p:cNvSpPr txBox="1"/>
          <p:nvPr/>
        </p:nvSpPr>
        <p:spPr>
          <a:xfrm>
            <a:off x="3331029" y="5649686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 get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CA36B-686E-4605-AA56-AC2ACBA4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7AB0-52C5-4CCD-A653-401EF254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period: 1965.1~1990.12(for example)</a:t>
            </a:r>
          </a:p>
          <a:p>
            <a:r>
              <a:rPr lang="en-US" altLang="zh-CN" dirty="0"/>
              <a:t>First month to predict: 1991.1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79B00-C14A-4BB1-9EE5-D55BAFE6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56"/>
            <a:ext cx="3257550" cy="41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CA600E-E623-4FC0-A2AD-9BB6EC5C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7021"/>
            <a:ext cx="9144000" cy="32548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97FF70-542B-4A49-A76F-BE2CA70B9EB2}"/>
              </a:ext>
            </a:extLst>
          </p:cNvPr>
          <p:cNvSpPr/>
          <p:nvPr/>
        </p:nvSpPr>
        <p:spPr>
          <a:xfrm>
            <a:off x="1628775" y="4794021"/>
            <a:ext cx="1397454" cy="4855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B511F3-E73D-4912-8C4C-4578AE414324}"/>
              </a:ext>
            </a:extLst>
          </p:cNvPr>
          <p:cNvSpPr/>
          <p:nvPr/>
        </p:nvSpPr>
        <p:spPr>
          <a:xfrm>
            <a:off x="1715861" y="5970294"/>
            <a:ext cx="1397454" cy="20666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71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E3DFB-DA24-47AA-B382-5E2AB03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4429A-1872-4598-B707-19676163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2320D-318C-4DFD-BADD-4C7A41E3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7219A6-0EFF-4B48-86FF-75130405C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1A9FD2-AD8E-43B4-BABD-7CB9FE375B07}"/>
              </a:ext>
            </a:extLst>
          </p:cNvPr>
          <p:cNvSpPr txBox="1"/>
          <p:nvPr/>
        </p:nvSpPr>
        <p:spPr>
          <a:xfrm>
            <a:off x="1948542" y="14066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Nonlinear model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65327-5074-4440-9255-B85A911E1EB7}"/>
              </a:ext>
            </a:extLst>
          </p:cNvPr>
          <p:cNvSpPr txBox="1"/>
          <p:nvPr/>
        </p:nvSpPr>
        <p:spPr>
          <a:xfrm>
            <a:off x="6703398" y="7435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4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092E-CA49-4665-9FC5-5EB5B59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04BC-39CE-4CC6-BF9C-C5254C63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4333"/>
            <a:ext cx="5249636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Simulation——Robustness tests</a:t>
            </a:r>
          </a:p>
          <a:p>
            <a:r>
              <a:rPr lang="en-US" altLang="zh-CN" dirty="0"/>
              <a:t>Whether tuning parameters matters?</a:t>
            </a:r>
          </a:p>
          <a:p>
            <a:pPr lvl="1"/>
            <a:r>
              <a:rPr lang="en-US" altLang="zh-CN" dirty="0"/>
              <a:t>Conventional t-statistic cutoff of 2</a:t>
            </a:r>
          </a:p>
          <a:p>
            <a:pPr lvl="1"/>
            <a:r>
              <a:rPr lang="en-US" altLang="zh-CN" dirty="0"/>
              <a:t>t-statistic cutoff of 3 to account for multiple testing </a:t>
            </a:r>
          </a:p>
          <a:p>
            <a:pPr lvl="1"/>
            <a:r>
              <a:rPr lang="en-US" altLang="zh-CN" dirty="0"/>
              <a:t>The FDR p-value adjustment</a:t>
            </a:r>
          </a:p>
          <a:p>
            <a:pPr lvl="1"/>
            <a:r>
              <a:rPr lang="en-US" altLang="zh-CN" dirty="0"/>
              <a:t>Linear single-step LASSO</a:t>
            </a:r>
          </a:p>
          <a:p>
            <a:pPr lvl="1"/>
            <a:r>
              <a:rPr lang="en-US" altLang="zh-CN" dirty="0"/>
              <a:t>Linear adaptive LASSO</a:t>
            </a:r>
          </a:p>
          <a:p>
            <a:pPr lvl="1"/>
            <a:r>
              <a:rPr lang="en-US" altLang="zh-CN" dirty="0"/>
              <a:t>Nonlinear group LASSO</a:t>
            </a:r>
          </a:p>
          <a:p>
            <a:pPr lvl="1"/>
            <a:r>
              <a:rPr lang="en-US" altLang="zh-CN" dirty="0"/>
              <a:t>Nonlinear adaptive group LASSO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0EF36-0627-4D0F-B74B-57A5A79B65A9}"/>
              </a:ext>
            </a:extLst>
          </p:cNvPr>
          <p:cNvSpPr/>
          <p:nvPr/>
        </p:nvSpPr>
        <p:spPr>
          <a:xfrm>
            <a:off x="5037909" y="1834333"/>
            <a:ext cx="38535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penalty parameter:</a:t>
            </a:r>
          </a:p>
          <a:p>
            <a:pPr lvl="1"/>
            <a:r>
              <a:rPr lang="en-US" altLang="zh-CN" sz="2400" dirty="0"/>
              <a:t>Akaike information criterion (AIC)</a:t>
            </a:r>
          </a:p>
          <a:p>
            <a:pPr lvl="1"/>
            <a:r>
              <a:rPr lang="en-US" altLang="zh-CN" sz="2400" dirty="0"/>
              <a:t>Bayesian information criterion (BIC)</a:t>
            </a:r>
          </a:p>
          <a:p>
            <a:pPr lvl="1"/>
            <a:r>
              <a:rPr lang="en-US" altLang="zh-CN" sz="2400" dirty="0"/>
              <a:t>BIC as in Yuan and Lin (2006):for the case of grouped variables</a:t>
            </a:r>
          </a:p>
          <a:p>
            <a:pPr lvl="1"/>
            <a:r>
              <a:rPr lang="en-US" altLang="zh-CN" sz="2400" dirty="0"/>
              <a:t>Tenfold cross-validation.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824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99E17-9E83-4082-95ED-A4DF395C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DD17A-34C1-4128-8BA5-EEB586EA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Simulation steps:</a:t>
            </a:r>
            <a:endParaRPr lang="en-US" altLang="zh-CN" dirty="0"/>
          </a:p>
          <a:p>
            <a:r>
              <a:rPr lang="en-US" altLang="zh-CN" dirty="0"/>
              <a:t>1. Take the full data set of 62 characteristics, </a:t>
            </a:r>
            <a:r>
              <a:rPr lang="en-US" altLang="zh-CN" dirty="0" err="1"/>
              <a:t>Cit</a:t>
            </a:r>
            <a:r>
              <a:rPr lang="en-US" altLang="zh-CN" dirty="0"/>
              <a:t> from Section 2</a:t>
            </a:r>
          </a:p>
          <a:p>
            <a:r>
              <a:rPr lang="en-US" altLang="zh-CN" dirty="0"/>
              <a:t>2. Focus on a sample from 1965 to 2012</a:t>
            </a:r>
          </a:p>
          <a:p>
            <a:r>
              <a:rPr lang="en-US" altLang="zh-CN" dirty="0"/>
              <a:t>3. Assume the 13 characteristics of Column 1 of Table 5 are the “true” predictors</a:t>
            </a:r>
          </a:p>
          <a:p>
            <a:r>
              <a:rPr lang="en-US" altLang="zh-CN" dirty="0"/>
              <a:t>4. Transform all characteristics to be standard normal distributed</a:t>
            </a:r>
          </a:p>
          <a:p>
            <a:r>
              <a:rPr lang="en-US" altLang="zh-CN" dirty="0"/>
              <a:t>5. Fit a fifth-order polynomial on the true characteristics to estimate </a:t>
            </a:r>
            <a:r>
              <a:rPr lang="en-US" altLang="zh-CN" dirty="0" err="1"/>
              <a:t>gs</a:t>
            </a:r>
            <a:r>
              <a:rPr lang="en-US" altLang="zh-CN" dirty="0"/>
              <a:t>(Cs,it−1) for each characteristic pooled over the entire sample</a:t>
            </a:r>
          </a:p>
          <a:p>
            <a:r>
              <a:rPr lang="en-US" altLang="zh-CN" dirty="0"/>
              <a:t>6. Generate returns according to: </a:t>
            </a:r>
          </a:p>
          <a:p>
            <a:r>
              <a:rPr lang="en-US" altLang="zh-CN" dirty="0"/>
              <a:t>7.           resampled with replacement from the empirical residuals</a:t>
            </a:r>
          </a:p>
          <a:p>
            <a:r>
              <a:rPr lang="en-US" altLang="zh-CN" dirty="0"/>
              <a:t>preserving industry structure (details below)</a:t>
            </a:r>
          </a:p>
          <a:p>
            <a:r>
              <a:rPr lang="en-US" altLang="zh-CN" dirty="0"/>
              <a:t>8. Estimate nonparametric model on rank-transformed data with 20 knots</a:t>
            </a:r>
          </a:p>
          <a:p>
            <a:r>
              <a:rPr lang="en-US" altLang="zh-CN" dirty="0"/>
              <a:t>9. Estimate linear model on data from step 4</a:t>
            </a:r>
          </a:p>
          <a:p>
            <a:r>
              <a:rPr lang="en-US" altLang="zh-CN" dirty="0"/>
              <a:t>10. Redo steps 6 to 9 500 times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512E8-F564-4258-964E-6D0DB33C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8" y="3829731"/>
            <a:ext cx="2440986" cy="383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1D8F7D-98F0-4B75-8561-7715C0A2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50" y="4222334"/>
            <a:ext cx="428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FC082-434A-4F05-ABB1-2354F2F3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1.Backgrounds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F9DB-6DB9-4403-9556-3FB96BDE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Cochrane (2011): the cross-section of the expected return “is once again descending into chaos.” </a:t>
            </a:r>
          </a:p>
          <a:p>
            <a:r>
              <a:rPr lang="en-US" altLang="zh-CN" dirty="0"/>
              <a:t>Harvey et al. (2016) identify “hundreds of papers and factors” that have predictive power for the cross-section of expected returns. </a:t>
            </a:r>
          </a:p>
          <a:p>
            <a:r>
              <a:rPr lang="en-US" altLang="zh-CN" dirty="0"/>
              <a:t>Many economic models predict that only a small number of state variables suffice to summarize cross-sectional variation in expected returns.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51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D9940-E282-4CD0-85A3-E145498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12B60-C56D-4A45-BD94-E5EB203B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60560-D32D-46B7-8974-51FD71C8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" y="0"/>
            <a:ext cx="512397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9A184A-040C-4889-8999-81D026D285B1}"/>
              </a:ext>
            </a:extLst>
          </p:cNvPr>
          <p:cNvSpPr txBox="1"/>
          <p:nvPr/>
        </p:nvSpPr>
        <p:spPr>
          <a:xfrm>
            <a:off x="5209391" y="365126"/>
            <a:ext cx="376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darker the color, the more frequently a given selection method selects a given characteristic.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CA284-67CA-4588-B955-EFE34A60504B}"/>
              </a:ext>
            </a:extLst>
          </p:cNvPr>
          <p:cNvSpPr txBox="1"/>
          <p:nvPr/>
        </p:nvSpPr>
        <p:spPr>
          <a:xfrm>
            <a:off x="5209391" y="1705384"/>
            <a:ext cx="369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13 characteristics above the line indicate true return predictors, whereas the 49 other characteristics below the line do not predict returns.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D0FAE-1C01-455C-84B1-1183CDD4B21D}"/>
              </a:ext>
            </a:extLst>
          </p:cNvPr>
          <p:cNvSpPr txBox="1"/>
          <p:nvPr/>
        </p:nvSpPr>
        <p:spPr>
          <a:xfrm>
            <a:off x="5286103" y="3274423"/>
            <a:ext cx="347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adaptive group LASSO does best in the dimensionality reduction, and select 13 characteristics at average,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mentioned before.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D2F4C-037B-44BD-A47F-26090FBC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EBB69-9F8E-4C3F-AFA3-A255830E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6641AE-0552-429F-A754-A23EEBB8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" y="0"/>
            <a:ext cx="9065473" cy="6858000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84EBC2F1-9841-4D77-8667-ED69C46867B2}"/>
              </a:ext>
            </a:extLst>
          </p:cNvPr>
          <p:cNvSpPr/>
          <p:nvPr/>
        </p:nvSpPr>
        <p:spPr>
          <a:xfrm flipV="1">
            <a:off x="4164873" y="1986146"/>
            <a:ext cx="111036" cy="158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B0E8D-4900-4DD6-B3EC-3DA0C0811A7B}"/>
              </a:ext>
            </a:extLst>
          </p:cNvPr>
          <p:cNvSpPr txBox="1"/>
          <p:nvPr/>
        </p:nvSpPr>
        <p:spPr>
          <a:xfrm>
            <a:off x="3056877" y="2593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相对结果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7EC2805-C9D7-4F5F-9AFD-83D2AFCBF337}"/>
              </a:ext>
            </a:extLst>
          </p:cNvPr>
          <p:cNvSpPr/>
          <p:nvPr/>
        </p:nvSpPr>
        <p:spPr>
          <a:xfrm flipV="1">
            <a:off x="7478484" y="1986146"/>
            <a:ext cx="111036" cy="158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B57E43-FAC0-4C95-AA57-DD8A73680B41}"/>
              </a:ext>
            </a:extLst>
          </p:cNvPr>
          <p:cNvSpPr txBox="1"/>
          <p:nvPr/>
        </p:nvSpPr>
        <p:spPr>
          <a:xfrm>
            <a:off x="6335100" y="2593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B539FB-05FA-4037-BA4B-A6F752A783ED}"/>
              </a:ext>
            </a:extLst>
          </p:cNvPr>
          <p:cNvSpPr txBox="1"/>
          <p:nvPr/>
        </p:nvSpPr>
        <p:spPr>
          <a:xfrm>
            <a:off x="5305781" y="138882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1.6%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9754E-423B-489D-A7DC-996B9CFA2972}"/>
              </a:ext>
            </a:extLst>
          </p:cNvPr>
          <p:cNvSpPr txBox="1"/>
          <p:nvPr/>
        </p:nvSpPr>
        <p:spPr>
          <a:xfrm>
            <a:off x="3317871" y="862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真实收益对预测收益的样本外回归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AD720-9A0D-4AA7-8D4F-66CC913B7D83}"/>
              </a:ext>
            </a:extLst>
          </p:cNvPr>
          <p:cNvSpPr txBox="1"/>
          <p:nvPr/>
        </p:nvSpPr>
        <p:spPr>
          <a:xfrm>
            <a:off x="758952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回归误差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6C3139-8684-4E5F-BA69-70CE627C5407}"/>
              </a:ext>
            </a:extLst>
          </p:cNvPr>
          <p:cNvSpPr txBox="1"/>
          <p:nvPr/>
        </p:nvSpPr>
        <p:spPr>
          <a:xfrm>
            <a:off x="1842378" y="3637982"/>
            <a:ext cx="509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Adaptive group LASSO </a:t>
            </a:r>
            <a:r>
              <a:rPr lang="zh-CN" altLang="en-US" dirty="0"/>
              <a:t>在众多方法中相对表现更好</a:t>
            </a:r>
          </a:p>
        </p:txBody>
      </p:sp>
      <p:sp>
        <p:nvSpPr>
          <p:cNvPr id="13" name="矩形: 单圆角 12">
            <a:extLst>
              <a:ext uri="{FF2B5EF4-FFF2-40B4-BE49-F238E27FC236}">
                <a16:creationId xmlns:a16="http://schemas.microsoft.com/office/drawing/2014/main" id="{B19DEAA3-D25B-405B-BBC5-E403703E5F56}"/>
              </a:ext>
            </a:extLst>
          </p:cNvPr>
          <p:cNvSpPr/>
          <p:nvPr/>
        </p:nvSpPr>
        <p:spPr>
          <a:xfrm>
            <a:off x="4275909" y="2081349"/>
            <a:ext cx="4239441" cy="186572"/>
          </a:xfrm>
          <a:prstGeom prst="round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3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629AD-7164-4D23-96D0-F36C4C41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6362A-BA59-453A-8AC7-AB0480BD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a small number of the characteristics are valid.</a:t>
            </a:r>
          </a:p>
          <a:p>
            <a:r>
              <a:rPr lang="en-US" altLang="zh-CN" dirty="0"/>
              <a:t>The nonparametric model has better out-of-sample performance than the linear model.</a:t>
            </a:r>
          </a:p>
          <a:p>
            <a:r>
              <a:rPr lang="en-US" altLang="zh-CN" dirty="0"/>
              <a:t>The predictive power of characteristics for expected returns varies over 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52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918E-E37B-4810-BC32-C3042638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Literatures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401A7-2C6B-45EA-BCAA-E4AC56DD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Harvey, Liu, and Zhu (2016): list over 300 published papers that study the cross-section of expected returns, and get approximately 150 characteristics as useful predictors.</a:t>
            </a:r>
          </a:p>
          <a:p>
            <a:r>
              <a:rPr lang="en-US" altLang="zh-CN" dirty="0"/>
              <a:t>Lewellen (2015) jointly studies the predictive power of 15 characteristics and finds that only few are significant predictors for the cross-section of expected returns.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72624-A2BA-4D19-AA24-B67EE8B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Literatures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68358-C8D1-437D-A349-84DDFDA6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Horowitz (2016) gives a general overview of model selection in high-dimensional models</a:t>
            </a:r>
          </a:p>
          <a:p>
            <a:r>
              <a:rPr lang="en-US" altLang="zh-CN" dirty="0"/>
              <a:t>Huang, Horowitz, and Wei (2010) discuss variable selection in a nonparametric additive model</a:t>
            </a:r>
          </a:p>
          <a:p>
            <a:r>
              <a:rPr lang="en-US" altLang="zh-CN" dirty="0" err="1"/>
              <a:t>Rapach</a:t>
            </a:r>
            <a:r>
              <a:rPr lang="en-US" altLang="zh-CN" dirty="0"/>
              <a:t>, Strauss, and Zhou (2013): use LASSO to investigate the </a:t>
            </a:r>
            <a:r>
              <a:rPr lang="en-US" altLang="zh-CN" dirty="0" err="1"/>
              <a:t>leadlag</a:t>
            </a:r>
            <a:r>
              <a:rPr lang="en-US" altLang="zh-CN" dirty="0"/>
              <a:t> relationship between US and international stock returns</a:t>
            </a:r>
          </a:p>
          <a:p>
            <a:r>
              <a:rPr lang="en-US" altLang="zh-CN" dirty="0"/>
              <a:t>Huang and Shi(2016): use an adaptive group LASSO in a linear framework and construct macro factors to test for determinants of bond risk premiums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20F7-5808-41B5-BC7E-106C76CE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Literatures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7E51B-EDE3-46EE-AE3E-6D07647E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Chinco</a:t>
            </a:r>
            <a:r>
              <a:rPr lang="en-US" altLang="zh-CN" dirty="0"/>
              <a:t>, Clark-Joseph, and Ye (2019): use a linear model for high-frequency return predictability using past returns of related stocks, and find their method increases predictability relative to OLS</a:t>
            </a:r>
          </a:p>
          <a:p>
            <a:r>
              <a:rPr lang="en-US" altLang="zh-CN" dirty="0"/>
              <a:t>Huang, Horowitz, and Wei (2010): group LASSO (least absolute shrinkage and selection operator) procedure for model selection and nonparametric estimation.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32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DD19-2932-47AD-90AF-C9ECD50D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1.Motivations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1D438-D22A-4AD6-9A73-6BE2C247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Portfolio sorts are subject to the curse of dimensionality when the number of characteristics is large, and linear regressions make strong functional form assumptions and are sensitive to outliers.</a:t>
            </a:r>
          </a:p>
          <a:p>
            <a:r>
              <a:rPr lang="en-US" altLang="zh-CN" dirty="0"/>
              <a:t>Most of the variation in characteristic are in the extremes of the characteristic distribution and the association between characteristics and returns appears nonlinear (</a:t>
            </a:r>
            <a:r>
              <a:rPr lang="en-US" altLang="zh-CN" dirty="0" err="1"/>
              <a:t>Fama</a:t>
            </a:r>
            <a:r>
              <a:rPr lang="en-US" altLang="zh-CN" dirty="0"/>
              <a:t> and French 2008).</a:t>
            </a:r>
          </a:p>
        </p:txBody>
      </p:sp>
    </p:spTree>
    <p:extLst>
      <p:ext uri="{BB962C8B-B14F-4D97-AF65-F5344CB8AC3E}">
        <p14:creationId xmlns:p14="http://schemas.microsoft.com/office/powerpoint/2010/main" val="35484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2649E-1F2A-4162-89A2-7D2D3B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1.Motivations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6347-D0E0-4B50-9A4E-CB15C1EF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(1)Which characteristics have incremental forecasting power for expected returns?</a:t>
            </a:r>
          </a:p>
          <a:p>
            <a:r>
              <a:rPr lang="en-US" altLang="zh-CN" dirty="0"/>
              <a:t>(2) Does the predictive power of characteristics vary over time? </a:t>
            </a:r>
          </a:p>
          <a:p>
            <a:r>
              <a:rPr lang="en-US" altLang="zh-CN" dirty="0"/>
              <a:t>(3) How does the nonparametric model compare to a linear model out of sample?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0383-6985-4A9E-B426-932168A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BD18C-9E7D-4B09-86F9-695769F4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current methods</a:t>
            </a:r>
          </a:p>
          <a:p>
            <a:r>
              <a:rPr lang="zh-CN" altLang="en-US" dirty="0"/>
              <a:t>① </a:t>
            </a:r>
            <a:r>
              <a:rPr lang="en-US" altLang="zh-CN" dirty="0"/>
              <a:t>portfolio sorts(For a single characteristic)</a:t>
            </a:r>
          </a:p>
          <a:p>
            <a:endParaRPr lang="en-US" altLang="zh-CN" dirty="0"/>
          </a:p>
          <a:p>
            <a:r>
              <a:rPr lang="en-US" altLang="zh-CN" dirty="0"/>
              <a:t>C1,it−1,...,CS,it−1are S firm characteristics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 linear panel regression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75A582-878D-4526-A63E-AAF6E488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801937"/>
            <a:ext cx="4829175" cy="37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1C7754-861B-47BA-ABD4-2C7DD6F2A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4265612"/>
            <a:ext cx="2447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3310</TotalTime>
  <Words>1987</Words>
  <Application>Microsoft Office PowerPoint</Application>
  <PresentationFormat>全屏显示(4:3)</PresentationFormat>
  <Paragraphs>195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Arial</vt:lpstr>
      <vt:lpstr>Calibri</vt:lpstr>
      <vt:lpstr>Calibri Light</vt:lpstr>
      <vt:lpstr>Office 主题​​</vt:lpstr>
      <vt:lpstr>Dissecting Characteristics Nonparametrically</vt:lpstr>
      <vt:lpstr>Contents</vt:lpstr>
      <vt:lpstr>1.Backgrounds</vt:lpstr>
      <vt:lpstr>1. Literatures</vt:lpstr>
      <vt:lpstr>1. Literatures</vt:lpstr>
      <vt:lpstr>1. Literatures</vt:lpstr>
      <vt:lpstr>1.Motivations</vt:lpstr>
      <vt:lpstr>1.Motivations</vt:lpstr>
      <vt:lpstr>3.Method</vt:lpstr>
      <vt:lpstr>3.Method</vt:lpstr>
      <vt:lpstr>3.Method</vt:lpstr>
      <vt:lpstr>3.Method</vt:lpstr>
      <vt:lpstr>2.Data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4.Results</vt:lpstr>
      <vt:lpstr>PowerPoint 演示文稿</vt:lpstr>
      <vt:lpstr>PowerPoint 演示文稿</vt:lpstr>
      <vt:lpstr>PowerPoint 演示文稿</vt:lpstr>
      <vt:lpstr>4.Results</vt:lpstr>
      <vt:lpstr>4.Results</vt:lpstr>
      <vt:lpstr>PowerPoint 演示文稿</vt:lpstr>
      <vt:lpstr>PowerPoint 演示文稿</vt:lpstr>
      <vt:lpstr>5.Conclusions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Characteristics Nonparametrically</dc:title>
  <dc:creator>岳 阳</dc:creator>
  <cp:lastModifiedBy>岳 阳</cp:lastModifiedBy>
  <cp:revision>116</cp:revision>
  <dcterms:created xsi:type="dcterms:W3CDTF">2020-05-07T08:20:22Z</dcterms:created>
  <dcterms:modified xsi:type="dcterms:W3CDTF">2020-05-09T15:31:11Z</dcterms:modified>
</cp:coreProperties>
</file>