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6" r:id="rId2"/>
    <p:sldId id="257" r:id="rId3"/>
    <p:sldId id="309" r:id="rId4"/>
    <p:sldId id="428" r:id="rId5"/>
    <p:sldId id="429" r:id="rId6"/>
    <p:sldId id="430" r:id="rId7"/>
    <p:sldId id="448" r:id="rId8"/>
    <p:sldId id="431" r:id="rId9"/>
    <p:sldId id="420" r:id="rId10"/>
    <p:sldId id="434" r:id="rId11"/>
    <p:sldId id="477" r:id="rId12"/>
    <p:sldId id="478" r:id="rId13"/>
    <p:sldId id="444" r:id="rId14"/>
    <p:sldId id="465" r:id="rId15"/>
    <p:sldId id="412" r:id="rId16"/>
    <p:sldId id="472" r:id="rId17"/>
    <p:sldId id="480" r:id="rId18"/>
    <p:sldId id="473" r:id="rId19"/>
    <p:sldId id="482" r:id="rId20"/>
    <p:sldId id="479" r:id="rId21"/>
    <p:sldId id="481" r:id="rId22"/>
    <p:sldId id="483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4660"/>
  </p:normalViewPr>
  <p:slideViewPr>
    <p:cSldViewPr snapToGrid="0">
      <p:cViewPr varScale="1">
        <p:scale>
          <a:sx n="81" d="100"/>
          <a:sy n="81" d="100"/>
        </p:scale>
        <p:origin x="18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A8BDC-449E-4F46-9D2E-5A9CCEFFA80C}" type="datetimeFigureOut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BB37BA-6B08-405D-AE9E-E06A77D999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0515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451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700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4925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05407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796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4715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495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7500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5963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59090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1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980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860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34786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BB37BA-6B08-405D-AE9E-E06A77D999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2796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C8D1F-15B4-497B-881E-9B6F50C71945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4952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EE23B3-725E-4EEC-B2C8-D006E2803B26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5726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8B023-2B7E-420E-BDBA-163628973ACA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6422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8A517-3D7A-464B-B0B9-13DCE6FF7158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899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D3F45-7D34-4EC3-8D7A-45F9BE340932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513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4C0-AA26-46B6-BB7E-02921EEBE817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458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6DC24-211D-425B-B9C7-A1A0DA5AB5C7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8443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3524-B29E-440C-ABE6-FCD7A52AC9FA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01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703F3-B29D-45AE-A276-F60771760B9E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0167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B13DA-79CE-480E-AC06-2E814DB23904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8193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DD1B-25A6-46BA-A868-4E119CC4C40E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61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917D8-C88A-4D25-99A2-F5E956433DA0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31721A-95F3-4C10-B9AE-0F28F1BB9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2395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9895C6-0EAE-464F-B9AC-FEFE537C20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886700"/>
            <a:ext cx="9144001" cy="2542300"/>
          </a:xfrm>
        </p:spPr>
        <p:txBody>
          <a:bodyPr>
            <a:noAutofit/>
          </a:bodyPr>
          <a:lstStyle/>
          <a:p>
            <a:r>
              <a:rPr lang="en-US" altLang="zh-C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Systematic Risk: A High-Frequency Approach</a:t>
            </a:r>
            <a:endParaRPr lang="zh-CN" altLang="en-US" sz="4800" dirty="0">
              <a:latin typeface="黑体" panose="02010609060101010101" pitchFamily="49" charset="-122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A59C511-A008-43B4-A005-16381DDCB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" y="3987445"/>
            <a:ext cx="9015957" cy="1744052"/>
          </a:xfrm>
        </p:spPr>
        <p:txBody>
          <a:bodyPr>
            <a:normAutofit/>
          </a:bodyPr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Markus, 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Journal of Finance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forthcoming.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9C74EB-A02F-4BE4-9B2E-43562E0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CD662-D1D1-46EE-9CED-EDA99E49F9EB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4AAA9-703B-483D-8C83-03D115F3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2F95C2-BFED-4B7F-BD2E-F154A8AFF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2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Data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66566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2004.01-2016.12 daily data, intraday data, overnight data from WRDS TAQ millisecond trades database.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555 to 667 firms form the unbalanced panel, the intersection 332 firms form the balanced panel.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Size, book-to-market, and momentum characteristics in those three conditions.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EB87A-4CEB-4842-933B-DF9C3A8B5DC9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754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C7FF620-0704-435E-98B9-0F200F0D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2585395"/>
            <a:ext cx="5829300" cy="923925"/>
          </a:xfrm>
          <a:prstGeom prst="rect">
            <a:avLst/>
          </a:prstGeom>
        </p:spPr>
      </p:pic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3FE04DD1-2F43-4C19-9BD7-4FB95D26A77C}"/>
              </a:ext>
            </a:extLst>
          </p:cNvPr>
          <p:cNvSpPr txBox="1">
            <a:spLocks/>
          </p:cNvSpPr>
          <p:nvPr/>
        </p:nvSpPr>
        <p:spPr>
          <a:xfrm>
            <a:off x="628650" y="186308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 prices are modeled as Ito-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semimartingales</a:t>
            </a:r>
            <a:r>
              <a:rPr lang="en-US" altLang="zh-CN" dirty="0"/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Ait-Sahalia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Jacod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2014)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Daily return is formed by intraday return and overnight returns, which means the formula can be rewrite as follow.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Theoretical Derivation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6287E88-76F7-433D-A282-394ADAD51F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2650" y="5024438"/>
            <a:ext cx="5334000" cy="466725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9665A2F6-EE1D-4CDC-BCFC-CE9C18CA425A}"/>
              </a:ext>
            </a:extLst>
          </p:cNvPr>
          <p:cNvSpPr/>
          <p:nvPr/>
        </p:nvSpPr>
        <p:spPr>
          <a:xfrm>
            <a:off x="3356897" y="2726610"/>
            <a:ext cx="2036191" cy="728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47F128-AC1E-4422-80A6-3ADA9344FBED}"/>
              </a:ext>
            </a:extLst>
          </p:cNvPr>
          <p:cNvSpPr/>
          <p:nvPr/>
        </p:nvSpPr>
        <p:spPr>
          <a:xfrm>
            <a:off x="5580810" y="2724301"/>
            <a:ext cx="1517913" cy="7283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4AAF1BA-B044-43FB-BF97-F049BE848A87}"/>
              </a:ext>
            </a:extLst>
          </p:cNvPr>
          <p:cNvSpPr txBox="1"/>
          <p:nvPr/>
        </p:nvSpPr>
        <p:spPr>
          <a:xfrm>
            <a:off x="3947856" y="3474158"/>
            <a:ext cx="124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485AF1F-9311-4E1B-8B22-FF77E40BA522}"/>
              </a:ext>
            </a:extLst>
          </p:cNvPr>
          <p:cNvSpPr txBox="1"/>
          <p:nvPr/>
        </p:nvSpPr>
        <p:spPr>
          <a:xfrm>
            <a:off x="5971777" y="3481665"/>
            <a:ext cx="124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Jump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8F9D29E-BA34-43C3-B476-2060997EA4EA}"/>
              </a:ext>
            </a:extLst>
          </p:cNvPr>
          <p:cNvSpPr/>
          <p:nvPr/>
        </p:nvSpPr>
        <p:spPr>
          <a:xfrm>
            <a:off x="3028950" y="4970089"/>
            <a:ext cx="2250060" cy="521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63EDDBB-953F-484E-B85C-9B6482363AB6}"/>
              </a:ext>
            </a:extLst>
          </p:cNvPr>
          <p:cNvSpPr/>
          <p:nvPr/>
        </p:nvSpPr>
        <p:spPr>
          <a:xfrm>
            <a:off x="5450459" y="4970089"/>
            <a:ext cx="1007491" cy="5210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D387A50-3F0D-4CD8-8EF5-60428A5EA7FB}"/>
              </a:ext>
            </a:extLst>
          </p:cNvPr>
          <p:cNvSpPr txBox="1"/>
          <p:nvPr/>
        </p:nvSpPr>
        <p:spPr>
          <a:xfrm>
            <a:off x="2364359" y="5593378"/>
            <a:ext cx="3086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Intraday continue and jump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1661D15-A9AE-4DF0-8D37-A16B0D7E4E17}"/>
              </a:ext>
            </a:extLst>
          </p:cNvPr>
          <p:cNvSpPr txBox="1"/>
          <p:nvPr/>
        </p:nvSpPr>
        <p:spPr>
          <a:xfrm>
            <a:off x="5450459" y="5593378"/>
            <a:ext cx="1245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Overnight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1377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3FE04DD1-2F43-4C19-9BD7-4FB95D26A77C}"/>
              </a:ext>
            </a:extLst>
          </p:cNvPr>
          <p:cNvSpPr txBox="1">
            <a:spLocks/>
          </p:cNvSpPr>
          <p:nvPr/>
        </p:nvSpPr>
        <p:spPr>
          <a:xfrm>
            <a:off x="628650" y="186308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distinguish continue and jump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TOD estimator of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Bollerslev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Li, and Todorov (2013) to separate the continuous from the jump movements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calculate realized variation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Bipower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variation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calculate TOD as follow. The threshold is 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Theoretical Derivation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12</a:t>
            </a:fld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C448F99-4BE3-4C1F-BB19-DD045A515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4932" y="3417216"/>
            <a:ext cx="5124450" cy="70485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DFD1CF-2CC5-40E2-B5E1-AD0D86E734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0262" y="4685318"/>
            <a:ext cx="4943475" cy="120967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8CAFDA05-D518-416F-8F55-46C6E1228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67796" y="4215662"/>
            <a:ext cx="1472839" cy="403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01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72DCC5C-EAFC-4311-8308-363A76BF9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3890" y="3791430"/>
            <a:ext cx="2171700" cy="1114425"/>
          </a:xfrm>
          <a:prstGeom prst="rect">
            <a:avLst/>
          </a:prstGeom>
        </p:spPr>
      </p:pic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Confirm the Number of Factors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3FE04DD1-2F43-4C19-9BD7-4FB95D26A77C}"/>
              </a:ext>
            </a:extLst>
          </p:cNvPr>
          <p:cNvSpPr txBox="1">
            <a:spLocks/>
          </p:cNvSpPr>
          <p:nvPr/>
        </p:nvSpPr>
        <p:spPr>
          <a:xfrm>
            <a:off x="628648" y="1843089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 leads to that small eigenvalues cannot be bounded from below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perturbed eigenvalue ratio as criterion to pick the number of factors.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Calculate the ER value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Pick k factors which satisfy the condition.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A142DE3-887C-452A-B02C-A23CF556CB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752" y="5167311"/>
            <a:ext cx="51339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995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DD48A4-7D44-414B-B868-7AB78D5B2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Generalized/canonical correlation(Bai and Ng, 2006)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Closer to 1 means the factors are more similar.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Sharpe ratio of mean-variance portfolios.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Performance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9A61D-B089-40F6-9966-6746678FE3AC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22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Number of factors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D5F6714C-E0F0-462C-8355-B7BEFE387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observing the perturbed ratio, the author chose 3 factor in 2004-2007, 4 factors in 2011-2016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7C3B3C3-80B7-49CE-B732-875A2DBF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925" y="395287"/>
            <a:ext cx="729615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009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3B4D2A6-A68B-475A-8835-5C8436E2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Oil, Finance, Electricity and Technology becomes important part in PCA factors.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Factor Structure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16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638D129-F0B3-4797-8D61-0A168B090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48" y="0"/>
            <a:ext cx="86627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8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3B4D2A6-A68B-475A-8835-5C8436E2D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structure is more stable than FF model with time.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Factor Structure-Time variation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A9946C-4BFC-44DE-BD77-74A5BF337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79" y="290513"/>
            <a:ext cx="8620125" cy="624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5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0003BFB-4ABE-4CEC-AC9A-2DCE9AA1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PCA factors are all using useful information of whole dataset.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Factor Performance-with Whole Data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E684A0-1A70-48AC-B64B-D6DA967DB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8247"/>
            <a:ext cx="91440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0562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0003BFB-4ABE-4CEC-AC9A-2DCE9AA1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PCA factors gain extra information than FF model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Factor Performance-with Other Factors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B609A6E-AE9E-4058-9A61-BAE00CBCE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9331"/>
            <a:ext cx="9144000" cy="368147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D3B3751A-9095-48F5-8ECC-36AD2EB57175}"/>
              </a:ext>
            </a:extLst>
          </p:cNvPr>
          <p:cNvSpPr/>
          <p:nvPr/>
        </p:nvSpPr>
        <p:spPr>
          <a:xfrm>
            <a:off x="628650" y="4807670"/>
            <a:ext cx="7842147" cy="9898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901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95A25-8652-4FBE-93BC-9ED7D0875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Outline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6D013C-0213-4FC9-B3CB-7FF81C602A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views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647CEC1-89F9-4275-A4EB-BF5B4340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A09C7-ADF6-4C91-BB99-BE852B99F199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C755756-26D0-4414-BCB2-BC9D8FC5F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542482-FABB-4893-A6E1-9663907D6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7660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0003BFB-4ABE-4CEC-AC9A-2DCE9AA1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PCA factors are all using useful information of whole dataset.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Factor Performance-Explanation Ratio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20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4BBE2C2-0650-49F7-BEFE-33A2CF5B7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86" y="2435226"/>
            <a:ext cx="8839200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37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0003BFB-4ABE-4CEC-AC9A-2DCE9AA1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formed by PCA factors has the best result.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Empirical Result: Factor Performance-Sharpe Ratio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21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A5EFD1C-9FB5-46A2-8D52-8FF4ACC60068}"/>
              </a:ext>
            </a:extLst>
          </p:cNvPr>
          <p:cNvGrpSpPr/>
          <p:nvPr/>
        </p:nvGrpSpPr>
        <p:grpSpPr>
          <a:xfrm>
            <a:off x="0" y="419122"/>
            <a:ext cx="9144000" cy="6413676"/>
            <a:chOff x="0" y="419122"/>
            <a:chExt cx="9144000" cy="6413676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F4A8D457-7490-4B7E-98DC-4E70CD3A63F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139"/>
            <a:stretch/>
          </p:blipFill>
          <p:spPr>
            <a:xfrm>
              <a:off x="0" y="419122"/>
              <a:ext cx="9144000" cy="6413676"/>
            </a:xfrm>
            <a:prstGeom prst="rect">
              <a:avLst/>
            </a:prstGeom>
          </p:spPr>
        </p:pic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83A1D818-8E9D-48FF-AF5E-5F50E207F20F}"/>
                </a:ext>
              </a:extLst>
            </p:cNvPr>
            <p:cNvSpPr/>
            <p:nvPr/>
          </p:nvSpPr>
          <p:spPr>
            <a:xfrm>
              <a:off x="1292427" y="1263360"/>
              <a:ext cx="7097429" cy="772129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3C44980B-D4A2-42E3-B1F5-520E1BF90332}"/>
                </a:ext>
              </a:extLst>
            </p:cNvPr>
            <p:cNvSpPr/>
            <p:nvPr/>
          </p:nvSpPr>
          <p:spPr>
            <a:xfrm>
              <a:off x="1292427" y="3734384"/>
              <a:ext cx="7222923" cy="96959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715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内容占位符 2">
            <a:extLst>
              <a:ext uri="{FF2B5EF4-FFF2-40B4-BE49-F238E27FC236}">
                <a16:creationId xmlns:a16="http://schemas.microsoft.com/office/drawing/2014/main" id="{C0003BFB-4ABE-4CEC-AC9A-2DCE9AA1C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48" y="1690689"/>
            <a:ext cx="8186984" cy="4320861"/>
          </a:xfrm>
        </p:spPr>
        <p:txBody>
          <a:bodyPr>
            <a:normAutofit/>
          </a:bodyPr>
          <a:lstStyle/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Flaw: They do not use traditional method to check whether the new factors can be explained by FF factors.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use the perturbed ratio to select the number of factor. It may lead to some interesting results.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Views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6010-11F5-49F5-A99F-2FD7AD521512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22</a:t>
            </a:fld>
            <a:endParaRPr lang="zh-CN" altLang="en-US"/>
          </a:p>
        </p:txBody>
      </p:sp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47EED961-A6EC-42DC-92A8-9874DAF78991}"/>
              </a:ext>
            </a:extLst>
          </p:cNvPr>
          <p:cNvSpPr txBox="1">
            <a:spLocks/>
          </p:cNvSpPr>
          <p:nvPr/>
        </p:nvSpPr>
        <p:spPr>
          <a:xfrm>
            <a:off x="628650" y="2118017"/>
            <a:ext cx="8186984" cy="43208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17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Background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1BB57-1BBB-43EB-924C-FCBACD8D6C3F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“right” systematic factors has become the central question of asset pricing.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essentially three common approaches to identify the factors that describe the systematic risk. 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selection is based on theory and economic intuition, like CAPM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 are based on firm characteristics, like FF-3 model</a:t>
            </a:r>
          </a:p>
          <a:p>
            <a:pPr lvl="2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 selection is statistical, like APT.</a:t>
            </a:r>
          </a:p>
        </p:txBody>
      </p:sp>
    </p:spTree>
    <p:extLst>
      <p:ext uri="{BB962C8B-B14F-4D97-AF65-F5344CB8AC3E}">
        <p14:creationId xmlns:p14="http://schemas.microsoft.com/office/powerpoint/2010/main" val="3376617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Motivation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8784CA-7F96-404F-95CC-88D2352D5CE7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frequency data allows researchers analyze very short time horizons independently.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method is hard to detect the common co-movement in a large cross-section of stock returns.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PCA can extract the common factors from cross-section stock returns with time-variation loadings.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5085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Questions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A8FD5-7DCB-4456-8FAF-2C68A9CEE48A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825625"/>
            <a:ext cx="8307962" cy="4339648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factors that explain the systematic co-movement in individual stocks?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does the systematic factor structure for stocks change over time?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asset pricing implications of the systematic factors?</a:t>
            </a:r>
          </a:p>
          <a:p>
            <a:pPr lvl="1"/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738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Related Researches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B214E-5916-4647-8128-4A4392552A9F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2" cy="433964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Searching Factor Model: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Lettau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(2020) show that characteristic-sorted portfolios are well described by a constant factor model.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Nagel(2013) pointed that the results of characteristic-sorted approach depend on the choice of conditioning variables to generate the portfolios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Lettau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(2020) show that a constant loading model is not appropriate to model individual stock returns over longer time horizons.</a:t>
            </a:r>
          </a:p>
        </p:txBody>
      </p:sp>
    </p:spTree>
    <p:extLst>
      <p:ext uri="{BB962C8B-B14F-4D97-AF65-F5344CB8AC3E}">
        <p14:creationId xmlns:p14="http://schemas.microsoft.com/office/powerpoint/2010/main" val="2067410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Related Researches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3B710-10C5-43AA-908D-61AD8BA56926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dirty="0"/>
              <a:t>2020</a:t>
            </a:r>
            <a:r>
              <a:rPr lang="zh-CN" altLang="en-US" dirty="0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2" cy="4339648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PCA methods:</a:t>
            </a: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Lettau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Pelger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(2020) generalize PCA by including a penalty on the pricing error in expected returns.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Kozak, Nagel, and Santosh(2020) apply mean-variance optimization with an elastic net to PCA-based factors. 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Kelly, Pruitt, and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(2017) and Fan, Liao, and Wang (2016b) apply a version of PCA to projected portfolio data.</a:t>
            </a:r>
          </a:p>
        </p:txBody>
      </p:sp>
    </p:spTree>
    <p:extLst>
      <p:ext uri="{BB962C8B-B14F-4D97-AF65-F5344CB8AC3E}">
        <p14:creationId xmlns:p14="http://schemas.microsoft.com/office/powerpoint/2010/main" val="3515682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 Research Contents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719ED-98A1-41ED-9373-1595868C1881}" type="datetime1">
              <a:rPr lang="zh-CN" altLang="en-US" smtClean="0"/>
              <a:t>2020/5/9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62BB2DDE-FA80-4CB0-8129-804C7171C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390" y="1517716"/>
            <a:ext cx="8307962" cy="5203760"/>
          </a:xfrm>
        </p:spPr>
        <p:txBody>
          <a:bodyPr>
            <a:normAutofit/>
          </a:bodyPr>
          <a:lstStyle/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PCA method find 3 or 4 factors can explain high frequency stock returns.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Detecting the factor structure, find the factors are formed by oil, finance, and electricity stocks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sharpe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ratio of factors’ tangency portfolio and find it better than FF models.</a:t>
            </a:r>
          </a:p>
          <a:p>
            <a:pPr lvl="1"/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761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A2A336-CAFD-4F43-861E-247E3438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27" y="439272"/>
            <a:ext cx="7886700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 Design: 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1E5E346-4579-450C-8E02-2DA959A8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12671-69CB-4223-AD23-B1CDA5DBD766}" type="datetime1">
              <a:rPr lang="zh-CN" altLang="en-US" smtClean="0"/>
              <a:t>2020/5/9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D1DE56-9939-458E-AEC7-3A91CE8B7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2020</a:t>
            </a:r>
            <a:r>
              <a:rPr lang="zh-CN" altLang="en-US"/>
              <a:t>上组会 李玥阳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131A1A-64AB-4583-960D-FCDB9FB58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31721A-95F3-4C10-B9AE-0F28F1BB9086}" type="slidenum">
              <a:rPr lang="zh-CN" altLang="en-US" smtClean="0"/>
              <a:t>9</a:t>
            </a:fld>
            <a:endParaRPr lang="zh-CN" altLang="en-US"/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14CFD890-E174-40D7-9FF7-740D3C1D8458}"/>
              </a:ext>
            </a:extLst>
          </p:cNvPr>
          <p:cNvGrpSpPr/>
          <p:nvPr/>
        </p:nvGrpSpPr>
        <p:grpSpPr>
          <a:xfrm>
            <a:off x="589173" y="2068262"/>
            <a:ext cx="2396617" cy="1200329"/>
            <a:chOff x="1282044" y="2558871"/>
            <a:chExt cx="810707" cy="537553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AECFA267-1ACB-4F2C-9640-20D962D338CE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7AE8C9D-D25F-4BF3-BC9B-B960D074FA0B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537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5 minutes stock returns</a:t>
              </a:r>
            </a:p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0AAE20C-06AC-4CA1-B0B8-E7F0C617E1F4}"/>
              </a:ext>
            </a:extLst>
          </p:cNvPr>
          <p:cNvCxnSpPr>
            <a:cxnSpLocks/>
          </p:cNvCxnSpPr>
          <p:nvPr/>
        </p:nvCxnSpPr>
        <p:spPr>
          <a:xfrm flipV="1">
            <a:off x="2976953" y="2553306"/>
            <a:ext cx="7682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16B430A-6121-45BD-B216-A2CE9DA93234}"/>
              </a:ext>
            </a:extLst>
          </p:cNvPr>
          <p:cNvGrpSpPr/>
          <p:nvPr/>
        </p:nvGrpSpPr>
        <p:grpSpPr>
          <a:xfrm>
            <a:off x="3731390" y="2095033"/>
            <a:ext cx="1301773" cy="868312"/>
            <a:chOff x="1278912" y="2550033"/>
            <a:chExt cx="813839" cy="470504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39A74FB4-7EEF-4403-AFE4-F62ACB9663A2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4B023331-EC6B-48D4-BA6A-39CCBBCC6E6A}"/>
                </a:ext>
              </a:extLst>
            </p:cNvPr>
            <p:cNvSpPr txBox="1"/>
            <p:nvPr/>
          </p:nvSpPr>
          <p:spPr>
            <a:xfrm>
              <a:off x="1278912" y="2550033"/>
              <a:ext cx="810707" cy="4502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PCA</a:t>
              </a:r>
            </a:p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</a:t>
              </a:r>
            </a:p>
          </p:txBody>
        </p:sp>
      </p:grp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2D8ACC46-2652-4D48-ACC9-E39B21849500}"/>
              </a:ext>
            </a:extLst>
          </p:cNvPr>
          <p:cNvCxnSpPr>
            <a:cxnSpLocks/>
          </p:cNvCxnSpPr>
          <p:nvPr/>
        </p:nvCxnSpPr>
        <p:spPr>
          <a:xfrm flipV="1">
            <a:off x="5007450" y="2542771"/>
            <a:ext cx="546179" cy="105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CD815DE-A492-4603-8F5E-E78C47FB2D9B}"/>
              </a:ext>
            </a:extLst>
          </p:cNvPr>
          <p:cNvGrpSpPr/>
          <p:nvPr/>
        </p:nvGrpSpPr>
        <p:grpSpPr>
          <a:xfrm>
            <a:off x="5561667" y="2111348"/>
            <a:ext cx="2421780" cy="852001"/>
            <a:chOff x="1282044" y="2558871"/>
            <a:chExt cx="858805" cy="461666"/>
          </a:xfrm>
        </p:grpSpPr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B6FB186-01CF-4648-8A44-CDCE303AA85D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D3D2F2A9-D533-4F35-9B9D-D6680557C796}"/>
                </a:ext>
              </a:extLst>
            </p:cNvPr>
            <p:cNvSpPr txBox="1"/>
            <p:nvPr/>
          </p:nvSpPr>
          <p:spPr>
            <a:xfrm>
              <a:off x="1330142" y="2649912"/>
              <a:ext cx="810707" cy="2501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FF models</a:t>
              </a:r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C9E74F6-6150-4D1A-B817-1FD489503C41}"/>
              </a:ext>
            </a:extLst>
          </p:cNvPr>
          <p:cNvSpPr txBox="1"/>
          <p:nvPr/>
        </p:nvSpPr>
        <p:spPr>
          <a:xfrm>
            <a:off x="5023144" y="2017753"/>
            <a:ext cx="651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ED8E3E76-0E52-4E19-A86E-D1ED0C397F1D}"/>
              </a:ext>
            </a:extLst>
          </p:cNvPr>
          <p:cNvGrpSpPr/>
          <p:nvPr/>
        </p:nvGrpSpPr>
        <p:grpSpPr>
          <a:xfrm>
            <a:off x="414779" y="4238729"/>
            <a:ext cx="2396617" cy="1200329"/>
            <a:chOff x="1282044" y="2558871"/>
            <a:chExt cx="810707" cy="629295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123D0172-A3AA-4F39-98A1-FD5CC0B75DC0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75A5BB06-6963-48D2-98CD-43A87CF27560}"/>
                </a:ext>
              </a:extLst>
            </p:cNvPr>
            <p:cNvSpPr txBox="1"/>
            <p:nvPr/>
          </p:nvSpPr>
          <p:spPr>
            <a:xfrm>
              <a:off x="1282044" y="2558871"/>
              <a:ext cx="810707" cy="629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Select number of factors</a:t>
              </a:r>
            </a:p>
            <a:p>
              <a:endPara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3BFCED94-725C-419C-9976-9773AB275E51}"/>
              </a:ext>
            </a:extLst>
          </p:cNvPr>
          <p:cNvCxnSpPr>
            <a:cxnSpLocks/>
          </p:cNvCxnSpPr>
          <p:nvPr/>
        </p:nvCxnSpPr>
        <p:spPr>
          <a:xfrm flipV="1">
            <a:off x="2836069" y="4656631"/>
            <a:ext cx="7682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EDBEEE7-AE39-492F-8EAB-4D5329D5F874}"/>
              </a:ext>
            </a:extLst>
          </p:cNvPr>
          <p:cNvGrpSpPr/>
          <p:nvPr/>
        </p:nvGrpSpPr>
        <p:grpSpPr>
          <a:xfrm>
            <a:off x="3634451" y="4221108"/>
            <a:ext cx="2184281" cy="926528"/>
            <a:chOff x="1282044" y="2558871"/>
            <a:chExt cx="822034" cy="461666"/>
          </a:xfrm>
        </p:grpSpPr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69C9431F-6738-4365-8BEA-38626E95E707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1123790-D6D9-4C72-B04E-076B8BD7B0B6}"/>
                </a:ext>
              </a:extLst>
            </p:cNvPr>
            <p:cNvSpPr txBox="1"/>
            <p:nvPr/>
          </p:nvSpPr>
          <p:spPr>
            <a:xfrm>
              <a:off x="1293371" y="2645475"/>
              <a:ext cx="810707" cy="2300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Factor structure</a:t>
              </a:r>
            </a:p>
          </p:txBody>
        </p: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2111808A-946F-4D56-8DAB-E81603C46708}"/>
              </a:ext>
            </a:extLst>
          </p:cNvPr>
          <p:cNvGrpSpPr/>
          <p:nvPr/>
        </p:nvGrpSpPr>
        <p:grpSpPr>
          <a:xfrm>
            <a:off x="6537352" y="4216342"/>
            <a:ext cx="1788334" cy="941502"/>
            <a:chOff x="1282044" y="2558871"/>
            <a:chExt cx="847046" cy="461666"/>
          </a:xfrm>
        </p:grpSpPr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8E288992-A601-4F36-8EDE-49316633D736}"/>
                </a:ext>
              </a:extLst>
            </p:cNvPr>
            <p:cNvSpPr/>
            <p:nvPr/>
          </p:nvSpPr>
          <p:spPr>
            <a:xfrm>
              <a:off x="1282044" y="2558871"/>
              <a:ext cx="810707" cy="4616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4B3B026A-0A16-4048-AE68-A381BC2F48A9}"/>
                </a:ext>
              </a:extLst>
            </p:cNvPr>
            <p:cNvSpPr txBox="1"/>
            <p:nvPr/>
          </p:nvSpPr>
          <p:spPr>
            <a:xfrm>
              <a:off x="1309695" y="2590538"/>
              <a:ext cx="819395" cy="407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Portfolio </a:t>
              </a:r>
              <a:r>
                <a:rPr lang="en-US" altLang="zh-CN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sharpe</a:t>
              </a:r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ratio</a:t>
              </a:r>
            </a:p>
          </p:txBody>
        </p:sp>
      </p:grp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30C2E753-512D-43BE-8DF2-D06DF312CBD5}"/>
              </a:ext>
            </a:extLst>
          </p:cNvPr>
          <p:cNvCxnSpPr>
            <a:cxnSpLocks/>
          </p:cNvCxnSpPr>
          <p:nvPr/>
        </p:nvCxnSpPr>
        <p:spPr>
          <a:xfrm flipV="1">
            <a:off x="5783210" y="4613094"/>
            <a:ext cx="7682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64B0AC4-C2F4-45D9-A871-7BD33E0BA0F3}"/>
              </a:ext>
            </a:extLst>
          </p:cNvPr>
          <p:cNvCxnSpPr>
            <a:cxnSpLocks/>
          </p:cNvCxnSpPr>
          <p:nvPr/>
        </p:nvCxnSpPr>
        <p:spPr>
          <a:xfrm flipH="1">
            <a:off x="1244339" y="3014960"/>
            <a:ext cx="2884601" cy="104563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箭头连接符 48">
            <a:extLst>
              <a:ext uri="{FF2B5EF4-FFF2-40B4-BE49-F238E27FC236}">
                <a16:creationId xmlns:a16="http://schemas.microsoft.com/office/drawing/2014/main" id="{329AC8BA-7BF3-4F36-9899-CE6D774CE3AE}"/>
              </a:ext>
            </a:extLst>
          </p:cNvPr>
          <p:cNvCxnSpPr>
            <a:cxnSpLocks/>
          </p:cNvCxnSpPr>
          <p:nvPr/>
        </p:nvCxnSpPr>
        <p:spPr>
          <a:xfrm>
            <a:off x="4551377" y="3028020"/>
            <a:ext cx="2935273" cy="94331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08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13000</TotalTime>
  <Words>1015</Words>
  <Application>Microsoft Office PowerPoint</Application>
  <PresentationFormat>全屏显示(4:3)</PresentationFormat>
  <Paragraphs>230</Paragraphs>
  <Slides>22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等线</vt:lpstr>
      <vt:lpstr>黑体</vt:lpstr>
      <vt:lpstr>Arial</vt:lpstr>
      <vt:lpstr>Calibri</vt:lpstr>
      <vt:lpstr>Calibri Light</vt:lpstr>
      <vt:lpstr>Times New Roman</vt:lpstr>
      <vt:lpstr>Office 主题​​</vt:lpstr>
      <vt:lpstr>Understanding Systematic Risk: A High-Frequency Approach</vt:lpstr>
      <vt:lpstr>Outline</vt:lpstr>
      <vt:lpstr>Introduction: Background</vt:lpstr>
      <vt:lpstr>Introduction: Motivation</vt:lpstr>
      <vt:lpstr>Introduction: Research Questions</vt:lpstr>
      <vt:lpstr>Introduction: Related Researches</vt:lpstr>
      <vt:lpstr>Introduction: Related Researches</vt:lpstr>
      <vt:lpstr>Introduction: Research Contents</vt:lpstr>
      <vt:lpstr>Research Design: </vt:lpstr>
      <vt:lpstr>Research Design: Data</vt:lpstr>
      <vt:lpstr>Research Design: Theoretical Derivation</vt:lpstr>
      <vt:lpstr>Research Design: Theoretical Derivation</vt:lpstr>
      <vt:lpstr>Research Design: Confirm the Number of Factors </vt:lpstr>
      <vt:lpstr>Research Design: Performance</vt:lpstr>
      <vt:lpstr>Empirical Result: Number of factors</vt:lpstr>
      <vt:lpstr>Empirical Result: Factor Structure</vt:lpstr>
      <vt:lpstr>Empirical Result: Factor Structure-Time variation</vt:lpstr>
      <vt:lpstr>Empirical Result: Factor Performance-with Whole Data</vt:lpstr>
      <vt:lpstr>Empirical Result: Factor Performance-with Other Factors</vt:lpstr>
      <vt:lpstr>Empirical Result: Factor Performance-Explanation Ratio</vt:lpstr>
      <vt:lpstr>Empirical Result: Factor Performance-Sharpe Ratio</vt:lpstr>
      <vt:lpstr>Some 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Betting against beta</dc:title>
  <dc:creator>李 玥阳</dc:creator>
  <cp:lastModifiedBy>李 玥阳</cp:lastModifiedBy>
  <cp:revision>483</cp:revision>
  <dcterms:created xsi:type="dcterms:W3CDTF">2018-05-20T16:38:52Z</dcterms:created>
  <dcterms:modified xsi:type="dcterms:W3CDTF">2020-05-09T00:15:40Z</dcterms:modified>
</cp:coreProperties>
</file>