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49" r:id="rId2"/>
    <p:sldId id="532" r:id="rId3"/>
    <p:sldId id="523" r:id="rId4"/>
    <p:sldId id="540" r:id="rId5"/>
    <p:sldId id="539" r:id="rId6"/>
    <p:sldId id="538" r:id="rId7"/>
    <p:sldId id="522" r:id="rId8"/>
    <p:sldId id="434" r:id="rId9"/>
    <p:sldId id="452" r:id="rId10"/>
    <p:sldId id="541" r:id="rId11"/>
    <p:sldId id="518" r:id="rId12"/>
    <p:sldId id="542" r:id="rId13"/>
    <p:sldId id="516" r:id="rId14"/>
    <p:sldId id="543" r:id="rId15"/>
    <p:sldId id="467" r:id="rId16"/>
    <p:sldId id="517" r:id="rId17"/>
    <p:sldId id="519" r:id="rId18"/>
    <p:sldId id="544" r:id="rId19"/>
    <p:sldId id="536" r:id="rId20"/>
    <p:sldId id="50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7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7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38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7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9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6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3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7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94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Risk and the Cross-Section of Mutual Fund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Returns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4160165"/>
            <a:ext cx="9015957" cy="1744052"/>
          </a:xfrm>
        </p:spPr>
        <p:txBody>
          <a:bodyPr>
            <a:normAutofit/>
          </a:bodyPr>
          <a:lstStyle/>
          <a:p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Karagiannis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Tolikas. 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Financial and Quantitative Analysis, 2019.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E90C5D-CE5B-43EA-97A7-F0E392781228}"/>
              </a:ext>
            </a:extLst>
          </p:cNvPr>
          <p:cNvSpPr/>
          <p:nvPr/>
        </p:nvSpPr>
        <p:spPr>
          <a:xfrm>
            <a:off x="447040" y="1380226"/>
            <a:ext cx="787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values of skewness and kurtosis for most of the funds’ returns indicate that the returns are not normally distributed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0A153C6-8DCA-434A-AE1A-4D788019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4" y="2750741"/>
            <a:ext cx="8519851" cy="3435424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2E46F3-8F6C-4350-BAF2-E890833DE2C9}"/>
              </a:ext>
            </a:extLst>
          </p:cNvPr>
          <p:cNvCxnSpPr/>
          <p:nvPr/>
        </p:nvCxnSpPr>
        <p:spPr>
          <a:xfrm>
            <a:off x="2377440" y="4013200"/>
            <a:ext cx="0" cy="20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013624-B957-42E1-9AD7-466691A894B3}"/>
              </a:ext>
            </a:extLst>
          </p:cNvPr>
          <p:cNvCxnSpPr/>
          <p:nvPr/>
        </p:nvCxnSpPr>
        <p:spPr>
          <a:xfrm>
            <a:off x="3525520" y="4021382"/>
            <a:ext cx="0" cy="20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8DE6B-1140-40A7-A891-F521B97F9D27}"/>
              </a:ext>
            </a:extLst>
          </p:cNvPr>
          <p:cNvSpPr txBox="1"/>
          <p:nvPr/>
        </p:nvSpPr>
        <p:spPr>
          <a:xfrm>
            <a:off x="5796297" y="5487934"/>
            <a:ext cx="661653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AED4E6-3E08-410E-9F1B-F9B99DF85695}"/>
              </a:ext>
            </a:extLst>
          </p:cNvPr>
          <p:cNvSpPr txBox="1"/>
          <p:nvPr/>
        </p:nvSpPr>
        <p:spPr>
          <a:xfrm>
            <a:off x="7589519" y="3251200"/>
            <a:ext cx="1242405" cy="288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61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Tail Risk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/>
              <p:nvPr/>
            </p:nvSpPr>
            <p:spPr>
              <a:xfrm>
                <a:off x="527050" y="1626848"/>
                <a:ext cx="7906777" cy="347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fat-tailed probability distribution is characterized by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law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decay as opposed to the exponential decay of the normal distribution (Kelly &amp; Jiang, 2014).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one of the lower quantiles of the cross-sectional distribution of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sz="20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 err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]}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information set available at time t.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1626848"/>
                <a:ext cx="7906777" cy="3476849"/>
              </a:xfrm>
              <a:prstGeom prst="rect">
                <a:avLst/>
              </a:prstGeom>
              <a:blipFill>
                <a:blip r:embed="rId3"/>
                <a:stretch>
                  <a:fillRect l="-1002" t="-1404" r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7473859-0FCA-4527-AA53-E1C0662AD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41" y="2788771"/>
            <a:ext cx="6029009" cy="8038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5875BB2-8313-4787-B00C-F4F22A25E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309" y="4917150"/>
            <a:ext cx="3893663" cy="8128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18BE21-C025-4A92-84AC-D9E366C4C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72" y="1160123"/>
            <a:ext cx="2847975" cy="46672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68199CE-1DB0-4EA8-A0A6-4FE97BB1F5E8}"/>
              </a:ext>
            </a:extLst>
          </p:cNvPr>
          <p:cNvCxnSpPr>
            <a:stCxn id="8" idx="2"/>
          </p:cNvCxnSpPr>
          <p:nvPr/>
        </p:nvCxnSpPr>
        <p:spPr>
          <a:xfrm flipH="1">
            <a:off x="2082800" y="1626848"/>
            <a:ext cx="4836160" cy="476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1556A6-6CC1-4387-9474-613B4B99D878}"/>
              </a:ext>
            </a:extLst>
          </p:cNvPr>
          <p:cNvSpPr txBox="1"/>
          <p:nvPr/>
        </p:nvSpPr>
        <p:spPr>
          <a:xfrm>
            <a:off x="6868160" y="2692400"/>
            <a:ext cx="714889" cy="37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BE31F2-0B27-443A-BB9C-8288B6FAE9FA}"/>
              </a:ext>
            </a:extLst>
          </p:cNvPr>
          <p:cNvSpPr txBox="1"/>
          <p:nvPr/>
        </p:nvSpPr>
        <p:spPr>
          <a:xfrm>
            <a:off x="6125564" y="5114060"/>
            <a:ext cx="136108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(1975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52C59-6676-4EAC-8564-A8CBEF9C07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5857869"/>
            <a:ext cx="3373755" cy="41143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D8E843-8AE3-4C6A-912D-C58A3642C9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5770" y="5941190"/>
            <a:ext cx="3086100" cy="2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5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Tail Risk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/>
              <p:nvPr/>
            </p:nvSpPr>
            <p:spPr>
              <a:xfrm>
                <a:off x="527050" y="1626848"/>
                <a:ext cx="7906777" cy="1644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kth daily fund return that is lower than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month 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total number of the cross-sectional returns below the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month t.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CDF475-7D88-4CE5-93B2-E45578F82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1626848"/>
                <a:ext cx="7906777" cy="1644617"/>
              </a:xfrm>
              <a:prstGeom prst="rect">
                <a:avLst/>
              </a:prstGeom>
              <a:blipFill>
                <a:blip r:embed="rId3"/>
                <a:stretch>
                  <a:fillRect l="-693" b="-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5875BB2-8313-4787-B00C-F4F22A25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287" y="1409998"/>
            <a:ext cx="3893663" cy="8128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913136-4B3A-4985-9171-FD82C6A8B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739" y="3271465"/>
            <a:ext cx="7040758" cy="30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Risk and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6B86CD-E7F2-4D28-A0B3-9B30CD7F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" y="1325513"/>
            <a:ext cx="7255510" cy="53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Risk and Returns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D0043-E2D3-4BBF-A11B-5819A8DF0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4" y="2867342"/>
            <a:ext cx="8011795" cy="33575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A6B194B-15F4-45D8-88C4-C158DC7CC8B4}"/>
              </a:ext>
            </a:extLst>
          </p:cNvPr>
          <p:cNvSpPr/>
          <p:nvPr/>
        </p:nvSpPr>
        <p:spPr>
          <a:xfrm>
            <a:off x="542364" y="1297682"/>
            <a:ext cx="7863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 that the alphas for the high–low portfolios remain large and statistically significant in almost all cases. Overall, the empirical results indicate a substantial premium for the funds with high tail risk loadings.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3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53" y="97013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High-Low Formed on Equity Style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FC6C1-B7F9-4FFC-8DA2-2E0163791BDF}"/>
              </a:ext>
            </a:extLst>
          </p:cNvPr>
          <p:cNvSpPr/>
          <p:nvPr/>
        </p:nvSpPr>
        <p:spPr>
          <a:xfrm>
            <a:off x="710184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2599CA-0ECB-4AE7-8652-4CE6DC07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03" y="1076072"/>
            <a:ext cx="5742141" cy="27440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E791B8-D681-46EA-9900-40E722AD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003" y="3926911"/>
            <a:ext cx="5742141" cy="27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FC6C1-B7F9-4FFC-8DA2-2E0163791BDF}"/>
              </a:ext>
            </a:extLst>
          </p:cNvPr>
          <p:cNvSpPr/>
          <p:nvPr/>
        </p:nvSpPr>
        <p:spPr>
          <a:xfrm>
            <a:off x="710184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A46AEB-600F-457A-B028-870394EB7874}"/>
              </a:ext>
            </a:extLst>
          </p:cNvPr>
          <p:cNvSpPr/>
          <p:nvPr/>
        </p:nvSpPr>
        <p:spPr>
          <a:xfrm>
            <a:off x="529650" y="1464429"/>
            <a:ext cx="80846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examine whether our results are robust to several important mutual fund characteristics by independently double-sorting funds on tail risk loadings and each of these characteristics.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characteristics comprise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alpha (BNCH ALPHA),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size (SIZE),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ratio (EXP RATIO)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ratio (TURN OVER)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error (TR ERROR)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fee (MNG FEE)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ownership (MNG OWN).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72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4D3029-55EB-44B6-9FA8-C4A43A6B1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67" y="645796"/>
            <a:ext cx="5584866" cy="6075680"/>
          </a:xfrm>
          <a:prstGeom prst="rect">
            <a:avLst/>
          </a:prstGeom>
        </p:spPr>
      </p:pic>
      <p:sp>
        <p:nvSpPr>
          <p:cNvPr id="15" name="标题 10">
            <a:extLst>
              <a:ext uri="{FF2B5EF4-FFF2-40B4-BE49-F238E27FC236}">
                <a16:creationId xmlns:a16="http://schemas.microsoft.com/office/drawing/2014/main" id="{F7317820-DE45-4A16-8999-6F74F1D501E8}"/>
              </a:ext>
            </a:extLst>
          </p:cNvPr>
          <p:cNvSpPr txBox="1">
            <a:spLocks/>
          </p:cNvSpPr>
          <p:nvPr/>
        </p:nvSpPr>
        <p:spPr>
          <a:xfrm>
            <a:off x="424666" y="65404"/>
            <a:ext cx="6656854" cy="564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portfolio sort excess return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7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标题 10">
            <a:extLst>
              <a:ext uri="{FF2B5EF4-FFF2-40B4-BE49-F238E27FC236}">
                <a16:creationId xmlns:a16="http://schemas.microsoft.com/office/drawing/2014/main" id="{F7317820-DE45-4A16-8999-6F74F1D501E8}"/>
              </a:ext>
            </a:extLst>
          </p:cNvPr>
          <p:cNvSpPr txBox="1">
            <a:spLocks/>
          </p:cNvSpPr>
          <p:nvPr/>
        </p:nvSpPr>
        <p:spPr>
          <a:xfrm>
            <a:off x="424666" y="65404"/>
            <a:ext cx="6656854" cy="564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portfolio sort alpha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40510B-6103-4AE1-B198-5CF6E8F8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920" y="721360"/>
            <a:ext cx="5524497" cy="600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Tail Risk and Mutual Fund Characteristics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585EE-8B62-422B-A1B1-1F928ED8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97" y="2667343"/>
            <a:ext cx="6240453" cy="33750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999794-A0F8-45AC-8558-7C7E03D6C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87" y="2513784"/>
            <a:ext cx="6316663" cy="307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8669D5-6AB8-4DD4-8B40-48C0959B9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950" y="1736940"/>
            <a:ext cx="2853690" cy="3504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57154D-87FC-4E31-9ED6-166F50CED3A1}"/>
              </a:ext>
            </a:extLst>
          </p:cNvPr>
          <p:cNvSpPr txBox="1"/>
          <p:nvPr/>
        </p:nvSpPr>
        <p:spPr>
          <a:xfrm>
            <a:off x="1769417" y="2003045"/>
            <a:ext cx="91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Tail risk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AF6509-751E-4601-BCA1-6524EE6FB0B0}"/>
              </a:ext>
            </a:extLst>
          </p:cNvPr>
          <p:cNvCxnSpPr>
            <a:endCxn id="10" idx="3"/>
          </p:cNvCxnSpPr>
          <p:nvPr/>
        </p:nvCxnSpPr>
        <p:spPr>
          <a:xfrm flipH="1">
            <a:off x="2686050" y="2053239"/>
            <a:ext cx="636270" cy="134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1951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432750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" y="1544321"/>
            <a:ext cx="7977950" cy="479234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find that the estimates of the tail risk premium are statistically and economically significant. The tail risk premium persists even when we control for commonly used risk factors.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find that funds susceptible to tail risk tend to be small, young, have high management fees, and have managers who do not risk their own capital.</a:t>
            </a:r>
          </a:p>
        </p:txBody>
      </p:sp>
    </p:spTree>
    <p:extLst>
      <p:ext uri="{BB962C8B-B14F-4D97-AF65-F5344CB8AC3E}">
        <p14:creationId xmlns:p14="http://schemas.microsoft.com/office/powerpoint/2010/main" val="376767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asset pricing studies demonstrate that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 risk premium exists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cross-section of asset returns, which is not simply a reward for commonly used risk factors.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Agarwal,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Ruenzi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Weigert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(2017), Ang et al. (2006), Bali,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Demirtas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Levy (2009),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Todorov (2011), Chang,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Christoffersen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Jacobs (2013),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Farago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T´edongap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(2018), Kelly and Jiang (2014),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Maggiori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Weber (2014), and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Weigert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(2016).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importance of the mutual fund industry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Indeed, the mutual fund market is one of the largest and fastest growing financial markets.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also increasingly rely on mutual funds to meet their long-term financial objectives of total wealth.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funds have also become increasingly important in setting stock prices.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08581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contribute to the growing literature on the impact of tail risk 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prices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evidence related to mutual funds.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provide evidence for the presence of a tail risk premium in the cross-section of equity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fund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Third, we show that the tail risk premium is statistically and economically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after controlling for commonly used risk factors, and that our results are robust to a number of important fund characteristics.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Fourth, we provide evidence that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characteristics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related to mutual funds’ susceptibility to tail risk.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9760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1430179"/>
            <a:ext cx="7886700" cy="506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study addresses the following questions: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tail risk help to explain the cross-sectional variation in fund returns? 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certain fund characteristics help to explain their susceptibility to tail risk?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125015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68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2E1E73-CB1C-48F1-A638-02D7EED9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90" y="1901033"/>
            <a:ext cx="5397818" cy="34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5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1" y="24384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Literature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226978"/>
            <a:ext cx="8473439" cy="563102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equity mutual funds follow momentum trading strategies, which have a dark side because they also come with occasional large crashes.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(see, e.g., Badrinath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(2002), Barroso and Santa-Clara (2015), Daniel, Jagannathan, and Kim (2017), Daniel and Moskowitz (2016), De Long, Shleifer, Summers,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Waldmann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(1990),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Grinblatt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Titman,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Wermers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(1995)).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the tendency of mutual funds to herd can also destabilize prices and lead to significant crash risk.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(see, e.g.,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Brown,Wei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andWermers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(2014),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Massa,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Patgiri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Lakonishok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Shleifer,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Vishny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(1992),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Nofsinger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(1999),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(2004),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andWermers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(1999)).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funds that experience extreme flows might be forced to engage in fire sales of stocks that lead to large swings in prices.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(see, e.g., Adam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Klipper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Stafford (2007), Edelen (1999), and Rakowski (2010)).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31461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4" y="1603505"/>
            <a:ext cx="8421652" cy="46054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sample consists of all U.S. equity diversified open-end mutual funds and is provided by Morningstar and includes all defunct funds.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sector funds, international funds, and balanced funds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funds which there are less than 60 consecutive monthly returns available.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funds with multiple share classes, we use only the oldest share class as the representative one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sample comprises 1,750 actively managed mutual funds, 27,104 fund-years a total of 3,190 daily returns for Jan. 1985 to Sept. 2015.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2020/5/16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1F5057A-FEBD-4227-AE73-4F6EF5A85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040" y="2448903"/>
            <a:ext cx="8249920" cy="37413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78CC7A-4BCC-44C0-BDA3-A8E26763A0B9}"/>
              </a:ext>
            </a:extLst>
          </p:cNvPr>
          <p:cNvSpPr txBox="1"/>
          <p:nvPr/>
        </p:nvSpPr>
        <p:spPr>
          <a:xfrm>
            <a:off x="7853680" y="4714240"/>
            <a:ext cx="661653" cy="65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253F3E-ED1D-48C6-942A-71E8D9067B07}"/>
              </a:ext>
            </a:extLst>
          </p:cNvPr>
          <p:cNvCxnSpPr/>
          <p:nvPr/>
        </p:nvCxnSpPr>
        <p:spPr>
          <a:xfrm>
            <a:off x="7254240" y="3992880"/>
            <a:ext cx="0" cy="20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0E25A84-3BE0-4984-BEE6-55083B8EB314}"/>
              </a:ext>
            </a:extLst>
          </p:cNvPr>
          <p:cNvCxnSpPr/>
          <p:nvPr/>
        </p:nvCxnSpPr>
        <p:spPr>
          <a:xfrm>
            <a:off x="6309360" y="3992880"/>
            <a:ext cx="0" cy="203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8E90C5D-CE5B-43EA-97A7-F0E392781228}"/>
              </a:ext>
            </a:extLst>
          </p:cNvPr>
          <p:cNvSpPr/>
          <p:nvPr/>
        </p:nvSpPr>
        <p:spPr>
          <a:xfrm>
            <a:off x="447040" y="1380226"/>
            <a:ext cx="7619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Morningstar’s equity style classification is a 3*3 grid that categorizes funds by market capitalization and growth and value factors.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8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14692</TotalTime>
  <Words>1117</Words>
  <Application>Microsoft Office PowerPoint</Application>
  <PresentationFormat>全屏显示(4:3)</PresentationFormat>
  <Paragraphs>151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Tail Risk and the Cross-Section of Mutual Fund Expected Returns</vt:lpstr>
      <vt:lpstr>Outline</vt:lpstr>
      <vt:lpstr>Motivation</vt:lpstr>
      <vt:lpstr>Contribution</vt:lpstr>
      <vt:lpstr>Research questions</vt:lpstr>
      <vt:lpstr>Outline</vt:lpstr>
      <vt:lpstr>Introduction: Literature</vt:lpstr>
      <vt:lpstr>Research Design: Data</vt:lpstr>
      <vt:lpstr>Summary Statistics</vt:lpstr>
      <vt:lpstr>Summary Statistics</vt:lpstr>
      <vt:lpstr>Measuring Tail Risk</vt:lpstr>
      <vt:lpstr>Measuring Tail Risk</vt:lpstr>
      <vt:lpstr>Tail Risk and Returns</vt:lpstr>
      <vt:lpstr>Tail Risk and Returns</vt:lpstr>
      <vt:lpstr>High-Low Formed on Equity Style</vt:lpstr>
      <vt:lpstr>Robustness</vt:lpstr>
      <vt:lpstr>PowerPoint 演示文稿</vt:lpstr>
      <vt:lpstr>PowerPoint 演示文稿</vt:lpstr>
      <vt:lpstr>The Relation between Tail Risk and Mutual Fund Characteristics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Lei Yinru</cp:lastModifiedBy>
  <cp:revision>582</cp:revision>
  <dcterms:created xsi:type="dcterms:W3CDTF">2018-05-20T16:38:52Z</dcterms:created>
  <dcterms:modified xsi:type="dcterms:W3CDTF">2020-05-16T01:43:31Z</dcterms:modified>
</cp:coreProperties>
</file>