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82" r:id="rId5"/>
    <p:sldId id="281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83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41" autoAdjust="0"/>
  </p:normalViewPr>
  <p:slideViewPr>
    <p:cSldViewPr snapToGrid="0">
      <p:cViewPr varScale="1">
        <p:scale>
          <a:sx n="50" d="100"/>
          <a:sy n="50" d="100"/>
        </p:scale>
        <p:origin x="1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EAC73-2F8F-430C-A13A-5ED48035FFD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DD85-D6C5-4706-BEB0-675768230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代表多空投资组合中股票的权重。正数为买入，负数为卖出。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BDD85-D6C5-4706-BEB0-675768230A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1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BDD85-D6C5-4706-BEB0-675768230A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7C0E-4D50-426A-A3ED-CB5AC399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969C1-7AA8-4948-A521-96F5602D1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F6F5-39BF-464C-B99D-2442A869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C7090-458C-411F-9C7B-90B1DD8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A55A5-9027-497B-8F30-9D49A92B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E5CCD-0CA3-4B24-971F-82296176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136C8-C678-496E-8D2C-18563E67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D2944-67FA-462F-8706-7E424B0C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98AF7-2E63-4098-B1E7-F2C4BA52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E9A3F-F02E-4C90-9328-B4923C74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2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31671F-B397-4C6E-B310-A2571EE90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13D6F-95AE-4D5C-AD5C-830139BC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28F4D-7BED-42E1-BFD9-87DA8E05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34F53-DD49-4080-AF92-F280EB89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FC424-712C-45AB-AF28-7A0EBC6E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F4FDD-6E6B-443D-831A-F0B5C11A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EBD3-DD83-412F-AF80-015F82C1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F3121-3318-4FC7-A6B3-6F8F6763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19B06-314D-4EF8-A5BD-2725BECF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A709A-6594-4A21-A5BB-29C73E7E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3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8C71-918A-4C61-85C9-9266C92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38D74-0A14-4653-8E5F-9C3D035D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A36BE-3560-4F47-88B8-C44D8B7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4AF01-77C4-4647-BDA9-BF967B4A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2BD2A-FA4C-45A1-9878-76C40218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06F7-D259-458C-957D-3307E3CA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D306A-2855-4263-AC0C-39F00A1F3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B0A77-0B13-4DDA-9028-E2E6A1CF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0B6A6-BBE2-44EE-9BF6-B8ECFC08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049C2-31F0-416E-B0FC-2DA6B52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4E478-4252-4305-AB3F-CB92A72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0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654E1-B9E2-466A-9C0C-F438A697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AA02C-231D-42A5-8C87-54935DEC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EB3F0-5613-42E6-B10F-7E30179B4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50400-7228-48C3-9D9C-2171EAA5D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AAA365-E0DA-4028-BC34-157D903E6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CC4066-78DD-454C-9FC2-AC415DF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FC480D-0C74-4783-9E2B-8AA8B72E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C2B0CB-F506-48DF-8DFA-7E23490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2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E80E5-DA46-4BA6-B92E-1BA32CB6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B903BF-11ED-4EBE-A76B-90E1D1F0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F53BD-424A-4316-91FA-A0B6ACB8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97EF6-5E5F-494C-AAB1-4F44DABB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1EF93-C88C-4B46-8FFC-725E07E9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D10FE4-9DF4-499E-A38A-588489A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036EC-C5BB-4936-BB77-65CA01C6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EB70-1430-4B1A-BA1C-3F3C8EE3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D5F52-CBEB-474E-8C8C-0FD68885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0EE56-D75D-40A5-A00F-4245521ED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F1FED-2009-4274-A06D-1A82D33B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F7908-5552-4091-B193-68074EA5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33EAE-3CA6-4303-B49E-A7F0BECD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6DA91-E087-44F4-80BF-82E7CB9C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1A304A-8B0E-4CCB-9673-36F6DF038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D88F1-68D8-448E-8AF1-9023AABA7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280B3-28E8-4263-9D87-D7DD776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87A51-F86F-47ED-B871-9D944C6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DC832-61C4-452E-9430-FF6EE410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96D6A1-7398-4245-B445-6E61D026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AF2A0-AD4F-4994-8FD7-2C60722E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ED2B8-6C47-4390-91DF-284EB1CF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B8BA-FD23-4676-92DC-0C6635D706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6C494-2CE4-48A2-8759-2349859B9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E89E2-19A5-476E-AE85-B03C0BD5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2BF3-17F7-4418-BFF4-641541146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0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57CB9-C42B-4264-A0E5-213A7631A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Cross-Section of Risk and Returns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BD2C8-4996-4D87-B9F6-E1366C44B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3645581"/>
            <a:ext cx="7402286" cy="1655762"/>
          </a:xfrm>
        </p:spPr>
        <p:txBody>
          <a:bodyPr/>
          <a:lstStyle/>
          <a:p>
            <a:r>
              <a:rPr lang="en-US" altLang="zh-CN" dirty="0"/>
              <a:t>Kent Daniel</a:t>
            </a:r>
            <a:r>
              <a:rPr lang="zh-CN" altLang="en-US" dirty="0"/>
              <a:t>、</a:t>
            </a:r>
            <a:r>
              <a:rPr lang="en-US" altLang="zh-CN" dirty="0"/>
              <a:t>Lira </a:t>
            </a:r>
            <a:r>
              <a:rPr lang="en-US" altLang="zh-CN" dirty="0" err="1"/>
              <a:t>Mota</a:t>
            </a:r>
            <a:r>
              <a:rPr lang="zh-CN" altLang="en-US" dirty="0"/>
              <a:t>、</a:t>
            </a:r>
            <a:r>
              <a:rPr lang="en-US" altLang="zh-CN" dirty="0"/>
              <a:t>Simon </a:t>
            </a:r>
            <a:r>
              <a:rPr lang="en-US" altLang="zh-CN" dirty="0" err="1"/>
              <a:t>Rottke</a:t>
            </a:r>
            <a:r>
              <a:rPr lang="zh-CN" altLang="en-US" dirty="0"/>
              <a:t>、</a:t>
            </a:r>
            <a:r>
              <a:rPr lang="en-US" altLang="zh-CN" dirty="0"/>
              <a:t>Tano Santos</a:t>
            </a:r>
          </a:p>
          <a:p>
            <a:r>
              <a:rPr lang="en-US" altLang="zh-CN" dirty="0"/>
              <a:t>The Review of Financial Studies / v 33 n 5 2020</a:t>
            </a:r>
          </a:p>
          <a:p>
            <a:r>
              <a:rPr lang="zh-CN" altLang="en-US" dirty="0"/>
              <a:t>岳阳 </a:t>
            </a:r>
            <a:r>
              <a:rPr lang="en-US" altLang="zh-CN" dirty="0"/>
              <a:t>2020.5.23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DD10-AAF3-4B32-A042-F33093F1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4373B-07B1-4CED-B349-CD700FAD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characteristic(x) is a perfect proxy for the exposure(β) to the priced factor, thus, sorting on the characteristic will pick up variation in β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7E1217-736A-4300-8A0A-D3E57800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186112"/>
            <a:ext cx="34671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FAD33-8D72-41D6-9A31-97889D05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05132-E56A-4B52-AD33-3819612F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that there are only six stocks (N = 6) with equal market capitalizations. </a:t>
            </a:r>
          </a:p>
          <a:p>
            <a:r>
              <a:rPr lang="en-US" altLang="zh-CN" dirty="0" err="1"/>
              <a:t>CPc</a:t>
            </a:r>
            <a:r>
              <a:rPr lang="en-US" altLang="zh-CN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68CA30-814F-4BB3-BDDE-2D148D84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69" y="2770106"/>
            <a:ext cx="3679691" cy="3262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64B416-03DF-4509-A042-2BFA91D9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1" y="3173867"/>
            <a:ext cx="5000625" cy="95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8F6FFC-4A57-47DB-AABE-BCE70E3EB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2" y="4307616"/>
            <a:ext cx="5000624" cy="25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3600-8684-487A-924C-F35198C1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D79D6-07CB-4BFA-9C68-037BCFC1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lang="en-US" altLang="zh-CN" dirty="0"/>
              <a:t>Expected excess return and variance:</a:t>
            </a:r>
          </a:p>
          <a:p>
            <a:endParaRPr lang="en-US" altLang="zh-CN" dirty="0"/>
          </a:p>
          <a:p>
            <a:r>
              <a:rPr lang="en-US" altLang="zh-CN" dirty="0"/>
              <a:t>Sharpe ratio:</a:t>
            </a:r>
          </a:p>
          <a:p>
            <a:endParaRPr lang="en-US" altLang="zh-CN" dirty="0"/>
          </a:p>
          <a:p>
            <a:r>
              <a:rPr lang="en-US" altLang="zh-CN" dirty="0"/>
              <a:t>CP is not MVE because it is exposed to both priced and unpriced risk.</a:t>
            </a:r>
          </a:p>
          <a:p>
            <a:r>
              <a:rPr lang="en-US" altLang="zh-CN" dirty="0"/>
              <a:t>improve on the CP——Hedge:</a:t>
            </a:r>
          </a:p>
          <a:p>
            <a:r>
              <a:rPr lang="en-US" altLang="zh-CN" dirty="0"/>
              <a:t>use the portfolio h to improve on the CP by reducing its variance without changing its expected excess returns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395C0-577A-4414-906E-331C0C56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99" y="2380947"/>
            <a:ext cx="1362075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499F-3875-4BCB-84F8-E87AF7AC3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212" y="2188088"/>
            <a:ext cx="2857500" cy="866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513EE1-C8C2-4110-B870-7D0FDCD93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49" y="2796826"/>
            <a:ext cx="3027249" cy="10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3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C81B5-3EB8-4C4A-8790-9A7E03A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9633C-9610-4F1F-AC6C-03C6AC00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portfolio h: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form a portfolio for which for every dollar invested long in portfolio c we also invest $1/3(short) in the hedge portfolio h. SR: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A8110A-E14D-470B-BB04-2CDD4A08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690689"/>
            <a:ext cx="5019675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86C38D-F6DC-4E2E-88CA-19BFDF6A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6818"/>
            <a:ext cx="9144000" cy="658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9CA30D-7880-470C-938E-707F4BEDB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887" y="5091878"/>
            <a:ext cx="1724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0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B9B5-9ABB-4812-83E4-1C24B39D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EA59-1906-465F-AA90-CE8FBCE9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Combining the hedge portfolio with the characteristic portfolio in order to maximize the Sharpe ratio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construct the hedge portfolios;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find the optimal hedge ratios.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ABC844-05F9-4F38-A924-7946C9D3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995612"/>
            <a:ext cx="5324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6EF4C-DF80-46BD-A2E2-1B5BCDA6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05171-1415-4F09-B2DB-D36B86E4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FF5’s factors’ performance be improved?</a:t>
            </a:r>
          </a:p>
          <a:p>
            <a:r>
              <a:rPr lang="en-US" altLang="zh-CN" dirty="0"/>
              <a:t>HML/RMW/CMA: BEME/OP/INV &amp; ME: 3*3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0EFFF44-779E-4991-AD4A-44EAE90CA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79147"/>
              </p:ext>
            </p:extLst>
          </p:nvPr>
        </p:nvGraphicFramePr>
        <p:xfrm>
          <a:off x="927842" y="3429000"/>
          <a:ext cx="2637822" cy="23030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74">
                  <a:extLst>
                    <a:ext uri="{9D8B030D-6E8A-4147-A177-3AD203B41FA5}">
                      <a16:colId xmlns:a16="http://schemas.microsoft.com/office/drawing/2014/main" val="702242447"/>
                    </a:ext>
                  </a:extLst>
                </a:gridCol>
                <a:gridCol w="879274">
                  <a:extLst>
                    <a:ext uri="{9D8B030D-6E8A-4147-A177-3AD203B41FA5}">
                      <a16:colId xmlns:a16="http://schemas.microsoft.com/office/drawing/2014/main" val="1943572329"/>
                    </a:ext>
                  </a:extLst>
                </a:gridCol>
                <a:gridCol w="879274">
                  <a:extLst>
                    <a:ext uri="{9D8B030D-6E8A-4147-A177-3AD203B41FA5}">
                      <a16:colId xmlns:a16="http://schemas.microsoft.com/office/drawing/2014/main" val="1722423723"/>
                    </a:ext>
                  </a:extLst>
                </a:gridCol>
              </a:tblGrid>
              <a:tr h="76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SL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BL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386715"/>
                  </a:ext>
                </a:extLst>
              </a:tr>
              <a:tr h="767688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7351"/>
                  </a:ext>
                </a:extLst>
              </a:tr>
              <a:tr h="76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SH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BH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4313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B57B325-B33C-45A0-B4FE-131E4417416F}"/>
              </a:ext>
            </a:extLst>
          </p:cNvPr>
          <p:cNvSpPr txBox="1"/>
          <p:nvPr/>
        </p:nvSpPr>
        <p:spPr>
          <a:xfrm>
            <a:off x="1877273" y="285299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size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00DBE-EFE5-4789-AAAF-E13528149653}"/>
              </a:ext>
            </a:extLst>
          </p:cNvPr>
          <p:cNvSpPr txBox="1"/>
          <p:nvPr/>
        </p:nvSpPr>
        <p:spPr>
          <a:xfrm>
            <a:off x="26407" y="4001294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BM</a:t>
            </a:r>
            <a:endParaRPr lang="zh-CN" altLang="en-US" sz="2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1A963A-2925-432F-AFAB-2EB551E05A27}"/>
              </a:ext>
            </a:extLst>
          </p:cNvPr>
          <p:cNvCxnSpPr/>
          <p:nvPr/>
        </p:nvCxnSpPr>
        <p:spPr>
          <a:xfrm>
            <a:off x="3354693" y="379123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81D054B1-E202-45C0-B607-4BA8792D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1812"/>
              </p:ext>
            </p:extLst>
          </p:nvPr>
        </p:nvGraphicFramePr>
        <p:xfrm>
          <a:off x="4761622" y="3475635"/>
          <a:ext cx="678391" cy="204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91">
                  <a:extLst>
                    <a:ext uri="{9D8B030D-6E8A-4147-A177-3AD203B41FA5}">
                      <a16:colId xmlns:a16="http://schemas.microsoft.com/office/drawing/2014/main" val="688191865"/>
                    </a:ext>
                  </a:extLst>
                </a:gridCol>
              </a:tblGrid>
              <a:tr h="682095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H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0411"/>
                  </a:ext>
                </a:extLst>
              </a:tr>
              <a:tr h="682095"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25244"/>
                  </a:ext>
                </a:extLst>
              </a:tr>
              <a:tr h="682095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L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1475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76207BD-601D-474E-A564-F4C25FC0D5AD}"/>
              </a:ext>
            </a:extLst>
          </p:cNvPr>
          <p:cNvSpPr txBox="1"/>
          <p:nvPr/>
        </p:nvSpPr>
        <p:spPr>
          <a:xfrm>
            <a:off x="3883228" y="2782669"/>
            <a:ext cx="330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stocks’ forecast future loading on the HML CP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43A6C3-6E73-44D8-BD82-4DFA175A915E}"/>
              </a:ext>
            </a:extLst>
          </p:cNvPr>
          <p:cNvSpPr txBox="1"/>
          <p:nvPr/>
        </p:nvSpPr>
        <p:spPr>
          <a:xfrm>
            <a:off x="962593" y="5913727"/>
            <a:ext cx="7218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hedge portfolio for HML: long an equally weighted combination of all high loading portfolios and short an equally weighted combination of all low loading portfolios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93C2FA-8874-43F8-B961-E738D0EEC93C}"/>
              </a:ext>
            </a:extLst>
          </p:cNvPr>
          <p:cNvSpPr txBox="1"/>
          <p:nvPr/>
        </p:nvSpPr>
        <p:spPr>
          <a:xfrm>
            <a:off x="6902211" y="2940356"/>
            <a:ext cx="203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Frazzini</a:t>
            </a:r>
            <a:r>
              <a:rPr lang="en-US" altLang="zh-CN" dirty="0"/>
              <a:t> and Pedersen (2014)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55C245-7447-417D-B31C-016B00CD13B9}"/>
              </a:ext>
            </a:extLst>
          </p:cNvPr>
          <p:cNvSpPr txBox="1"/>
          <p:nvPr/>
        </p:nvSpPr>
        <p:spPr>
          <a:xfrm>
            <a:off x="5961366" y="3857473"/>
            <a:ext cx="2979786" cy="121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hedge portfolio will indeed have large loading with</a:t>
            </a:r>
          </a:p>
          <a:p>
            <a:r>
              <a:rPr lang="en-US" altLang="zh-CN" dirty="0"/>
              <a:t>respect to the corresponding FF 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21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B0FC7-554E-4631-9C8D-F6FEF42A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7220C-9CA7-45CE-BE70-C8E46D71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SMB/</a:t>
            </a:r>
            <a:r>
              <a:rPr lang="en-US" altLang="zh-CN" dirty="0" err="1"/>
              <a:t>MktRF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BEME/OP/INV and ME/</a:t>
            </a:r>
            <a:r>
              <a:rPr lang="en-US" altLang="zh-CN" dirty="0" err="1"/>
              <a:t>MktRF</a:t>
            </a:r>
            <a:endParaRPr lang="en-US" altLang="zh-CN" dirty="0"/>
          </a:p>
          <a:p>
            <a:r>
              <a:rPr lang="en-US" altLang="zh-CN" dirty="0"/>
              <a:t>hedge portfolio for SMB/</a:t>
            </a:r>
            <a:r>
              <a:rPr lang="en-US" altLang="zh-CN" dirty="0" err="1"/>
              <a:t>MktRF</a:t>
            </a:r>
            <a:r>
              <a:rPr lang="en-US" altLang="zh-CN" dirty="0"/>
              <a:t>: an equally weighted portfolio of the three different SMB hedge portfolios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70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EA46C-67EB-45D6-9701-B243BA76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6549F-7A86-4CEC-80D0-276E3287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value-weighted monthly excess returns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749A4-F13D-418D-8F1C-830700DD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2434431"/>
            <a:ext cx="4095750" cy="3133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687CC6-B00E-4A26-AC21-7403D6B0BF72}"/>
              </a:ext>
            </a:extLst>
          </p:cNvPr>
          <p:cNvSpPr txBox="1"/>
          <p:nvPr/>
        </p:nvSpPr>
        <p:spPr>
          <a:xfrm>
            <a:off x="6223000" y="52832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Avg=0.74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25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DE4F4-846E-4897-8BF3-D58F0B38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" y="123825"/>
            <a:ext cx="8880476" cy="435133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alphas and loadings from time-series regressions of monthly excess returns of the loading-sorted portfolios on the five FF characteristic portfolios </a:t>
            </a:r>
            <a:endParaRPr lang="zh-CN" altLang="en-US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97E5D2-E983-41CC-A15C-2C17BF2C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670855"/>
            <a:ext cx="6565900" cy="51871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B7B7DA-3BA5-41C1-BAE4-905B8A930FD6}"/>
              </a:ext>
            </a:extLst>
          </p:cNvPr>
          <p:cNvSpPr txBox="1"/>
          <p:nvPr/>
        </p:nvSpPr>
        <p:spPr>
          <a:xfrm>
            <a:off x="131762" y="1024524"/>
            <a:ext cx="865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see large differences between the </a:t>
            </a:r>
            <a:r>
              <a:rPr lang="en-US" altLang="zh-CN" dirty="0" err="1"/>
              <a:t>postformation</a:t>
            </a:r>
            <a:r>
              <a:rPr lang="en-US" altLang="zh-CN" dirty="0"/>
              <a:t> loadings of the high- forecast loading (“3”) and low-forecast loading (“1”) portfolios.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4F080-364F-43AD-B9E4-ED7EBB3D28D1}"/>
              </a:ext>
            </a:extLst>
          </p:cNvPr>
          <p:cNvSpPr/>
          <p:nvPr/>
        </p:nvSpPr>
        <p:spPr>
          <a:xfrm>
            <a:off x="4749800" y="6565900"/>
            <a:ext cx="304800" cy="168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2339B9-6BFE-44C7-B545-5CF27AB7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2" y="0"/>
            <a:ext cx="719934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B6E556-B8A9-42E7-ACB4-9C345815005A}"/>
              </a:ext>
            </a:extLst>
          </p:cNvPr>
          <p:cNvSpPr txBox="1"/>
          <p:nvPr/>
        </p:nvSpPr>
        <p:spPr>
          <a:xfrm>
            <a:off x="0" y="774699"/>
            <a:ext cx="204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average characteristics of the sorted portfolios. Each dot in these plots represents one of the 27 portfolios from the 3×3×3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3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E017-8526-4A90-97D7-118F76E8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82362-22E8-4F2F-8532-7FE9EE67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1.Introduction</a:t>
            </a:r>
          </a:p>
          <a:p>
            <a:pPr lvl="1"/>
            <a:r>
              <a:rPr lang="en-US" altLang="zh-CN" dirty="0"/>
              <a:t>1.1Backgrounds</a:t>
            </a:r>
          </a:p>
          <a:p>
            <a:pPr lvl="1"/>
            <a:r>
              <a:rPr lang="en-US" altLang="zh-CN" dirty="0"/>
              <a:t>1.2Literatures</a:t>
            </a:r>
          </a:p>
          <a:p>
            <a:pPr lvl="1"/>
            <a:r>
              <a:rPr lang="en-US" altLang="zh-CN" dirty="0"/>
              <a:t>1.3Motivations</a:t>
            </a:r>
          </a:p>
          <a:p>
            <a:pPr lvl="1"/>
            <a:r>
              <a:rPr lang="en-US" altLang="zh-CN" dirty="0"/>
              <a:t>1.4Contributions</a:t>
            </a:r>
          </a:p>
          <a:p>
            <a:r>
              <a:rPr lang="en-US" altLang="zh-CN" dirty="0"/>
              <a:t>2.Data</a:t>
            </a:r>
          </a:p>
          <a:p>
            <a:r>
              <a:rPr lang="en-US" altLang="zh-CN" dirty="0"/>
              <a:t>3.Methods</a:t>
            </a:r>
          </a:p>
          <a:p>
            <a:r>
              <a:rPr lang="en-US" altLang="zh-CN" dirty="0"/>
              <a:t>4.Results</a:t>
            </a:r>
          </a:p>
          <a:p>
            <a:r>
              <a:rPr lang="en-US" altLang="zh-CN" dirty="0"/>
              <a:t>5.Conclusions</a:t>
            </a:r>
          </a:p>
        </p:txBody>
      </p:sp>
    </p:spTree>
    <p:extLst>
      <p:ext uri="{BB962C8B-B14F-4D97-AF65-F5344CB8AC3E}">
        <p14:creationId xmlns:p14="http://schemas.microsoft.com/office/powerpoint/2010/main" val="1378343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5A9BC-33E3-4CC0-B062-C5797CB0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-28575"/>
            <a:ext cx="7886700" cy="4351338"/>
          </a:xfrm>
        </p:spPr>
        <p:txBody>
          <a:bodyPr/>
          <a:lstStyle/>
          <a:p>
            <a:r>
              <a:rPr lang="en-US" altLang="zh-CN" dirty="0"/>
              <a:t>vertical distance between red and green dots: “unintended characteristic spread.</a:t>
            </a:r>
          </a:p>
          <a:p>
            <a:r>
              <a:rPr lang="en-US" altLang="zh-CN" dirty="0"/>
              <a:t>the vertical distance across the dotted lines for the cases in which the characteristic on the y-axis corresponds to the one used to form the CP: “intended spread”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9EDCA5-4382-48EB-BB76-1C6A86F8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506488"/>
            <a:ext cx="5955892" cy="4351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DA4A96-B46C-423E-981F-1F3FDA8DAA27}"/>
              </a:ext>
            </a:extLst>
          </p:cNvPr>
          <p:cNvSpPr txBox="1"/>
          <p:nvPr/>
        </p:nvSpPr>
        <p:spPr>
          <a:xfrm>
            <a:off x="361950" y="3651302"/>
            <a:ext cx="2635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unintended spreads are relatively small, compared to the intended spreads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765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30CC3-90BD-497A-8D5D-7F109950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6A066-D9AB-4391-BCFA-77FE2D86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reject the FF five-factor model using the hedge portfolios as test assets.</a:t>
            </a:r>
          </a:p>
          <a:p>
            <a:r>
              <a:rPr lang="en-US" altLang="zh-CN" dirty="0"/>
              <a:t>run a single time series regression of the monthly excess returns of the hedge portfolios m∈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5BB61-E896-464C-8446-11377D14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7" y="3124200"/>
            <a:ext cx="542925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2CE127-4A8A-4A5B-8B19-CA656275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3534569"/>
            <a:ext cx="50673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3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1D0EB-8C2C-42FF-8590-4F5E37F7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7631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hedge portfolios must have zero expected excess returns</a:t>
            </a:r>
          </a:p>
          <a:p>
            <a:r>
              <a:rPr lang="en-US" altLang="zh-CN" sz="2400" dirty="0"/>
              <a:t>Significant exposure to classic CP combinations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33569E-DB36-4D14-AB62-11222BEC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00225"/>
            <a:ext cx="8963025" cy="43243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6D3E26-2001-4798-9A57-2CCE75EC6421}"/>
              </a:ext>
            </a:extLst>
          </p:cNvPr>
          <p:cNvSpPr/>
          <p:nvPr/>
        </p:nvSpPr>
        <p:spPr>
          <a:xfrm>
            <a:off x="2063750" y="1854200"/>
            <a:ext cx="762000" cy="43513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054548-ED44-46FC-84B0-F1F26A78577D}"/>
              </a:ext>
            </a:extLst>
          </p:cNvPr>
          <p:cNvSpPr/>
          <p:nvPr/>
        </p:nvSpPr>
        <p:spPr>
          <a:xfrm>
            <a:off x="2851150" y="1841500"/>
            <a:ext cx="762000" cy="43513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2A8CC3-DF14-4D52-9BFB-2D6A2B64679F}"/>
              </a:ext>
            </a:extLst>
          </p:cNvPr>
          <p:cNvSpPr/>
          <p:nvPr/>
        </p:nvSpPr>
        <p:spPr>
          <a:xfrm>
            <a:off x="3900487" y="2154238"/>
            <a:ext cx="762000" cy="5508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478324-4970-4BC1-8EEE-266BF9249CEF}"/>
              </a:ext>
            </a:extLst>
          </p:cNvPr>
          <p:cNvSpPr/>
          <p:nvPr/>
        </p:nvSpPr>
        <p:spPr>
          <a:xfrm>
            <a:off x="4921249" y="2705100"/>
            <a:ext cx="76200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4BB0E4-A801-4115-986A-2A5DAD278A2C}"/>
              </a:ext>
            </a:extLst>
          </p:cNvPr>
          <p:cNvSpPr/>
          <p:nvPr/>
        </p:nvSpPr>
        <p:spPr>
          <a:xfrm>
            <a:off x="5835651" y="3162300"/>
            <a:ext cx="76200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DA426B-2486-4B48-A14E-4B400DED96F4}"/>
              </a:ext>
            </a:extLst>
          </p:cNvPr>
          <p:cNvSpPr/>
          <p:nvPr/>
        </p:nvSpPr>
        <p:spPr>
          <a:xfrm>
            <a:off x="6750053" y="3619500"/>
            <a:ext cx="76200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2A4DFF-654D-4189-A41D-66B6B42C5213}"/>
              </a:ext>
            </a:extLst>
          </p:cNvPr>
          <p:cNvSpPr/>
          <p:nvPr/>
        </p:nvSpPr>
        <p:spPr>
          <a:xfrm>
            <a:off x="7664455" y="4076700"/>
            <a:ext cx="76200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7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89419-6D5E-4EAB-9916-79B8C4CD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55E10-CC13-4539-A0F4-A0F1BD26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148CA9-BFB9-46EA-AB6F-C89C83BC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83" y="88900"/>
            <a:ext cx="3082834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599C7E-A69F-4567-9352-212071CA00ED}"/>
              </a:ext>
            </a:extLst>
          </p:cNvPr>
          <p:cNvSpPr/>
          <p:nvPr/>
        </p:nvSpPr>
        <p:spPr>
          <a:xfrm>
            <a:off x="628649" y="22035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mean return of all characteristic portfolios decreases, but that the volatility decreases </a:t>
            </a:r>
            <a:r>
              <a:rPr lang="en-US" altLang="zh-CN" dirty="0" err="1"/>
              <a:t>substantiall</a:t>
            </a:r>
            <a:r>
              <a:rPr lang="en-US" altLang="zh-CN" dirty="0"/>
              <a:t> more. This leads to an increase in the Sharpe ratio for each of the individual </a:t>
            </a:r>
            <a:r>
              <a:rPr lang="en-US" altLang="zh-CN" dirty="0" err="1"/>
              <a:t>Fama</a:t>
            </a:r>
            <a:r>
              <a:rPr lang="en-US" altLang="zh-CN" dirty="0"/>
              <a:t> and French CPs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9F0E97-FA13-4073-8269-5E6994DA6E09}"/>
              </a:ext>
            </a:extLst>
          </p:cNvPr>
          <p:cNvSpPr/>
          <p:nvPr/>
        </p:nvSpPr>
        <p:spPr>
          <a:xfrm>
            <a:off x="6489700" y="1054100"/>
            <a:ext cx="1181100" cy="1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B62CFB-0236-4B94-AC2F-4ACAE470E047}"/>
              </a:ext>
            </a:extLst>
          </p:cNvPr>
          <p:cNvSpPr/>
          <p:nvPr/>
        </p:nvSpPr>
        <p:spPr>
          <a:xfrm>
            <a:off x="6489700" y="1980407"/>
            <a:ext cx="1181100" cy="1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5008E-2E37-4D9B-88EC-801408425231}"/>
              </a:ext>
            </a:extLst>
          </p:cNvPr>
          <p:cNvSpPr/>
          <p:nvPr/>
        </p:nvSpPr>
        <p:spPr>
          <a:xfrm>
            <a:off x="6489700" y="2906714"/>
            <a:ext cx="1181100" cy="1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B9144F-748C-48C8-9C7F-FFBBB043B7B6}"/>
              </a:ext>
            </a:extLst>
          </p:cNvPr>
          <p:cNvSpPr/>
          <p:nvPr/>
        </p:nvSpPr>
        <p:spPr>
          <a:xfrm>
            <a:off x="6489700" y="3833021"/>
            <a:ext cx="1181100" cy="1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D0C64B-3085-43CB-BB91-44397B44A081}"/>
              </a:ext>
            </a:extLst>
          </p:cNvPr>
          <p:cNvSpPr/>
          <p:nvPr/>
        </p:nvSpPr>
        <p:spPr>
          <a:xfrm>
            <a:off x="6489700" y="4784728"/>
            <a:ext cx="1181100" cy="1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73975C-2BCB-4B5C-AA87-0801C7AB0073}"/>
              </a:ext>
            </a:extLst>
          </p:cNvPr>
          <p:cNvSpPr/>
          <p:nvPr/>
        </p:nvSpPr>
        <p:spPr>
          <a:xfrm>
            <a:off x="6489700" y="5736435"/>
            <a:ext cx="1181100" cy="1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713E69-4197-4875-87D9-5E5AEEB0BE6A}"/>
              </a:ext>
            </a:extLst>
          </p:cNvPr>
          <p:cNvSpPr/>
          <p:nvPr/>
        </p:nvSpPr>
        <p:spPr>
          <a:xfrm>
            <a:off x="6489700" y="6662742"/>
            <a:ext cx="1181100" cy="1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0B2423-234E-46E6-8E24-F4F1F4904466}"/>
              </a:ext>
            </a:extLst>
          </p:cNvPr>
          <p:cNvSpPr txBox="1"/>
          <p:nvPr/>
        </p:nvSpPr>
        <p:spPr>
          <a:xfrm>
            <a:off x="628649" y="4077419"/>
            <a:ext cx="480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the industry factors can be decomposed into a priced and an unpriced part. By creating industry-neutral portfolios, we indistinguishably hedge out both components, thereby causing a strong decrease in the mean of the factor-portfolio returns. 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there can be other sources of common variation that are not related to industries and do not command a premium.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FC3EF7-693F-4976-98AC-ECA9EFEAD880}"/>
              </a:ext>
            </a:extLst>
          </p:cNvPr>
          <p:cNvSpPr/>
          <p:nvPr/>
        </p:nvSpPr>
        <p:spPr>
          <a:xfrm>
            <a:off x="7304042" y="5736435"/>
            <a:ext cx="1181100" cy="190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6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24872-84DA-43CD-8213-B0327454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A8EB6-1A87-4025-A54C-A2953CFD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standard procedure employed for constructing characteristic portfolios (CPs) does not guarantee that the set of portfolios will span the mean variance efficient frontier.</a:t>
            </a:r>
          </a:p>
          <a:p>
            <a:r>
              <a:rPr lang="en-US" altLang="zh-CN" dirty="0"/>
              <a:t>The method of “constructing hedge portfolios” can capture the unpriced risk in these portfolios and can be combined with the CPs to form characteristic-efficient portfolios (CEPs), finally, it improves Sharpe ratio.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6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40963-3C5F-4D98-B114-F567B3F2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1.Backgrounds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0D4C-71D7-4327-9943-AE25A314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common practice in the academic finance literature has been to create characteristic portfolios (CPs) by sorting on characteristics positively associated with expected returns.</a:t>
            </a:r>
          </a:p>
          <a:p>
            <a:r>
              <a:rPr lang="en-US" altLang="zh-CN" dirty="0" err="1"/>
              <a:t>Fama</a:t>
            </a:r>
            <a:r>
              <a:rPr lang="en-US" altLang="zh-CN" dirty="0"/>
              <a:t> and French argue that FF5 model does well in explaining the cross-section of average excess returns for a variety of test portfolios</a:t>
            </a:r>
          </a:p>
          <a:p>
            <a:r>
              <a:rPr lang="en-US" altLang="zh-CN" dirty="0"/>
              <a:t>Roll (1977) worried that the lack of consideration of the asset covariance structure will lead to inaccurate results.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9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FA94F-FE39-4C9F-AC66-531315E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1.Literatures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9699A-F49E-42F8-8BA7-5CBE7830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Fama</a:t>
            </a:r>
            <a:r>
              <a:rPr lang="en-US" altLang="zh-CN" dirty="0"/>
              <a:t> and French (1993, 2015): prominent examples of constructing CPs</a:t>
            </a:r>
          </a:p>
          <a:p>
            <a:r>
              <a:rPr lang="en-US" altLang="zh-CN" dirty="0"/>
              <a:t>Markowitz (1952) and Roll (1977):  if characteristics are a good proxy for expected returns, then forming CPs by sorting on characteristics alone will generally not explain the cross-section of return, because they do not take into account the asset covariance structure .</a:t>
            </a:r>
          </a:p>
          <a:p>
            <a:r>
              <a:rPr lang="en-US" altLang="zh-CN" dirty="0" err="1"/>
              <a:t>Ledoit</a:t>
            </a:r>
            <a:r>
              <a:rPr lang="en-US" altLang="zh-CN" dirty="0"/>
              <a:t> and Wolf (2003, 2004a, 2004b, 2012, 2017) propose alternative covariance matrix estimators for CEP’s calculation.</a:t>
            </a:r>
          </a:p>
          <a:p>
            <a:r>
              <a:rPr lang="en-US" altLang="zh-CN" dirty="0"/>
              <a:t>Daniel and Titman (1997): proposed the construction of the optimal hedge portfolios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5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0A7B2-0BCA-40F2-B0D2-5AD8E683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1.Motivations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88160-011A-4232-B600-452C222F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Are the traditional CPs good proxies for mean variance efficient(MVE) portfolio?</a:t>
            </a:r>
          </a:p>
          <a:p>
            <a:r>
              <a:rPr lang="en-US" altLang="zh-CN" dirty="0"/>
              <a:t>How to improve CPs?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50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D161-EA80-4823-B464-51D9386F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1C218-33CF-4392-A437-43A3A9E4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 prove that the standard procedure employed for constructing characteristic portfolios (CPs) does not guarantee that the set of portfolios will span the mean variance efficient frontier.</a:t>
            </a:r>
          </a:p>
          <a:p>
            <a:r>
              <a:rPr lang="en-US" altLang="zh-CN" dirty="0"/>
              <a:t>We show how to construct hedge portfolios that capture the unpriced risk in these portfolios and that can be combined with the CPs to form characteristic-efficient portfolios (CEPs) free of exposure to these unpriced sources of common variation.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51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94120-449E-4ACE-84D0-EF9B721D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9347E-E97B-49CD-8130-B867CEFC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July 1963 to December 2019</a:t>
            </a:r>
          </a:p>
          <a:p>
            <a:r>
              <a:rPr lang="en-US" altLang="zh-CN" dirty="0"/>
              <a:t>NYSE, Amex, and NASDAQ stocks</a:t>
            </a:r>
          </a:p>
          <a:p>
            <a:r>
              <a:rPr lang="en-US" altLang="zh-CN" dirty="0"/>
              <a:t>Construct portfolios every June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55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6453F-E937-47DF-84A1-A3A8AF49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3221B-7FE6-4362-BC92-E09C6F06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45236" cy="4709886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 a single period economy with N assets. Realized excess returns are determined by a two-factor structure, so for asset i: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l-GR" altLang="zh-CN" dirty="0"/>
              <a:t>λ</a:t>
            </a:r>
            <a:r>
              <a:rPr lang="en-US" altLang="zh-CN" dirty="0"/>
              <a:t>: characteristic premium</a:t>
            </a:r>
          </a:p>
          <a:p>
            <a:r>
              <a:rPr lang="en-US" altLang="zh-CN" dirty="0"/>
              <a:t>f, g, </a:t>
            </a:r>
            <a:r>
              <a:rPr lang="el-GR" altLang="zh-CN" dirty="0"/>
              <a:t>ε</a:t>
            </a:r>
            <a:r>
              <a:rPr lang="en-US" altLang="zh-CN" dirty="0"/>
              <a:t> are mutually orthogonal for all </a:t>
            </a:r>
            <a:r>
              <a:rPr lang="en-US" altLang="zh-CN" dirty="0" err="1"/>
              <a:t>i</a:t>
            </a:r>
            <a:r>
              <a:rPr lang="zh-CN" altLang="en-US" dirty="0"/>
              <a:t>≠</a:t>
            </a:r>
            <a:r>
              <a:rPr lang="en-US" altLang="zh-CN" dirty="0"/>
              <a:t>j</a:t>
            </a:r>
          </a:p>
          <a:p>
            <a:r>
              <a:rPr lang="en-US" altLang="zh-CN" dirty="0"/>
              <a:t>Let r denote the (N×1) column vector of individual excess returns: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87456-D2D8-4777-AA21-44E069D1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3190875"/>
            <a:ext cx="2847975" cy="476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A4CFB9-E8CA-4DE3-9A43-63920061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717473"/>
            <a:ext cx="2933700" cy="38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09DA3B-B5DC-406F-B31B-C205429A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2" y="4214133"/>
            <a:ext cx="4867275" cy="47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F41C5E-375B-4805-8AC1-CBC9E1278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49" y="6049735"/>
            <a:ext cx="3171825" cy="485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C28CE7-D8C7-4BBC-B225-B39112076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666" y="3190875"/>
            <a:ext cx="4667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19E2-14E8-45E2-BFD7-831E918B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11BB3-22A0-4549-AE99-73DD51CC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Taking expectations of Equation (2):</a:t>
            </a:r>
          </a:p>
          <a:p>
            <a:endParaRPr lang="en-US" altLang="zh-CN" dirty="0"/>
          </a:p>
          <a:p>
            <a:r>
              <a:rPr lang="en-US" altLang="zh-CN" dirty="0"/>
              <a:t>β is the (N×1) column vector of individual assets’ exposures to f</a:t>
            </a:r>
          </a:p>
          <a:p>
            <a:r>
              <a:rPr lang="en-US" altLang="zh-CN" dirty="0"/>
              <a:t>Assume that expected excess returns are perfectly described by a linear function of one single characteristic: </a:t>
            </a:r>
          </a:p>
          <a:p>
            <a:r>
              <a:rPr lang="el-GR" altLang="zh-CN" dirty="0"/>
              <a:t>λ</a:t>
            </a:r>
            <a:r>
              <a:rPr lang="en-US" altLang="zh-CN" dirty="0"/>
              <a:t>c is the characteristic premium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9E212-0EBC-4250-84C3-EC210876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2283280"/>
            <a:ext cx="184785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79594A-685C-4158-966E-EA44BBC7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73" y="4628406"/>
            <a:ext cx="1057275" cy="476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459152-4C1F-4F1B-935B-D4B7B2634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823" y="4599334"/>
            <a:ext cx="495300" cy="466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7EAD57-A89B-4D1A-A71D-5D1CCB36D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010" y="2262097"/>
            <a:ext cx="542925" cy="371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541FEB-BC0C-4274-8B71-67CB9A23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925" y="5638114"/>
            <a:ext cx="1524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1121</Words>
  <Application>Microsoft Office PowerPoint</Application>
  <PresentationFormat>全屏显示(4:3)</PresentationFormat>
  <Paragraphs>115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The Cross-Section of Risk and Returns</vt:lpstr>
      <vt:lpstr>Contents</vt:lpstr>
      <vt:lpstr>1.Backgrounds</vt:lpstr>
      <vt:lpstr>1.Literatures</vt:lpstr>
      <vt:lpstr>1.Motivations</vt:lpstr>
      <vt:lpstr>1.Contributions</vt:lpstr>
      <vt:lpstr>2.Data</vt:lpstr>
      <vt:lpstr>3.Methods</vt:lpstr>
      <vt:lpstr>3.Methods</vt:lpstr>
      <vt:lpstr>3.Methods</vt:lpstr>
      <vt:lpstr>3.Methods</vt:lpstr>
      <vt:lpstr>3.Methods</vt:lpstr>
      <vt:lpstr>3.Methods</vt:lpstr>
      <vt:lpstr>3.Methods</vt:lpstr>
      <vt:lpstr>3.Methods</vt:lpstr>
      <vt:lpstr>3.Methods</vt:lpstr>
      <vt:lpstr>4.Results</vt:lpstr>
      <vt:lpstr>PowerPoint 演示文稿</vt:lpstr>
      <vt:lpstr>PowerPoint 演示文稿</vt:lpstr>
      <vt:lpstr>PowerPoint 演示文稿</vt:lpstr>
      <vt:lpstr>4.Results</vt:lpstr>
      <vt:lpstr>PowerPoint 演示文稿</vt:lpstr>
      <vt:lpstr>4.Results</vt:lpstr>
      <vt:lpstr>5.Conclusions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Cross-Section of Risk and Returns</dc:title>
  <dc:creator>岳 阳</dc:creator>
  <cp:lastModifiedBy>岳 阳</cp:lastModifiedBy>
  <cp:revision>74</cp:revision>
  <dcterms:created xsi:type="dcterms:W3CDTF">2020-05-21T07:54:17Z</dcterms:created>
  <dcterms:modified xsi:type="dcterms:W3CDTF">2020-05-22T23:23:00Z</dcterms:modified>
</cp:coreProperties>
</file>