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361" r:id="rId3"/>
    <p:sldId id="326" r:id="rId4"/>
    <p:sldId id="546" r:id="rId5"/>
    <p:sldId id="545" r:id="rId6"/>
    <p:sldId id="362" r:id="rId7"/>
    <p:sldId id="363" r:id="rId8"/>
    <p:sldId id="364" r:id="rId9"/>
    <p:sldId id="365" r:id="rId10"/>
    <p:sldId id="366" r:id="rId11"/>
    <p:sldId id="385" r:id="rId12"/>
    <p:sldId id="397" r:id="rId13"/>
    <p:sldId id="396" r:id="rId14"/>
    <p:sldId id="562" r:id="rId15"/>
    <p:sldId id="530" r:id="rId16"/>
    <p:sldId id="535" r:id="rId17"/>
    <p:sldId id="564" r:id="rId18"/>
    <p:sldId id="565" r:id="rId19"/>
    <p:sldId id="566" r:id="rId20"/>
    <p:sldId id="567" r:id="rId21"/>
    <p:sldId id="568" r:id="rId22"/>
    <p:sldId id="569" r:id="rId23"/>
    <p:sldId id="541" r:id="rId24"/>
    <p:sldId id="392" r:id="rId25"/>
    <p:sldId id="521" r:id="rId26"/>
    <p:sldId id="548" r:id="rId27"/>
    <p:sldId id="563" r:id="rId28"/>
    <p:sldId id="557" r:id="rId29"/>
    <p:sldId id="559" r:id="rId30"/>
    <p:sldId id="558" r:id="rId31"/>
    <p:sldId id="550" r:id="rId32"/>
    <p:sldId id="551" r:id="rId33"/>
    <p:sldId id="560" r:id="rId34"/>
    <p:sldId id="561" r:id="rId35"/>
    <p:sldId id="380"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shuo" initials="ws" lastIdx="1" clrIdx="0">
    <p:extLst>
      <p:ext uri="{19B8F6BF-5375-455C-9EA6-DF929625EA0E}">
        <p15:presenceInfo xmlns:p15="http://schemas.microsoft.com/office/powerpoint/2012/main" userId="cb2e7392403e61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82412" autoAdjust="0"/>
  </p:normalViewPr>
  <p:slideViewPr>
    <p:cSldViewPr snapToGrid="0">
      <p:cViewPr varScale="1">
        <p:scale>
          <a:sx n="71" d="100"/>
          <a:sy n="71" d="100"/>
        </p:scale>
        <p:origin x="1637" y="48"/>
      </p:cViewPr>
      <p:guideLst/>
    </p:cSldViewPr>
  </p:slideViewPr>
  <p:outlineViewPr>
    <p:cViewPr>
      <p:scale>
        <a:sx n="33" d="100"/>
        <a:sy n="33" d="100"/>
      </p:scale>
      <p:origin x="0" y="-17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D0D77-E70A-462F-9A7B-EC99CFA160F7}" type="datetimeFigureOut">
              <a:rPr lang="zh-CN" altLang="en-US" smtClean="0"/>
              <a:t>2020/5/30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3F993-C409-4BF7-BDA5-15807D7300BA}" type="slidenum">
              <a:rPr lang="zh-CN" altLang="en-US" smtClean="0"/>
              <a:t>‹#›</a:t>
            </a:fld>
            <a:endParaRPr lang="zh-CN" altLang="en-US"/>
          </a:p>
        </p:txBody>
      </p:sp>
    </p:spTree>
    <p:extLst>
      <p:ext uri="{BB962C8B-B14F-4D97-AF65-F5344CB8AC3E}">
        <p14:creationId xmlns:p14="http://schemas.microsoft.com/office/powerpoint/2010/main" val="2345802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3</a:t>
            </a:fld>
            <a:endParaRPr lang="zh-CN" altLang="en-US"/>
          </a:p>
        </p:txBody>
      </p:sp>
    </p:spTree>
    <p:extLst>
      <p:ext uri="{BB962C8B-B14F-4D97-AF65-F5344CB8AC3E}">
        <p14:creationId xmlns:p14="http://schemas.microsoft.com/office/powerpoint/2010/main" val="113250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12</a:t>
            </a:fld>
            <a:endParaRPr lang="zh-CN" altLang="en-US"/>
          </a:p>
        </p:txBody>
      </p:sp>
    </p:spTree>
    <p:extLst>
      <p:ext uri="{BB962C8B-B14F-4D97-AF65-F5344CB8AC3E}">
        <p14:creationId xmlns:p14="http://schemas.microsoft.com/office/powerpoint/2010/main" val="3457450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13</a:t>
            </a:fld>
            <a:endParaRPr lang="zh-CN" altLang="en-US"/>
          </a:p>
        </p:txBody>
      </p:sp>
    </p:spTree>
    <p:extLst>
      <p:ext uri="{BB962C8B-B14F-4D97-AF65-F5344CB8AC3E}">
        <p14:creationId xmlns:p14="http://schemas.microsoft.com/office/powerpoint/2010/main" val="10695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14</a:t>
            </a:fld>
            <a:endParaRPr lang="zh-CN" altLang="en-US"/>
          </a:p>
        </p:txBody>
      </p:sp>
    </p:spTree>
    <p:extLst>
      <p:ext uri="{BB962C8B-B14F-4D97-AF65-F5344CB8AC3E}">
        <p14:creationId xmlns:p14="http://schemas.microsoft.com/office/powerpoint/2010/main" val="1511525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15</a:t>
            </a:fld>
            <a:endParaRPr lang="zh-CN" altLang="en-US"/>
          </a:p>
        </p:txBody>
      </p:sp>
    </p:spTree>
    <p:extLst>
      <p:ext uri="{BB962C8B-B14F-4D97-AF65-F5344CB8AC3E}">
        <p14:creationId xmlns:p14="http://schemas.microsoft.com/office/powerpoint/2010/main" val="3820725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16</a:t>
            </a:fld>
            <a:endParaRPr lang="zh-CN" altLang="en-US"/>
          </a:p>
        </p:txBody>
      </p:sp>
    </p:spTree>
    <p:extLst>
      <p:ext uri="{BB962C8B-B14F-4D97-AF65-F5344CB8AC3E}">
        <p14:creationId xmlns:p14="http://schemas.microsoft.com/office/powerpoint/2010/main" val="436111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17</a:t>
            </a:fld>
            <a:endParaRPr lang="zh-CN" altLang="en-US"/>
          </a:p>
        </p:txBody>
      </p:sp>
    </p:spTree>
    <p:extLst>
      <p:ext uri="{BB962C8B-B14F-4D97-AF65-F5344CB8AC3E}">
        <p14:creationId xmlns:p14="http://schemas.microsoft.com/office/powerpoint/2010/main" val="3769388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18</a:t>
            </a:fld>
            <a:endParaRPr lang="zh-CN" altLang="en-US"/>
          </a:p>
        </p:txBody>
      </p:sp>
    </p:spTree>
    <p:extLst>
      <p:ext uri="{BB962C8B-B14F-4D97-AF65-F5344CB8AC3E}">
        <p14:creationId xmlns:p14="http://schemas.microsoft.com/office/powerpoint/2010/main" val="1531859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19</a:t>
            </a:fld>
            <a:endParaRPr lang="zh-CN" altLang="en-US"/>
          </a:p>
        </p:txBody>
      </p:sp>
    </p:spTree>
    <p:extLst>
      <p:ext uri="{BB962C8B-B14F-4D97-AF65-F5344CB8AC3E}">
        <p14:creationId xmlns:p14="http://schemas.microsoft.com/office/powerpoint/2010/main" val="1549718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20</a:t>
            </a:fld>
            <a:endParaRPr lang="zh-CN" altLang="en-US"/>
          </a:p>
        </p:txBody>
      </p:sp>
    </p:spTree>
    <p:extLst>
      <p:ext uri="{BB962C8B-B14F-4D97-AF65-F5344CB8AC3E}">
        <p14:creationId xmlns:p14="http://schemas.microsoft.com/office/powerpoint/2010/main" val="360342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21</a:t>
            </a:fld>
            <a:endParaRPr lang="zh-CN" altLang="en-US"/>
          </a:p>
        </p:txBody>
      </p:sp>
    </p:spTree>
    <p:extLst>
      <p:ext uri="{BB962C8B-B14F-4D97-AF65-F5344CB8AC3E}">
        <p14:creationId xmlns:p14="http://schemas.microsoft.com/office/powerpoint/2010/main" val="913895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4</a:t>
            </a:fld>
            <a:endParaRPr lang="zh-CN" altLang="en-US"/>
          </a:p>
        </p:txBody>
      </p:sp>
    </p:spTree>
    <p:extLst>
      <p:ext uri="{BB962C8B-B14F-4D97-AF65-F5344CB8AC3E}">
        <p14:creationId xmlns:p14="http://schemas.microsoft.com/office/powerpoint/2010/main" val="4200558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22</a:t>
            </a:fld>
            <a:endParaRPr lang="zh-CN" altLang="en-US"/>
          </a:p>
        </p:txBody>
      </p:sp>
    </p:spTree>
    <p:extLst>
      <p:ext uri="{BB962C8B-B14F-4D97-AF65-F5344CB8AC3E}">
        <p14:creationId xmlns:p14="http://schemas.microsoft.com/office/powerpoint/2010/main" val="2063217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23</a:t>
            </a:fld>
            <a:endParaRPr lang="zh-CN" altLang="en-US"/>
          </a:p>
        </p:txBody>
      </p:sp>
    </p:spTree>
    <p:extLst>
      <p:ext uri="{BB962C8B-B14F-4D97-AF65-F5344CB8AC3E}">
        <p14:creationId xmlns:p14="http://schemas.microsoft.com/office/powerpoint/2010/main" val="665513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24</a:t>
            </a:fld>
            <a:endParaRPr lang="zh-CN" altLang="en-US"/>
          </a:p>
        </p:txBody>
      </p:sp>
    </p:spTree>
    <p:extLst>
      <p:ext uri="{BB962C8B-B14F-4D97-AF65-F5344CB8AC3E}">
        <p14:creationId xmlns:p14="http://schemas.microsoft.com/office/powerpoint/2010/main" val="291760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25</a:t>
            </a:fld>
            <a:endParaRPr lang="zh-CN" altLang="en-US"/>
          </a:p>
        </p:txBody>
      </p:sp>
    </p:spTree>
    <p:extLst>
      <p:ext uri="{BB962C8B-B14F-4D97-AF65-F5344CB8AC3E}">
        <p14:creationId xmlns:p14="http://schemas.microsoft.com/office/powerpoint/2010/main" val="634463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26</a:t>
            </a:fld>
            <a:endParaRPr lang="zh-CN" altLang="en-US"/>
          </a:p>
        </p:txBody>
      </p:sp>
    </p:spTree>
    <p:extLst>
      <p:ext uri="{BB962C8B-B14F-4D97-AF65-F5344CB8AC3E}">
        <p14:creationId xmlns:p14="http://schemas.microsoft.com/office/powerpoint/2010/main" val="213116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27</a:t>
            </a:fld>
            <a:endParaRPr lang="zh-CN" altLang="en-US"/>
          </a:p>
        </p:txBody>
      </p:sp>
    </p:spTree>
    <p:extLst>
      <p:ext uri="{BB962C8B-B14F-4D97-AF65-F5344CB8AC3E}">
        <p14:creationId xmlns:p14="http://schemas.microsoft.com/office/powerpoint/2010/main" val="5312424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28</a:t>
            </a:fld>
            <a:endParaRPr lang="zh-CN" altLang="en-US"/>
          </a:p>
        </p:txBody>
      </p:sp>
    </p:spTree>
    <p:extLst>
      <p:ext uri="{BB962C8B-B14F-4D97-AF65-F5344CB8AC3E}">
        <p14:creationId xmlns:p14="http://schemas.microsoft.com/office/powerpoint/2010/main" val="858493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29</a:t>
            </a:fld>
            <a:endParaRPr lang="zh-CN" altLang="en-US"/>
          </a:p>
        </p:txBody>
      </p:sp>
    </p:spTree>
    <p:extLst>
      <p:ext uri="{BB962C8B-B14F-4D97-AF65-F5344CB8AC3E}">
        <p14:creationId xmlns:p14="http://schemas.microsoft.com/office/powerpoint/2010/main" val="42728968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30</a:t>
            </a:fld>
            <a:endParaRPr lang="zh-CN" altLang="en-US"/>
          </a:p>
        </p:txBody>
      </p:sp>
    </p:spTree>
    <p:extLst>
      <p:ext uri="{BB962C8B-B14F-4D97-AF65-F5344CB8AC3E}">
        <p14:creationId xmlns:p14="http://schemas.microsoft.com/office/powerpoint/2010/main" val="28771095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31</a:t>
            </a:fld>
            <a:endParaRPr lang="zh-CN" altLang="en-US"/>
          </a:p>
        </p:txBody>
      </p:sp>
    </p:spTree>
    <p:extLst>
      <p:ext uri="{BB962C8B-B14F-4D97-AF65-F5344CB8AC3E}">
        <p14:creationId xmlns:p14="http://schemas.microsoft.com/office/powerpoint/2010/main" val="1429396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5</a:t>
            </a:fld>
            <a:endParaRPr lang="zh-CN" altLang="en-US"/>
          </a:p>
        </p:txBody>
      </p:sp>
    </p:spTree>
    <p:extLst>
      <p:ext uri="{BB962C8B-B14F-4D97-AF65-F5344CB8AC3E}">
        <p14:creationId xmlns:p14="http://schemas.microsoft.com/office/powerpoint/2010/main" val="39606864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32</a:t>
            </a:fld>
            <a:endParaRPr lang="zh-CN" altLang="en-US"/>
          </a:p>
        </p:txBody>
      </p:sp>
    </p:spTree>
    <p:extLst>
      <p:ext uri="{BB962C8B-B14F-4D97-AF65-F5344CB8AC3E}">
        <p14:creationId xmlns:p14="http://schemas.microsoft.com/office/powerpoint/2010/main" val="3995786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33</a:t>
            </a:fld>
            <a:endParaRPr lang="zh-CN" altLang="en-US"/>
          </a:p>
        </p:txBody>
      </p:sp>
    </p:spTree>
    <p:extLst>
      <p:ext uri="{BB962C8B-B14F-4D97-AF65-F5344CB8AC3E}">
        <p14:creationId xmlns:p14="http://schemas.microsoft.com/office/powerpoint/2010/main" val="18393256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34</a:t>
            </a:fld>
            <a:endParaRPr lang="zh-CN" altLang="en-US"/>
          </a:p>
        </p:txBody>
      </p:sp>
    </p:spTree>
    <p:extLst>
      <p:ext uri="{BB962C8B-B14F-4D97-AF65-F5344CB8AC3E}">
        <p14:creationId xmlns:p14="http://schemas.microsoft.com/office/powerpoint/2010/main" val="39050032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35</a:t>
            </a:fld>
            <a:endParaRPr lang="zh-CN" altLang="en-US"/>
          </a:p>
        </p:txBody>
      </p:sp>
    </p:spTree>
    <p:extLst>
      <p:ext uri="{BB962C8B-B14F-4D97-AF65-F5344CB8AC3E}">
        <p14:creationId xmlns:p14="http://schemas.microsoft.com/office/powerpoint/2010/main" val="1070334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6</a:t>
            </a:fld>
            <a:endParaRPr lang="zh-CN" altLang="en-US"/>
          </a:p>
        </p:txBody>
      </p:sp>
    </p:spTree>
    <p:extLst>
      <p:ext uri="{BB962C8B-B14F-4D97-AF65-F5344CB8AC3E}">
        <p14:creationId xmlns:p14="http://schemas.microsoft.com/office/powerpoint/2010/main" val="2318126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7</a:t>
            </a:fld>
            <a:endParaRPr lang="zh-CN" altLang="en-US"/>
          </a:p>
        </p:txBody>
      </p:sp>
    </p:spTree>
    <p:extLst>
      <p:ext uri="{BB962C8B-B14F-4D97-AF65-F5344CB8AC3E}">
        <p14:creationId xmlns:p14="http://schemas.microsoft.com/office/powerpoint/2010/main" val="43872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8</a:t>
            </a:fld>
            <a:endParaRPr lang="zh-CN" altLang="en-US"/>
          </a:p>
        </p:txBody>
      </p:sp>
    </p:spTree>
    <p:extLst>
      <p:ext uri="{BB962C8B-B14F-4D97-AF65-F5344CB8AC3E}">
        <p14:creationId xmlns:p14="http://schemas.microsoft.com/office/powerpoint/2010/main" val="1084320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9</a:t>
            </a:fld>
            <a:endParaRPr lang="zh-CN" altLang="en-US"/>
          </a:p>
        </p:txBody>
      </p:sp>
    </p:spTree>
    <p:extLst>
      <p:ext uri="{BB962C8B-B14F-4D97-AF65-F5344CB8AC3E}">
        <p14:creationId xmlns:p14="http://schemas.microsoft.com/office/powerpoint/2010/main" val="267661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10</a:t>
            </a:fld>
            <a:endParaRPr lang="zh-CN" altLang="en-US"/>
          </a:p>
        </p:txBody>
      </p:sp>
    </p:spTree>
    <p:extLst>
      <p:ext uri="{BB962C8B-B14F-4D97-AF65-F5344CB8AC3E}">
        <p14:creationId xmlns:p14="http://schemas.microsoft.com/office/powerpoint/2010/main" val="1616099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11</a:t>
            </a:fld>
            <a:endParaRPr lang="zh-CN" altLang="en-US"/>
          </a:p>
        </p:txBody>
      </p:sp>
    </p:spTree>
    <p:extLst>
      <p:ext uri="{BB962C8B-B14F-4D97-AF65-F5344CB8AC3E}">
        <p14:creationId xmlns:p14="http://schemas.microsoft.com/office/powerpoint/2010/main" val="1305917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5311F4C-02D7-43D9-A73C-BD96466D3408}" type="datetime1">
              <a:rPr lang="zh-CN" altLang="en-US" smtClean="0"/>
              <a:t>2020/5/30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478670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AA11D43-DE38-451A-BC34-6205467CBCDD}" type="datetime1">
              <a:rPr lang="zh-CN" altLang="en-US" smtClean="0"/>
              <a:t>2020/5/30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331639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D293412-7961-4198-99D6-0509566E8CF3}" type="datetime1">
              <a:rPr lang="zh-CN" altLang="en-US" smtClean="0"/>
              <a:t>2020/5/30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43710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228CA5-696D-4CB3-8923-6E0B31A6AEF9}" type="datetime1">
              <a:rPr lang="zh-CN" altLang="en-US" smtClean="0"/>
              <a:t>2020/5/30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08476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891226E-C2EC-4A3E-9AA1-AAF8A003E688}" type="datetime1">
              <a:rPr lang="zh-CN" altLang="en-US" smtClean="0"/>
              <a:t>2020/5/30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29497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15008EA-F5CF-447C-84E5-F5C4C7A82E18}" type="datetime1">
              <a:rPr lang="zh-CN" altLang="en-US" smtClean="0"/>
              <a:t>2020/5/30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460362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2E1B1A-4C0C-4C11-99E8-F2987208FC67}" type="datetime1">
              <a:rPr lang="zh-CN" altLang="en-US" smtClean="0"/>
              <a:t>2020/5/30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48759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CF433BD-782D-4234-AB15-F713C3408D81}" type="datetime1">
              <a:rPr lang="zh-CN" altLang="en-US" smtClean="0"/>
              <a:t>2020/5/30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70657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26C7B-FFBE-45B3-BE14-884EB1D470AF}" type="datetime1">
              <a:rPr lang="zh-CN" altLang="en-US" smtClean="0"/>
              <a:t>2020/5/30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49731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CB90E8A-910C-402C-A1CF-9F0409DA14DA}" type="datetime1">
              <a:rPr lang="zh-CN" altLang="en-US" smtClean="0"/>
              <a:t>2020/5/30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87316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FE79D00-1628-4A52-AFCB-2CA4C3810406}" type="datetime1">
              <a:rPr lang="zh-CN" altLang="en-US" smtClean="0"/>
              <a:t>2020/5/30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56296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2AFFB-3DF3-4105-97F3-8F0D4949662D}" type="datetime1">
              <a:rPr lang="zh-CN" altLang="en-US" smtClean="0"/>
              <a:t>2020/5/30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374346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6A3B615-0A47-421E-BEB7-A91D24DF5C1A}"/>
              </a:ext>
            </a:extLst>
          </p:cNvPr>
          <p:cNvSpPr/>
          <p:nvPr/>
        </p:nvSpPr>
        <p:spPr>
          <a:xfrm>
            <a:off x="857250" y="1358307"/>
            <a:ext cx="7109460" cy="584775"/>
          </a:xfrm>
          <a:prstGeom prst="rect">
            <a:avLst/>
          </a:prstGeom>
        </p:spPr>
        <p:txBody>
          <a:bodyPr wrap="square">
            <a:spAutoFit/>
          </a:bodyPr>
          <a:lstStyle/>
          <a:p>
            <a:pPr algn="ctr"/>
            <a:r>
              <a:rPr lang="en-US" altLang="zh-CN" sz="3200" dirty="0">
                <a:latin typeface="Times New Roman" panose="02020603050405020304" pitchFamily="18" charset="0"/>
                <a:cs typeface="Times New Roman" panose="02020603050405020304" pitchFamily="18" charset="0"/>
              </a:rPr>
              <a:t>Factor Timing</a:t>
            </a:r>
            <a:endParaRPr lang="zh-CN" altLang="en-US" sz="3200" dirty="0"/>
          </a:p>
        </p:txBody>
      </p:sp>
      <p:sp>
        <p:nvSpPr>
          <p:cNvPr id="5" name="日期占位符 4">
            <a:extLst>
              <a:ext uri="{FF2B5EF4-FFF2-40B4-BE49-F238E27FC236}">
                <a16:creationId xmlns:a16="http://schemas.microsoft.com/office/drawing/2014/main" id="{D0D7438D-F422-459D-84CA-97AD3928FCCC}"/>
              </a:ext>
            </a:extLst>
          </p:cNvPr>
          <p:cNvSpPr>
            <a:spLocks noGrp="1"/>
          </p:cNvSpPr>
          <p:nvPr>
            <p:ph type="dt" sz="half" idx="10"/>
          </p:nvPr>
        </p:nvSpPr>
        <p:spPr/>
        <p:txBody>
          <a:bodyPr/>
          <a:lstStyle/>
          <a:p>
            <a:fld id="{9D101F3E-2F1A-4601-A670-4982C255AB3A}" type="datetime1">
              <a:rPr lang="zh-CN" altLang="en-US" smtClean="0"/>
              <a:t>2020/5/30</a:t>
            </a:fld>
            <a:endParaRPr lang="zh-CN" altLang="en-US"/>
          </a:p>
        </p:txBody>
      </p:sp>
      <p:sp>
        <p:nvSpPr>
          <p:cNvPr id="6" name="灯片编号占位符 5">
            <a:extLst>
              <a:ext uri="{FF2B5EF4-FFF2-40B4-BE49-F238E27FC236}">
                <a16:creationId xmlns:a16="http://schemas.microsoft.com/office/drawing/2014/main" id="{4D0B2B4B-A03B-4B75-9F48-AEECC7629431}"/>
              </a:ext>
            </a:extLst>
          </p:cNvPr>
          <p:cNvSpPr>
            <a:spLocks noGrp="1"/>
          </p:cNvSpPr>
          <p:nvPr>
            <p:ph type="sldNum" sz="quarter" idx="12"/>
          </p:nvPr>
        </p:nvSpPr>
        <p:spPr/>
        <p:txBody>
          <a:bodyPr/>
          <a:lstStyle/>
          <a:p>
            <a:fld id="{56682430-6088-448C-9E69-CB0F29779420}" type="slidenum">
              <a:rPr lang="zh-CN" altLang="en-US" smtClean="0"/>
              <a:t>1</a:t>
            </a:fld>
            <a:endParaRPr lang="zh-CN" altLang="en-US"/>
          </a:p>
        </p:txBody>
      </p:sp>
      <p:sp>
        <p:nvSpPr>
          <p:cNvPr id="4" name="矩形 3">
            <a:extLst>
              <a:ext uri="{FF2B5EF4-FFF2-40B4-BE49-F238E27FC236}">
                <a16:creationId xmlns:a16="http://schemas.microsoft.com/office/drawing/2014/main" id="{62AD8111-7D9D-40CD-8493-A2E34837A4AD}"/>
              </a:ext>
            </a:extLst>
          </p:cNvPr>
          <p:cNvSpPr/>
          <p:nvPr/>
        </p:nvSpPr>
        <p:spPr>
          <a:xfrm>
            <a:off x="628650" y="2872443"/>
            <a:ext cx="7603671" cy="1015663"/>
          </a:xfrm>
          <a:prstGeom prst="rect">
            <a:avLst/>
          </a:prstGeom>
        </p:spPr>
        <p:txBody>
          <a:bodyPr wrap="square">
            <a:spAutoFit/>
          </a:bodyPr>
          <a:lstStyle/>
          <a:p>
            <a:pPr algn="ct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Valentin Haddad, Serhiy Kozak</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Shrihari</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Santosh</a:t>
            </a:r>
            <a:endParaRPr lang="pt-BR"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The Review of Financial Studies</a:t>
            </a:r>
          </a:p>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January, 2020</a:t>
            </a:r>
          </a:p>
        </p:txBody>
      </p:sp>
      <p:sp>
        <p:nvSpPr>
          <p:cNvPr id="7" name="矩形 6">
            <a:extLst>
              <a:ext uri="{FF2B5EF4-FFF2-40B4-BE49-F238E27FC236}">
                <a16:creationId xmlns:a16="http://schemas.microsoft.com/office/drawing/2014/main" id="{73E6ABC2-B37E-47C7-BD97-6E161FC8AC59}"/>
              </a:ext>
            </a:extLst>
          </p:cNvPr>
          <p:cNvSpPr/>
          <p:nvPr/>
        </p:nvSpPr>
        <p:spPr>
          <a:xfrm>
            <a:off x="3811078" y="6156296"/>
            <a:ext cx="1766771" cy="400110"/>
          </a:xfrm>
          <a:prstGeom prst="rect">
            <a:avLst/>
          </a:prstGeom>
        </p:spPr>
        <p:txBody>
          <a:bodyPr wrap="square">
            <a:spAutoFit/>
          </a:bodyPr>
          <a:lstStyle/>
          <a:p>
            <a:r>
              <a:rPr lang="zh-CN" altLang="en-US" sz="2000" dirty="0">
                <a:latin typeface="汉仪中楷简" panose="02010604000101010101" pitchFamily="2" charset="-122"/>
                <a:ea typeface="汉仪中楷简" panose="02010604000101010101" pitchFamily="2" charset="-122"/>
                <a:cs typeface="Times New Roman" panose="02020603050405020304" pitchFamily="18" charset="0"/>
              </a:rPr>
              <a:t>王念硕</a:t>
            </a:r>
          </a:p>
        </p:txBody>
      </p:sp>
    </p:spTree>
    <p:extLst>
      <p:ext uri="{BB962C8B-B14F-4D97-AF65-F5344CB8AC3E}">
        <p14:creationId xmlns:p14="http://schemas.microsoft.com/office/powerpoint/2010/main" val="408819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2020/5/30</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10</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420460" y="2076799"/>
            <a:ext cx="8094890" cy="2000548"/>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Contribution </a:t>
            </a:r>
          </a:p>
          <a:p>
            <a:r>
              <a:rPr lang="en-US" altLang="zh-CN" sz="2400" dirty="0">
                <a:latin typeface="Times New Roman" panose="02020603050405020304" pitchFamily="18" charset="0"/>
                <a:cs typeface="Times New Roman" panose="02020603050405020304" pitchFamily="18" charset="0"/>
              </a:rPr>
              <a:t>This paper not only explains the advantages of factor timing theoretically, but also improves the traditional method of factor timing, which is helpful for investors to construct better strategy of factor timing.</a:t>
            </a:r>
            <a:endParaRPr lang="zh-CN" altLang="zh-CN" sz="2400" dirty="0">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908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2020/5/30</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11</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a:t>
            </a: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B53B182C-579C-4ED8-B686-4652075A798D}"/>
              </a:ext>
            </a:extLst>
          </p:cNvPr>
          <p:cNvGrpSpPr/>
          <p:nvPr/>
        </p:nvGrpSpPr>
        <p:grpSpPr>
          <a:xfrm>
            <a:off x="213603" y="1209851"/>
            <a:ext cx="2551103" cy="587935"/>
            <a:chOff x="806823" y="2033194"/>
            <a:chExt cx="4149300" cy="942051"/>
          </a:xfrm>
        </p:grpSpPr>
        <p:sp>
          <p:nvSpPr>
            <p:cNvPr id="30" name="矩形 29">
              <a:extLst>
                <a:ext uri="{FF2B5EF4-FFF2-40B4-BE49-F238E27FC236}">
                  <a16:creationId xmlns:a16="http://schemas.microsoft.com/office/drawing/2014/main" id="{F6BF7716-9006-4BF5-9CD4-3872D7376C49}"/>
                </a:ext>
              </a:extLst>
            </p:cNvPr>
            <p:cNvSpPr/>
            <p:nvPr/>
          </p:nvSpPr>
          <p:spPr>
            <a:xfrm>
              <a:off x="806823" y="2033194"/>
              <a:ext cx="4149300" cy="942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6E6183DE-E2EF-4149-A01C-02A5D61C7703}"/>
                </a:ext>
              </a:extLst>
            </p:cNvPr>
            <p:cNvSpPr txBox="1"/>
            <p:nvPr/>
          </p:nvSpPr>
          <p:spPr>
            <a:xfrm>
              <a:off x="1098861" y="2118248"/>
              <a:ext cx="3611759" cy="641098"/>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Theoretical analysis</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36" name="组合 35">
            <a:extLst>
              <a:ext uri="{FF2B5EF4-FFF2-40B4-BE49-F238E27FC236}">
                <a16:creationId xmlns:a16="http://schemas.microsoft.com/office/drawing/2014/main" id="{47A1E362-BFD5-47F4-B162-30DF1047BAF2}"/>
              </a:ext>
            </a:extLst>
          </p:cNvPr>
          <p:cNvGrpSpPr/>
          <p:nvPr/>
        </p:nvGrpSpPr>
        <p:grpSpPr>
          <a:xfrm>
            <a:off x="4922836" y="2477767"/>
            <a:ext cx="2912917" cy="587935"/>
            <a:chOff x="806824" y="2033195"/>
            <a:chExt cx="3554877" cy="569307"/>
          </a:xfrm>
        </p:grpSpPr>
        <p:sp>
          <p:nvSpPr>
            <p:cNvPr id="37" name="矩形 36">
              <a:extLst>
                <a:ext uri="{FF2B5EF4-FFF2-40B4-BE49-F238E27FC236}">
                  <a16:creationId xmlns:a16="http://schemas.microsoft.com/office/drawing/2014/main" id="{58D7A385-FDD2-426F-828F-51B344F25860}"/>
                </a:ext>
              </a:extLst>
            </p:cNvPr>
            <p:cNvSpPr/>
            <p:nvPr/>
          </p:nvSpPr>
          <p:spPr>
            <a:xfrm>
              <a:off x="806824" y="2033195"/>
              <a:ext cx="3468731" cy="569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90ED147C-6D6F-425C-A2B5-B017823E0F35}"/>
                </a:ext>
              </a:extLst>
            </p:cNvPr>
            <p:cNvSpPr txBox="1"/>
            <p:nvPr/>
          </p:nvSpPr>
          <p:spPr>
            <a:xfrm>
              <a:off x="862449" y="2074089"/>
              <a:ext cx="3499252" cy="387433"/>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Dominant components</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5" name="组合 44">
            <a:extLst>
              <a:ext uri="{FF2B5EF4-FFF2-40B4-BE49-F238E27FC236}">
                <a16:creationId xmlns:a16="http://schemas.microsoft.com/office/drawing/2014/main" id="{4C0FF1F5-1E27-4CCF-BFB5-DEAB00D396B1}"/>
              </a:ext>
            </a:extLst>
          </p:cNvPr>
          <p:cNvGrpSpPr/>
          <p:nvPr/>
        </p:nvGrpSpPr>
        <p:grpSpPr>
          <a:xfrm>
            <a:off x="4385302" y="4805020"/>
            <a:ext cx="3498409" cy="715822"/>
            <a:chOff x="576448" y="2033195"/>
            <a:chExt cx="4592337" cy="1361302"/>
          </a:xfrm>
        </p:grpSpPr>
        <p:sp>
          <p:nvSpPr>
            <p:cNvPr id="46" name="矩形 45">
              <a:extLst>
                <a:ext uri="{FF2B5EF4-FFF2-40B4-BE49-F238E27FC236}">
                  <a16:creationId xmlns:a16="http://schemas.microsoft.com/office/drawing/2014/main" id="{94D197D3-94CC-470F-A6C0-66DDA5EDDABC}"/>
                </a:ext>
              </a:extLst>
            </p:cNvPr>
            <p:cNvSpPr/>
            <p:nvPr/>
          </p:nvSpPr>
          <p:spPr>
            <a:xfrm>
              <a:off x="576448" y="2033195"/>
              <a:ext cx="4592336" cy="13613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06A5C926-33DD-4E8A-9C66-2C3BB4AA7659}"/>
                </a:ext>
              </a:extLst>
            </p:cNvPr>
            <p:cNvSpPr txBox="1"/>
            <p:nvPr/>
          </p:nvSpPr>
          <p:spPr>
            <a:xfrm>
              <a:off x="702040" y="2190398"/>
              <a:ext cx="4466745" cy="729928"/>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Dynamic configuration weight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cxnSp>
        <p:nvCxnSpPr>
          <p:cNvPr id="25" name="直接箭头连接符 24">
            <a:extLst>
              <a:ext uri="{FF2B5EF4-FFF2-40B4-BE49-F238E27FC236}">
                <a16:creationId xmlns:a16="http://schemas.microsoft.com/office/drawing/2014/main" id="{8E64786E-8A10-48E5-98A5-7641A46E5795}"/>
              </a:ext>
            </a:extLst>
          </p:cNvPr>
          <p:cNvCxnSpPr>
            <a:cxnSpLocks/>
          </p:cNvCxnSpPr>
          <p:nvPr/>
        </p:nvCxnSpPr>
        <p:spPr>
          <a:xfrm flipH="1">
            <a:off x="6097465" y="4298212"/>
            <a:ext cx="13119" cy="4703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F0D821F-E5F1-4F34-9888-F6A8A5B881E8}"/>
              </a:ext>
            </a:extLst>
          </p:cNvPr>
          <p:cNvCxnSpPr>
            <a:cxnSpLocks/>
          </p:cNvCxnSpPr>
          <p:nvPr/>
        </p:nvCxnSpPr>
        <p:spPr>
          <a:xfrm>
            <a:off x="6065444" y="1927714"/>
            <a:ext cx="0" cy="4916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3" name="组合 22">
            <a:extLst>
              <a:ext uri="{FF2B5EF4-FFF2-40B4-BE49-F238E27FC236}">
                <a16:creationId xmlns:a16="http://schemas.microsoft.com/office/drawing/2014/main" id="{B8392EA4-96A0-4844-8651-C5E589B39EF6}"/>
              </a:ext>
            </a:extLst>
          </p:cNvPr>
          <p:cNvGrpSpPr/>
          <p:nvPr/>
        </p:nvGrpSpPr>
        <p:grpSpPr>
          <a:xfrm>
            <a:off x="5420083" y="3680040"/>
            <a:ext cx="1381002" cy="587935"/>
            <a:chOff x="806824" y="2033195"/>
            <a:chExt cx="3554877" cy="569307"/>
          </a:xfrm>
        </p:grpSpPr>
        <p:sp>
          <p:nvSpPr>
            <p:cNvPr id="27" name="矩形 26">
              <a:extLst>
                <a:ext uri="{FF2B5EF4-FFF2-40B4-BE49-F238E27FC236}">
                  <a16:creationId xmlns:a16="http://schemas.microsoft.com/office/drawing/2014/main" id="{192F5E98-F56D-456A-9C51-AB2EB7B2F206}"/>
                </a:ext>
              </a:extLst>
            </p:cNvPr>
            <p:cNvSpPr/>
            <p:nvPr/>
          </p:nvSpPr>
          <p:spPr>
            <a:xfrm>
              <a:off x="806824" y="2033195"/>
              <a:ext cx="3468731" cy="569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1A858A36-EC8B-498E-8217-C7FB6008FEFD}"/>
                </a:ext>
              </a:extLst>
            </p:cNvPr>
            <p:cNvSpPr txBox="1"/>
            <p:nvPr/>
          </p:nvSpPr>
          <p:spPr>
            <a:xfrm>
              <a:off x="862449" y="2074089"/>
              <a:ext cx="3499252" cy="387433"/>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Forecasts</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cxnSp>
        <p:nvCxnSpPr>
          <p:cNvPr id="32" name="直接箭头连接符 31">
            <a:extLst>
              <a:ext uri="{FF2B5EF4-FFF2-40B4-BE49-F238E27FC236}">
                <a16:creationId xmlns:a16="http://schemas.microsoft.com/office/drawing/2014/main" id="{89BED4C9-69DF-4149-AA90-96418EDCA9D5}"/>
              </a:ext>
            </a:extLst>
          </p:cNvPr>
          <p:cNvCxnSpPr>
            <a:cxnSpLocks/>
          </p:cNvCxnSpPr>
          <p:nvPr/>
        </p:nvCxnSpPr>
        <p:spPr>
          <a:xfrm>
            <a:off x="6123703" y="3188374"/>
            <a:ext cx="0" cy="4916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 name="组合 32">
            <a:extLst>
              <a:ext uri="{FF2B5EF4-FFF2-40B4-BE49-F238E27FC236}">
                <a16:creationId xmlns:a16="http://schemas.microsoft.com/office/drawing/2014/main" id="{8DA5DAA7-8D54-43EF-A089-CCEB7E2B0941}"/>
              </a:ext>
            </a:extLst>
          </p:cNvPr>
          <p:cNvGrpSpPr/>
          <p:nvPr/>
        </p:nvGrpSpPr>
        <p:grpSpPr>
          <a:xfrm>
            <a:off x="4344646" y="6073049"/>
            <a:ext cx="4069300" cy="790549"/>
            <a:chOff x="576448" y="2033195"/>
            <a:chExt cx="4592337" cy="1503413"/>
          </a:xfrm>
        </p:grpSpPr>
        <p:sp>
          <p:nvSpPr>
            <p:cNvPr id="34" name="矩形 33">
              <a:extLst>
                <a:ext uri="{FF2B5EF4-FFF2-40B4-BE49-F238E27FC236}">
                  <a16:creationId xmlns:a16="http://schemas.microsoft.com/office/drawing/2014/main" id="{561FA299-8D48-463A-8C74-DF5D2F996A95}"/>
                </a:ext>
              </a:extLst>
            </p:cNvPr>
            <p:cNvSpPr/>
            <p:nvPr/>
          </p:nvSpPr>
          <p:spPr>
            <a:xfrm>
              <a:off x="576448" y="2033195"/>
              <a:ext cx="4592336" cy="13613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5AF5125D-1D41-45C9-AAA9-3B5E5BBFDAD1}"/>
                </a:ext>
              </a:extLst>
            </p:cNvPr>
            <p:cNvSpPr txBox="1"/>
            <p:nvPr/>
          </p:nvSpPr>
          <p:spPr>
            <a:xfrm>
              <a:off x="702040" y="2190398"/>
              <a:ext cx="4466745" cy="1346210"/>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Construction factor timing strategy</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cxnSp>
        <p:nvCxnSpPr>
          <p:cNvPr id="39" name="直接箭头连接符 38">
            <a:extLst>
              <a:ext uri="{FF2B5EF4-FFF2-40B4-BE49-F238E27FC236}">
                <a16:creationId xmlns:a16="http://schemas.microsoft.com/office/drawing/2014/main" id="{4B2D825F-0C0E-46C7-BDF7-53BD8526D347}"/>
              </a:ext>
            </a:extLst>
          </p:cNvPr>
          <p:cNvCxnSpPr>
            <a:cxnSpLocks/>
          </p:cNvCxnSpPr>
          <p:nvPr/>
        </p:nvCxnSpPr>
        <p:spPr>
          <a:xfrm flipH="1">
            <a:off x="6110584" y="5581315"/>
            <a:ext cx="13119" cy="4703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230E75A4-22B2-457A-AD7E-E88DF7ACC396}"/>
              </a:ext>
            </a:extLst>
          </p:cNvPr>
          <p:cNvGrpSpPr/>
          <p:nvPr/>
        </p:nvGrpSpPr>
        <p:grpSpPr>
          <a:xfrm>
            <a:off x="4972857" y="1365508"/>
            <a:ext cx="2185174" cy="587935"/>
            <a:chOff x="806823" y="2033194"/>
            <a:chExt cx="4149300" cy="942051"/>
          </a:xfrm>
        </p:grpSpPr>
        <p:sp>
          <p:nvSpPr>
            <p:cNvPr id="41" name="矩形 40">
              <a:extLst>
                <a:ext uri="{FF2B5EF4-FFF2-40B4-BE49-F238E27FC236}">
                  <a16:creationId xmlns:a16="http://schemas.microsoft.com/office/drawing/2014/main" id="{900B1014-13E1-447E-87D9-CEDB8B7C1A94}"/>
                </a:ext>
              </a:extLst>
            </p:cNvPr>
            <p:cNvSpPr/>
            <p:nvPr/>
          </p:nvSpPr>
          <p:spPr>
            <a:xfrm>
              <a:off x="806823" y="2033194"/>
              <a:ext cx="4149300" cy="942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6BD2AA0D-0232-46AA-BC05-B8BC4F2E8B89}"/>
                </a:ext>
              </a:extLst>
            </p:cNvPr>
            <p:cNvSpPr txBox="1"/>
            <p:nvPr/>
          </p:nvSpPr>
          <p:spPr>
            <a:xfrm>
              <a:off x="1098861" y="2118248"/>
              <a:ext cx="3611759" cy="641098"/>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Pricing factors</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9" name="组合 48">
            <a:extLst>
              <a:ext uri="{FF2B5EF4-FFF2-40B4-BE49-F238E27FC236}">
                <a16:creationId xmlns:a16="http://schemas.microsoft.com/office/drawing/2014/main" id="{F330298D-EA60-421F-8A4A-B53FE41B7CFA}"/>
              </a:ext>
            </a:extLst>
          </p:cNvPr>
          <p:cNvGrpSpPr/>
          <p:nvPr/>
        </p:nvGrpSpPr>
        <p:grpSpPr>
          <a:xfrm>
            <a:off x="62709" y="2268704"/>
            <a:ext cx="2912917" cy="1238287"/>
            <a:chOff x="806824" y="2033195"/>
            <a:chExt cx="3554877" cy="726351"/>
          </a:xfrm>
        </p:grpSpPr>
        <p:sp>
          <p:nvSpPr>
            <p:cNvPr id="50" name="矩形 49">
              <a:extLst>
                <a:ext uri="{FF2B5EF4-FFF2-40B4-BE49-F238E27FC236}">
                  <a16:creationId xmlns:a16="http://schemas.microsoft.com/office/drawing/2014/main" id="{85F93B68-BD5D-4B8D-B58C-BE0E72875537}"/>
                </a:ext>
              </a:extLst>
            </p:cNvPr>
            <p:cNvSpPr/>
            <p:nvPr/>
          </p:nvSpPr>
          <p:spPr>
            <a:xfrm>
              <a:off x="806824" y="2033195"/>
              <a:ext cx="3468731" cy="569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727A2DE9-4283-4A5F-8DAE-0A9EF78A2292}"/>
                </a:ext>
              </a:extLst>
            </p:cNvPr>
            <p:cNvSpPr txBox="1"/>
            <p:nvPr/>
          </p:nvSpPr>
          <p:spPr>
            <a:xfrm>
              <a:off x="862449" y="2074089"/>
              <a:ext cx="3499252" cy="685457"/>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SDF, factor investing, and factor timing</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cxnSp>
        <p:nvCxnSpPr>
          <p:cNvPr id="56" name="直接箭头连接符 55">
            <a:extLst>
              <a:ext uri="{FF2B5EF4-FFF2-40B4-BE49-F238E27FC236}">
                <a16:creationId xmlns:a16="http://schemas.microsoft.com/office/drawing/2014/main" id="{D3A1E242-5FD5-47B3-AD42-CE6BCD16F046}"/>
              </a:ext>
            </a:extLst>
          </p:cNvPr>
          <p:cNvCxnSpPr>
            <a:cxnSpLocks/>
          </p:cNvCxnSpPr>
          <p:nvPr/>
        </p:nvCxnSpPr>
        <p:spPr>
          <a:xfrm>
            <a:off x="1274170" y="1775328"/>
            <a:ext cx="0" cy="4916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组合 61">
            <a:extLst>
              <a:ext uri="{FF2B5EF4-FFF2-40B4-BE49-F238E27FC236}">
                <a16:creationId xmlns:a16="http://schemas.microsoft.com/office/drawing/2014/main" id="{5AFE4231-A592-4C40-87D5-C9D6D332FE2A}"/>
              </a:ext>
            </a:extLst>
          </p:cNvPr>
          <p:cNvGrpSpPr/>
          <p:nvPr/>
        </p:nvGrpSpPr>
        <p:grpSpPr>
          <a:xfrm>
            <a:off x="108289" y="4034321"/>
            <a:ext cx="2912917" cy="587935"/>
            <a:chOff x="806824" y="2033195"/>
            <a:chExt cx="3554877" cy="569307"/>
          </a:xfrm>
        </p:grpSpPr>
        <p:sp>
          <p:nvSpPr>
            <p:cNvPr id="63" name="矩形 62">
              <a:extLst>
                <a:ext uri="{FF2B5EF4-FFF2-40B4-BE49-F238E27FC236}">
                  <a16:creationId xmlns:a16="http://schemas.microsoft.com/office/drawing/2014/main" id="{976F1232-9FF5-448A-9AFE-90F86EA1C663}"/>
                </a:ext>
              </a:extLst>
            </p:cNvPr>
            <p:cNvSpPr/>
            <p:nvPr/>
          </p:nvSpPr>
          <p:spPr>
            <a:xfrm>
              <a:off x="806824" y="2033195"/>
              <a:ext cx="3468731" cy="569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3C751F33-8F85-4965-8207-BC12D9CB9724}"/>
                </a:ext>
              </a:extLst>
            </p:cNvPr>
            <p:cNvSpPr txBox="1"/>
            <p:nvPr/>
          </p:nvSpPr>
          <p:spPr>
            <a:xfrm>
              <a:off x="862449" y="2074089"/>
              <a:ext cx="3499252" cy="387433"/>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Empirical analysis</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cxnSp>
        <p:nvCxnSpPr>
          <p:cNvPr id="65" name="直接箭头连接符 64">
            <a:extLst>
              <a:ext uri="{FF2B5EF4-FFF2-40B4-BE49-F238E27FC236}">
                <a16:creationId xmlns:a16="http://schemas.microsoft.com/office/drawing/2014/main" id="{1F01C2DA-B7F8-48EC-8D8B-E08C7743F463}"/>
              </a:ext>
            </a:extLst>
          </p:cNvPr>
          <p:cNvCxnSpPr>
            <a:cxnSpLocks/>
          </p:cNvCxnSpPr>
          <p:nvPr/>
        </p:nvCxnSpPr>
        <p:spPr>
          <a:xfrm>
            <a:off x="1309981" y="3329956"/>
            <a:ext cx="0" cy="6674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左大括号 4">
            <a:extLst>
              <a:ext uri="{FF2B5EF4-FFF2-40B4-BE49-F238E27FC236}">
                <a16:creationId xmlns:a16="http://schemas.microsoft.com/office/drawing/2014/main" id="{6961445B-8A2F-4D32-BA1D-8BD02FE48BBA}"/>
              </a:ext>
            </a:extLst>
          </p:cNvPr>
          <p:cNvSpPr/>
          <p:nvPr/>
        </p:nvSpPr>
        <p:spPr>
          <a:xfrm>
            <a:off x="3317384" y="1294624"/>
            <a:ext cx="1254616" cy="556337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19270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2020/5/30</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12</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Variable</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0A40A1D3-05F3-42F0-BDEA-DD49778AB717}"/>
              </a:ext>
            </a:extLst>
          </p:cNvPr>
          <p:cNvSpPr/>
          <p:nvPr/>
        </p:nvSpPr>
        <p:spPr>
          <a:xfrm>
            <a:off x="726699" y="1144176"/>
            <a:ext cx="5811550" cy="523220"/>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 50 anomaly portfolios</a:t>
            </a:r>
            <a:endParaRPr lang="zh-CN" altLang="en-US" sz="28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D1290CEE-A7C0-4534-A879-2042FEED1D17}"/>
              </a:ext>
            </a:extLst>
          </p:cNvPr>
          <p:cNvPicPr>
            <a:picLocks noChangeAspect="1"/>
          </p:cNvPicPr>
          <p:nvPr/>
        </p:nvPicPr>
        <p:blipFill rotWithShape="1">
          <a:blip r:embed="rId3"/>
          <a:srcRect r="8716"/>
          <a:stretch/>
        </p:blipFill>
        <p:spPr>
          <a:xfrm>
            <a:off x="1111145" y="1681864"/>
            <a:ext cx="2411387" cy="4928663"/>
          </a:xfrm>
          <a:prstGeom prst="rect">
            <a:avLst/>
          </a:prstGeom>
        </p:spPr>
      </p:pic>
      <p:pic>
        <p:nvPicPr>
          <p:cNvPr id="10" name="图片 9">
            <a:extLst>
              <a:ext uri="{FF2B5EF4-FFF2-40B4-BE49-F238E27FC236}">
                <a16:creationId xmlns:a16="http://schemas.microsoft.com/office/drawing/2014/main" id="{1F6EC1C8-BCCD-4A1D-B05A-94FD10A48622}"/>
              </a:ext>
            </a:extLst>
          </p:cNvPr>
          <p:cNvPicPr>
            <a:picLocks noChangeAspect="1"/>
          </p:cNvPicPr>
          <p:nvPr/>
        </p:nvPicPr>
        <p:blipFill>
          <a:blip r:embed="rId4"/>
          <a:stretch>
            <a:fillRect/>
          </a:stretch>
        </p:blipFill>
        <p:spPr>
          <a:xfrm>
            <a:off x="5408482" y="1749141"/>
            <a:ext cx="2098936" cy="4315993"/>
          </a:xfrm>
          <a:prstGeom prst="rect">
            <a:avLst/>
          </a:prstGeom>
        </p:spPr>
      </p:pic>
    </p:spTree>
    <p:extLst>
      <p:ext uri="{BB962C8B-B14F-4D97-AF65-F5344CB8AC3E}">
        <p14:creationId xmlns:p14="http://schemas.microsoft.com/office/powerpoint/2010/main" val="3283461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2020/5/30</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Data</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349AE4EF-5970-448D-B110-7885CC547529}"/>
              </a:ext>
            </a:extLst>
          </p:cNvPr>
          <p:cNvSpPr/>
          <p:nvPr/>
        </p:nvSpPr>
        <p:spPr>
          <a:xfrm>
            <a:off x="628650" y="1645266"/>
            <a:ext cx="7963383" cy="1569660"/>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Company financial data</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CRSP</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Compustat</a:t>
            </a:r>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Period</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1974 -  2017 month data.</a:t>
            </a:r>
          </a:p>
          <a:p>
            <a:r>
              <a:rPr lang="en-US" altLang="zh-CN" sz="2400" dirty="0">
                <a:latin typeface="Times New Roman" panose="02020603050405020304" pitchFamily="18" charset="0"/>
                <a:cs typeface="Times New Roman" panose="02020603050405020304" pitchFamily="18" charset="0"/>
              </a:rPr>
              <a:t>Sample: our sample consists of all New York Stock Exchange (NYSE), American Stock Exchange (Amex), and Nasdaq. </a:t>
            </a:r>
          </a:p>
        </p:txBody>
      </p:sp>
    </p:spTree>
    <p:extLst>
      <p:ext uri="{BB962C8B-B14F-4D97-AF65-F5344CB8AC3E}">
        <p14:creationId xmlns:p14="http://schemas.microsoft.com/office/powerpoint/2010/main" val="2737931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2020/5/30</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14</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method</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49AE4EF-5970-448D-B110-7885CC547529}"/>
                  </a:ext>
                </a:extLst>
              </p:cNvPr>
              <p:cNvSpPr/>
              <p:nvPr/>
            </p:nvSpPr>
            <p:spPr>
              <a:xfrm>
                <a:off x="144683" y="1299859"/>
                <a:ext cx="8854633" cy="4154984"/>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We are interested in assessing the benefits of timing strategies for a cross-section of excess returns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𝑡</m:t>
                        </m:r>
                      </m:sub>
                    </m:sSub>
                  </m:oMath>
                </a14:m>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i∈I</a:t>
                </a:r>
                <a:r>
                  <a:rPr lang="en-US" altLang="zh-CN" sz="2400" dirty="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We construct the long-short anomalies as differences between each anomaly’s return on portfolio 10 minus the return on portfolio 1 and define </a:t>
                </a:r>
                <a:r>
                  <a:rPr lang="en-US" altLang="zh-CN" sz="2400" dirty="0" err="1">
                    <a:latin typeface="Times New Roman" panose="02020603050405020304" pitchFamily="18" charset="0"/>
                    <a:cs typeface="Times New Roman" panose="02020603050405020304" pitchFamily="18" charset="0"/>
                  </a:rPr>
                  <a:t>bm</a:t>
                </a:r>
                <a:r>
                  <a:rPr lang="en-US" altLang="zh-CN" sz="2400" dirty="0">
                    <a:latin typeface="Times New Roman" panose="02020603050405020304" pitchFamily="18" charset="0"/>
                    <a:cs typeface="Times New Roman" panose="02020603050405020304" pitchFamily="18" charset="0"/>
                  </a:rPr>
                  <a:t>, as the difference in log book-to-market ratios of portfolio 10 and portfolio 1.</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The connection between factor timing benefits, the stochastic discount factor, and predictability is best illustrated by the following decomposition.</a:t>
                </a:r>
              </a:p>
            </p:txBody>
          </p:sp>
        </mc:Choice>
        <mc:Fallback xmlns="">
          <p:sp>
            <p:nvSpPr>
              <p:cNvPr id="10" name="矩形 9">
                <a:extLst>
                  <a:ext uri="{FF2B5EF4-FFF2-40B4-BE49-F238E27FC236}">
                    <a16:creationId xmlns:a16="http://schemas.microsoft.com/office/drawing/2014/main" id="{349AE4EF-5970-448D-B110-7885CC547529}"/>
                  </a:ext>
                </a:extLst>
              </p:cNvPr>
              <p:cNvSpPr>
                <a:spLocks noRot="1" noChangeAspect="1" noMove="1" noResize="1" noEditPoints="1" noAdjustHandles="1" noChangeArrowheads="1" noChangeShapeType="1" noTextEdit="1"/>
              </p:cNvSpPr>
              <p:nvPr/>
            </p:nvSpPr>
            <p:spPr>
              <a:xfrm>
                <a:off x="144683" y="1299859"/>
                <a:ext cx="8854633" cy="4154984"/>
              </a:xfrm>
              <a:prstGeom prst="rect">
                <a:avLst/>
              </a:prstGeom>
              <a:blipFill>
                <a:blip r:embed="rId3"/>
                <a:stretch>
                  <a:fillRect l="-1102" t="-1173" r="-895" b="-23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4295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2020/5/30</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15</a:t>
            </a:fld>
            <a:endParaRPr lang="zh-CN" altLang="en-US" dirty="0"/>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method</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2680115E-D9E6-41CD-B2C4-58FC5D0A8B67}"/>
              </a:ext>
            </a:extLst>
          </p:cNvPr>
          <p:cNvSpPr/>
          <p:nvPr/>
        </p:nvSpPr>
        <p:spPr>
          <a:xfrm>
            <a:off x="218731" y="1139004"/>
            <a:ext cx="8398143" cy="830997"/>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If asset returns are uncorrelated, the average maximum conditional Sharpe ratio can be expressed as</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E30A015F-AD20-45C6-88F2-03711A8A7D46}"/>
              </a:ext>
            </a:extLst>
          </p:cNvPr>
          <p:cNvPicPr/>
          <p:nvPr/>
        </p:nvPicPr>
        <p:blipFill>
          <a:blip r:embed="rId3"/>
          <a:stretch>
            <a:fillRect/>
          </a:stretch>
        </p:blipFill>
        <p:spPr>
          <a:xfrm>
            <a:off x="308572" y="2224438"/>
            <a:ext cx="7856482" cy="999089"/>
          </a:xfrm>
          <a:prstGeom prst="rect">
            <a:avLst/>
          </a:prstGeom>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B2D153B0-F545-499B-85ED-8B45C7E52D90}"/>
                  </a:ext>
                </a:extLst>
              </p:cNvPr>
              <p:cNvSpPr/>
              <p:nvPr/>
            </p:nvSpPr>
            <p:spPr>
              <a:xfrm>
                <a:off x="133798" y="3223527"/>
                <a:ext cx="8876404" cy="3046988"/>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The first equality shows that the average maximum squared Sharpe ratio coincides with the expected variance of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𝑡</m:t>
                        </m:r>
                        <m:r>
                          <a:rPr lang="en-US" altLang="zh-CN" i="1">
                            <a:latin typeface="Cambria Math" panose="02040503050406030204" pitchFamily="18" charset="0"/>
                          </a:rPr>
                          <m:t>+1</m:t>
                        </m:r>
                      </m:sub>
                    </m:sSub>
                  </m:oMath>
                </a14:m>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The second equality shows that these quantities combine two elements. The first term is an unconditional part reminiscent of static Sharpe ratios: the sum of ratios of the squared average return to </a:t>
                </a:r>
                <a14:m>
                  <m:oMath xmlns:m="http://schemas.openxmlformats.org/officeDocument/2006/math">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𝜎</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2</m:t>
                        </m:r>
                      </m:sup>
                    </m:sSubSup>
                  </m:oMath>
                </a14:m>
                <a:r>
                  <a:rPr lang="en-US" altLang="zh-CN" sz="2400" dirty="0">
                    <a:latin typeface="Times New Roman" panose="02020603050405020304" pitchFamily="18" charset="0"/>
                    <a:cs typeface="Times New Roman" panose="02020603050405020304" pitchFamily="18" charset="0"/>
                  </a:rPr>
                  <a:t>, the conditional variance of the asset return. </a:t>
                </a:r>
              </a:p>
              <a:p>
                <a:r>
                  <a:rPr lang="en-US" altLang="zh-CN" sz="2400" dirty="0">
                    <a:latin typeface="Times New Roman" panose="02020603050405020304" pitchFamily="18" charset="0"/>
                    <a:cs typeface="Times New Roman" panose="02020603050405020304" pitchFamily="18" charset="0"/>
                  </a:rPr>
                  <a:t>The second term is increasing in the </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𝑅</m:t>
                        </m:r>
                      </m:e>
                      <m:sub>
                        <m:r>
                          <a:rPr lang="en-US" altLang="zh-CN" i="1">
                            <a:latin typeface="Cambria Math" panose="02040503050406030204" pitchFamily="18" charset="0"/>
                          </a:rPr>
                          <m:t>𝑖</m:t>
                        </m:r>
                      </m:sub>
                      <m:sup>
                        <m:r>
                          <a:rPr lang="en-US" altLang="zh-CN" i="1">
                            <a:latin typeface="Cambria Math" panose="02040503050406030204" pitchFamily="18" charset="0"/>
                          </a:rPr>
                          <m:t>2</m:t>
                        </m:r>
                      </m:sup>
                    </m:sSubSup>
                  </m:oMath>
                </a14:m>
                <a:r>
                  <a:rPr lang="en-US" altLang="zh-CN" dirty="0"/>
                  <a:t> </a:t>
                </a:r>
                <a:r>
                  <a:rPr lang="en-US" altLang="zh-CN" sz="2400" dirty="0">
                    <a:latin typeface="Times New Roman" panose="02020603050405020304" pitchFamily="18" charset="0"/>
                    <a:cs typeface="Times New Roman" panose="02020603050405020304" pitchFamily="18" charset="0"/>
                  </a:rPr>
                  <a:t>s, the maximum predictive R-squared when forecasting asset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B2D153B0-F545-499B-85ED-8B45C7E52D90}"/>
                  </a:ext>
                </a:extLst>
              </p:cNvPr>
              <p:cNvSpPr>
                <a:spLocks noRot="1" noChangeAspect="1" noMove="1" noResize="1" noEditPoints="1" noAdjustHandles="1" noChangeArrowheads="1" noChangeShapeType="1" noTextEdit="1"/>
              </p:cNvSpPr>
              <p:nvPr/>
            </p:nvSpPr>
            <p:spPr>
              <a:xfrm>
                <a:off x="133798" y="3223527"/>
                <a:ext cx="8876404" cy="3046988"/>
              </a:xfrm>
              <a:prstGeom prst="rect">
                <a:avLst/>
              </a:prstGeom>
              <a:blipFill>
                <a:blip r:embed="rId4"/>
                <a:stretch>
                  <a:fillRect l="-1099" t="-1600" r="-1648" b="-44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9608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2020/5/30</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method</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2680115E-D9E6-41CD-B2C4-58FC5D0A8B67}"/>
                  </a:ext>
                </a:extLst>
              </p:cNvPr>
              <p:cNvSpPr/>
              <p:nvPr/>
            </p:nvSpPr>
            <p:spPr>
              <a:xfrm>
                <a:off x="107577" y="1407083"/>
                <a:ext cx="8595360" cy="830997"/>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Start with the minimum variance SDF in the span of N individual stock (asset) excess returns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𝑡</m:t>
                        </m:r>
                        <m:r>
                          <a:rPr lang="en-US" altLang="zh-CN" i="1">
                            <a:latin typeface="Cambria Math" panose="02040503050406030204" pitchFamily="18" charset="0"/>
                          </a:rPr>
                          <m:t>+1</m:t>
                        </m:r>
                      </m:sub>
                    </m:sSub>
                  </m:oMath>
                </a14:m>
                <a:endParaRPr lang="zh-CN" altLang="zh-CN" dirty="0"/>
              </a:p>
            </p:txBody>
          </p:sp>
        </mc:Choice>
        <mc:Fallback xmlns="">
          <p:sp>
            <p:nvSpPr>
              <p:cNvPr id="5" name="矩形 4">
                <a:extLst>
                  <a:ext uri="{FF2B5EF4-FFF2-40B4-BE49-F238E27FC236}">
                    <a16:creationId xmlns:a16="http://schemas.microsoft.com/office/drawing/2014/main" id="{2680115E-D9E6-41CD-B2C4-58FC5D0A8B67}"/>
                  </a:ext>
                </a:extLst>
              </p:cNvPr>
              <p:cNvSpPr>
                <a:spLocks noRot="1" noChangeAspect="1" noMove="1" noResize="1" noEditPoints="1" noAdjustHandles="1" noChangeArrowheads="1" noChangeShapeType="1" noTextEdit="1"/>
              </p:cNvSpPr>
              <p:nvPr/>
            </p:nvSpPr>
            <p:spPr>
              <a:xfrm>
                <a:off x="107577" y="1407083"/>
                <a:ext cx="8595360" cy="830997"/>
              </a:xfrm>
              <a:prstGeom prst="rect">
                <a:avLst/>
              </a:prstGeom>
              <a:blipFill>
                <a:blip r:embed="rId3"/>
                <a:stretch>
                  <a:fillRect l="-1135" t="-5882" b="-16176"/>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712CA925-BE71-4630-8767-E54E20A4C44C}"/>
              </a:ext>
            </a:extLst>
          </p:cNvPr>
          <p:cNvPicPr/>
          <p:nvPr/>
        </p:nvPicPr>
        <p:blipFill>
          <a:blip r:embed="rId4"/>
          <a:stretch>
            <a:fillRect/>
          </a:stretch>
        </p:blipFill>
        <p:spPr>
          <a:xfrm>
            <a:off x="1237129" y="2355732"/>
            <a:ext cx="6422316" cy="719018"/>
          </a:xfrm>
          <a:prstGeom prst="rect">
            <a:avLst/>
          </a:prstGeom>
        </p:spPr>
      </p:pic>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8872FCF0-BC7B-4E48-9388-53DFC50DAD36}"/>
                  </a:ext>
                </a:extLst>
              </p:cNvPr>
              <p:cNvSpPr/>
              <p:nvPr/>
            </p:nvSpPr>
            <p:spPr>
              <a:xfrm>
                <a:off x="400050" y="3192403"/>
                <a:ext cx="7883338" cy="461665"/>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which satisfies the fundamental relation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𝑡</m:t>
                        </m:r>
                      </m:sub>
                    </m:sSub>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𝑡</m:t>
                            </m:r>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𝑡</m:t>
                            </m:r>
                            <m:r>
                              <a:rPr lang="en-US" altLang="zh-CN" i="1">
                                <a:latin typeface="Cambria Math" panose="02040503050406030204" pitchFamily="18" charset="0"/>
                              </a:rPr>
                              <m:t>+1</m:t>
                            </m:r>
                          </m:sub>
                        </m:sSub>
                      </m:e>
                    </m:d>
                    <m:r>
                      <a:rPr lang="en-US" altLang="zh-CN" i="1">
                        <a:latin typeface="Cambria Math" panose="02040503050406030204" pitchFamily="18" charset="0"/>
                      </a:rPr>
                      <m:t>=0</m:t>
                    </m:r>
                  </m:oMath>
                </a14:m>
                <a:endParaRPr lang="zh-CN" altLang="zh-CN" dirty="0"/>
              </a:p>
            </p:txBody>
          </p:sp>
        </mc:Choice>
        <mc:Fallback xmlns="">
          <p:sp>
            <p:nvSpPr>
              <p:cNvPr id="4" name="矩形 3">
                <a:extLst>
                  <a:ext uri="{FF2B5EF4-FFF2-40B4-BE49-F238E27FC236}">
                    <a16:creationId xmlns:a16="http://schemas.microsoft.com/office/drawing/2014/main" id="{8872FCF0-BC7B-4E48-9388-53DFC50DAD36}"/>
                  </a:ext>
                </a:extLst>
              </p:cNvPr>
              <p:cNvSpPr>
                <a:spLocks noRot="1" noChangeAspect="1" noMove="1" noResize="1" noEditPoints="1" noAdjustHandles="1" noChangeArrowheads="1" noChangeShapeType="1" noTextEdit="1"/>
              </p:cNvSpPr>
              <p:nvPr/>
            </p:nvSpPr>
            <p:spPr>
              <a:xfrm>
                <a:off x="400050" y="3192403"/>
                <a:ext cx="7883338" cy="461665"/>
              </a:xfrm>
              <a:prstGeom prst="rect">
                <a:avLst/>
              </a:prstGeom>
              <a:blipFill>
                <a:blip r:embed="rId5"/>
                <a:stretch>
                  <a:fillRect l="-1237"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E2B32A4-661B-49AF-8A95-0C61C5EB68F6}"/>
                  </a:ext>
                </a:extLst>
              </p:cNvPr>
              <p:cNvSpPr/>
              <p:nvPr/>
            </p:nvSpPr>
            <p:spPr>
              <a:xfrm>
                <a:off x="123713" y="4608391"/>
                <a:ext cx="8896573" cy="1569660"/>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Inparticular, we assume that cross-sectional heterogeneity in risk prices </a:t>
                </a: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𝑏</m:t>
                        </m:r>
                      </m:e>
                      <m:sub>
                        <m:r>
                          <a:rPr lang="en-US" altLang="zh-CN" sz="2400" b="0" i="1" dirty="0" smtClean="0">
                            <a:latin typeface="Cambria Math" panose="02040503050406030204" pitchFamily="18" charset="0"/>
                            <a:cs typeface="Times New Roman" panose="02020603050405020304" pitchFamily="18" charset="0"/>
                          </a:rPr>
                          <m:t>𝑡</m:t>
                        </m:r>
                      </m:sub>
                    </m:sSub>
                  </m:oMath>
                </a14:m>
                <a:r>
                  <a:rPr lang="zh-CN" altLang="en-US" sz="2400" dirty="0">
                    <a:latin typeface="Times New Roman" panose="02020603050405020304" pitchFamily="18" charset="0"/>
                    <a:cs typeface="Times New Roman" panose="02020603050405020304" pitchFamily="18" charset="0"/>
                  </a:rPr>
                  <a:t> can be largely captured by K observable stock characteristics,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𝑡</m:t>
                        </m:r>
                      </m:sub>
                    </m:sSub>
                  </m:oMath>
                </a14:m>
                <a:r>
                  <a:rPr lang="zh-CN" altLang="en-US" sz="2400" dirty="0">
                    <a:latin typeface="Times New Roman" panose="02020603050405020304" pitchFamily="18" charset="0"/>
                    <a:cs typeface="Times New Roman" panose="02020603050405020304" pitchFamily="18" charset="0"/>
                  </a:rPr>
                  <a:t> ,with </a:t>
                </a:r>
                <a14:m>
                  <m:oMath xmlns:m="http://schemas.openxmlformats.org/officeDocument/2006/math">
                    <m:r>
                      <a:rPr lang="en-US" altLang="zh-CN" i="1">
                        <a:latin typeface="Cambria Math" panose="02040503050406030204" pitchFamily="18" charset="0"/>
                      </a:rPr>
                      <m:t>𝐾</m:t>
                    </m:r>
                    <m:r>
                      <a:rPr lang="en-US" altLang="zh-CN" i="1">
                        <a:latin typeface="Cambria Math" panose="02040503050406030204" pitchFamily="18" charset="0"/>
                      </a:rPr>
                      <m:t>≪</m:t>
                    </m:r>
                    <m:r>
                      <a:rPr lang="en-US" altLang="zh-CN" i="1">
                        <a:latin typeface="Cambria Math" panose="02040503050406030204" pitchFamily="18" charset="0"/>
                      </a:rPr>
                      <m:t>𝑁</m:t>
                    </m:r>
                  </m:oMath>
                </a14:m>
                <a:r>
                  <a:rPr lang="zh-CN" altLang="en-US" sz="2400" dirty="0">
                    <a:latin typeface="Times New Roman" panose="02020603050405020304" pitchFamily="18" charset="0"/>
                    <a:cs typeface="Times New Roman" panose="02020603050405020304" pitchFamily="18" charset="0"/>
                  </a:rPr>
                  <a:t>. Time-series variation in the importance of each characteristic is summarized by the vector δ t of size K×1.</a:t>
                </a:r>
              </a:p>
            </p:txBody>
          </p:sp>
        </mc:Choice>
        <mc:Fallback xmlns="">
          <p:sp>
            <p:nvSpPr>
              <p:cNvPr id="11" name="矩形 10">
                <a:extLst>
                  <a:ext uri="{FF2B5EF4-FFF2-40B4-BE49-F238E27FC236}">
                    <a16:creationId xmlns:a16="http://schemas.microsoft.com/office/drawing/2014/main" id="{7E2B32A4-661B-49AF-8A95-0C61C5EB68F6}"/>
                  </a:ext>
                </a:extLst>
              </p:cNvPr>
              <p:cNvSpPr>
                <a:spLocks noRot="1" noChangeAspect="1" noMove="1" noResize="1" noEditPoints="1" noAdjustHandles="1" noChangeArrowheads="1" noChangeShapeType="1" noTextEdit="1"/>
              </p:cNvSpPr>
              <p:nvPr/>
            </p:nvSpPr>
            <p:spPr>
              <a:xfrm>
                <a:off x="123713" y="4608391"/>
                <a:ext cx="8896573" cy="1569660"/>
              </a:xfrm>
              <a:prstGeom prst="rect">
                <a:avLst/>
              </a:prstGeom>
              <a:blipFill>
                <a:blip r:embed="rId6"/>
                <a:stretch>
                  <a:fillRect l="-1027" t="-3113" r="-1644" b="-85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4176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2020/5/30</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17</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method</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2680115E-D9E6-41CD-B2C4-58FC5D0A8B67}"/>
              </a:ext>
            </a:extLst>
          </p:cNvPr>
          <p:cNvSpPr/>
          <p:nvPr/>
        </p:nvSpPr>
        <p:spPr>
          <a:xfrm>
            <a:off x="129092" y="1166955"/>
            <a:ext cx="8595360"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Assumption 1. Stock-level SDF loadings can be represented as</a:t>
            </a:r>
          </a:p>
        </p:txBody>
      </p:sp>
      <p:pic>
        <p:nvPicPr>
          <p:cNvPr id="8" name="图片 7">
            <a:extLst>
              <a:ext uri="{FF2B5EF4-FFF2-40B4-BE49-F238E27FC236}">
                <a16:creationId xmlns:a16="http://schemas.microsoft.com/office/drawing/2014/main" id="{A09E011B-BF39-48E9-AB78-2E9BB08616EA}"/>
              </a:ext>
            </a:extLst>
          </p:cNvPr>
          <p:cNvPicPr/>
          <p:nvPr/>
        </p:nvPicPr>
        <p:blipFill>
          <a:blip r:embed="rId3"/>
          <a:stretch>
            <a:fillRect/>
          </a:stretch>
        </p:blipFill>
        <p:spPr>
          <a:xfrm>
            <a:off x="2782331" y="2198746"/>
            <a:ext cx="3486150" cy="956968"/>
          </a:xfrm>
          <a:prstGeom prst="rect">
            <a:avLst/>
          </a:prstGeom>
        </p:spPr>
      </p:pic>
      <p:pic>
        <p:nvPicPr>
          <p:cNvPr id="10" name="图片 9">
            <a:extLst>
              <a:ext uri="{FF2B5EF4-FFF2-40B4-BE49-F238E27FC236}">
                <a16:creationId xmlns:a16="http://schemas.microsoft.com/office/drawing/2014/main" id="{A7C4BBD9-FA1A-4944-B688-BFFE27B68046}"/>
              </a:ext>
            </a:extLst>
          </p:cNvPr>
          <p:cNvPicPr/>
          <p:nvPr/>
        </p:nvPicPr>
        <p:blipFill>
          <a:blip r:embed="rId4"/>
          <a:stretch>
            <a:fillRect/>
          </a:stretch>
        </p:blipFill>
        <p:spPr>
          <a:xfrm>
            <a:off x="2513927" y="4451007"/>
            <a:ext cx="3478081" cy="691471"/>
          </a:xfrm>
          <a:prstGeom prst="rect">
            <a:avLst/>
          </a:prstGeom>
        </p:spPr>
      </p:pic>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CD1F176-88FF-41F3-90E1-F7C59FAB5385}"/>
                  </a:ext>
                </a:extLst>
              </p:cNvPr>
              <p:cNvSpPr/>
              <p:nvPr/>
            </p:nvSpPr>
            <p:spPr>
              <a:xfrm>
                <a:off x="129092" y="3392321"/>
                <a:ext cx="8713694" cy="830997"/>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where C</a:t>
                </a:r>
                <a:r>
                  <a:rPr lang="zh-CN" altLang="en-US"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 is an N×K matrix of stock characteristics and δ</a:t>
                </a:r>
                <a:r>
                  <a:rPr lang="zh-CN" altLang="en-US"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 is a K×1 vector of (possibly) time-varying coefficients, and </a:t>
                </a:r>
                <a14:m>
                  <m:oMath xmlns:m="http://schemas.openxmlformats.org/officeDocument/2006/math">
                    <m:r>
                      <a:rPr lang="en-US" altLang="zh-CN" i="1">
                        <a:latin typeface="Cambria Math" panose="02040503050406030204" pitchFamily="18" charset="0"/>
                      </a:rPr>
                      <m:t>𝐾</m:t>
                    </m:r>
                    <m:r>
                      <a:rPr lang="en-US" altLang="zh-CN" i="1">
                        <a:latin typeface="Cambria Math" panose="02040503050406030204" pitchFamily="18" charset="0"/>
                      </a:rPr>
                      <m:t>≪</m:t>
                    </m:r>
                    <m:r>
                      <a:rPr lang="en-US" altLang="zh-CN" i="1">
                        <a:latin typeface="Cambria Math" panose="02040503050406030204" pitchFamily="18" charset="0"/>
                      </a:rPr>
                      <m:t>𝑁</m:t>
                    </m:r>
                  </m:oMath>
                </a14:m>
                <a:r>
                  <a:rPr lang="zh-CN" altLang="en-US" sz="2400" dirty="0">
                    <a:latin typeface="Times New Roman" panose="02020603050405020304" pitchFamily="18" charset="0"/>
                    <a:cs typeface="Times New Roman" panose="02020603050405020304" pitchFamily="18" charset="0"/>
                  </a:rPr>
                  <a:t>.</a:t>
                </a:r>
              </a:p>
            </p:txBody>
          </p:sp>
        </mc:Choice>
        <mc:Fallback xmlns="">
          <p:sp>
            <p:nvSpPr>
              <p:cNvPr id="4" name="矩形 3">
                <a:extLst>
                  <a:ext uri="{FF2B5EF4-FFF2-40B4-BE49-F238E27FC236}">
                    <a16:creationId xmlns:a16="http://schemas.microsoft.com/office/drawing/2014/main" id="{DCD1F176-88FF-41F3-90E1-F7C59FAB5385}"/>
                  </a:ext>
                </a:extLst>
              </p:cNvPr>
              <p:cNvSpPr>
                <a:spLocks noRot="1" noChangeAspect="1" noMove="1" noResize="1" noEditPoints="1" noAdjustHandles="1" noChangeArrowheads="1" noChangeShapeType="1" noTextEdit="1"/>
              </p:cNvSpPr>
              <p:nvPr/>
            </p:nvSpPr>
            <p:spPr>
              <a:xfrm>
                <a:off x="129092" y="3392321"/>
                <a:ext cx="8713694" cy="830997"/>
              </a:xfrm>
              <a:prstGeom prst="rect">
                <a:avLst/>
              </a:prstGeom>
              <a:blipFill>
                <a:blip r:embed="rId5"/>
                <a:stretch>
                  <a:fillRect l="-1049" t="-6569" b="-15328"/>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C8D61990-8A07-4D9F-A796-EFF66AC85105}"/>
              </a:ext>
            </a:extLst>
          </p:cNvPr>
          <p:cNvSpPr/>
          <p:nvPr/>
        </p:nvSpPr>
        <p:spPr>
          <a:xfrm>
            <a:off x="1820194" y="5712604"/>
            <a:ext cx="8896574" cy="461665"/>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are “characteristics-managed” factor portfolios</a:t>
            </a:r>
          </a:p>
        </p:txBody>
      </p:sp>
      <p:pic>
        <p:nvPicPr>
          <p:cNvPr id="12" name="图片 11">
            <a:extLst>
              <a:ext uri="{FF2B5EF4-FFF2-40B4-BE49-F238E27FC236}">
                <a16:creationId xmlns:a16="http://schemas.microsoft.com/office/drawing/2014/main" id="{09667FC4-6062-4E7C-9C7C-DDC3745C828B}"/>
              </a:ext>
            </a:extLst>
          </p:cNvPr>
          <p:cNvPicPr>
            <a:picLocks noChangeAspect="1"/>
          </p:cNvPicPr>
          <p:nvPr/>
        </p:nvPicPr>
        <p:blipFill>
          <a:blip r:embed="rId6"/>
          <a:stretch>
            <a:fillRect/>
          </a:stretch>
        </p:blipFill>
        <p:spPr>
          <a:xfrm>
            <a:off x="451821" y="5815554"/>
            <a:ext cx="1005927" cy="342930"/>
          </a:xfrm>
          <a:prstGeom prst="rect">
            <a:avLst/>
          </a:prstGeom>
        </p:spPr>
      </p:pic>
    </p:spTree>
    <p:extLst>
      <p:ext uri="{BB962C8B-B14F-4D97-AF65-F5344CB8AC3E}">
        <p14:creationId xmlns:p14="http://schemas.microsoft.com/office/powerpoint/2010/main" val="3604475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2020/5/30</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18</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method</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2680115E-D9E6-41CD-B2C4-58FC5D0A8B67}"/>
              </a:ext>
            </a:extLst>
          </p:cNvPr>
          <p:cNvSpPr/>
          <p:nvPr/>
        </p:nvSpPr>
        <p:spPr>
          <a:xfrm>
            <a:off x="129092" y="1744577"/>
            <a:ext cx="8595360" cy="1200329"/>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Assumption 2. (Absence of near-arbitrage) There are usually no near-arbitrage opportunities: average conditional squared Sharpe ratios are bounded above by a constant.</a:t>
            </a:r>
          </a:p>
        </p:txBody>
      </p:sp>
    </p:spTree>
    <p:extLst>
      <p:ext uri="{BB962C8B-B14F-4D97-AF65-F5344CB8AC3E}">
        <p14:creationId xmlns:p14="http://schemas.microsoft.com/office/powerpoint/2010/main" val="60923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2020/5/30</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19</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method</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2680115E-D9E6-41CD-B2C4-58FC5D0A8B67}"/>
                  </a:ext>
                </a:extLst>
              </p:cNvPr>
              <p:cNvSpPr/>
              <p:nvPr/>
            </p:nvSpPr>
            <p:spPr>
              <a:xfrm>
                <a:off x="129092" y="1744577"/>
                <a:ext cx="8595360" cy="830997"/>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 Letting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𝑃𝐶</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+1</m:t>
                        </m:r>
                      </m:sub>
                    </m:sSub>
                  </m:oMath>
                </a14:m>
                <a:r>
                  <a:rPr lang="en-US" altLang="zh-CN" dirty="0"/>
                  <a:t> </a:t>
                </a:r>
                <a:r>
                  <a:rPr lang="en-US" altLang="zh-CN" sz="2400" dirty="0">
                    <a:latin typeface="Times New Roman" panose="02020603050405020304" pitchFamily="18" charset="0"/>
                    <a:cs typeface="Times New Roman" panose="02020603050405020304" pitchFamily="18" charset="0"/>
                  </a:rPr>
                  <a:t>be the </a:t>
                </a:r>
                <a:r>
                  <a:rPr lang="en-US" altLang="zh-CN" sz="2400" dirty="0" err="1">
                    <a:latin typeface="Times New Roman" panose="02020603050405020304" pitchFamily="18" charset="0"/>
                    <a:cs typeface="Times New Roman" panose="02020603050405020304" pitchFamily="18" charset="0"/>
                  </a:rPr>
                  <a:t>ith</a:t>
                </a:r>
                <a:r>
                  <a:rPr lang="en-US" altLang="zh-CN" sz="2400" dirty="0">
                    <a:latin typeface="Times New Roman" panose="02020603050405020304" pitchFamily="18" charset="0"/>
                    <a:cs typeface="Times New Roman" panose="02020603050405020304" pitchFamily="18" charset="0"/>
                  </a:rPr>
                  <a:t> principal component portfolios of the factors F, and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𝜆</m:t>
                        </m:r>
                      </m:e>
                      <m:sub>
                        <m:r>
                          <a:rPr lang="en-US" altLang="zh-CN" i="1">
                            <a:latin typeface="Cambria Math" panose="02040503050406030204" pitchFamily="18" charset="0"/>
                          </a:rPr>
                          <m:t>𝑖</m:t>
                        </m:r>
                      </m:sub>
                    </m:sSub>
                  </m:oMath>
                </a14:m>
                <a:r>
                  <a:rPr lang="en-US" altLang="zh-CN" dirty="0"/>
                  <a:t> </a:t>
                </a:r>
                <a:r>
                  <a:rPr lang="en-US" altLang="zh-CN" sz="2400" dirty="0">
                    <a:latin typeface="Times New Roman" panose="02020603050405020304" pitchFamily="18" charset="0"/>
                    <a:cs typeface="Times New Roman" panose="02020603050405020304" pitchFamily="18" charset="0"/>
                  </a:rPr>
                  <a:t>the corresponding eigenvalue, we have</a:t>
                </a:r>
              </a:p>
            </p:txBody>
          </p:sp>
        </mc:Choice>
        <mc:Fallback xmlns="">
          <p:sp>
            <p:nvSpPr>
              <p:cNvPr id="5" name="矩形 4">
                <a:extLst>
                  <a:ext uri="{FF2B5EF4-FFF2-40B4-BE49-F238E27FC236}">
                    <a16:creationId xmlns:a16="http://schemas.microsoft.com/office/drawing/2014/main" id="{2680115E-D9E6-41CD-B2C4-58FC5D0A8B67}"/>
                  </a:ext>
                </a:extLst>
              </p:cNvPr>
              <p:cNvSpPr>
                <a:spLocks noRot="1" noChangeAspect="1" noMove="1" noResize="1" noEditPoints="1" noAdjustHandles="1" noChangeArrowheads="1" noChangeShapeType="1" noTextEdit="1"/>
              </p:cNvSpPr>
              <p:nvPr/>
            </p:nvSpPr>
            <p:spPr>
              <a:xfrm>
                <a:off x="129092" y="1744577"/>
                <a:ext cx="8595360" cy="830997"/>
              </a:xfrm>
              <a:prstGeom prst="rect">
                <a:avLst/>
              </a:prstGeom>
              <a:blipFill>
                <a:blip r:embed="rId3"/>
                <a:stretch>
                  <a:fillRect l="-1064" t="-5839" r="-2057" b="-15328"/>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7F172E42-5CA3-4C12-9153-AC147E5A2E46}"/>
              </a:ext>
            </a:extLst>
          </p:cNvPr>
          <p:cNvPicPr/>
          <p:nvPr/>
        </p:nvPicPr>
        <p:blipFill>
          <a:blip r:embed="rId4"/>
          <a:stretch>
            <a:fillRect/>
          </a:stretch>
        </p:blipFill>
        <p:spPr>
          <a:xfrm>
            <a:off x="2302136" y="3051809"/>
            <a:ext cx="4636546" cy="1014581"/>
          </a:xfrm>
          <a:prstGeom prst="rect">
            <a:avLst/>
          </a:prstGeom>
        </p:spPr>
      </p:pic>
      <p:sp>
        <p:nvSpPr>
          <p:cNvPr id="4" name="矩形 3">
            <a:extLst>
              <a:ext uri="{FF2B5EF4-FFF2-40B4-BE49-F238E27FC236}">
                <a16:creationId xmlns:a16="http://schemas.microsoft.com/office/drawing/2014/main" id="{E514FE2F-00A8-437F-9A41-219103697382}"/>
              </a:ext>
            </a:extLst>
          </p:cNvPr>
          <p:cNvSpPr/>
          <p:nvPr/>
        </p:nvSpPr>
        <p:spPr>
          <a:xfrm>
            <a:off x="129092" y="4282426"/>
            <a:ext cx="8337176" cy="1569660"/>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he first term represents the benefits of static factor investing. It is the squared Sharpe ratio of an optimal static factor portfolio. </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The second term is our focus in this paper and captures the amount of predictability for each principal component. </a:t>
            </a:r>
          </a:p>
        </p:txBody>
      </p:sp>
    </p:spTree>
    <p:extLst>
      <p:ext uri="{BB962C8B-B14F-4D97-AF65-F5344CB8AC3E}">
        <p14:creationId xmlns:p14="http://schemas.microsoft.com/office/powerpoint/2010/main" val="142165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186C8BC-AF61-4659-B4C6-F879FC30702C}"/>
              </a:ext>
            </a:extLst>
          </p:cNvPr>
          <p:cNvSpPr>
            <a:spLocks noGrp="1"/>
          </p:cNvSpPr>
          <p:nvPr>
            <p:ph type="dt" sz="half" idx="10"/>
          </p:nvPr>
        </p:nvSpPr>
        <p:spPr/>
        <p:txBody>
          <a:bodyPr/>
          <a:lstStyle/>
          <a:p>
            <a:fld id="{82228CA5-696D-4CB3-8923-6E0B31A6AEF9}" type="datetime1">
              <a:rPr lang="zh-CN" altLang="en-US" smtClean="0"/>
              <a:t>2020/5/30</a:t>
            </a:fld>
            <a:endParaRPr lang="zh-CN" altLang="en-US"/>
          </a:p>
        </p:txBody>
      </p:sp>
      <p:sp>
        <p:nvSpPr>
          <p:cNvPr id="5" name="灯片编号占位符 4">
            <a:extLst>
              <a:ext uri="{FF2B5EF4-FFF2-40B4-BE49-F238E27FC236}">
                <a16:creationId xmlns:a16="http://schemas.microsoft.com/office/drawing/2014/main" id="{7FA84D4B-54F4-4D72-BB3B-A7AD1A9770E8}"/>
              </a:ext>
            </a:extLst>
          </p:cNvPr>
          <p:cNvSpPr>
            <a:spLocks noGrp="1"/>
          </p:cNvSpPr>
          <p:nvPr>
            <p:ph type="sldNum" sz="quarter" idx="12"/>
          </p:nvPr>
        </p:nvSpPr>
        <p:spPr/>
        <p:txBody>
          <a:bodyPr/>
          <a:lstStyle/>
          <a:p>
            <a:fld id="{56682430-6088-448C-9E69-CB0F29779420}" type="slidenum">
              <a:rPr lang="zh-CN" altLang="en-US" smtClean="0"/>
              <a:t>2</a:t>
            </a:fld>
            <a:endParaRPr lang="zh-CN" altLang="en-US"/>
          </a:p>
        </p:txBody>
      </p:sp>
      <p:sp>
        <p:nvSpPr>
          <p:cNvPr id="6" name="标题 1">
            <a:extLst>
              <a:ext uri="{FF2B5EF4-FFF2-40B4-BE49-F238E27FC236}">
                <a16:creationId xmlns:a16="http://schemas.microsoft.com/office/drawing/2014/main" id="{274A4021-B06A-4104-834D-5E0A3A8A6BC6}"/>
              </a:ext>
            </a:extLst>
          </p:cNvPr>
          <p:cNvSpPr>
            <a:spLocks noGrp="1"/>
          </p:cNvSpPr>
          <p:nvPr>
            <p:ph type="title"/>
          </p:nvPr>
        </p:nvSpPr>
        <p:spPr>
          <a:xfrm>
            <a:off x="495011" y="282500"/>
            <a:ext cx="7886700" cy="1325563"/>
          </a:xfrm>
        </p:spPr>
        <p:txBody>
          <a:bodyPr>
            <a:normAutofit/>
          </a:bodyPr>
          <a:lstStyle/>
          <a:p>
            <a:pPr>
              <a:lnSpc>
                <a:spcPct val="120000"/>
              </a:lnSpc>
            </a:pPr>
            <a:r>
              <a:rPr lang="en-US" altLang="zh-CN" sz="5000" dirty="0">
                <a:latin typeface="+mn-lt"/>
                <a:ea typeface="+mn-ea"/>
                <a:cs typeface="+mn-ea"/>
                <a:sym typeface="+mn-lt"/>
              </a:rPr>
              <a:t>Outline</a:t>
            </a:r>
            <a:endParaRPr lang="zh-CN" altLang="en-US" sz="5000" dirty="0">
              <a:latin typeface="+mn-lt"/>
              <a:ea typeface="+mn-ea"/>
              <a:cs typeface="+mn-ea"/>
              <a:sym typeface="+mn-lt"/>
            </a:endParaRPr>
          </a:p>
        </p:txBody>
      </p:sp>
      <p:sp>
        <p:nvSpPr>
          <p:cNvPr id="7" name="内容占位符 2">
            <a:extLst>
              <a:ext uri="{FF2B5EF4-FFF2-40B4-BE49-F238E27FC236}">
                <a16:creationId xmlns:a16="http://schemas.microsoft.com/office/drawing/2014/main" id="{99FAF7A5-7EFB-4200-BAFE-4DAAC0E8D8B8}"/>
              </a:ext>
            </a:extLst>
          </p:cNvPr>
          <p:cNvSpPr>
            <a:spLocks noGrp="1"/>
          </p:cNvSpPr>
          <p:nvPr>
            <p:ph idx="1"/>
          </p:nvPr>
        </p:nvSpPr>
        <p:spPr>
          <a:xfrm>
            <a:off x="762289" y="1608063"/>
            <a:ext cx="7619423" cy="4351338"/>
          </a:xfrm>
        </p:spPr>
        <p:txBody>
          <a:bodyPr>
            <a:normAutofit/>
          </a:bodyPr>
          <a:lstStyle/>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Introduction</a:t>
            </a:r>
          </a:p>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Research design</a:t>
            </a:r>
          </a:p>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Empirical result</a:t>
            </a:r>
          </a:p>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Conclusion</a:t>
            </a:r>
          </a:p>
          <a:p>
            <a:pPr marL="514350" indent="-514350">
              <a:lnSpc>
                <a:spcPct val="120000"/>
              </a:lnSpc>
              <a:spcBef>
                <a:spcPct val="0"/>
              </a:spcBef>
              <a:buFont typeface="+mj-lt"/>
              <a:buAutoNum type="arabicPeriod"/>
            </a:pPr>
            <a:endParaRPr lang="zh-CN" altLang="en-US" sz="2800" dirty="0">
              <a:cs typeface="+mn-ea"/>
              <a:sym typeface="+mn-lt"/>
            </a:endParaRPr>
          </a:p>
        </p:txBody>
      </p:sp>
    </p:spTree>
    <p:extLst>
      <p:ext uri="{BB962C8B-B14F-4D97-AF65-F5344CB8AC3E}">
        <p14:creationId xmlns:p14="http://schemas.microsoft.com/office/powerpoint/2010/main" val="2700425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2020/5/30</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20</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method</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2680115E-D9E6-41CD-B2C4-58FC5D0A8B67}"/>
              </a:ext>
            </a:extLst>
          </p:cNvPr>
          <p:cNvSpPr/>
          <p:nvPr/>
        </p:nvSpPr>
        <p:spPr>
          <a:xfrm>
            <a:off x="129092" y="1744577"/>
            <a:ext cx="8595360" cy="1200329"/>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Second, we can ask how much each PC portfolio contributes to the total predictability of returns. As a measure of the total amount of predictability we define the total R2 as</a:t>
            </a:r>
          </a:p>
        </p:txBody>
      </p:sp>
      <p:pic>
        <p:nvPicPr>
          <p:cNvPr id="9" name="图片 8">
            <a:extLst>
              <a:ext uri="{FF2B5EF4-FFF2-40B4-BE49-F238E27FC236}">
                <a16:creationId xmlns:a16="http://schemas.microsoft.com/office/drawing/2014/main" id="{F821B38C-3FAF-48ED-87F7-F5B4066A8875}"/>
              </a:ext>
            </a:extLst>
          </p:cNvPr>
          <p:cNvPicPr/>
          <p:nvPr/>
        </p:nvPicPr>
        <p:blipFill rotWithShape="1">
          <a:blip r:embed="rId3"/>
          <a:srcRect l="-7938" r="7938"/>
          <a:stretch/>
        </p:blipFill>
        <p:spPr>
          <a:xfrm>
            <a:off x="800772" y="3496000"/>
            <a:ext cx="7547161" cy="1746777"/>
          </a:xfrm>
          <a:prstGeom prst="rect">
            <a:avLst/>
          </a:prstGeom>
        </p:spPr>
      </p:pic>
      <p:pic>
        <p:nvPicPr>
          <p:cNvPr id="4" name="图片 3">
            <a:extLst>
              <a:ext uri="{FF2B5EF4-FFF2-40B4-BE49-F238E27FC236}">
                <a16:creationId xmlns:a16="http://schemas.microsoft.com/office/drawing/2014/main" id="{5F08B40E-94A8-49E5-BF2E-3DF2F602615E}"/>
              </a:ext>
            </a:extLst>
          </p:cNvPr>
          <p:cNvPicPr>
            <a:picLocks noChangeAspect="1"/>
          </p:cNvPicPr>
          <p:nvPr/>
        </p:nvPicPr>
        <p:blipFill rotWithShape="1">
          <a:blip r:embed="rId4"/>
          <a:srcRect t="-3183" r="40791"/>
          <a:stretch/>
        </p:blipFill>
        <p:spPr>
          <a:xfrm>
            <a:off x="3054723" y="5567279"/>
            <a:ext cx="1678641" cy="665556"/>
          </a:xfrm>
          <a:prstGeom prst="rect">
            <a:avLst/>
          </a:prstGeom>
        </p:spPr>
      </p:pic>
    </p:spTree>
    <p:extLst>
      <p:ext uri="{BB962C8B-B14F-4D97-AF65-F5344CB8AC3E}">
        <p14:creationId xmlns:p14="http://schemas.microsoft.com/office/powerpoint/2010/main" val="2139652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2020/5/30</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21</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method</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2680115E-D9E6-41CD-B2C4-58FC5D0A8B67}"/>
                  </a:ext>
                </a:extLst>
              </p:cNvPr>
              <p:cNvSpPr/>
              <p:nvPr/>
            </p:nvSpPr>
            <p:spPr>
              <a:xfrm>
                <a:off x="0" y="1490008"/>
                <a:ext cx="8595360" cy="1569660"/>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We define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𝑡</m:t>
                        </m:r>
                        <m:r>
                          <a:rPr lang="en-US" altLang="zh-CN" i="1">
                            <a:latin typeface="Cambria Math" panose="02040503050406030204" pitchFamily="18" charset="0"/>
                          </a:rPr>
                          <m:t>+1</m:t>
                        </m:r>
                      </m:sub>
                    </m:sSub>
                  </m:oMath>
                </a14:m>
                <a:r>
                  <a:rPr lang="en-US" altLang="zh-CN" sz="2400" dirty="0">
                    <a:latin typeface="Times New Roman" panose="02020603050405020304" pitchFamily="18" charset="0"/>
                    <a:cs typeface="Times New Roman" panose="02020603050405020304" pitchFamily="18" charset="0"/>
                  </a:rPr>
                  <a:t> as the vector of the largest principal component portfolios of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𝑡</m:t>
                        </m:r>
                        <m:r>
                          <a:rPr lang="en-US" altLang="zh-CN" i="1">
                            <a:latin typeface="Cambria Math" panose="02040503050406030204" pitchFamily="18" charset="0"/>
                          </a:rPr>
                          <m:t>+1</m:t>
                        </m:r>
                      </m:sub>
                    </m:sSub>
                  </m:oMath>
                </a14:m>
                <a:r>
                  <a:rPr lang="en-US" altLang="zh-CN" dirty="0"/>
                  <a:t> </a:t>
                </a:r>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The following proposition summarizes the implications of this result for the SDF and the optimal factor timing portfolio.</a:t>
                </a:r>
              </a:p>
            </p:txBody>
          </p:sp>
        </mc:Choice>
        <mc:Fallback xmlns="">
          <p:sp>
            <p:nvSpPr>
              <p:cNvPr id="5" name="矩形 4">
                <a:extLst>
                  <a:ext uri="{FF2B5EF4-FFF2-40B4-BE49-F238E27FC236}">
                    <a16:creationId xmlns:a16="http://schemas.microsoft.com/office/drawing/2014/main" id="{2680115E-D9E6-41CD-B2C4-58FC5D0A8B67}"/>
                  </a:ext>
                </a:extLst>
              </p:cNvPr>
              <p:cNvSpPr>
                <a:spLocks noRot="1" noChangeAspect="1" noMove="1" noResize="1" noEditPoints="1" noAdjustHandles="1" noChangeArrowheads="1" noChangeShapeType="1" noTextEdit="1"/>
              </p:cNvSpPr>
              <p:nvPr/>
            </p:nvSpPr>
            <p:spPr>
              <a:xfrm>
                <a:off x="0" y="1490008"/>
                <a:ext cx="8595360" cy="1569660"/>
              </a:xfrm>
              <a:prstGeom prst="rect">
                <a:avLst/>
              </a:prstGeom>
              <a:blipFill>
                <a:blip r:embed="rId3"/>
                <a:stretch>
                  <a:fillRect l="-1064" t="-3101" r="-1277" b="-7752"/>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D46745FE-9F87-46E7-AE7F-A07AC740832D}"/>
              </a:ext>
            </a:extLst>
          </p:cNvPr>
          <p:cNvPicPr/>
          <p:nvPr/>
        </p:nvPicPr>
        <p:blipFill>
          <a:blip r:embed="rId4"/>
          <a:stretch>
            <a:fillRect/>
          </a:stretch>
        </p:blipFill>
        <p:spPr>
          <a:xfrm>
            <a:off x="1657350" y="4786689"/>
            <a:ext cx="5528758" cy="1048431"/>
          </a:xfrm>
          <a:prstGeom prst="rect">
            <a:avLst/>
          </a:prstGeom>
        </p:spPr>
      </p:pic>
      <p:sp>
        <p:nvSpPr>
          <p:cNvPr id="4" name="矩形 3">
            <a:extLst>
              <a:ext uri="{FF2B5EF4-FFF2-40B4-BE49-F238E27FC236}">
                <a16:creationId xmlns:a16="http://schemas.microsoft.com/office/drawing/2014/main" id="{FF8406AC-06E9-4E34-8C79-1C652FCBCF61}"/>
              </a:ext>
            </a:extLst>
          </p:cNvPr>
          <p:cNvSpPr/>
          <p:nvPr/>
        </p:nvSpPr>
        <p:spPr>
          <a:xfrm>
            <a:off x="0" y="3798333"/>
            <a:ext cx="8485766" cy="830997"/>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Proposition 1. Under Assumption 1 and Assumption 2, the SDF can be approximated by a combination of the dominant factors:</a:t>
            </a:r>
          </a:p>
        </p:txBody>
      </p:sp>
    </p:spTree>
    <p:extLst>
      <p:ext uri="{BB962C8B-B14F-4D97-AF65-F5344CB8AC3E}">
        <p14:creationId xmlns:p14="http://schemas.microsoft.com/office/powerpoint/2010/main" val="1801125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2020/5/30</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22</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method</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2680115E-D9E6-41CD-B2C4-58FC5D0A8B67}"/>
              </a:ext>
            </a:extLst>
          </p:cNvPr>
          <p:cNvSpPr/>
          <p:nvPr/>
        </p:nvSpPr>
        <p:spPr>
          <a:xfrm>
            <a:off x="129092" y="1970488"/>
            <a:ext cx="8595360" cy="830997"/>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Equivalently, the maximum Sharpe ratio factor timing portfolio can be approximated by:</a:t>
            </a:r>
          </a:p>
        </p:txBody>
      </p:sp>
      <p:pic>
        <p:nvPicPr>
          <p:cNvPr id="8" name="图片 7">
            <a:extLst>
              <a:ext uri="{FF2B5EF4-FFF2-40B4-BE49-F238E27FC236}">
                <a16:creationId xmlns:a16="http://schemas.microsoft.com/office/drawing/2014/main" id="{8E4E79DC-41AF-4785-A06A-77F6F9FEA585}"/>
              </a:ext>
            </a:extLst>
          </p:cNvPr>
          <p:cNvPicPr/>
          <p:nvPr/>
        </p:nvPicPr>
        <p:blipFill>
          <a:blip r:embed="rId3"/>
          <a:stretch>
            <a:fillRect/>
          </a:stretch>
        </p:blipFill>
        <p:spPr>
          <a:xfrm>
            <a:off x="1376978" y="3362207"/>
            <a:ext cx="5400339" cy="1422475"/>
          </a:xfrm>
          <a:prstGeom prst="rect">
            <a:avLst/>
          </a:prstGeom>
        </p:spPr>
      </p:pic>
    </p:spTree>
    <p:extLst>
      <p:ext uri="{BB962C8B-B14F-4D97-AF65-F5344CB8AC3E}">
        <p14:creationId xmlns:p14="http://schemas.microsoft.com/office/powerpoint/2010/main" val="3088422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2020/5/30</a:t>
            </a:fld>
            <a:endParaRPr lang="zh-CN" altLang="en-US" dirty="0"/>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851535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a:t>
            </a:r>
            <a:endParaRPr lang="en-US" altLang="zh-CN" sz="2800" dirty="0">
              <a:latin typeface="Times New Roman" panose="02020603050405020304" pitchFamily="18" charset="0"/>
              <a:cs typeface="Times New Roman" panose="02020603050405020304" pitchFamily="18" charset="0"/>
              <a:sym typeface="+mn-lt"/>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7C189960-DF69-4108-82E2-AA5EDD728086}"/>
                  </a:ext>
                </a:extLst>
              </p:cNvPr>
              <p:cNvSpPr/>
              <p:nvPr/>
            </p:nvSpPr>
            <p:spPr>
              <a:xfrm>
                <a:off x="45575" y="1189850"/>
                <a:ext cx="8731609" cy="4401205"/>
              </a:xfrm>
              <a:prstGeom prst="rect">
                <a:avLst/>
              </a:prstGeom>
            </p:spPr>
            <p:txBody>
              <a:bodyPr wrap="square">
                <a:spAutoFit/>
              </a:bodyPr>
              <a:lstStyle/>
              <a:p>
                <a:pPr indent="266700">
                  <a:spcAft>
                    <a:spcPts val="0"/>
                  </a:spcAft>
                </a:pPr>
                <a:r>
                  <a:rPr lang="en-US" altLang="zh-CN" sz="2400" dirty="0">
                    <a:latin typeface="Times New Roman" panose="02020603050405020304" pitchFamily="18" charset="0"/>
                    <a:cs typeface="Times New Roman" panose="02020603050405020304" pitchFamily="18" charset="0"/>
                  </a:rPr>
                  <a:t>To summarize, our assumptions lead to the following approach to measure conditional expected returns and engage in factor timing:</a:t>
                </a:r>
              </a:p>
              <a:p>
                <a:pPr indent="266700">
                  <a:spcAft>
                    <a:spcPts val="0"/>
                  </a:spcAft>
                </a:pPr>
                <a:r>
                  <a:rPr lang="en-US" altLang="zh-CN" sz="2400" dirty="0">
                    <a:latin typeface="Times New Roman" panose="02020603050405020304" pitchFamily="18" charset="0"/>
                    <a:cs typeface="Times New Roman" panose="02020603050405020304" pitchFamily="18" charset="0"/>
                  </a:rPr>
                  <a:t>1. Start from a set of pricing factors </a:t>
                </a:r>
                <a14:m>
                  <m:oMath xmlns:m="http://schemas.openxmlformats.org/officeDocument/2006/math">
                    <m:sSub>
                      <m:sSubPr>
                        <m:ctrlPr>
                          <a:rPr lang="zh-CN" altLang="zh-CN" sz="2400" i="1">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oMath>
                </a14:m>
                <a:r>
                  <a:rPr lang="en-US" altLang="zh-CN" sz="32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p>
              <a:p>
                <a:pPr indent="266700"/>
                <a:r>
                  <a:rPr lang="en-US" altLang="zh-CN" sz="2400" dirty="0">
                    <a:latin typeface="Times New Roman" panose="02020603050405020304" pitchFamily="18" charset="0"/>
                    <a:cs typeface="Times New Roman" panose="02020603050405020304" pitchFamily="18" charset="0"/>
                  </a:rPr>
                  <a:t>2. Reduce this set of factors to a few dominant components,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𝑡</m:t>
                        </m:r>
                        <m:r>
                          <a:rPr lang="en-US" altLang="zh-CN" i="1">
                            <a:latin typeface="Cambria Math" panose="02040503050406030204" pitchFamily="18" charset="0"/>
                          </a:rPr>
                          <m:t>+1</m:t>
                        </m:r>
                      </m:sub>
                    </m:sSub>
                  </m:oMath>
                </a14:m>
                <a:r>
                  <a:rPr lang="en-US" altLang="zh-CN" sz="2400" dirty="0">
                    <a:latin typeface="Times New Roman" panose="02020603050405020304" pitchFamily="18" charset="0"/>
                    <a:cs typeface="Times New Roman" panose="02020603050405020304" pitchFamily="18" charset="0"/>
                  </a:rPr>
                  <a:t> , using principal components analysis.</a:t>
                </a:r>
              </a:p>
              <a:p>
                <a:pPr indent="266700">
                  <a:spcAft>
                    <a:spcPts val="0"/>
                  </a:spcAft>
                </a:pPr>
                <a:r>
                  <a:rPr lang="en-US" altLang="zh-CN" sz="2400" dirty="0">
                    <a:latin typeface="Times New Roman" panose="02020603050405020304" pitchFamily="18" charset="0"/>
                    <a:cs typeface="Times New Roman" panose="02020603050405020304" pitchFamily="18" charset="0"/>
                  </a:rPr>
                  <a:t>3. Produce separate individual forecasts of each of the </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𝑍</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oMath>
                </a14:m>
                <a:r>
                  <a:rPr lang="en-US" altLang="zh-CN" sz="32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,that is measures of  E</a:t>
                </a:r>
                <a14:m>
                  <m:oMath xmlns:m="http://schemas.openxmlformats.org/officeDocument/2006/math">
                    <m:d>
                      <m:dPr>
                        <m:begChr m:val="["/>
                        <m:endChr m:val="]"/>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𝑍</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e>
                    </m:d>
                  </m:oMath>
                </a14:m>
                <a:r>
                  <a:rPr lang="en-US" altLang="zh-CN" sz="2400" dirty="0">
                    <a:latin typeface="Times New Roman" panose="02020603050405020304" pitchFamily="18" charset="0"/>
                    <a:cs typeface="Times New Roman" panose="02020603050405020304" pitchFamily="18" charset="0"/>
                  </a:rPr>
                  <a:t>.</a:t>
                </a:r>
              </a:p>
              <a:p>
                <a:pPr indent="266700">
                  <a:spcAft>
                    <a:spcPts val="0"/>
                  </a:spcAft>
                </a:pPr>
                <a:r>
                  <a:rPr lang="en-US" altLang="zh-CN" sz="2400" dirty="0">
                    <a:latin typeface="Times New Roman" panose="02020603050405020304" pitchFamily="18" charset="0"/>
                    <a:cs typeface="Times New Roman" panose="02020603050405020304" pitchFamily="18" charset="0"/>
                  </a:rPr>
                  <a:t>4. To measure the conditional expected factor returns, apply these forecasts to factors using their loadings on the dominant components.</a:t>
                </a:r>
              </a:p>
              <a:p>
                <a:pPr indent="266700">
                  <a:spcAft>
                    <a:spcPts val="0"/>
                  </a:spcAft>
                </a:pPr>
                <a:r>
                  <a:rPr lang="en-US" altLang="zh-CN" sz="2400" dirty="0">
                    <a:latin typeface="Times New Roman" panose="02020603050405020304" pitchFamily="18" charset="0"/>
                    <a:cs typeface="Times New Roman" panose="02020603050405020304" pitchFamily="18" charset="0"/>
                  </a:rPr>
                  <a:t>5. To engage in factor timing or estimate the SDF, use these forecasts to construct the portfolio.</a:t>
                </a:r>
              </a:p>
            </p:txBody>
          </p:sp>
        </mc:Choice>
        <mc:Fallback xmlns="">
          <p:sp>
            <p:nvSpPr>
              <p:cNvPr id="9" name="矩形 8">
                <a:extLst>
                  <a:ext uri="{FF2B5EF4-FFF2-40B4-BE49-F238E27FC236}">
                    <a16:creationId xmlns:a16="http://schemas.microsoft.com/office/drawing/2014/main" id="{7C189960-DF69-4108-82E2-AA5EDD728086}"/>
                  </a:ext>
                </a:extLst>
              </p:cNvPr>
              <p:cNvSpPr>
                <a:spLocks noRot="1" noChangeAspect="1" noMove="1" noResize="1" noEditPoints="1" noAdjustHandles="1" noChangeArrowheads="1" noChangeShapeType="1" noTextEdit="1"/>
              </p:cNvSpPr>
              <p:nvPr/>
            </p:nvSpPr>
            <p:spPr>
              <a:xfrm>
                <a:off x="45575" y="1189850"/>
                <a:ext cx="8731609" cy="4401205"/>
              </a:xfrm>
              <a:prstGeom prst="rect">
                <a:avLst/>
              </a:prstGeom>
              <a:blipFill>
                <a:blip r:embed="rId3"/>
                <a:stretch>
                  <a:fillRect l="-1047" t="-1108" r="-488" b="-22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0671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2ACCF193-EF0B-464E-A5B4-AA378DF08BC1}"/>
              </a:ext>
            </a:extLst>
          </p:cNvPr>
          <p:cNvPicPr/>
          <p:nvPr/>
        </p:nvPicPr>
        <p:blipFill>
          <a:blip r:embed="rId3"/>
          <a:stretch>
            <a:fillRect/>
          </a:stretch>
        </p:blipFill>
        <p:spPr>
          <a:xfrm>
            <a:off x="208343" y="1244612"/>
            <a:ext cx="8750461" cy="2493988"/>
          </a:xfrm>
          <a:prstGeom prst="rect">
            <a:avLst/>
          </a:prstGeom>
        </p:spPr>
      </p:pic>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24</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D79A6A61-7A80-4846-9C9D-F84192BEE085}"/>
                  </a:ext>
                </a:extLst>
              </p:cNvPr>
              <p:cNvSpPr/>
              <p:nvPr/>
            </p:nvSpPr>
            <p:spPr>
              <a:xfrm>
                <a:off x="46513" y="4032099"/>
                <a:ext cx="9000668" cy="1323439"/>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The first PC accounts for one fourth of the total variation. These five components jointly explain nearly two-thirds of the total variation in returns. Our portfolios are market neutral, so we also include the aggregate market portfolio as a potentially important pricing factor. In other words, we study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𝑚𝑘𝑡</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𝑃𝐶</m:t>
                        </m:r>
                      </m:e>
                      <m:sub>
                        <m:r>
                          <a:rPr lang="en-US" altLang="zh-CN" i="1">
                            <a:latin typeface="Cambria Math" panose="02040503050406030204" pitchFamily="18" charset="0"/>
                          </a:rPr>
                          <m:t>1,</m:t>
                        </m:r>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𝑃𝐶</m:t>
                        </m:r>
                      </m:e>
                      <m:sub>
                        <m:r>
                          <a:rPr lang="en-US" altLang="zh-CN" i="1">
                            <a:latin typeface="Cambria Math" panose="02040503050406030204" pitchFamily="18" charset="0"/>
                          </a:rPr>
                          <m:t>5,</m:t>
                        </m:r>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oMath>
                </a14:m>
                <a:endParaRPr lang="zh-CN" altLang="zh-CN" dirty="0"/>
              </a:p>
            </p:txBody>
          </p:sp>
        </mc:Choice>
        <mc:Fallback xmlns="">
          <p:sp>
            <p:nvSpPr>
              <p:cNvPr id="13" name="矩形 12">
                <a:extLst>
                  <a:ext uri="{FF2B5EF4-FFF2-40B4-BE49-F238E27FC236}">
                    <a16:creationId xmlns:a16="http://schemas.microsoft.com/office/drawing/2014/main" id="{D79A6A61-7A80-4846-9C9D-F84192BEE085}"/>
                  </a:ext>
                </a:extLst>
              </p:cNvPr>
              <p:cNvSpPr>
                <a:spLocks noRot="1" noChangeAspect="1" noMove="1" noResize="1" noEditPoints="1" noAdjustHandles="1" noChangeArrowheads="1" noChangeShapeType="1" noTextEdit="1"/>
              </p:cNvSpPr>
              <p:nvPr/>
            </p:nvSpPr>
            <p:spPr>
              <a:xfrm>
                <a:off x="46513" y="4032099"/>
                <a:ext cx="9000668" cy="1323439"/>
              </a:xfrm>
              <a:prstGeom prst="rect">
                <a:avLst/>
              </a:prstGeom>
              <a:blipFill>
                <a:blip r:embed="rId4"/>
                <a:stretch>
                  <a:fillRect l="-745" t="-2294" b="-6422"/>
                </a:stretch>
              </a:blipFill>
            </p:spPr>
            <p:txBody>
              <a:bodyPr/>
              <a:lstStyle/>
              <a:p>
                <a:r>
                  <a:rPr lang="zh-CN" altLang="en-US">
                    <a:noFill/>
                  </a:rPr>
                  <a:t> </a:t>
                </a:r>
              </a:p>
            </p:txBody>
          </p:sp>
        </mc:Fallback>
      </mc:AlternateContent>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Dominant components of the factors</a:t>
            </a:r>
            <a:endParaRPr lang="en-US" altLang="zh-CN" dirty="0">
              <a:latin typeface="Times New Roman" panose="02020603050405020304" pitchFamily="18" charset="0"/>
              <a:cs typeface="Times New Roman" panose="02020603050405020304" pitchFamily="18" charset="0"/>
            </a:endParaRPr>
          </a:p>
        </p:txBody>
      </p:sp>
      <p:sp>
        <p:nvSpPr>
          <p:cNvPr id="7" name="日期占位符 1">
            <a:extLst>
              <a:ext uri="{FF2B5EF4-FFF2-40B4-BE49-F238E27FC236}">
                <a16:creationId xmlns:a16="http://schemas.microsoft.com/office/drawing/2014/main" id="{1103A396-EF4E-4C89-A16E-35D1A6DD10B6}"/>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2020/5/30</a:t>
            </a:fld>
            <a:endParaRPr lang="zh-CN" altLang="en-US" dirty="0"/>
          </a:p>
        </p:txBody>
      </p:sp>
    </p:spTree>
    <p:extLst>
      <p:ext uri="{BB962C8B-B14F-4D97-AF65-F5344CB8AC3E}">
        <p14:creationId xmlns:p14="http://schemas.microsoft.com/office/powerpoint/2010/main" val="1953096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25</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日期占位符 1">
            <a:extLst>
              <a:ext uri="{FF2B5EF4-FFF2-40B4-BE49-F238E27FC236}">
                <a16:creationId xmlns:a16="http://schemas.microsoft.com/office/drawing/2014/main" id="{3BA92C32-91F5-4B2B-8442-F3172B8EF252}"/>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2020/5/30</a:t>
            </a:fld>
            <a:endParaRPr lang="zh-CN" altLang="en-US" dirty="0"/>
          </a:p>
        </p:txBody>
      </p:sp>
      <p:sp>
        <p:nvSpPr>
          <p:cNvPr id="9" name="标题 1">
            <a:extLst>
              <a:ext uri="{FF2B5EF4-FFF2-40B4-BE49-F238E27FC236}">
                <a16:creationId xmlns:a16="http://schemas.microsoft.com/office/drawing/2014/main" id="{C9A733D7-0E9E-4C90-B562-82A9A0C0DF60}"/>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Predictability results</a:t>
            </a:r>
            <a:endParaRPr lang="en-US" altLang="zh-CN"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8760EC90-5BD5-4C74-9A93-3CF2AEB135C9}"/>
              </a:ext>
            </a:extLst>
          </p:cNvPr>
          <p:cNvSpPr/>
          <p:nvPr/>
        </p:nvSpPr>
        <p:spPr>
          <a:xfrm>
            <a:off x="0" y="3902609"/>
            <a:ext cx="9000668" cy="1938992"/>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We obtain these forecasts using standard predictive regressions on valuation ratios.</a:t>
            </a:r>
          </a:p>
          <a:p>
            <a:r>
              <a:rPr lang="en-US" altLang="zh-CN" sz="2000" dirty="0">
                <a:latin typeface="Times New Roman" panose="02020603050405020304" pitchFamily="18" charset="0"/>
                <a:cs typeface="Times New Roman" panose="02020603050405020304" pitchFamily="18" charset="0"/>
              </a:rPr>
              <a:t>Consistent with previous studies, the estimate is not statistically significant for the market.  PCs1 and 4 are unambiguously predictable by their own </a:t>
            </a:r>
            <a:r>
              <a:rPr lang="en-US" altLang="zh-CN" sz="2000" dirty="0" err="1">
                <a:latin typeface="Times New Roman" panose="02020603050405020304" pitchFamily="18" charset="0"/>
                <a:cs typeface="Times New Roman" panose="02020603050405020304" pitchFamily="18" charset="0"/>
              </a:rPr>
              <a:t>bm</a:t>
            </a:r>
            <a:r>
              <a:rPr lang="en-US" altLang="zh-CN" sz="2000" dirty="0">
                <a:latin typeface="Times New Roman" panose="02020603050405020304" pitchFamily="18" charset="0"/>
                <a:cs typeface="Times New Roman" panose="02020603050405020304" pitchFamily="18" charset="0"/>
              </a:rPr>
              <a:t> ratio. The estimated coefficients are large and significant, with t-statistics around 4 and bootstrapped p-values close to 0. Both the in-sample and OOS R2s are large: around 4% for PC1 and around 3.5% for PC4.</a:t>
            </a:r>
          </a:p>
        </p:txBody>
      </p:sp>
      <p:grpSp>
        <p:nvGrpSpPr>
          <p:cNvPr id="2" name="组合 1">
            <a:extLst>
              <a:ext uri="{FF2B5EF4-FFF2-40B4-BE49-F238E27FC236}">
                <a16:creationId xmlns:a16="http://schemas.microsoft.com/office/drawing/2014/main" id="{F538F561-D5D2-43A0-8F12-7AB658D7B657}"/>
              </a:ext>
            </a:extLst>
          </p:cNvPr>
          <p:cNvGrpSpPr/>
          <p:nvPr/>
        </p:nvGrpSpPr>
        <p:grpSpPr>
          <a:xfrm>
            <a:off x="628650" y="957943"/>
            <a:ext cx="7442523" cy="2341286"/>
            <a:chOff x="628650" y="957943"/>
            <a:chExt cx="7442523" cy="2341286"/>
          </a:xfrm>
        </p:grpSpPr>
        <p:pic>
          <p:nvPicPr>
            <p:cNvPr id="14" name="图片 13">
              <a:extLst>
                <a:ext uri="{FF2B5EF4-FFF2-40B4-BE49-F238E27FC236}">
                  <a16:creationId xmlns:a16="http://schemas.microsoft.com/office/drawing/2014/main" id="{A9CF21B5-02AA-42F8-A4C7-2E0056DA1DE7}"/>
                </a:ext>
              </a:extLst>
            </p:cNvPr>
            <p:cNvPicPr/>
            <p:nvPr/>
          </p:nvPicPr>
          <p:blipFill rotWithShape="1">
            <a:blip r:embed="rId3"/>
            <a:srcRect l="5073" r="1309" b="42058"/>
            <a:stretch/>
          </p:blipFill>
          <p:spPr>
            <a:xfrm>
              <a:off x="628650" y="957943"/>
              <a:ext cx="7442523" cy="1631290"/>
            </a:xfrm>
            <a:prstGeom prst="rect">
              <a:avLst/>
            </a:prstGeom>
          </p:spPr>
        </p:pic>
        <p:pic>
          <p:nvPicPr>
            <p:cNvPr id="15" name="图片 14">
              <a:extLst>
                <a:ext uri="{FF2B5EF4-FFF2-40B4-BE49-F238E27FC236}">
                  <a16:creationId xmlns:a16="http://schemas.microsoft.com/office/drawing/2014/main" id="{21F2D725-3F37-4DEC-816D-91506AAE449A}"/>
                </a:ext>
              </a:extLst>
            </p:cNvPr>
            <p:cNvPicPr/>
            <p:nvPr/>
          </p:nvPicPr>
          <p:blipFill rotWithShape="1">
            <a:blip r:embed="rId3"/>
            <a:srcRect l="5073" t="76495" r="1309"/>
            <a:stretch/>
          </p:blipFill>
          <p:spPr>
            <a:xfrm>
              <a:off x="628650" y="2637478"/>
              <a:ext cx="7442523" cy="661751"/>
            </a:xfrm>
            <a:prstGeom prst="rect">
              <a:avLst/>
            </a:prstGeom>
          </p:spPr>
        </p:pic>
      </p:grpSp>
      <p:sp>
        <p:nvSpPr>
          <p:cNvPr id="4" name="矩形 3">
            <a:extLst>
              <a:ext uri="{FF2B5EF4-FFF2-40B4-BE49-F238E27FC236}">
                <a16:creationId xmlns:a16="http://schemas.microsoft.com/office/drawing/2014/main" id="{874BE8BE-D3A1-4E74-BC3C-6129FF345ACE}"/>
              </a:ext>
            </a:extLst>
          </p:cNvPr>
          <p:cNvSpPr/>
          <p:nvPr/>
        </p:nvSpPr>
        <p:spPr>
          <a:xfrm>
            <a:off x="2840019" y="2108499"/>
            <a:ext cx="892885" cy="13205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9E30B08-03A4-4A28-9981-28944E5776C5}"/>
              </a:ext>
            </a:extLst>
          </p:cNvPr>
          <p:cNvSpPr/>
          <p:nvPr/>
        </p:nvSpPr>
        <p:spPr>
          <a:xfrm>
            <a:off x="6165925" y="2108499"/>
            <a:ext cx="892885" cy="13205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6424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3045FFC-18E2-4495-AAEB-B5A2A7990002}"/>
              </a:ext>
            </a:extLst>
          </p:cNvPr>
          <p:cNvPicPr/>
          <p:nvPr/>
        </p:nvPicPr>
        <p:blipFill rotWithShape="1">
          <a:blip r:embed="rId3"/>
          <a:srcRect b="52092"/>
          <a:stretch/>
        </p:blipFill>
        <p:spPr>
          <a:xfrm>
            <a:off x="0" y="859352"/>
            <a:ext cx="9000668" cy="3469580"/>
          </a:xfrm>
          <a:prstGeom prst="rect">
            <a:avLst/>
          </a:prstGeom>
        </p:spPr>
      </p:pic>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26</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日期占位符 1">
            <a:extLst>
              <a:ext uri="{FF2B5EF4-FFF2-40B4-BE49-F238E27FC236}">
                <a16:creationId xmlns:a16="http://schemas.microsoft.com/office/drawing/2014/main" id="{3BA92C32-91F5-4B2B-8442-F3172B8EF252}"/>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2020/5/30</a:t>
            </a:fld>
            <a:endParaRPr lang="zh-CN" altLang="en-US" dirty="0"/>
          </a:p>
        </p:txBody>
      </p:sp>
      <p:sp>
        <p:nvSpPr>
          <p:cNvPr id="9" name="标题 1">
            <a:extLst>
              <a:ext uri="{FF2B5EF4-FFF2-40B4-BE49-F238E27FC236}">
                <a16:creationId xmlns:a16="http://schemas.microsoft.com/office/drawing/2014/main" id="{C9A733D7-0E9E-4C90-B562-82A9A0C0DF60}"/>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Predicting individual factors</a:t>
            </a:r>
            <a:endParaRPr lang="en-US" altLang="zh-CN"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8760EC90-5BD5-4C74-9A93-3CF2AEB135C9}"/>
              </a:ext>
            </a:extLst>
          </p:cNvPr>
          <p:cNvSpPr/>
          <p:nvPr/>
        </p:nvSpPr>
        <p:spPr>
          <a:xfrm>
            <a:off x="71666" y="5215474"/>
            <a:ext cx="9000668" cy="1323439"/>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Table 3 shows the in- and out-of-sample R2 for each anomaly return using our method. Many of the anomalies are highly predictable; roughly half have OOS R2 greater than 1%. The total R2 is 1.03% in-sample and 0.93% OOS.  Our approach allows us to uncover these patterns in a robust way.</a:t>
            </a:r>
          </a:p>
        </p:txBody>
      </p:sp>
    </p:spTree>
    <p:extLst>
      <p:ext uri="{BB962C8B-B14F-4D97-AF65-F5344CB8AC3E}">
        <p14:creationId xmlns:p14="http://schemas.microsoft.com/office/powerpoint/2010/main" val="2923344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27</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日期占位符 1">
            <a:extLst>
              <a:ext uri="{FF2B5EF4-FFF2-40B4-BE49-F238E27FC236}">
                <a16:creationId xmlns:a16="http://schemas.microsoft.com/office/drawing/2014/main" id="{3BA92C32-91F5-4B2B-8442-F3172B8EF252}"/>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2020/5/30</a:t>
            </a:fld>
            <a:endParaRPr lang="zh-CN" altLang="en-US" dirty="0"/>
          </a:p>
        </p:txBody>
      </p:sp>
      <p:sp>
        <p:nvSpPr>
          <p:cNvPr id="9" name="标题 1">
            <a:extLst>
              <a:ext uri="{FF2B5EF4-FFF2-40B4-BE49-F238E27FC236}">
                <a16:creationId xmlns:a16="http://schemas.microsoft.com/office/drawing/2014/main" id="{C9A733D7-0E9E-4C90-B562-82A9A0C0DF60}"/>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Predicting individual factors</a:t>
            </a:r>
            <a:endParaRPr lang="en-US" altLang="zh-CN"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8760EC90-5BD5-4C74-9A93-3CF2AEB135C9}"/>
              </a:ext>
            </a:extLst>
          </p:cNvPr>
          <p:cNvSpPr/>
          <p:nvPr/>
        </p:nvSpPr>
        <p:spPr>
          <a:xfrm>
            <a:off x="143332" y="5215474"/>
            <a:ext cx="9000668" cy="1323439"/>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Table 3 shows the in- and out-of-sample R2 for each anomaly return using our method. Many of the anomalies are highly predictable; roughly half have OOS R2 greater than 1%. The total R2 is 1.03% in-sample and 0.93% OOS.  Our approach allows us to uncover these patterns in a robust way.</a:t>
            </a:r>
          </a:p>
        </p:txBody>
      </p:sp>
      <p:grpSp>
        <p:nvGrpSpPr>
          <p:cNvPr id="2" name="组合 1">
            <a:extLst>
              <a:ext uri="{FF2B5EF4-FFF2-40B4-BE49-F238E27FC236}">
                <a16:creationId xmlns:a16="http://schemas.microsoft.com/office/drawing/2014/main" id="{7E62A19E-CCF8-4092-923B-9ECCAE352969}"/>
              </a:ext>
            </a:extLst>
          </p:cNvPr>
          <p:cNvGrpSpPr/>
          <p:nvPr/>
        </p:nvGrpSpPr>
        <p:grpSpPr>
          <a:xfrm>
            <a:off x="71666" y="1056536"/>
            <a:ext cx="9000668" cy="3455635"/>
            <a:chOff x="71666" y="1056536"/>
            <a:chExt cx="9000668" cy="3455635"/>
          </a:xfrm>
        </p:grpSpPr>
        <p:pic>
          <p:nvPicPr>
            <p:cNvPr id="8" name="图片 7">
              <a:extLst>
                <a:ext uri="{FF2B5EF4-FFF2-40B4-BE49-F238E27FC236}">
                  <a16:creationId xmlns:a16="http://schemas.microsoft.com/office/drawing/2014/main" id="{43045FFC-18E2-4495-AAEB-B5A2A7990002}"/>
                </a:ext>
              </a:extLst>
            </p:cNvPr>
            <p:cNvPicPr/>
            <p:nvPr/>
          </p:nvPicPr>
          <p:blipFill rotWithShape="1">
            <a:blip r:embed="rId3"/>
            <a:srcRect t="49975"/>
            <a:stretch/>
          </p:blipFill>
          <p:spPr>
            <a:xfrm>
              <a:off x="71666" y="1711100"/>
              <a:ext cx="9000668" cy="2801071"/>
            </a:xfrm>
            <a:prstGeom prst="rect">
              <a:avLst/>
            </a:prstGeom>
          </p:spPr>
        </p:pic>
        <p:pic>
          <p:nvPicPr>
            <p:cNvPr id="10" name="图片 9">
              <a:extLst>
                <a:ext uri="{FF2B5EF4-FFF2-40B4-BE49-F238E27FC236}">
                  <a16:creationId xmlns:a16="http://schemas.microsoft.com/office/drawing/2014/main" id="{E968790F-88E1-4176-8763-94B703681336}"/>
                </a:ext>
              </a:extLst>
            </p:cNvPr>
            <p:cNvPicPr/>
            <p:nvPr/>
          </p:nvPicPr>
          <p:blipFill rotWithShape="1">
            <a:blip r:embed="rId3"/>
            <a:srcRect t="835" b="86840"/>
            <a:stretch/>
          </p:blipFill>
          <p:spPr>
            <a:xfrm>
              <a:off x="71666" y="1056536"/>
              <a:ext cx="9000668" cy="690106"/>
            </a:xfrm>
            <a:prstGeom prst="rect">
              <a:avLst/>
            </a:prstGeom>
          </p:spPr>
        </p:pic>
      </p:grpSp>
    </p:spTree>
    <p:extLst>
      <p:ext uri="{BB962C8B-B14F-4D97-AF65-F5344CB8AC3E}">
        <p14:creationId xmlns:p14="http://schemas.microsoft.com/office/powerpoint/2010/main" val="2715982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5F38926F-41F2-42E3-BFDD-405E436018A1}"/>
              </a:ext>
            </a:extLst>
          </p:cNvPr>
          <p:cNvPicPr/>
          <p:nvPr/>
        </p:nvPicPr>
        <p:blipFill rotWithShape="1">
          <a:blip r:embed="rId3"/>
          <a:srcRect b="47945"/>
          <a:stretch/>
        </p:blipFill>
        <p:spPr>
          <a:xfrm>
            <a:off x="261511" y="1176952"/>
            <a:ext cx="8253839" cy="3059375"/>
          </a:xfrm>
          <a:prstGeom prst="rect">
            <a:avLst/>
          </a:prstGeom>
        </p:spPr>
      </p:pic>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28</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日期占位符 1">
            <a:extLst>
              <a:ext uri="{FF2B5EF4-FFF2-40B4-BE49-F238E27FC236}">
                <a16:creationId xmlns:a16="http://schemas.microsoft.com/office/drawing/2014/main" id="{3BA92C32-91F5-4B2B-8442-F3172B8EF252}"/>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2020/5/30</a:t>
            </a:fld>
            <a:endParaRPr lang="zh-CN" altLang="en-US" dirty="0"/>
          </a:p>
        </p:txBody>
      </p:sp>
      <p:sp>
        <p:nvSpPr>
          <p:cNvPr id="9" name="标题 1">
            <a:extLst>
              <a:ext uri="{FF2B5EF4-FFF2-40B4-BE49-F238E27FC236}">
                <a16:creationId xmlns:a16="http://schemas.microsoft.com/office/drawing/2014/main" id="{C9A733D7-0E9E-4C90-B562-82A9A0C0DF60}"/>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Comparison to alternative approaches</a:t>
            </a:r>
            <a:endParaRPr lang="en-US" altLang="zh-CN"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8760EC90-5BD5-4C74-9A93-3CF2AEB135C9}"/>
              </a:ext>
            </a:extLst>
          </p:cNvPr>
          <p:cNvSpPr/>
          <p:nvPr/>
        </p:nvSpPr>
        <p:spPr>
          <a:xfrm>
            <a:off x="143332" y="4441165"/>
            <a:ext cx="9000668" cy="1938992"/>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The first row shows results from a completely unregularized estimation in which each anomaly return is forecast using all fifty anomaly </a:t>
            </a:r>
            <a:r>
              <a:rPr lang="en-US" altLang="zh-CN" sz="2000" dirty="0" err="1">
                <a:latin typeface="Times New Roman" panose="02020603050405020304" pitchFamily="18" charset="0"/>
                <a:cs typeface="Times New Roman" panose="02020603050405020304" pitchFamily="18" charset="0"/>
              </a:rPr>
              <a:t>bm</a:t>
            </a:r>
            <a:r>
              <a:rPr lang="en-US" altLang="zh-CN" sz="2000" dirty="0">
                <a:latin typeface="Times New Roman" panose="02020603050405020304" pitchFamily="18" charset="0"/>
                <a:cs typeface="Times New Roman" panose="02020603050405020304" pitchFamily="18" charset="0"/>
              </a:rPr>
              <a:t> ratios.</a:t>
            </a:r>
          </a:p>
          <a:p>
            <a:r>
              <a:rPr lang="en-US" altLang="zh-CN" sz="2000" dirty="0">
                <a:latin typeface="Times New Roman" panose="02020603050405020304" pitchFamily="18" charset="0"/>
                <a:cs typeface="Times New Roman" panose="02020603050405020304" pitchFamily="18" charset="0"/>
              </a:rPr>
              <a:t>The second row reports results from our method.</a:t>
            </a:r>
          </a:p>
          <a:p>
            <a:r>
              <a:rPr lang="en-US" altLang="zh-CN" sz="2000" dirty="0">
                <a:latin typeface="Times New Roman" panose="02020603050405020304" pitchFamily="18" charset="0"/>
                <a:cs typeface="Times New Roman" panose="02020603050405020304" pitchFamily="18" charset="0"/>
              </a:rPr>
              <a:t>Row 3 shows that ridge regression, even with five predictors, does not deliver robust predictability. Row 4 shows that Lasso does somewhat better, but still substantially worse than using only each portfolio’s own bm.</a:t>
            </a:r>
          </a:p>
        </p:txBody>
      </p:sp>
      <p:sp>
        <p:nvSpPr>
          <p:cNvPr id="8" name="矩形 7">
            <a:extLst>
              <a:ext uri="{FF2B5EF4-FFF2-40B4-BE49-F238E27FC236}">
                <a16:creationId xmlns:a16="http://schemas.microsoft.com/office/drawing/2014/main" id="{1E78C410-9798-4BDE-A8FB-A2334581B65E}"/>
              </a:ext>
            </a:extLst>
          </p:cNvPr>
          <p:cNvSpPr/>
          <p:nvPr/>
        </p:nvSpPr>
        <p:spPr>
          <a:xfrm>
            <a:off x="4156882" y="2297336"/>
            <a:ext cx="973568" cy="19389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3561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29</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日期占位符 1">
            <a:extLst>
              <a:ext uri="{FF2B5EF4-FFF2-40B4-BE49-F238E27FC236}">
                <a16:creationId xmlns:a16="http://schemas.microsoft.com/office/drawing/2014/main" id="{3BA92C32-91F5-4B2B-8442-F3172B8EF252}"/>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2020/5/30</a:t>
            </a:fld>
            <a:endParaRPr lang="zh-CN" altLang="en-US" dirty="0"/>
          </a:p>
        </p:txBody>
      </p:sp>
      <p:sp>
        <p:nvSpPr>
          <p:cNvPr id="9" name="标题 1">
            <a:extLst>
              <a:ext uri="{FF2B5EF4-FFF2-40B4-BE49-F238E27FC236}">
                <a16:creationId xmlns:a16="http://schemas.microsoft.com/office/drawing/2014/main" id="{C9A733D7-0E9E-4C90-B562-82A9A0C0DF60}"/>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Comparison to alternative approaches</a:t>
            </a:r>
            <a:endParaRPr lang="en-US" altLang="zh-CN"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8760EC90-5BD5-4C74-9A93-3CF2AEB135C9}"/>
              </a:ext>
            </a:extLst>
          </p:cNvPr>
          <p:cNvSpPr/>
          <p:nvPr/>
        </p:nvSpPr>
        <p:spPr>
          <a:xfrm>
            <a:off x="143332" y="4725135"/>
            <a:ext cx="9000668" cy="163121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Rows 8 to 12 consider various methods for reducing the dimensionality of the predictors but without any left-hand side (LHS) dimensionality reduction. However, row 5 shows that with the same information set and same estimation technique, restricting to PCs of returns produces a large OOS total R2, highlighting the importance of reducing the dimension of the LHS</a:t>
            </a:r>
          </a:p>
        </p:txBody>
      </p:sp>
      <p:grpSp>
        <p:nvGrpSpPr>
          <p:cNvPr id="2" name="组合 1">
            <a:extLst>
              <a:ext uri="{FF2B5EF4-FFF2-40B4-BE49-F238E27FC236}">
                <a16:creationId xmlns:a16="http://schemas.microsoft.com/office/drawing/2014/main" id="{506C1B5E-9D5B-4F35-B4FC-A7BAFA174E0D}"/>
              </a:ext>
            </a:extLst>
          </p:cNvPr>
          <p:cNvGrpSpPr/>
          <p:nvPr/>
        </p:nvGrpSpPr>
        <p:grpSpPr>
          <a:xfrm>
            <a:off x="266217" y="1585731"/>
            <a:ext cx="7531502" cy="2280197"/>
            <a:chOff x="1946420" y="2025570"/>
            <a:chExt cx="5274310" cy="1658660"/>
          </a:xfrm>
        </p:grpSpPr>
        <p:pic>
          <p:nvPicPr>
            <p:cNvPr id="10" name="图片 9">
              <a:extLst>
                <a:ext uri="{FF2B5EF4-FFF2-40B4-BE49-F238E27FC236}">
                  <a16:creationId xmlns:a16="http://schemas.microsoft.com/office/drawing/2014/main" id="{5F38926F-41F2-42E3-BFDD-405E436018A1}"/>
                </a:ext>
              </a:extLst>
            </p:cNvPr>
            <p:cNvPicPr/>
            <p:nvPr/>
          </p:nvPicPr>
          <p:blipFill rotWithShape="1">
            <a:blip r:embed="rId3"/>
            <a:srcRect t="53188" b="23514"/>
            <a:stretch/>
          </p:blipFill>
          <p:spPr>
            <a:xfrm>
              <a:off x="1946420" y="2963914"/>
              <a:ext cx="5274310" cy="720316"/>
            </a:xfrm>
            <a:prstGeom prst="rect">
              <a:avLst/>
            </a:prstGeom>
          </p:spPr>
        </p:pic>
        <p:pic>
          <p:nvPicPr>
            <p:cNvPr id="8" name="图片 7">
              <a:extLst>
                <a:ext uri="{FF2B5EF4-FFF2-40B4-BE49-F238E27FC236}">
                  <a16:creationId xmlns:a16="http://schemas.microsoft.com/office/drawing/2014/main" id="{91D55E7C-8148-4BFB-BA0C-7A4E3CF35C95}"/>
                </a:ext>
              </a:extLst>
            </p:cNvPr>
            <p:cNvPicPr/>
            <p:nvPr/>
          </p:nvPicPr>
          <p:blipFill rotWithShape="1">
            <a:blip r:embed="rId3"/>
            <a:srcRect t="1994" b="71520"/>
            <a:stretch/>
          </p:blipFill>
          <p:spPr>
            <a:xfrm>
              <a:off x="1946420" y="2025570"/>
              <a:ext cx="5274310" cy="818909"/>
            </a:xfrm>
            <a:prstGeom prst="rect">
              <a:avLst/>
            </a:prstGeom>
          </p:spPr>
        </p:pic>
      </p:grpSp>
      <p:sp>
        <p:nvSpPr>
          <p:cNvPr id="11" name="矩形 10">
            <a:extLst>
              <a:ext uri="{FF2B5EF4-FFF2-40B4-BE49-F238E27FC236}">
                <a16:creationId xmlns:a16="http://schemas.microsoft.com/office/drawing/2014/main" id="{BE9E7EFE-A6C6-4AF9-9CE6-C61139F560BE}"/>
              </a:ext>
            </a:extLst>
          </p:cNvPr>
          <p:cNvSpPr/>
          <p:nvPr/>
        </p:nvSpPr>
        <p:spPr>
          <a:xfrm>
            <a:off x="3750781" y="2283010"/>
            <a:ext cx="892885" cy="14911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860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2020/5/30</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207984" y="1364212"/>
            <a:ext cx="8728031" cy="3477875"/>
          </a:xfrm>
          <a:prstGeom prst="rect">
            <a:avLst/>
          </a:prstGeom>
        </p:spPr>
        <p:txBody>
          <a:bodyPr wrap="square">
            <a:spAutoFit/>
          </a:bodyPr>
          <a:lstStyle/>
          <a:p>
            <a:r>
              <a:rPr lang="zh-CN" altLang="en-US" sz="2800" b="1" dirty="0">
                <a:latin typeface="宋体" panose="02010600030101010101" pitchFamily="2" charset="-122"/>
                <a:ea typeface="宋体" panose="02010600030101010101" pitchFamily="2" charset="-122"/>
                <a:cs typeface="Times New Roman" panose="02020603050405020304" pitchFamily="18" charset="0"/>
              </a:rPr>
              <a:t>因子择时介绍：</a:t>
            </a:r>
            <a:endParaRPr lang="en-US" altLang="zh-CN" sz="2800" b="1"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因子择时（</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factor timing</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），是指在多因子投资的框架下，通过识别影响因子表现的因素，建模预测未来因子收益，动态优化因子权重，使得最终结果优于普通预测。</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因子择时是否可行面临大量争议，目前并没有一个广泛的结论。</a:t>
            </a:r>
          </a:p>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value spread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用于因子择时是否有效的讨论，目前主要分为两个阵营：以</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AQR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Asness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为代表的悲观派和以</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Research Affiliate Arnott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为代表的乐观派。</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153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5F38926F-41F2-42E3-BFDD-405E436018A1}"/>
              </a:ext>
            </a:extLst>
          </p:cNvPr>
          <p:cNvPicPr/>
          <p:nvPr/>
        </p:nvPicPr>
        <p:blipFill>
          <a:blip r:embed="rId3"/>
          <a:stretch>
            <a:fillRect/>
          </a:stretch>
        </p:blipFill>
        <p:spPr>
          <a:xfrm>
            <a:off x="0" y="1056535"/>
            <a:ext cx="8854633" cy="4818644"/>
          </a:xfrm>
          <a:prstGeom prst="rect">
            <a:avLst/>
          </a:prstGeom>
        </p:spPr>
      </p:pic>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30</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日期占位符 1">
            <a:extLst>
              <a:ext uri="{FF2B5EF4-FFF2-40B4-BE49-F238E27FC236}">
                <a16:creationId xmlns:a16="http://schemas.microsoft.com/office/drawing/2014/main" id="{3BA92C32-91F5-4B2B-8442-F3172B8EF252}"/>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2020/5/30</a:t>
            </a:fld>
            <a:endParaRPr lang="zh-CN" altLang="en-US" dirty="0"/>
          </a:p>
        </p:txBody>
      </p:sp>
      <p:sp>
        <p:nvSpPr>
          <p:cNvPr id="9" name="标题 1">
            <a:extLst>
              <a:ext uri="{FF2B5EF4-FFF2-40B4-BE49-F238E27FC236}">
                <a16:creationId xmlns:a16="http://schemas.microsoft.com/office/drawing/2014/main" id="{C9A733D7-0E9E-4C90-B562-82A9A0C0DF60}"/>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Comparison to alternative approaches</a:t>
            </a:r>
            <a:endParaRPr lang="en-US" altLang="zh-CN"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8760EC90-5BD5-4C74-9A93-3CF2AEB135C9}"/>
              </a:ext>
            </a:extLst>
          </p:cNvPr>
          <p:cNvSpPr/>
          <p:nvPr/>
        </p:nvSpPr>
        <p:spPr>
          <a:xfrm>
            <a:off x="261511" y="6059477"/>
            <a:ext cx="9000668" cy="400110"/>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In rows 13–17, we consider predictors besides </a:t>
            </a:r>
            <a:r>
              <a:rPr lang="en-US" altLang="zh-CN" sz="2000" dirty="0" err="1">
                <a:latin typeface="Times New Roman" panose="02020603050405020304" pitchFamily="18" charset="0"/>
                <a:cs typeface="Times New Roman" panose="02020603050405020304" pitchFamily="18" charset="0"/>
              </a:rPr>
              <a:t>bm</a:t>
            </a:r>
            <a:r>
              <a:rPr lang="en-US" altLang="zh-CN" sz="2000" dirty="0">
                <a:latin typeface="Times New Roman" panose="02020603050405020304" pitchFamily="18" charset="0"/>
                <a:cs typeface="Times New Roman" panose="02020603050405020304" pitchFamily="18" charset="0"/>
              </a:rPr>
              <a:t> ratios</a:t>
            </a:r>
          </a:p>
        </p:txBody>
      </p:sp>
      <p:sp>
        <p:nvSpPr>
          <p:cNvPr id="11" name="矩形 10">
            <a:extLst>
              <a:ext uri="{FF2B5EF4-FFF2-40B4-BE49-F238E27FC236}">
                <a16:creationId xmlns:a16="http://schemas.microsoft.com/office/drawing/2014/main" id="{09DD3498-19C9-4C56-9671-D4A72A3D94C0}"/>
              </a:ext>
            </a:extLst>
          </p:cNvPr>
          <p:cNvSpPr/>
          <p:nvPr/>
        </p:nvSpPr>
        <p:spPr>
          <a:xfrm>
            <a:off x="4234875" y="1918975"/>
            <a:ext cx="892885" cy="38786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4784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31</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日期占位符 1">
            <a:extLst>
              <a:ext uri="{FF2B5EF4-FFF2-40B4-BE49-F238E27FC236}">
                <a16:creationId xmlns:a16="http://schemas.microsoft.com/office/drawing/2014/main" id="{3BA92C32-91F5-4B2B-8442-F3172B8EF252}"/>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2020/5/30</a:t>
            </a:fld>
            <a:endParaRPr lang="zh-CN" altLang="en-US" dirty="0"/>
          </a:p>
        </p:txBody>
      </p:sp>
      <p:sp>
        <p:nvSpPr>
          <p:cNvPr id="9" name="标题 1">
            <a:extLst>
              <a:ext uri="{FF2B5EF4-FFF2-40B4-BE49-F238E27FC236}">
                <a16:creationId xmlns:a16="http://schemas.microsoft.com/office/drawing/2014/main" id="{C9A733D7-0E9E-4C90-B562-82A9A0C0DF60}"/>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 Optimal Factor Timing Portfolio</a:t>
            </a:r>
            <a:endParaRPr lang="en-US" altLang="zh-CN"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8760EC90-5BD5-4C74-9A93-3CF2AEB135C9}"/>
              </a:ext>
            </a:extLst>
          </p:cNvPr>
          <p:cNvSpPr/>
          <p:nvPr/>
        </p:nvSpPr>
        <p:spPr>
          <a:xfrm>
            <a:off x="1" y="1330070"/>
            <a:ext cx="9143999" cy="2554545"/>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“Factor timing” (F.T.) is the portfolio described above.</a:t>
            </a:r>
          </a:p>
          <a:p>
            <a:r>
              <a:rPr lang="en-US" altLang="zh-CN" sz="2000" dirty="0">
                <a:latin typeface="Times New Roman" panose="02020603050405020304" pitchFamily="18" charset="0"/>
                <a:cs typeface="Times New Roman" panose="02020603050405020304" pitchFamily="18" charset="0"/>
              </a:rPr>
              <a:t> “Factor investing” (F.I.) sets all return forecasts to their unconditional mean</a:t>
            </a:r>
          </a:p>
          <a:p>
            <a:r>
              <a:rPr lang="en-US" altLang="zh-CN" sz="2000" dirty="0">
                <a:latin typeface="Times New Roman" panose="02020603050405020304" pitchFamily="18" charset="0"/>
                <a:cs typeface="Times New Roman" panose="02020603050405020304" pitchFamily="18" charset="0"/>
              </a:rPr>
              <a:t>“Market timing” (M.T.) does the same except for the market return. </a:t>
            </a:r>
          </a:p>
          <a:p>
            <a:r>
              <a:rPr lang="en-US" altLang="zh-CN" sz="2000" dirty="0">
                <a:latin typeface="Times New Roman" panose="02020603050405020304" pitchFamily="18" charset="0"/>
                <a:cs typeface="Times New Roman" panose="02020603050405020304" pitchFamily="18" charset="0"/>
              </a:rPr>
              <a:t>“Anomaly timing” (A.T.) does the opposite: the market is forecast by its unconditional mean, while anomalies receive dynamic forecasts. </a:t>
            </a:r>
          </a:p>
          <a:p>
            <a:r>
              <a:rPr lang="en-US" altLang="zh-CN" sz="2000" dirty="0">
                <a:latin typeface="Times New Roman" panose="02020603050405020304" pitchFamily="18" charset="0"/>
                <a:cs typeface="Times New Roman" panose="02020603050405020304" pitchFamily="18" charset="0"/>
              </a:rPr>
              <a:t>The “pure anomaly timing” (P.A.T.) portfolio sets the weight on the market to zero and invests in anomalies proportional to the deviation of their forecast to its unconditional average.</a:t>
            </a:r>
          </a:p>
        </p:txBody>
      </p:sp>
      <p:grpSp>
        <p:nvGrpSpPr>
          <p:cNvPr id="4" name="组合 3">
            <a:extLst>
              <a:ext uri="{FF2B5EF4-FFF2-40B4-BE49-F238E27FC236}">
                <a16:creationId xmlns:a16="http://schemas.microsoft.com/office/drawing/2014/main" id="{5BDE2A82-0A52-4CA7-AFB4-CC20678940CE}"/>
              </a:ext>
            </a:extLst>
          </p:cNvPr>
          <p:cNvGrpSpPr/>
          <p:nvPr/>
        </p:nvGrpSpPr>
        <p:grpSpPr>
          <a:xfrm>
            <a:off x="844952" y="3875114"/>
            <a:ext cx="6939602" cy="2982886"/>
            <a:chOff x="1629425" y="3974922"/>
            <a:chExt cx="5074920" cy="2068171"/>
          </a:xfrm>
        </p:grpSpPr>
        <p:pic>
          <p:nvPicPr>
            <p:cNvPr id="10" name="图片 9">
              <a:extLst>
                <a:ext uri="{FF2B5EF4-FFF2-40B4-BE49-F238E27FC236}">
                  <a16:creationId xmlns:a16="http://schemas.microsoft.com/office/drawing/2014/main" id="{7F898081-CE7F-4327-8B86-05709EA74AC3}"/>
                </a:ext>
              </a:extLst>
            </p:cNvPr>
            <p:cNvPicPr/>
            <p:nvPr/>
          </p:nvPicPr>
          <p:blipFill>
            <a:blip r:embed="rId3"/>
            <a:stretch>
              <a:fillRect/>
            </a:stretch>
          </p:blipFill>
          <p:spPr>
            <a:xfrm>
              <a:off x="1629425" y="4313353"/>
              <a:ext cx="5074920" cy="1729740"/>
            </a:xfrm>
            <a:prstGeom prst="rect">
              <a:avLst/>
            </a:prstGeom>
          </p:spPr>
        </p:pic>
        <p:pic>
          <p:nvPicPr>
            <p:cNvPr id="8" name="图片 7">
              <a:extLst>
                <a:ext uri="{FF2B5EF4-FFF2-40B4-BE49-F238E27FC236}">
                  <a16:creationId xmlns:a16="http://schemas.microsoft.com/office/drawing/2014/main" id="{401BBA82-E10D-4A17-B299-37D9C8064957}"/>
                </a:ext>
              </a:extLst>
            </p:cNvPr>
            <p:cNvPicPr/>
            <p:nvPr/>
          </p:nvPicPr>
          <p:blipFill>
            <a:blip r:embed="rId4"/>
            <a:stretch>
              <a:fillRect/>
            </a:stretch>
          </p:blipFill>
          <p:spPr>
            <a:xfrm>
              <a:off x="1993112" y="3974922"/>
              <a:ext cx="4625340" cy="502920"/>
            </a:xfrm>
            <a:prstGeom prst="rect">
              <a:avLst/>
            </a:prstGeom>
          </p:spPr>
        </p:pic>
      </p:grpSp>
    </p:spTree>
    <p:extLst>
      <p:ext uri="{BB962C8B-B14F-4D97-AF65-F5344CB8AC3E}">
        <p14:creationId xmlns:p14="http://schemas.microsoft.com/office/powerpoint/2010/main" val="2918828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CBA144B-DE57-4AF8-9668-7B5CA7AAF7F3}"/>
              </a:ext>
            </a:extLst>
          </p:cNvPr>
          <p:cNvPicPr/>
          <p:nvPr/>
        </p:nvPicPr>
        <p:blipFill>
          <a:blip r:embed="rId3"/>
          <a:stretch>
            <a:fillRect/>
          </a:stretch>
        </p:blipFill>
        <p:spPr>
          <a:xfrm>
            <a:off x="418561" y="1167460"/>
            <a:ext cx="8262451" cy="3002711"/>
          </a:xfrm>
          <a:prstGeom prst="rect">
            <a:avLst/>
          </a:prstGeom>
        </p:spPr>
      </p:pic>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32</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日期占位符 1">
            <a:extLst>
              <a:ext uri="{FF2B5EF4-FFF2-40B4-BE49-F238E27FC236}">
                <a16:creationId xmlns:a16="http://schemas.microsoft.com/office/drawing/2014/main" id="{3BA92C32-91F5-4B2B-8442-F3172B8EF252}"/>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2020/5/30</a:t>
            </a:fld>
            <a:endParaRPr lang="zh-CN" altLang="en-US" dirty="0"/>
          </a:p>
        </p:txBody>
      </p:sp>
      <p:sp>
        <p:nvSpPr>
          <p:cNvPr id="9" name="标题 1">
            <a:extLst>
              <a:ext uri="{FF2B5EF4-FFF2-40B4-BE49-F238E27FC236}">
                <a16:creationId xmlns:a16="http://schemas.microsoft.com/office/drawing/2014/main" id="{C9A733D7-0E9E-4C90-B562-82A9A0C0DF60}"/>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Optimal Factor Timing Portfolio</a:t>
            </a:r>
            <a:endParaRPr lang="en-US" altLang="zh-CN"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8760EC90-5BD5-4C74-9A93-3CF2AEB135C9}"/>
              </a:ext>
            </a:extLst>
          </p:cNvPr>
          <p:cNvSpPr/>
          <p:nvPr/>
        </p:nvSpPr>
        <p:spPr>
          <a:xfrm>
            <a:off x="71666" y="4824351"/>
            <a:ext cx="9000668" cy="1323439"/>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The first performance metric we consider is the unconditional Sharpe ratio: the ratio of the sample mean and the standard deviation of returns. </a:t>
            </a:r>
          </a:p>
          <a:p>
            <a:r>
              <a:rPr lang="en-US" altLang="zh-CN" sz="2000" dirty="0">
                <a:latin typeface="Times New Roman" panose="02020603050405020304" pitchFamily="18" charset="0"/>
                <a:cs typeface="Times New Roman" panose="02020603050405020304" pitchFamily="18" charset="0"/>
              </a:rPr>
              <a:t>One might be tempted to conclude from these numbers that factor timing does not improve performance relative to static factor investing.</a:t>
            </a:r>
          </a:p>
        </p:txBody>
      </p:sp>
      <p:sp>
        <p:nvSpPr>
          <p:cNvPr id="10" name="矩形 9">
            <a:extLst>
              <a:ext uri="{FF2B5EF4-FFF2-40B4-BE49-F238E27FC236}">
                <a16:creationId xmlns:a16="http://schemas.microsoft.com/office/drawing/2014/main" id="{6B3DBFDC-DE62-4D0F-97D7-672759B3E116}"/>
              </a:ext>
            </a:extLst>
          </p:cNvPr>
          <p:cNvSpPr/>
          <p:nvPr/>
        </p:nvSpPr>
        <p:spPr>
          <a:xfrm>
            <a:off x="2239607" y="2409712"/>
            <a:ext cx="5505899" cy="6024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22722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CBA144B-DE57-4AF8-9668-7B5CA7AAF7F3}"/>
              </a:ext>
            </a:extLst>
          </p:cNvPr>
          <p:cNvPicPr/>
          <p:nvPr/>
        </p:nvPicPr>
        <p:blipFill>
          <a:blip r:embed="rId3"/>
          <a:stretch>
            <a:fillRect/>
          </a:stretch>
        </p:blipFill>
        <p:spPr>
          <a:xfrm>
            <a:off x="476434" y="1563964"/>
            <a:ext cx="8331899" cy="2704802"/>
          </a:xfrm>
          <a:prstGeom prst="rect">
            <a:avLst/>
          </a:prstGeom>
        </p:spPr>
      </p:pic>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33</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日期占位符 1">
            <a:extLst>
              <a:ext uri="{FF2B5EF4-FFF2-40B4-BE49-F238E27FC236}">
                <a16:creationId xmlns:a16="http://schemas.microsoft.com/office/drawing/2014/main" id="{3BA92C32-91F5-4B2B-8442-F3172B8EF252}"/>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2020/5/30</a:t>
            </a:fld>
            <a:endParaRPr lang="zh-CN" altLang="en-US" dirty="0"/>
          </a:p>
        </p:txBody>
      </p:sp>
      <p:sp>
        <p:nvSpPr>
          <p:cNvPr id="9" name="标题 1">
            <a:extLst>
              <a:ext uri="{FF2B5EF4-FFF2-40B4-BE49-F238E27FC236}">
                <a16:creationId xmlns:a16="http://schemas.microsoft.com/office/drawing/2014/main" id="{C9A733D7-0E9E-4C90-B562-82A9A0C0DF60}"/>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Optimal Factor Timing Portfolio</a:t>
            </a:r>
            <a:endParaRPr lang="en-US" altLang="zh-CN"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8760EC90-5BD5-4C74-9A93-3CF2AEB135C9}"/>
              </a:ext>
            </a:extLst>
          </p:cNvPr>
          <p:cNvSpPr/>
          <p:nvPr/>
        </p:nvSpPr>
        <p:spPr>
          <a:xfrm>
            <a:off x="71666" y="4884394"/>
            <a:ext cx="9000668" cy="1015663"/>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A second way to evaluate the value of factor timing is to assess whether the timing portfolios expand the unconditional investment opportunity set captured by the static factor investing portfolio.</a:t>
            </a:r>
          </a:p>
        </p:txBody>
      </p:sp>
      <p:sp>
        <p:nvSpPr>
          <p:cNvPr id="11" name="矩形 10">
            <a:extLst>
              <a:ext uri="{FF2B5EF4-FFF2-40B4-BE49-F238E27FC236}">
                <a16:creationId xmlns:a16="http://schemas.microsoft.com/office/drawing/2014/main" id="{A5A24A30-2519-4121-9E48-63D0DD4873A9}"/>
              </a:ext>
            </a:extLst>
          </p:cNvPr>
          <p:cNvSpPr/>
          <p:nvPr/>
        </p:nvSpPr>
        <p:spPr>
          <a:xfrm>
            <a:off x="2411729" y="3213846"/>
            <a:ext cx="5505899" cy="6024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4882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CBA144B-DE57-4AF8-9668-7B5CA7AAF7F3}"/>
              </a:ext>
            </a:extLst>
          </p:cNvPr>
          <p:cNvPicPr/>
          <p:nvPr/>
        </p:nvPicPr>
        <p:blipFill>
          <a:blip r:embed="rId3"/>
          <a:stretch>
            <a:fillRect/>
          </a:stretch>
        </p:blipFill>
        <p:spPr>
          <a:xfrm>
            <a:off x="121641" y="1602656"/>
            <a:ext cx="8850411" cy="2994474"/>
          </a:xfrm>
          <a:prstGeom prst="rect">
            <a:avLst/>
          </a:prstGeom>
        </p:spPr>
      </p:pic>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34</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日期占位符 1">
            <a:extLst>
              <a:ext uri="{FF2B5EF4-FFF2-40B4-BE49-F238E27FC236}">
                <a16:creationId xmlns:a16="http://schemas.microsoft.com/office/drawing/2014/main" id="{3BA92C32-91F5-4B2B-8442-F3172B8EF252}"/>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2020/5/30</a:t>
            </a:fld>
            <a:endParaRPr lang="zh-CN" altLang="en-US" dirty="0"/>
          </a:p>
        </p:txBody>
      </p:sp>
      <p:sp>
        <p:nvSpPr>
          <p:cNvPr id="9" name="标题 1">
            <a:extLst>
              <a:ext uri="{FF2B5EF4-FFF2-40B4-BE49-F238E27FC236}">
                <a16:creationId xmlns:a16="http://schemas.microsoft.com/office/drawing/2014/main" id="{C9A733D7-0E9E-4C90-B562-82A9A0C0DF60}"/>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Optimal Factor Timing Portfolio</a:t>
            </a:r>
            <a:endParaRPr lang="en-US" altLang="zh-CN"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8760EC90-5BD5-4C74-9A93-3CF2AEB135C9}"/>
              </a:ext>
            </a:extLst>
          </p:cNvPr>
          <p:cNvSpPr/>
          <p:nvPr/>
        </p:nvSpPr>
        <p:spPr>
          <a:xfrm>
            <a:off x="46513" y="5003753"/>
            <a:ext cx="9000668" cy="70788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A third take on the value of factor timing is to ask, given our completely estimated model, what utility would a mean-variance investor expect to obtain on average</a:t>
            </a:r>
          </a:p>
        </p:txBody>
      </p:sp>
      <p:sp>
        <p:nvSpPr>
          <p:cNvPr id="10" name="矩形 9">
            <a:extLst>
              <a:ext uri="{FF2B5EF4-FFF2-40B4-BE49-F238E27FC236}">
                <a16:creationId xmlns:a16="http://schemas.microsoft.com/office/drawing/2014/main" id="{67F79A37-E98D-4773-BEC4-D12715460B1E}"/>
              </a:ext>
            </a:extLst>
          </p:cNvPr>
          <p:cNvSpPr/>
          <p:nvPr/>
        </p:nvSpPr>
        <p:spPr>
          <a:xfrm>
            <a:off x="2218091" y="4078968"/>
            <a:ext cx="5925448" cy="2800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6080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2020/5/30</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4. </a:t>
            </a:r>
            <a:r>
              <a:rPr lang="en-US" altLang="zh-CN" dirty="0">
                <a:latin typeface="Times New Roman" panose="02020603050405020304" pitchFamily="18" charset="0"/>
                <a:cs typeface="Times New Roman" panose="02020603050405020304" pitchFamily="18" charset="0"/>
                <a:sym typeface="+mn-lt"/>
              </a:rPr>
              <a:t>Conclusion</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E9B5076B-A9D0-4324-BF90-2495095AA585}"/>
              </a:ext>
            </a:extLst>
          </p:cNvPr>
          <p:cNvSpPr/>
          <p:nvPr/>
        </p:nvSpPr>
        <p:spPr>
          <a:xfrm>
            <a:off x="193638" y="1676848"/>
            <a:ext cx="8853543" cy="2677656"/>
          </a:xfrm>
          <a:prstGeom prst="rect">
            <a:avLst/>
          </a:prstGeom>
        </p:spPr>
        <p:txBody>
          <a:bodyPr wrap="square">
            <a:spAutoFit/>
          </a:bodyPr>
          <a:lstStyle/>
          <a:p>
            <a:pPr marL="342900" indent="-3429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Based on the theory of stochastic discount factor, this paper provides a new perspective and method to solve the problem of factor timing value. </a:t>
            </a:r>
          </a:p>
          <a:p>
            <a:pPr marL="342900" indent="-3429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In this paper, a complete method of factor timing is established</a:t>
            </a:r>
          </a:p>
          <a:p>
            <a:pPr marL="342900" indent="-342900">
              <a:buFontTx/>
              <a:buAutoNum type="arabicPeriod"/>
            </a:pPr>
            <a:r>
              <a:rPr lang="en-US" altLang="zh-CN" sz="2400" dirty="0">
                <a:latin typeface="Times New Roman" panose="02020603050405020304" pitchFamily="18" charset="0"/>
                <a:cs typeface="Times New Roman" panose="02020603050405020304" pitchFamily="18" charset="0"/>
              </a:rPr>
              <a:t>We find that factor timing is very valuable, generating superior performance relative to market timing and factor investing alone.</a:t>
            </a:r>
          </a:p>
          <a:p>
            <a:pPr marL="342900" indent="-342900">
              <a:buFontTx/>
              <a:buAutoNum type="arabicPeriod"/>
            </a:pP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288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2020/5/30</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4</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207984" y="1364212"/>
            <a:ext cx="8728031" cy="3477875"/>
          </a:xfrm>
          <a:prstGeom prst="rect">
            <a:avLst/>
          </a:prstGeom>
        </p:spPr>
        <p:txBody>
          <a:bodyPr wrap="square">
            <a:spAutoFit/>
          </a:bodyPr>
          <a:lstStyle/>
          <a:p>
            <a:r>
              <a:rPr lang="zh-CN" altLang="en-US" sz="2800" b="1" dirty="0">
                <a:latin typeface="宋体" panose="02010600030101010101" pitchFamily="2" charset="-122"/>
                <a:ea typeface="宋体" panose="02010600030101010101" pitchFamily="2" charset="-122"/>
                <a:cs typeface="Times New Roman" panose="02020603050405020304" pitchFamily="18" charset="0"/>
              </a:rPr>
              <a:t>因子择时介绍：</a:t>
            </a:r>
            <a:endParaRPr lang="en-US" altLang="zh-CN" sz="2800" b="1"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学术界一般用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value spread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衡量因子的估值水平，具体计算过程如下：</a:t>
            </a:r>
          </a:p>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在每月末，按因子从小到大分成</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组（以</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组为例），第</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组为多头组，第</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组空头组；</a:t>
            </a:r>
          </a:p>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计算多头组和空头组平均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BM</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，作为两个组合的估值指标；</a:t>
            </a:r>
          </a:p>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多头组合</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BM —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空头组合</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BM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，即为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value spread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当</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value spread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变宽时，因子估值降低，未来收益可能增加；当</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value spread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收窄时，因子估值变高，未来收益可能减少。</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437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2020/5/30</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207984" y="1364212"/>
            <a:ext cx="8728031" cy="3477875"/>
          </a:xfrm>
          <a:prstGeom prst="rect">
            <a:avLst/>
          </a:prstGeom>
        </p:spPr>
        <p:txBody>
          <a:bodyPr wrap="square">
            <a:spAutoFit/>
          </a:bodyPr>
          <a:lstStyle/>
          <a:p>
            <a:r>
              <a:rPr lang="en-US" altLang="zh-CN" sz="2800" b="1" dirty="0">
                <a:latin typeface="宋体" panose="02010600030101010101" pitchFamily="2" charset="-122"/>
                <a:ea typeface="宋体" panose="02010600030101010101" pitchFamily="2" charset="-122"/>
                <a:cs typeface="Times New Roman" panose="02020603050405020304" pitchFamily="18" charset="0"/>
              </a:rPr>
              <a:t>Background</a:t>
            </a:r>
          </a:p>
          <a:p>
            <a:pPr marL="457200" indent="-4572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Aggregate stock returns are predictable over time (e.g., Shiller 1981;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Fama</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and French 1988), creating the scope for investors to engage in market timing. </a:t>
            </a:r>
          </a:p>
          <a:p>
            <a:pPr marL="457200" indent="-4572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Factors beyond the aggregate market are sources of risk premiums in the cross-section of assets (e.g.,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Fama</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and French 1993), creating the basis for factor investing.</a:t>
            </a:r>
          </a:p>
          <a:p>
            <a:pPr marL="457200" indent="-4572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With the more frequent transformation of market style, the importance of factor timing research is also increasing.</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500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2020/5/30</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p>
        </p:txBody>
      </p:sp>
      <p:sp>
        <p:nvSpPr>
          <p:cNvPr id="7" name="矩形 6">
            <a:extLst>
              <a:ext uri="{FF2B5EF4-FFF2-40B4-BE49-F238E27FC236}">
                <a16:creationId xmlns:a16="http://schemas.microsoft.com/office/drawing/2014/main" id="{6E79FAEC-CD4A-4EF8-A5CD-FF128E4549BF}"/>
              </a:ext>
            </a:extLst>
          </p:cNvPr>
          <p:cNvSpPr/>
          <p:nvPr/>
        </p:nvSpPr>
        <p:spPr>
          <a:xfrm>
            <a:off x="420460" y="2047252"/>
            <a:ext cx="8486872" cy="2369880"/>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Motivation</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It seems controversial to explain the importance of factor timing in theory and empirically determining the value of factor timing appears difficult, because doing so requires measuring the predictability of many returns and opens the door for spurious findings.</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991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2020/5/30</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7</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237908" y="1824511"/>
            <a:ext cx="8668183" cy="1631216"/>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Research question</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How valuable is it to construct an optimal factor timing portfolio that unifies cross-sectional and time-series predictability of returns?</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747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2020/5/30</a:t>
            </a:fld>
            <a:endParaRPr lang="zh-CN" altLang="en-US" dirty="0"/>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8</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320343" y="1620724"/>
            <a:ext cx="8716081" cy="3847207"/>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Related researches</a:t>
            </a:r>
          </a:p>
          <a:p>
            <a:pPr marL="457200" indent="-457200">
              <a:buFontTx/>
              <a:buAutoNum type="arabicPeriod"/>
            </a:pP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Freyberger</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Neuhierl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and Weber (2018) use an adaptive group lasso method to test which characteristics provide independent information for the cross-section of expected returns on individual stocks</a:t>
            </a:r>
          </a:p>
          <a:p>
            <a:pPr marL="457200" indent="-4572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Light,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Maslov</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and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Rytchkov</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(2017), Kelly, Pruitt, and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Su</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(2019), and Giglio and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Xiu</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(2018) employ latent factor analysis</a:t>
            </a:r>
          </a:p>
          <a:p>
            <a:pPr marL="457200" indent="-4572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Campbell, Polk, and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Vuolteenaho</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(2009) and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Lochstoer</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and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Tetlock</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(2020), who use panel VAR techniques to forecast firm-level expected returns, then aggregate the estimates into portfolios</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838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2020/5/30</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9</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531831" y="1477032"/>
            <a:ext cx="7886700" cy="3477875"/>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Research Contents</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Firstly, based on the theory of stochastic discount factors, this paper deduces that factor timing is expected to bring higher strategic returns and performance.</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Secondly, this paper establishes a complete method of factor timing. From the information ratio, expected utility and other indicators, factor timing brings greater benefits than market timing and factor investment, which further explains the value of factor timing.</a:t>
            </a:r>
            <a:endParaRPr lang="zh-CN" altLang="zh-CN" sz="2400" dirty="0">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01501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4330</TotalTime>
  <Words>2270</Words>
  <Application>Microsoft Office PowerPoint</Application>
  <PresentationFormat>全屏显示(4:3)</PresentationFormat>
  <Paragraphs>238</Paragraphs>
  <Slides>35</Slides>
  <Notes>33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等线</vt:lpstr>
      <vt:lpstr>汉仪中楷简</vt:lpstr>
      <vt:lpstr>黑体</vt:lpstr>
      <vt:lpstr>宋体</vt:lpstr>
      <vt:lpstr>Arial</vt:lpstr>
      <vt:lpstr>Calibri</vt:lpstr>
      <vt:lpstr>Calibri Light</vt:lpstr>
      <vt:lpstr>Cambria Math</vt:lpstr>
      <vt:lpstr>Times New Roman</vt:lpstr>
      <vt:lpstr>Office 主题​​</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shuo</dc:creator>
  <cp:lastModifiedBy>wang shuo</cp:lastModifiedBy>
  <cp:revision>1784</cp:revision>
  <dcterms:created xsi:type="dcterms:W3CDTF">2019-09-24T13:17:14Z</dcterms:created>
  <dcterms:modified xsi:type="dcterms:W3CDTF">2020-05-30T00:28:42Z</dcterms:modified>
</cp:coreProperties>
</file>