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49" r:id="rId2"/>
    <p:sldId id="532" r:id="rId3"/>
    <p:sldId id="523" r:id="rId4"/>
    <p:sldId id="540" r:id="rId5"/>
    <p:sldId id="545" r:id="rId6"/>
    <p:sldId id="539" r:id="rId7"/>
    <p:sldId id="434" r:id="rId8"/>
    <p:sldId id="518" r:id="rId9"/>
    <p:sldId id="452" r:id="rId10"/>
    <p:sldId id="541" r:id="rId11"/>
    <p:sldId id="546" r:id="rId12"/>
    <p:sldId id="516" r:id="rId13"/>
    <p:sldId id="543" r:id="rId14"/>
    <p:sldId id="467" r:id="rId15"/>
    <p:sldId id="517" r:id="rId16"/>
    <p:sldId id="519" r:id="rId17"/>
    <p:sldId id="536" r:id="rId18"/>
    <p:sldId id="544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0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7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3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7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3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56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3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63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0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3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2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96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5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36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55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12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7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5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0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3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7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650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profitability and mutual fund performance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038245"/>
            <a:ext cx="9015957" cy="1744052"/>
          </a:xfrm>
        </p:spPr>
        <p:txBody>
          <a:bodyPr>
            <a:normAutofit/>
          </a:bodyPr>
          <a:lstStyle/>
          <a:p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Kenchington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D., Wan. C.</a:t>
            </a:r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Yüksel. Z.H.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Banking and Finance, 2019.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analysis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BAE17-F9AA-4138-A41C-6D7644EE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646045"/>
            <a:ext cx="8477250" cy="363855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C834BC8-1DBF-4880-B22D-3C36349C3DEF}"/>
              </a:ext>
            </a:extLst>
          </p:cNvPr>
          <p:cNvCxnSpPr/>
          <p:nvPr/>
        </p:nvCxnSpPr>
        <p:spPr>
          <a:xfrm>
            <a:off x="422910" y="6294755"/>
            <a:ext cx="833501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BAEE9C2-FE37-45DD-91B7-AEF139B5C631}"/>
              </a:ext>
            </a:extLst>
          </p:cNvPr>
          <p:cNvSpPr/>
          <p:nvPr/>
        </p:nvSpPr>
        <p:spPr>
          <a:xfrm>
            <a:off x="447040" y="1380226"/>
            <a:ext cx="823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report the performance differences between the extreme portfolios and the middle portfolio, where the middle portfolio is created out of GPIM quintiles 2–4.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2C37B3-D6CB-4BA8-94A4-32BD6F2DD929}"/>
              </a:ext>
            </a:extLst>
          </p:cNvPr>
          <p:cNvSpPr txBox="1"/>
          <p:nvPr/>
        </p:nvSpPr>
        <p:spPr>
          <a:xfrm>
            <a:off x="77470" y="541528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1C3E8E-4693-45A8-9988-7F32E6E1508A}"/>
              </a:ext>
            </a:extLst>
          </p:cNvPr>
          <p:cNvSpPr txBox="1"/>
          <p:nvPr/>
        </p:nvSpPr>
        <p:spPr>
          <a:xfrm>
            <a:off x="77470" y="5771556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1-3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analysis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E5341-FE0A-416D-922C-08A2189B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2188846"/>
            <a:ext cx="8220075" cy="4238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4F8F3E-B829-4885-965D-3E240539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" y="1288753"/>
            <a:ext cx="8296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17BA0C-2715-4F79-8EE7-DCC99D52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58" y="3902242"/>
            <a:ext cx="6164102" cy="12414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E57E7D-DD5E-407B-B3E5-65F1CE295A29}"/>
              </a:ext>
            </a:extLst>
          </p:cNvPr>
          <p:cNvSpPr/>
          <p:nvPr/>
        </p:nvSpPr>
        <p:spPr>
          <a:xfrm>
            <a:off x="346136" y="1396713"/>
            <a:ext cx="8282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examine the performance of the gross profitability strategy using a multivariate regression framework.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previous literature (e.g., Chen et al., 2004;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Pollet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Wilson, 2008; Jordan and Riley, 2015;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2018), we control for a comprehensive set of fund performance determinants.</a:t>
            </a:r>
          </a:p>
        </p:txBody>
      </p:sp>
    </p:spTree>
    <p:extLst>
      <p:ext uri="{BB962C8B-B14F-4D97-AF65-F5344CB8AC3E}">
        <p14:creationId xmlns:p14="http://schemas.microsoft.com/office/powerpoint/2010/main" val="398489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E97AA6-3A34-4C23-B047-917D0CC2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08"/>
            <a:ext cx="9144000" cy="5390984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A47CFCA-6652-4656-9A96-13A599A3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71" y="136524"/>
            <a:ext cx="7880229" cy="83663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72EB9D-329D-4F31-8565-E69DE0E79103}"/>
              </a:ext>
            </a:extLst>
          </p:cNvPr>
          <p:cNvSpPr txBox="1"/>
          <p:nvPr/>
        </p:nvSpPr>
        <p:spPr>
          <a:xfrm>
            <a:off x="1330960" y="1859280"/>
            <a:ext cx="74371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3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36" y="319386"/>
            <a:ext cx="8433827" cy="157938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explanations for the relation between GPIM and future fund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FC6C1-B7F9-4FFC-8DA2-2E0163791BDF}"/>
              </a:ext>
            </a:extLst>
          </p:cNvPr>
          <p:cNvSpPr/>
          <p:nvPr/>
        </p:nvSpPr>
        <p:spPr>
          <a:xfrm>
            <a:off x="710184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2AB1D5-B55D-4EFA-9C93-CE82F3E690C7}"/>
              </a:ext>
            </a:extLst>
          </p:cNvPr>
          <p:cNvSpPr/>
          <p:nvPr/>
        </p:nvSpPr>
        <p:spPr>
          <a:xfrm>
            <a:off x="1737360" y="3429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ONKA J+ Gulliver"/>
              </a:rPr>
              <a:t>.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D52F0B-2C4D-4D56-B0F5-B5CBC9CF9E6E}"/>
              </a:ext>
            </a:extLst>
          </p:cNvPr>
          <p:cNvSpPr/>
          <p:nvPr/>
        </p:nvSpPr>
        <p:spPr>
          <a:xfrm>
            <a:off x="248136" y="2090172"/>
            <a:ext cx="84338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 we examine explanations for the relation between GPIM and future fund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we explore whether the relation is due to: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profitability-related risk premium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uncontrolled byproducts for correlation with investments in other well-known strategies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Managerial ability</a:t>
            </a:r>
          </a:p>
        </p:txBody>
      </p:sp>
    </p:spTree>
    <p:extLst>
      <p:ext uri="{BB962C8B-B14F-4D97-AF65-F5344CB8AC3E}">
        <p14:creationId xmlns:p14="http://schemas.microsoft.com/office/powerpoint/2010/main" val="203151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Profitability-related risk premium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FC6C1-B7F9-4FFC-8DA2-2E0163791BDF}"/>
              </a:ext>
            </a:extLst>
          </p:cNvPr>
          <p:cNvSpPr/>
          <p:nvPr/>
        </p:nvSpPr>
        <p:spPr>
          <a:xfrm>
            <a:off x="710184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46AEB-600F-457A-B028-870394EB7874}"/>
              </a:ext>
            </a:extLst>
          </p:cNvPr>
          <p:cNvSpPr/>
          <p:nvPr/>
        </p:nvSpPr>
        <p:spPr>
          <a:xfrm>
            <a:off x="529650" y="1464429"/>
            <a:ext cx="80846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explanation for the positive relation between GPIM and future fund performance is that mutual funds with high GPIM are earning a profitability-related risk premium.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French (2015) develop an asset pricing model that explicitly includes a new factor to account for exposure to the profitability premium.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 et al. (2015) build a q-factor model that includes market, size, investment, and profitability factors.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639D8-ADB8-4500-943A-FAFC9DD8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887627"/>
            <a:ext cx="5769610" cy="7720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C291C-453F-4CC6-B6D1-2D2C1E9DD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630" y="5643036"/>
            <a:ext cx="5627370" cy="4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2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2B9D8C-FDFA-46A5-B0DC-E118A823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" y="292101"/>
            <a:ext cx="90963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other investment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61315D-D18F-4478-BF9A-F89719152B76}"/>
              </a:ext>
            </a:extLst>
          </p:cNvPr>
          <p:cNvSpPr/>
          <p:nvPr/>
        </p:nvSpPr>
        <p:spPr>
          <a:xfrm>
            <a:off x="529650" y="1464429"/>
            <a:ext cx="81836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next investigate whether our results could be an unintended byproduct of mutual fund manager’s investing in other anomalies.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our investigation on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size/value anomalies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many mutual funds are set up to exploit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size and value styles, previous research finds that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strategies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widespread among fund managers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Grinblatt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Titman, 1989, 1993;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Grinblatt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1995; Barroso and Santa-Clara, 2015).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further group funds into high and low momentum subsamples based on the median level of UMD loading.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58B55-06D5-4DF2-B2D4-D8D2D9AABF74}"/>
              </a:ext>
            </a:extLst>
          </p:cNvPr>
          <p:cNvSpPr txBox="1"/>
          <p:nvPr/>
        </p:nvSpPr>
        <p:spPr>
          <a:xfrm>
            <a:off x="3495040" y="22555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X 3 X 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43F10-B889-4529-8A43-37280069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402"/>
            <a:ext cx="9144000" cy="401663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62000A4-2651-4EE4-858C-69AA646A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GPIM and fund style categories</a:t>
            </a:r>
          </a:p>
        </p:txBody>
      </p:sp>
    </p:spTree>
    <p:extLst>
      <p:ext uri="{BB962C8B-B14F-4D97-AF65-F5344CB8AC3E}">
        <p14:creationId xmlns:p14="http://schemas.microsoft.com/office/powerpoint/2010/main" val="362857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61315D-D18F-4478-BF9A-F89719152B76}"/>
              </a:ext>
            </a:extLst>
          </p:cNvPr>
          <p:cNvSpPr/>
          <p:nvPr/>
        </p:nvSpPr>
        <p:spPr>
          <a:xfrm>
            <a:off x="529650" y="1464429"/>
            <a:ext cx="818369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investigate whether successfully implementing the gross profitability strategy is related to managerial skill.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show that smaller funds are more likely to exploit profit opportunities because of decreasing returns to scale associated with the liquidity costs of trading.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(Berk and Green, 2004; Chen et al., 2004; Pastor et al., 2017).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managers of high GPIM funds expected to earn higher fees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(Berk and Green, 2004).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1951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61315D-D18F-4478-BF9A-F89719152B76}"/>
              </a:ext>
            </a:extLst>
          </p:cNvPr>
          <p:cNvSpPr/>
          <p:nvPr/>
        </p:nvSpPr>
        <p:spPr>
          <a:xfrm>
            <a:off x="529650" y="1464429"/>
            <a:ext cx="8183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funds in the bottom and middle GPIM quintiles, funds in the top quintile are younger, smaller in size, and have a higher expense ratio, suggesting managers of these funds could have investment skill.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C317ED-6C47-44EA-B5E0-D726F3EF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2411"/>
            <a:ext cx="9144000" cy="28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61315D-D18F-4478-BF9A-F89719152B76}"/>
              </a:ext>
            </a:extLst>
          </p:cNvPr>
          <p:cNvSpPr/>
          <p:nvPr/>
        </p:nvSpPr>
        <p:spPr>
          <a:xfrm>
            <a:off x="529650" y="1464429"/>
            <a:ext cx="8183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next examine how GPIM is related to fund characteristics using the following multivariate logit regression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6B3EC-5D1F-42C5-88DE-9A3DF51A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71" y="2449540"/>
            <a:ext cx="5432457" cy="13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9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E2D1A4-F362-494E-A4EE-05256CAE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31152"/>
            <a:ext cx="88296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7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7F88E-ACDD-464D-89C9-B30A687255E0}"/>
              </a:ext>
            </a:extLst>
          </p:cNvPr>
          <p:cNvSpPr/>
          <p:nvPr/>
        </p:nvSpPr>
        <p:spPr>
          <a:xfrm>
            <a:off x="529650" y="1464429"/>
            <a:ext cx="81836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research argues that managerial skill can also be measured by examining whether managers are able to select better performing stocks and attract new capital/investors (i.e., flows).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consider several additional measures including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Selectivity from Daniel et al. (1997)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of assets under management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fund flows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added measure from Berk and van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Binsbergen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.</a:t>
            </a:r>
          </a:p>
        </p:txBody>
      </p:sp>
    </p:spTree>
    <p:extLst>
      <p:ext uri="{BB962C8B-B14F-4D97-AF65-F5344CB8AC3E}">
        <p14:creationId xmlns:p14="http://schemas.microsoft.com/office/powerpoint/2010/main" val="208259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skill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595D2E-3C6F-4DB9-AC7A-FAC489CB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766"/>
            <a:ext cx="9144000" cy="5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 Why does it require skill to exploit the gross profitability anomaly?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7F88E-ACDD-464D-89C9-B30A687255E0}"/>
              </a:ext>
            </a:extLst>
          </p:cNvPr>
          <p:cNvSpPr/>
          <p:nvPr/>
        </p:nvSpPr>
        <p:spPr>
          <a:xfrm>
            <a:off x="314960" y="1626848"/>
            <a:ext cx="834888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suggest that a subset of skilled fund managers profitably trade on the gross profitability anomaly. This raises a natural question: Why are high gross profitability stocks hard to exploit?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argue that limits to engaging in arbitrage may be the answer.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limit-to-arbitrage literature contends that risk-averse traders avoid or are otherwise impeded from trading on stocks with high limits to arbitrage, mispricing opportunities are often not fully exploited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(Pontiff, 1996, 2006; Shleifer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show that the investment ability of fund managers is more evident in stocks with high idiosyncratic volatility (or arbitrage risk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2009; Puckett and Yan, 2011; Jiang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Verardo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2018 ).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1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Arbitrage limitation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5423D-B495-4293-A6EA-F06931EB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335"/>
            <a:ext cx="9144000" cy="3666609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3CA3FD-B874-4E0D-88BE-4B5F4EAD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1" y="1418304"/>
            <a:ext cx="7977950" cy="479234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proxies for arbitrage risk: stock return volatility and idiosyncratic return volatility.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66BF79-09AE-4F25-8259-36B4F78413B9}"/>
              </a:ext>
            </a:extLst>
          </p:cNvPr>
          <p:cNvSpPr txBox="1"/>
          <p:nvPr/>
        </p:nvSpPr>
        <p:spPr>
          <a:xfrm>
            <a:off x="2448560" y="4136368"/>
            <a:ext cx="2367280" cy="63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8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3CA3FD-B874-4E0D-88BE-4B5F4EAD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1" y="1564007"/>
            <a:ext cx="7977950" cy="479234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 we perform additional analyses to ensure the robustness of our main findings.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examine whether past fund flows drive the positive relation between GPIM and fund performance.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show that mutual funds tend to expand their existing holdings in response to investor inflows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(Edelen, 1999;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Wermers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2003;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Stafford, 20 07;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Frazzini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Lamont, 20 08; Khan et al., 2012; Lou, 2012).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control for alternative measures of firm profitability (trend in GPIM and operating profitability). 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et al. (2015) show that operating profitability has a similar return predictability to gross profitability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we control for active portfolio management measures.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fund managers who deviate from benchmark indexes are more likely to implement the gross profitability strategy.</a:t>
            </a:r>
          </a:p>
        </p:txBody>
      </p:sp>
    </p:spTree>
    <p:extLst>
      <p:ext uri="{BB962C8B-B14F-4D97-AF65-F5344CB8AC3E}">
        <p14:creationId xmlns:p14="http://schemas.microsoft.com/office/powerpoint/2010/main" val="3590436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73114-D6FE-4300-933C-A7954015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423862"/>
            <a:ext cx="8886825" cy="6010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89899E6-EE8D-43D7-B8E6-4BE550101A53}"/>
              </a:ext>
            </a:extLst>
          </p:cNvPr>
          <p:cNvSpPr/>
          <p:nvPr/>
        </p:nvSpPr>
        <p:spPr>
          <a:xfrm>
            <a:off x="5832577" y="299083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Robustness checks 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398389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checks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455AD7-0835-4645-BA5A-69708D2C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439"/>
            <a:ext cx="9144000" cy="21006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18AA69-841E-43E3-85F4-5DECC87D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0820"/>
            <a:ext cx="9144000" cy="20869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3228F6-49E4-4E2B-8972-6FA0D4DF5088}"/>
              </a:ext>
            </a:extLst>
          </p:cNvPr>
          <p:cNvSpPr/>
          <p:nvPr/>
        </p:nvSpPr>
        <p:spPr>
          <a:xfrm>
            <a:off x="3688817" y="1376502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Robustness checks 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4A3C46-7497-45BD-B2B2-EA7404E8EB2E}"/>
              </a:ext>
            </a:extLst>
          </p:cNvPr>
          <p:cNvSpPr/>
          <p:nvPr/>
        </p:nvSpPr>
        <p:spPr>
          <a:xfrm>
            <a:off x="3709137" y="3806154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Robustness checks 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gross profitability anomaly provides a powerful setting to examine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mutual fund managers profit from market anomalies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several reasons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anecdotal evidence suggests professional investment managers are aware of this strategy.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relative to other anomalies, a strategy based on gross profitability is profitable when trading solely on the long-leg ( Stambaugh et al., 2012; Edelen et al., 2016 ).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return predictability of the gross profitability anomaly is robust.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08581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01308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" y="1466532"/>
            <a:ext cx="8250556" cy="51816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examine whether mutual fund managers trade on and profit from the gross profitability anomaly.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 potential explanations and fail to find evidence that it is driven by a profitability-related risk premium or that it is a byproduct of investment style or investment strategies.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show skilled fund managers are more likely to trade profitably on the gross profitability anomaly.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managers of high-GPIM funds exhibit better stock-picking ability and create value by attracting future fund inflows and growing fund assets under management.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gross profitability anomaly is concentrated in stocks with high arbitrage risk and lower analyst coverage, suggesting it may require skill to take advantage of this anomaly.</a:t>
            </a:r>
          </a:p>
        </p:txBody>
      </p:sp>
    </p:spTree>
    <p:extLst>
      <p:ext uri="{BB962C8B-B14F-4D97-AF65-F5344CB8AC3E}">
        <p14:creationId xmlns:p14="http://schemas.microsoft.com/office/powerpoint/2010/main" val="37676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1" y="1569403"/>
            <a:ext cx="8127999" cy="449310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provide strong evidence that a meaningful subset of mutual fund managers profit from an important market anomaly.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our results suggest that fund managers’ exploiting the gross profitability strategy have investment ability.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our research extends the literatures that profitability-related anomalies have significant predictive power for the cross section of stock returns.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9760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DB5D-AEC3-4533-B57D-C411C8B0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B29AB-201D-409D-960F-FE47927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D4201-7BDC-498F-82DB-10C2969D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A828FCE-A340-44EA-8907-65D43A3C2105}"/>
              </a:ext>
            </a:extLst>
          </p:cNvPr>
          <p:cNvSpPr txBox="1">
            <a:spLocks/>
          </p:cNvSpPr>
          <p:nvPr/>
        </p:nvSpPr>
        <p:spPr>
          <a:xfrm>
            <a:off x="628650" y="2736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03390C-E32A-456A-9F47-268DC9D51D4B}"/>
              </a:ext>
            </a:extLst>
          </p:cNvPr>
          <p:cNvSpPr txBox="1"/>
          <p:nvPr/>
        </p:nvSpPr>
        <p:spPr>
          <a:xfrm>
            <a:off x="2686051" y="2050209"/>
            <a:ext cx="18221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potential explanation for this relation?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4F9E21-D7ED-485D-8564-112393B14DE0}"/>
              </a:ext>
            </a:extLst>
          </p:cNvPr>
          <p:cNvSpPr txBox="1"/>
          <p:nvPr/>
        </p:nvSpPr>
        <p:spPr>
          <a:xfrm>
            <a:off x="5567680" y="1319015"/>
            <a:ext cx="3026189" cy="71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 profitability-related risk premium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CC362F-D6D6-4766-A1A4-38234DB7D8AF}"/>
              </a:ext>
            </a:extLst>
          </p:cNvPr>
          <p:cNvSpPr txBox="1"/>
          <p:nvPr/>
        </p:nvSpPr>
        <p:spPr>
          <a:xfrm>
            <a:off x="5567680" y="3363095"/>
            <a:ext cx="30261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managerial ability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2864AB-32D4-45C1-83A5-DCC9643DD709}"/>
              </a:ext>
            </a:extLst>
          </p:cNvPr>
          <p:cNvSpPr txBox="1"/>
          <p:nvPr/>
        </p:nvSpPr>
        <p:spPr>
          <a:xfrm>
            <a:off x="5569171" y="2363736"/>
            <a:ext cx="30261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byproduct of investment anomalies/strategies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49A8AE0-15F1-4809-A0B3-8F30B9B779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508163" y="1676156"/>
            <a:ext cx="1059517" cy="1035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EEF8170-9DC0-4383-A3CB-2E3DE5142DA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508163" y="2711929"/>
            <a:ext cx="1059517" cy="851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D52F2F-43D0-4BC3-9625-C9E877DD98B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508163" y="2711929"/>
            <a:ext cx="1061008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839F1-41F9-450D-B215-A006B1F132FF}"/>
              </a:ext>
            </a:extLst>
          </p:cNvPr>
          <p:cNvSpPr txBox="1"/>
          <p:nvPr/>
        </p:nvSpPr>
        <p:spPr>
          <a:xfrm>
            <a:off x="140771" y="1899710"/>
            <a:ext cx="195652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mutual fund managers exploit the gross profitability anomaly?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2B7FEFB-F35D-4CAE-B067-9EE2A32FB36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2097294" y="2711929"/>
            <a:ext cx="588757" cy="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FA9301-5E4B-4729-990F-71EB3858270E}"/>
              </a:ext>
            </a:extLst>
          </p:cNvPr>
          <p:cNvSpPr txBox="1"/>
          <p:nvPr/>
        </p:nvSpPr>
        <p:spPr>
          <a:xfrm>
            <a:off x="5449861" y="3249846"/>
            <a:ext cx="3255038" cy="65602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214C01-E176-49D9-98D8-21D921780CA2}"/>
              </a:ext>
            </a:extLst>
          </p:cNvPr>
          <p:cNvSpPr txBox="1"/>
          <p:nvPr/>
        </p:nvSpPr>
        <p:spPr>
          <a:xfrm>
            <a:off x="143126" y="4432057"/>
            <a:ext cx="88569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French (2015) five- factor model and Hou et al. (2015) q-factor model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447998-718B-41B0-8441-B26A21625F20}"/>
              </a:ext>
            </a:extLst>
          </p:cNvPr>
          <p:cNvSpPr txBox="1"/>
          <p:nvPr/>
        </p:nvSpPr>
        <p:spPr>
          <a:xfrm>
            <a:off x="46313" y="1223126"/>
            <a:ext cx="9048243" cy="2820220"/>
          </a:xfrm>
          <a:prstGeom prst="rect">
            <a:avLst/>
          </a:prstGeom>
          <a:noFill/>
          <a:ln w="19050">
            <a:solidFill>
              <a:srgbClr val="92D05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06D70-0EE2-4907-82A8-2E37A5895208}"/>
              </a:ext>
            </a:extLst>
          </p:cNvPr>
          <p:cNvSpPr txBox="1"/>
          <p:nvPr/>
        </p:nvSpPr>
        <p:spPr>
          <a:xfrm>
            <a:off x="78740" y="1511055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A87F21-0EA4-445C-88BF-677B67009FF3}"/>
              </a:ext>
            </a:extLst>
          </p:cNvPr>
          <p:cNvSpPr txBox="1"/>
          <p:nvPr/>
        </p:nvSpPr>
        <p:spPr>
          <a:xfrm>
            <a:off x="2418808" y="169572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34E2D3-C5C0-4CF9-B7F5-5B315DB4D051}"/>
              </a:ext>
            </a:extLst>
          </p:cNvPr>
          <p:cNvSpPr txBox="1"/>
          <p:nvPr/>
        </p:nvSpPr>
        <p:spPr>
          <a:xfrm>
            <a:off x="47496" y="408506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6ED031-7CB9-4CD8-AB2B-C299AAC790D3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4570435" y="4043346"/>
            <a:ext cx="1182" cy="38871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9E81575-A043-4035-B495-86A2D3B3B3B1}"/>
              </a:ext>
            </a:extLst>
          </p:cNvPr>
          <p:cNvSpPr txBox="1"/>
          <p:nvPr/>
        </p:nvSpPr>
        <p:spPr>
          <a:xfrm>
            <a:off x="140771" y="4935018"/>
            <a:ext cx="88593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Group funds into nine style boxes based on size and value/growth dimensions.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D889BC6-2671-4F1B-8787-566D4E1CD017}"/>
              </a:ext>
            </a:extLst>
          </p:cNvPr>
          <p:cNvSpPr/>
          <p:nvPr/>
        </p:nvSpPr>
        <p:spPr>
          <a:xfrm>
            <a:off x="140771" y="5418558"/>
            <a:ext cx="88593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Funds with higher expenses, higher portfolio turnover, and superior past risk-adjusted performance are more likely due to managerial skill.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CDF3C57-EA5E-4BF2-9F99-09695BF50E05}"/>
              </a:ext>
            </a:extLst>
          </p:cNvPr>
          <p:cNvSpPr txBox="1"/>
          <p:nvPr/>
        </p:nvSpPr>
        <p:spPr>
          <a:xfrm>
            <a:off x="52381" y="4332935"/>
            <a:ext cx="9048235" cy="195661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4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study addresses the following questions: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mutual fund managers exploit the gross profitability anomaly?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potential explanation for this relation?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125015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4" y="1603505"/>
            <a:ext cx="8691386" cy="511797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(CRSP MF) database, from 1984 to 2014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(monthly) and fund characteristics such as total net assets, expense ratio and turnover.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 Reuters, from 1984 to 2014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Quarterly or semiannual fund equity holdings data.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actively managed domestic equity mutual funds, we eliminate balanced, bond, money market, international, index funds.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funds managing less than $15 million and reported holdings are under 80% or over 120%.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funds with multiple share classes, we compute weighted fund-level variables using class-level total net assets as the weight.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investing measure (GPIM)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/>
              <p:nvPr/>
            </p:nvSpPr>
            <p:spPr>
              <a:xfrm>
                <a:off x="478850" y="1433402"/>
                <a:ext cx="8186298" cy="507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quantify the degree to which funds tilt their holdings toward the gross profitability strategy, we compute the gross profitabil- ity investing measure (GPIM).</a:t>
                </a:r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𝑅𝑎𝑛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quintile rank of stock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’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gross profitability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value of stock j held by fund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percentage of fund value.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𝑝𝑟𝑜𝑓𝑖𝑡𝑎𝑏𝑖𝑙𝑖𝑡𝑦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𝑆𝐴𝐿𝐸𝑄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𝐶𝑂𝐺𝑆𝑄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𝐴𝑇𝑄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end of each quarter t −1, we sort all stocks in the entire CRSP/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Compustat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universe into quintiles based on their gross profitability.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are ranked from 1 to 5 with quintile 1 indicating stocks with the lowest (highest) gross profitability.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0" y="1433402"/>
                <a:ext cx="8186298" cy="5073761"/>
              </a:xfrm>
              <a:prstGeom prst="rect">
                <a:avLst/>
              </a:prstGeom>
              <a:blipFill>
                <a:blip r:embed="rId3"/>
                <a:stretch>
                  <a:fillRect l="-1043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630D960-1B10-4B74-8ED0-5C2560417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70" y="2618888"/>
            <a:ext cx="3088040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E90C5D-CE5B-43EA-97A7-F0E392781228}"/>
              </a:ext>
            </a:extLst>
          </p:cNvPr>
          <p:cNvSpPr/>
          <p:nvPr/>
        </p:nvSpPr>
        <p:spPr>
          <a:xfrm>
            <a:off x="447040" y="1380226"/>
            <a:ext cx="823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sample includes 2889 distinct funds and 310,992 fund-month observations.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4B61BF-97D0-4A1B-894E-9FCDFDC0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8720"/>
            <a:ext cx="9144000" cy="32527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25E8DC-D5AD-457C-A6B6-DE8EC0B172A4}"/>
              </a:ext>
            </a:extLst>
          </p:cNvPr>
          <p:cNvSpPr txBox="1"/>
          <p:nvPr/>
        </p:nvSpPr>
        <p:spPr>
          <a:xfrm>
            <a:off x="25400" y="4993721"/>
            <a:ext cx="843280" cy="717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A963EA-BD7F-4CF4-B807-75DE9FC7C98D}"/>
              </a:ext>
            </a:extLst>
          </p:cNvPr>
          <p:cNvSpPr txBox="1"/>
          <p:nvPr/>
        </p:nvSpPr>
        <p:spPr>
          <a:xfrm>
            <a:off x="4206240" y="2733040"/>
            <a:ext cx="843280" cy="293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15672</TotalTime>
  <Words>1779</Words>
  <Application>Microsoft Office PowerPoint</Application>
  <PresentationFormat>全屏显示(4:3)</PresentationFormat>
  <Paragraphs>248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LONKA J+ Gulliver</vt:lpstr>
      <vt:lpstr>等线</vt:lpstr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Gross profitability and mutual fund performance</vt:lpstr>
      <vt:lpstr>Outline</vt:lpstr>
      <vt:lpstr>Motivation</vt:lpstr>
      <vt:lpstr>Contribution</vt:lpstr>
      <vt:lpstr>PowerPoint 演示文稿</vt:lpstr>
      <vt:lpstr>Research questions</vt:lpstr>
      <vt:lpstr>Research Design: Data</vt:lpstr>
      <vt:lpstr>Gross profit investing measure (GPIM)</vt:lpstr>
      <vt:lpstr>Summary Statistics</vt:lpstr>
      <vt:lpstr>Portfolio analysis</vt:lpstr>
      <vt:lpstr>Portfolio analysis</vt:lpstr>
      <vt:lpstr>Regression analysis</vt:lpstr>
      <vt:lpstr>Regression analysis</vt:lpstr>
      <vt:lpstr>Potential explanations for the relation between GPIM and future fund performance</vt:lpstr>
      <vt:lpstr>Profitability-related risk premium</vt:lpstr>
      <vt:lpstr>PowerPoint 演示文稿</vt:lpstr>
      <vt:lpstr>Correlation with other investment styles</vt:lpstr>
      <vt:lpstr>GPIM and fund style categories</vt:lpstr>
      <vt:lpstr>Investment skill</vt:lpstr>
      <vt:lpstr>Investment skill</vt:lpstr>
      <vt:lpstr>Investment skill</vt:lpstr>
      <vt:lpstr>Investment skill</vt:lpstr>
      <vt:lpstr>Investment skill</vt:lpstr>
      <vt:lpstr>Investment skill</vt:lpstr>
      <vt:lpstr>Further analysis: Why does it require skill to exploit the gross profitability anomaly?</vt:lpstr>
      <vt:lpstr>Arbitrage limitation</vt:lpstr>
      <vt:lpstr>Robustness checks</vt:lpstr>
      <vt:lpstr>Robustness checks</vt:lpstr>
      <vt:lpstr>Robustness checks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Lei Yinru</cp:lastModifiedBy>
  <cp:revision>602</cp:revision>
  <dcterms:created xsi:type="dcterms:W3CDTF">2018-05-20T16:38:52Z</dcterms:created>
  <dcterms:modified xsi:type="dcterms:W3CDTF">2020-05-29T15:01:25Z</dcterms:modified>
</cp:coreProperties>
</file>