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9" r:id="rId3"/>
    <p:sldId id="257" r:id="rId4"/>
    <p:sldId id="263" r:id="rId5"/>
    <p:sldId id="279" r:id="rId6"/>
    <p:sldId id="258" r:id="rId7"/>
    <p:sldId id="260" r:id="rId8"/>
    <p:sldId id="264" r:id="rId9"/>
    <p:sldId id="265" r:id="rId10"/>
    <p:sldId id="266" r:id="rId11"/>
    <p:sldId id="261" r:id="rId12"/>
    <p:sldId id="267" r:id="rId13"/>
    <p:sldId id="268" r:id="rId14"/>
    <p:sldId id="269" r:id="rId15"/>
    <p:sldId id="271" r:id="rId16"/>
    <p:sldId id="270" r:id="rId17"/>
    <p:sldId id="272" r:id="rId18"/>
    <p:sldId id="273" r:id="rId19"/>
    <p:sldId id="274" r:id="rId20"/>
    <p:sldId id="276" r:id="rId21"/>
    <p:sldId id="277" r:id="rId22"/>
    <p:sldId id="278" r:id="rId23"/>
    <p:sldId id="275"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475" autoAdjust="0"/>
  </p:normalViewPr>
  <p:slideViewPr>
    <p:cSldViewPr snapToGrid="0">
      <p:cViewPr varScale="1">
        <p:scale>
          <a:sx n="77" d="100"/>
          <a:sy n="77" d="100"/>
        </p:scale>
        <p:origin x="87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70B82B-8CFE-4268-9DF2-922C4FCDD18B}" type="datetimeFigureOut">
              <a:rPr lang="zh-CN" altLang="en-US" smtClean="0"/>
              <a:t>2020/6/6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40B3D-2778-4DA7-A49A-5532A1472D35}" type="slidenum">
              <a:rPr lang="zh-CN" altLang="en-US" smtClean="0"/>
              <a:t>‹#›</a:t>
            </a:fld>
            <a:endParaRPr lang="zh-CN" altLang="en-US"/>
          </a:p>
        </p:txBody>
      </p:sp>
    </p:spTree>
    <p:extLst>
      <p:ext uri="{BB962C8B-B14F-4D97-AF65-F5344CB8AC3E}">
        <p14:creationId xmlns:p14="http://schemas.microsoft.com/office/powerpoint/2010/main" val="4245849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Brunnermeier</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2001</a:t>
            </a:r>
            <a:r>
              <a:rPr lang="zh-CN" altLang="en-US" sz="1200" kern="1200" dirty="0">
                <a:solidFill>
                  <a:schemeClr val="tx1"/>
                </a:solidFill>
                <a:effectLst/>
                <a:latin typeface="+mn-lt"/>
                <a:ea typeface="+mn-ea"/>
                <a:cs typeface="+mn-cs"/>
              </a:rPr>
              <a:t>）回顾了许多证明理性均衡中趋势有预测能力的模型。</a:t>
            </a:r>
            <a:endParaRPr lang="en-US" altLang="zh-CN" sz="1200" kern="1200" dirty="0">
              <a:solidFill>
                <a:schemeClr val="tx1"/>
              </a:solidFill>
              <a:effectLst/>
              <a:latin typeface="+mn-lt"/>
              <a:ea typeface="+mn-ea"/>
              <a:cs typeface="+mn-cs"/>
            </a:endParaRPr>
          </a:p>
          <a:p>
            <a:r>
              <a:rPr lang="en-US" altLang="zh-CN" sz="1200" kern="1200" dirty="0" err="1">
                <a:solidFill>
                  <a:schemeClr val="tx1"/>
                </a:solidFill>
                <a:effectLst/>
                <a:latin typeface="+mn-lt"/>
                <a:ea typeface="+mn-ea"/>
                <a:cs typeface="+mn-cs"/>
              </a:rPr>
              <a:t>Cespa</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Vives</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2012</a:t>
            </a:r>
            <a:r>
              <a:rPr lang="zh-CN" altLang="en-US" sz="1200" kern="1200" dirty="0">
                <a:solidFill>
                  <a:schemeClr val="tx1"/>
                </a:solidFill>
                <a:effectLst/>
                <a:latin typeface="+mn-lt"/>
                <a:ea typeface="+mn-ea"/>
                <a:cs typeface="+mn-cs"/>
              </a:rPr>
              <a:t>）表明，流动性交易者的存在和资产收益的不确定性将在市场上产生合理的价格趋势。</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effectLst/>
                <a:latin typeface="+mn-lt"/>
                <a:ea typeface="+mn-ea"/>
                <a:cs typeface="+mn-cs"/>
              </a:rPr>
              <a:t>Barberis</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Shleifer</a:t>
            </a:r>
            <a:r>
              <a:rPr lang="zh-CN" altLang="en-US"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Vishny</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1998</a:t>
            </a:r>
            <a:r>
              <a:rPr lang="zh-CN" altLang="en-US" sz="1200" kern="1200" dirty="0">
                <a:solidFill>
                  <a:schemeClr val="tx1"/>
                </a:solidFill>
                <a:effectLst/>
                <a:latin typeface="+mn-lt"/>
                <a:ea typeface="+mn-ea"/>
                <a:cs typeface="+mn-cs"/>
              </a:rPr>
              <a:t>）认为，当投资者在决策时低估了新的信息时，价格会缓慢的吸收信息，这也为我们找寻更多种趋势水平提供了佐证。</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D9B40B3D-2778-4DA7-A49A-5532A1472D35}" type="slidenum">
              <a:rPr lang="zh-CN" altLang="en-US" smtClean="0"/>
              <a:t>4</a:t>
            </a:fld>
            <a:endParaRPr lang="zh-CN" altLang="en-US"/>
          </a:p>
        </p:txBody>
      </p:sp>
    </p:spTree>
    <p:extLst>
      <p:ext uri="{BB962C8B-B14F-4D97-AF65-F5344CB8AC3E}">
        <p14:creationId xmlns:p14="http://schemas.microsoft.com/office/powerpoint/2010/main" val="3925110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9B40B3D-2778-4DA7-A49A-5532A1472D35}" type="slidenum">
              <a:rPr lang="zh-CN" altLang="en-US" smtClean="0"/>
              <a:t>5</a:t>
            </a:fld>
            <a:endParaRPr lang="zh-CN" altLang="en-US"/>
          </a:p>
        </p:txBody>
      </p:sp>
    </p:spTree>
    <p:extLst>
      <p:ext uri="{BB962C8B-B14F-4D97-AF65-F5344CB8AC3E}">
        <p14:creationId xmlns:p14="http://schemas.microsoft.com/office/powerpoint/2010/main" val="3807817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条件同质性下的</a:t>
            </a:r>
            <a:r>
              <a:rPr lang="en-US" altLang="zh-CN" sz="1200" kern="1200" dirty="0">
                <a:solidFill>
                  <a:schemeClr val="tx1"/>
                </a:solidFill>
                <a:effectLst/>
                <a:latin typeface="+mn-lt"/>
                <a:ea typeface="+mn-ea"/>
                <a:cs typeface="+mn-cs"/>
              </a:rPr>
              <a:t>Wald</a:t>
            </a:r>
            <a:r>
              <a:rPr lang="zh-CN" altLang="en-US" sz="1200" kern="1200" dirty="0">
                <a:solidFill>
                  <a:schemeClr val="tx1"/>
                </a:solidFill>
                <a:effectLst/>
                <a:latin typeface="+mn-lt"/>
                <a:ea typeface="+mn-ea"/>
                <a:cs typeface="+mn-cs"/>
              </a:rPr>
              <a:t>检验，独立同分布（</a:t>
            </a:r>
            <a:r>
              <a:rPr lang="en-US" altLang="zh-CN" sz="1200" kern="1200" dirty="0">
                <a:solidFill>
                  <a:schemeClr val="tx1"/>
                </a:solidFill>
                <a:effectLst/>
                <a:latin typeface="+mn-lt"/>
                <a:ea typeface="+mn-ea"/>
                <a:cs typeface="+mn-cs"/>
              </a:rPr>
              <a:t>IID</a:t>
            </a:r>
            <a:r>
              <a:rPr lang="zh-CN" altLang="en-US" sz="1200" kern="1200" dirty="0">
                <a:solidFill>
                  <a:schemeClr val="tx1"/>
                </a:solidFill>
                <a:effectLst/>
                <a:latin typeface="+mn-lt"/>
                <a:ea typeface="+mn-ea"/>
                <a:cs typeface="+mn-cs"/>
              </a:rPr>
              <a:t>）椭圆分布下的</a:t>
            </a:r>
            <a:r>
              <a:rPr lang="en-US" altLang="zh-CN" sz="1200" kern="1200" dirty="0">
                <a:solidFill>
                  <a:schemeClr val="tx1"/>
                </a:solidFill>
                <a:effectLst/>
                <a:latin typeface="+mn-lt"/>
                <a:ea typeface="+mn-ea"/>
                <a:cs typeface="+mn-cs"/>
              </a:rPr>
              <a:t>Wald</a:t>
            </a:r>
            <a:r>
              <a:rPr lang="zh-CN" altLang="en-US" sz="1200" kern="1200" dirty="0">
                <a:solidFill>
                  <a:schemeClr val="tx1"/>
                </a:solidFill>
                <a:effectLst/>
                <a:latin typeface="+mn-lt"/>
                <a:ea typeface="+mn-ea"/>
                <a:cs typeface="+mn-cs"/>
              </a:rPr>
              <a:t>检验，条件异质性下的</a:t>
            </a:r>
            <a:r>
              <a:rPr lang="en-US" altLang="zh-CN" sz="1200" kern="1200" dirty="0">
                <a:solidFill>
                  <a:schemeClr val="tx1"/>
                </a:solidFill>
                <a:effectLst/>
                <a:latin typeface="+mn-lt"/>
                <a:ea typeface="+mn-ea"/>
                <a:cs typeface="+mn-cs"/>
              </a:rPr>
              <a:t>Wald</a:t>
            </a:r>
            <a:r>
              <a:rPr lang="zh-CN" altLang="en-US" sz="1200" kern="1200" dirty="0">
                <a:solidFill>
                  <a:schemeClr val="tx1"/>
                </a:solidFill>
                <a:effectLst/>
                <a:latin typeface="+mn-lt"/>
                <a:ea typeface="+mn-ea"/>
                <a:cs typeface="+mn-cs"/>
              </a:rPr>
              <a:t>检验，变量误差（</a:t>
            </a:r>
            <a:r>
              <a:rPr lang="en-US" altLang="zh-CN" sz="1200" kern="1200" dirty="0">
                <a:solidFill>
                  <a:schemeClr val="tx1"/>
                </a:solidFill>
                <a:effectLst/>
                <a:latin typeface="+mn-lt"/>
                <a:ea typeface="+mn-ea"/>
                <a:cs typeface="+mn-cs"/>
              </a:rPr>
              <a:t>EIV</a:t>
            </a:r>
            <a:r>
              <a:rPr lang="zh-CN" altLang="en-US" sz="1200" kern="1200" dirty="0">
                <a:solidFill>
                  <a:schemeClr val="tx1"/>
                </a:solidFill>
                <a:effectLst/>
                <a:latin typeface="+mn-lt"/>
                <a:ea typeface="+mn-ea"/>
                <a:cs typeface="+mn-cs"/>
              </a:rPr>
              <a:t>）调整下的</a:t>
            </a:r>
            <a:r>
              <a:rPr lang="en-US" altLang="zh-CN" sz="1200" kern="1200" dirty="0" err="1">
                <a:solidFill>
                  <a:schemeClr val="tx1"/>
                </a:solidFill>
                <a:effectLst/>
                <a:latin typeface="+mn-lt"/>
                <a:ea typeface="+mn-ea"/>
                <a:cs typeface="+mn-cs"/>
              </a:rPr>
              <a:t>Bekerart</a:t>
            </a:r>
            <a:r>
              <a:rPr lang="en-US" altLang="zh-CN" sz="1200" kern="1200" dirty="0">
                <a:solidFill>
                  <a:schemeClr val="tx1"/>
                </a:solidFill>
                <a:effectLst/>
                <a:latin typeface="+mn-lt"/>
                <a:ea typeface="+mn-ea"/>
                <a:cs typeface="+mn-cs"/>
              </a:rPr>
              <a:t>-Urias</a:t>
            </a:r>
            <a:r>
              <a:rPr lang="zh-CN" altLang="en-US" sz="1200" kern="1200" dirty="0">
                <a:solidFill>
                  <a:schemeClr val="tx1"/>
                </a:solidFill>
                <a:effectLst/>
                <a:latin typeface="+mn-lt"/>
                <a:ea typeface="+mn-ea"/>
                <a:cs typeface="+mn-cs"/>
              </a:rPr>
              <a:t>跨越检验，无</a:t>
            </a:r>
            <a:r>
              <a:rPr lang="en-US" altLang="zh-CN" sz="1200" kern="1200" dirty="0">
                <a:solidFill>
                  <a:schemeClr val="tx1"/>
                </a:solidFill>
                <a:effectLst/>
                <a:latin typeface="+mn-lt"/>
                <a:ea typeface="+mn-ea"/>
                <a:cs typeface="+mn-cs"/>
              </a:rPr>
              <a:t>EIV</a:t>
            </a:r>
            <a:r>
              <a:rPr lang="zh-CN" altLang="en-US" sz="1200" kern="1200" dirty="0">
                <a:solidFill>
                  <a:schemeClr val="tx1"/>
                </a:solidFill>
                <a:effectLst/>
                <a:latin typeface="+mn-lt"/>
                <a:ea typeface="+mn-ea"/>
                <a:cs typeface="+mn-cs"/>
              </a:rPr>
              <a:t>调整和</a:t>
            </a:r>
            <a:r>
              <a:rPr lang="en-US" altLang="zh-CN" sz="1200" kern="1200" dirty="0">
                <a:solidFill>
                  <a:schemeClr val="tx1"/>
                </a:solidFill>
                <a:effectLst/>
                <a:latin typeface="+mn-lt"/>
                <a:ea typeface="+mn-ea"/>
                <a:cs typeface="+mn-cs"/>
              </a:rPr>
              <a:t>DeSantis</a:t>
            </a:r>
            <a:r>
              <a:rPr lang="zh-CN" altLang="en-US" sz="1200" kern="1200" dirty="0">
                <a:solidFill>
                  <a:schemeClr val="tx1"/>
                </a:solidFill>
                <a:effectLst/>
                <a:latin typeface="+mn-lt"/>
                <a:ea typeface="+mn-ea"/>
                <a:cs typeface="+mn-cs"/>
              </a:rPr>
              <a:t>跨距试验的</a:t>
            </a:r>
            <a:r>
              <a:rPr lang="en-US" altLang="zh-CN" sz="1200" kern="1200" dirty="0" err="1">
                <a:solidFill>
                  <a:schemeClr val="tx1"/>
                </a:solidFill>
                <a:effectLst/>
                <a:latin typeface="+mn-lt"/>
                <a:ea typeface="+mn-ea"/>
                <a:cs typeface="+mn-cs"/>
              </a:rPr>
              <a:t>Bekerart-Uras</a:t>
            </a:r>
            <a:r>
              <a:rPr lang="zh-CN" altLang="en-US" sz="1200" kern="1200" dirty="0">
                <a:solidFill>
                  <a:schemeClr val="tx1"/>
                </a:solidFill>
                <a:effectLst/>
                <a:latin typeface="+mn-lt"/>
                <a:ea typeface="+mn-ea"/>
                <a:cs typeface="+mn-cs"/>
              </a:rPr>
              <a:t>跨距试验。</a:t>
            </a:r>
            <a:endParaRPr lang="zh-CN" altLang="en-US" dirty="0"/>
          </a:p>
        </p:txBody>
      </p:sp>
      <p:sp>
        <p:nvSpPr>
          <p:cNvPr id="4" name="灯片编号占位符 3"/>
          <p:cNvSpPr>
            <a:spLocks noGrp="1"/>
          </p:cNvSpPr>
          <p:nvPr>
            <p:ph type="sldNum" sz="quarter" idx="5"/>
          </p:nvPr>
        </p:nvSpPr>
        <p:spPr/>
        <p:txBody>
          <a:bodyPr/>
          <a:lstStyle/>
          <a:p>
            <a:fld id="{D9B40B3D-2778-4DA7-A49A-5532A1472D35}" type="slidenum">
              <a:rPr lang="zh-CN" altLang="en-US" smtClean="0"/>
              <a:t>19</a:t>
            </a:fld>
            <a:endParaRPr lang="zh-CN" altLang="en-US"/>
          </a:p>
        </p:txBody>
      </p:sp>
    </p:spTree>
    <p:extLst>
      <p:ext uri="{BB962C8B-B14F-4D97-AF65-F5344CB8AC3E}">
        <p14:creationId xmlns:p14="http://schemas.microsoft.com/office/powerpoint/2010/main" val="2256551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A7A975-D944-42E7-88C0-EF7BDFDAD401}"/>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8201F86-86EE-4C4C-8C4E-DE971661617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24302B8-D5F6-4360-8A0C-13B900F6DFC6}"/>
              </a:ext>
            </a:extLst>
          </p:cNvPr>
          <p:cNvSpPr>
            <a:spLocks noGrp="1"/>
          </p:cNvSpPr>
          <p:nvPr>
            <p:ph type="dt" sz="half" idx="10"/>
          </p:nvPr>
        </p:nvSpPr>
        <p:spPr/>
        <p:txBody>
          <a:bodyPr/>
          <a:lstStyle/>
          <a:p>
            <a:fld id="{B9F2C880-F1BB-4367-8C92-F5C18B2AE323}" type="datetimeFigureOut">
              <a:rPr lang="zh-CN" altLang="en-US" smtClean="0"/>
              <a:t>2020/6/6</a:t>
            </a:fld>
            <a:endParaRPr lang="zh-CN" altLang="en-US"/>
          </a:p>
        </p:txBody>
      </p:sp>
      <p:sp>
        <p:nvSpPr>
          <p:cNvPr id="5" name="页脚占位符 4">
            <a:extLst>
              <a:ext uri="{FF2B5EF4-FFF2-40B4-BE49-F238E27FC236}">
                <a16:creationId xmlns:a16="http://schemas.microsoft.com/office/drawing/2014/main" id="{7ACE4CF3-EAD5-44FC-A0B6-97187BF101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659368-AEC8-4865-848D-121BE60E61FD}"/>
              </a:ext>
            </a:extLst>
          </p:cNvPr>
          <p:cNvSpPr>
            <a:spLocks noGrp="1"/>
          </p:cNvSpPr>
          <p:nvPr>
            <p:ph type="sldNum" sz="quarter" idx="12"/>
          </p:nvPr>
        </p:nvSpPr>
        <p:spPr/>
        <p:txBody>
          <a:bodyPr/>
          <a:lstStyle/>
          <a:p>
            <a:fld id="{A24F3205-2A5C-430E-B853-FC427192582D}" type="slidenum">
              <a:rPr lang="zh-CN" altLang="en-US" smtClean="0"/>
              <a:t>‹#›</a:t>
            </a:fld>
            <a:endParaRPr lang="zh-CN" altLang="en-US"/>
          </a:p>
        </p:txBody>
      </p:sp>
    </p:spTree>
    <p:extLst>
      <p:ext uri="{BB962C8B-B14F-4D97-AF65-F5344CB8AC3E}">
        <p14:creationId xmlns:p14="http://schemas.microsoft.com/office/powerpoint/2010/main" val="685018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AD26FF-04B4-4444-A277-62762F894B1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4D8D88-78E2-4AF8-BB32-A41A49F6E83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733C1EF-DE20-45AF-A7D7-C2F7C292110A}"/>
              </a:ext>
            </a:extLst>
          </p:cNvPr>
          <p:cNvSpPr>
            <a:spLocks noGrp="1"/>
          </p:cNvSpPr>
          <p:nvPr>
            <p:ph type="dt" sz="half" idx="10"/>
          </p:nvPr>
        </p:nvSpPr>
        <p:spPr/>
        <p:txBody>
          <a:bodyPr/>
          <a:lstStyle/>
          <a:p>
            <a:fld id="{B9F2C880-F1BB-4367-8C92-F5C18B2AE323}" type="datetimeFigureOut">
              <a:rPr lang="zh-CN" altLang="en-US" smtClean="0"/>
              <a:t>2020/6/6</a:t>
            </a:fld>
            <a:endParaRPr lang="zh-CN" altLang="en-US"/>
          </a:p>
        </p:txBody>
      </p:sp>
      <p:sp>
        <p:nvSpPr>
          <p:cNvPr id="5" name="页脚占位符 4">
            <a:extLst>
              <a:ext uri="{FF2B5EF4-FFF2-40B4-BE49-F238E27FC236}">
                <a16:creationId xmlns:a16="http://schemas.microsoft.com/office/drawing/2014/main" id="{28ADC3CC-630E-4B7A-9932-9955FB5E7B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A589DE-ED69-47E1-A8FA-5E809F7B193E}"/>
              </a:ext>
            </a:extLst>
          </p:cNvPr>
          <p:cNvSpPr>
            <a:spLocks noGrp="1"/>
          </p:cNvSpPr>
          <p:nvPr>
            <p:ph type="sldNum" sz="quarter" idx="12"/>
          </p:nvPr>
        </p:nvSpPr>
        <p:spPr/>
        <p:txBody>
          <a:bodyPr/>
          <a:lstStyle/>
          <a:p>
            <a:fld id="{A24F3205-2A5C-430E-B853-FC427192582D}" type="slidenum">
              <a:rPr lang="zh-CN" altLang="en-US" smtClean="0"/>
              <a:t>‹#›</a:t>
            </a:fld>
            <a:endParaRPr lang="zh-CN" altLang="en-US"/>
          </a:p>
        </p:txBody>
      </p:sp>
    </p:spTree>
    <p:extLst>
      <p:ext uri="{BB962C8B-B14F-4D97-AF65-F5344CB8AC3E}">
        <p14:creationId xmlns:p14="http://schemas.microsoft.com/office/powerpoint/2010/main" val="3121630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F74900-38FA-4DBB-8F90-34808311FBF8}"/>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4A89B62-CD4E-40EB-8698-026E7CF70001}"/>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0E2E8D-5679-4D6E-983C-F46F98694FCA}"/>
              </a:ext>
            </a:extLst>
          </p:cNvPr>
          <p:cNvSpPr>
            <a:spLocks noGrp="1"/>
          </p:cNvSpPr>
          <p:nvPr>
            <p:ph type="dt" sz="half" idx="10"/>
          </p:nvPr>
        </p:nvSpPr>
        <p:spPr/>
        <p:txBody>
          <a:bodyPr/>
          <a:lstStyle/>
          <a:p>
            <a:fld id="{B9F2C880-F1BB-4367-8C92-F5C18B2AE323}" type="datetimeFigureOut">
              <a:rPr lang="zh-CN" altLang="en-US" smtClean="0"/>
              <a:t>2020/6/6</a:t>
            </a:fld>
            <a:endParaRPr lang="zh-CN" altLang="en-US"/>
          </a:p>
        </p:txBody>
      </p:sp>
      <p:sp>
        <p:nvSpPr>
          <p:cNvPr id="5" name="页脚占位符 4">
            <a:extLst>
              <a:ext uri="{FF2B5EF4-FFF2-40B4-BE49-F238E27FC236}">
                <a16:creationId xmlns:a16="http://schemas.microsoft.com/office/drawing/2014/main" id="{7BA42491-1273-40D4-B164-729DE5EAF1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D9EB8A-7674-4E9B-A69C-9DA42A4BDD76}"/>
              </a:ext>
            </a:extLst>
          </p:cNvPr>
          <p:cNvSpPr>
            <a:spLocks noGrp="1"/>
          </p:cNvSpPr>
          <p:nvPr>
            <p:ph type="sldNum" sz="quarter" idx="12"/>
          </p:nvPr>
        </p:nvSpPr>
        <p:spPr/>
        <p:txBody>
          <a:bodyPr/>
          <a:lstStyle/>
          <a:p>
            <a:fld id="{A24F3205-2A5C-430E-B853-FC427192582D}" type="slidenum">
              <a:rPr lang="zh-CN" altLang="en-US" smtClean="0"/>
              <a:t>‹#›</a:t>
            </a:fld>
            <a:endParaRPr lang="zh-CN" altLang="en-US"/>
          </a:p>
        </p:txBody>
      </p:sp>
    </p:spTree>
    <p:extLst>
      <p:ext uri="{BB962C8B-B14F-4D97-AF65-F5344CB8AC3E}">
        <p14:creationId xmlns:p14="http://schemas.microsoft.com/office/powerpoint/2010/main" val="17855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3D5914-706C-4121-9490-2D751BFCB0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A5DA40-B9A5-426E-A04E-1CDBA4694ACC}"/>
              </a:ext>
            </a:extLst>
          </p:cNvPr>
          <p:cNvSpPr>
            <a:spLocks noGrp="1"/>
          </p:cNvSpPr>
          <p:nvPr>
            <p:ph idx="1"/>
          </p:nvPr>
        </p:nvSpPr>
        <p:spPr/>
        <p:txBody>
          <a:bodyPr/>
          <a:lstStyle>
            <a:lvl1pPr>
              <a:lnSpc>
                <a:spcPct val="100000"/>
              </a:lnSpc>
              <a:defRPr/>
            </a:lvl1pPr>
            <a:lvl2pPr>
              <a:lnSpc>
                <a:spcPct val="100000"/>
              </a:lnSpc>
              <a:defRPr/>
            </a:lvl2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E91B490B-182B-41A1-B8A2-E3E8288ED978}"/>
              </a:ext>
            </a:extLst>
          </p:cNvPr>
          <p:cNvSpPr>
            <a:spLocks noGrp="1"/>
          </p:cNvSpPr>
          <p:nvPr>
            <p:ph type="dt" sz="half" idx="10"/>
          </p:nvPr>
        </p:nvSpPr>
        <p:spPr/>
        <p:txBody>
          <a:bodyPr/>
          <a:lstStyle/>
          <a:p>
            <a:fld id="{B9F2C880-F1BB-4367-8C92-F5C18B2AE323}" type="datetimeFigureOut">
              <a:rPr lang="zh-CN" altLang="en-US" smtClean="0"/>
              <a:t>2020/6/6</a:t>
            </a:fld>
            <a:endParaRPr lang="zh-CN" altLang="en-US"/>
          </a:p>
        </p:txBody>
      </p:sp>
      <p:sp>
        <p:nvSpPr>
          <p:cNvPr id="5" name="页脚占位符 4">
            <a:extLst>
              <a:ext uri="{FF2B5EF4-FFF2-40B4-BE49-F238E27FC236}">
                <a16:creationId xmlns:a16="http://schemas.microsoft.com/office/drawing/2014/main" id="{A6148939-77D2-4B3B-93F4-A12CB71A48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8694D2-8BAB-494E-8A5D-72ADB1A0A637}"/>
              </a:ext>
            </a:extLst>
          </p:cNvPr>
          <p:cNvSpPr>
            <a:spLocks noGrp="1"/>
          </p:cNvSpPr>
          <p:nvPr>
            <p:ph type="sldNum" sz="quarter" idx="12"/>
          </p:nvPr>
        </p:nvSpPr>
        <p:spPr/>
        <p:txBody>
          <a:bodyPr/>
          <a:lstStyle/>
          <a:p>
            <a:fld id="{A24F3205-2A5C-430E-B853-FC427192582D}" type="slidenum">
              <a:rPr lang="zh-CN" altLang="en-US" smtClean="0"/>
              <a:t>‹#›</a:t>
            </a:fld>
            <a:endParaRPr lang="zh-CN" altLang="en-US"/>
          </a:p>
        </p:txBody>
      </p:sp>
    </p:spTree>
    <p:extLst>
      <p:ext uri="{BB962C8B-B14F-4D97-AF65-F5344CB8AC3E}">
        <p14:creationId xmlns:p14="http://schemas.microsoft.com/office/powerpoint/2010/main" val="3267517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8FDF8-CE97-4CBC-A078-2C25F32C6A9D}"/>
              </a:ext>
            </a:extLst>
          </p:cNvPr>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6B59274-BCE0-40FC-B229-E68F188372F1}"/>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CEFBFFA-ECCB-489A-B265-AD35D006D7B7}"/>
              </a:ext>
            </a:extLst>
          </p:cNvPr>
          <p:cNvSpPr>
            <a:spLocks noGrp="1"/>
          </p:cNvSpPr>
          <p:nvPr>
            <p:ph type="dt" sz="half" idx="10"/>
          </p:nvPr>
        </p:nvSpPr>
        <p:spPr/>
        <p:txBody>
          <a:bodyPr/>
          <a:lstStyle/>
          <a:p>
            <a:fld id="{B9F2C880-F1BB-4367-8C92-F5C18B2AE323}" type="datetimeFigureOut">
              <a:rPr lang="zh-CN" altLang="en-US" smtClean="0"/>
              <a:t>2020/6/6</a:t>
            </a:fld>
            <a:endParaRPr lang="zh-CN" altLang="en-US"/>
          </a:p>
        </p:txBody>
      </p:sp>
      <p:sp>
        <p:nvSpPr>
          <p:cNvPr id="5" name="页脚占位符 4">
            <a:extLst>
              <a:ext uri="{FF2B5EF4-FFF2-40B4-BE49-F238E27FC236}">
                <a16:creationId xmlns:a16="http://schemas.microsoft.com/office/drawing/2014/main" id="{8A3C7C77-74B3-4836-888A-E1EF5A16E2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05D69D-BEFA-4DBE-A39E-87088173AB9C}"/>
              </a:ext>
            </a:extLst>
          </p:cNvPr>
          <p:cNvSpPr>
            <a:spLocks noGrp="1"/>
          </p:cNvSpPr>
          <p:nvPr>
            <p:ph type="sldNum" sz="quarter" idx="12"/>
          </p:nvPr>
        </p:nvSpPr>
        <p:spPr/>
        <p:txBody>
          <a:bodyPr/>
          <a:lstStyle/>
          <a:p>
            <a:fld id="{A24F3205-2A5C-430E-B853-FC427192582D}" type="slidenum">
              <a:rPr lang="zh-CN" altLang="en-US" smtClean="0"/>
              <a:t>‹#›</a:t>
            </a:fld>
            <a:endParaRPr lang="zh-CN" altLang="en-US"/>
          </a:p>
        </p:txBody>
      </p:sp>
    </p:spTree>
    <p:extLst>
      <p:ext uri="{BB962C8B-B14F-4D97-AF65-F5344CB8AC3E}">
        <p14:creationId xmlns:p14="http://schemas.microsoft.com/office/powerpoint/2010/main" val="3182232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6C176-B2F2-487C-8622-80D7349BE1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AD1A15D-1A0D-4C23-93C8-22F172CEE0AE}"/>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1F2A873-45E8-4F03-8B2E-88E5642AFD17}"/>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F496A41-F68C-422E-811C-AAAD39FCFEA3}"/>
              </a:ext>
            </a:extLst>
          </p:cNvPr>
          <p:cNvSpPr>
            <a:spLocks noGrp="1"/>
          </p:cNvSpPr>
          <p:nvPr>
            <p:ph type="dt" sz="half" idx="10"/>
          </p:nvPr>
        </p:nvSpPr>
        <p:spPr/>
        <p:txBody>
          <a:bodyPr/>
          <a:lstStyle/>
          <a:p>
            <a:fld id="{B9F2C880-F1BB-4367-8C92-F5C18B2AE323}" type="datetimeFigureOut">
              <a:rPr lang="zh-CN" altLang="en-US" smtClean="0"/>
              <a:t>2020/6/6</a:t>
            </a:fld>
            <a:endParaRPr lang="zh-CN" altLang="en-US"/>
          </a:p>
        </p:txBody>
      </p:sp>
      <p:sp>
        <p:nvSpPr>
          <p:cNvPr id="6" name="页脚占位符 5">
            <a:extLst>
              <a:ext uri="{FF2B5EF4-FFF2-40B4-BE49-F238E27FC236}">
                <a16:creationId xmlns:a16="http://schemas.microsoft.com/office/drawing/2014/main" id="{C4A7160F-ACB4-49C5-930F-28EA7341A2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B62434-7594-440A-B643-ED30010B7D13}"/>
              </a:ext>
            </a:extLst>
          </p:cNvPr>
          <p:cNvSpPr>
            <a:spLocks noGrp="1"/>
          </p:cNvSpPr>
          <p:nvPr>
            <p:ph type="sldNum" sz="quarter" idx="12"/>
          </p:nvPr>
        </p:nvSpPr>
        <p:spPr/>
        <p:txBody>
          <a:bodyPr/>
          <a:lstStyle/>
          <a:p>
            <a:fld id="{A24F3205-2A5C-430E-B853-FC427192582D}" type="slidenum">
              <a:rPr lang="zh-CN" altLang="en-US" smtClean="0"/>
              <a:t>‹#›</a:t>
            </a:fld>
            <a:endParaRPr lang="zh-CN" altLang="en-US"/>
          </a:p>
        </p:txBody>
      </p:sp>
    </p:spTree>
    <p:extLst>
      <p:ext uri="{BB962C8B-B14F-4D97-AF65-F5344CB8AC3E}">
        <p14:creationId xmlns:p14="http://schemas.microsoft.com/office/powerpoint/2010/main" val="1939853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FDC5E7-3512-4FB7-8FC8-0B45E3DBD2CD}"/>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90748EA-0564-4BC4-A9EE-C30A2205A6AE}"/>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4E2CE78-A6A5-4100-8AAC-97C97C601F33}"/>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65B7D3B-9B6F-4822-8EA9-20EAB62464DE}"/>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BAAEFC3-3CE3-4145-925E-0AF99347DF57}"/>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5FEE0E7-648F-44DB-AA9B-3B43A3151CFE}"/>
              </a:ext>
            </a:extLst>
          </p:cNvPr>
          <p:cNvSpPr>
            <a:spLocks noGrp="1"/>
          </p:cNvSpPr>
          <p:nvPr>
            <p:ph type="dt" sz="half" idx="10"/>
          </p:nvPr>
        </p:nvSpPr>
        <p:spPr/>
        <p:txBody>
          <a:bodyPr/>
          <a:lstStyle/>
          <a:p>
            <a:fld id="{B9F2C880-F1BB-4367-8C92-F5C18B2AE323}" type="datetimeFigureOut">
              <a:rPr lang="zh-CN" altLang="en-US" smtClean="0"/>
              <a:t>2020/6/6</a:t>
            </a:fld>
            <a:endParaRPr lang="zh-CN" altLang="en-US"/>
          </a:p>
        </p:txBody>
      </p:sp>
      <p:sp>
        <p:nvSpPr>
          <p:cNvPr id="8" name="页脚占位符 7">
            <a:extLst>
              <a:ext uri="{FF2B5EF4-FFF2-40B4-BE49-F238E27FC236}">
                <a16:creationId xmlns:a16="http://schemas.microsoft.com/office/drawing/2014/main" id="{596B6C93-8DEB-4991-9274-1DE6FE2485D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C790107-61E4-4573-B8FB-EF8AD887E813}"/>
              </a:ext>
            </a:extLst>
          </p:cNvPr>
          <p:cNvSpPr>
            <a:spLocks noGrp="1"/>
          </p:cNvSpPr>
          <p:nvPr>
            <p:ph type="sldNum" sz="quarter" idx="12"/>
          </p:nvPr>
        </p:nvSpPr>
        <p:spPr/>
        <p:txBody>
          <a:bodyPr/>
          <a:lstStyle/>
          <a:p>
            <a:fld id="{A24F3205-2A5C-430E-B853-FC427192582D}" type="slidenum">
              <a:rPr lang="zh-CN" altLang="en-US" smtClean="0"/>
              <a:t>‹#›</a:t>
            </a:fld>
            <a:endParaRPr lang="zh-CN" altLang="en-US"/>
          </a:p>
        </p:txBody>
      </p:sp>
    </p:spTree>
    <p:extLst>
      <p:ext uri="{BB962C8B-B14F-4D97-AF65-F5344CB8AC3E}">
        <p14:creationId xmlns:p14="http://schemas.microsoft.com/office/powerpoint/2010/main" val="2477574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A2A28-9357-4F7E-9755-656D341291A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9C7E0A1-66BE-46A2-997F-FF756E6E26CF}"/>
              </a:ext>
            </a:extLst>
          </p:cNvPr>
          <p:cNvSpPr>
            <a:spLocks noGrp="1"/>
          </p:cNvSpPr>
          <p:nvPr>
            <p:ph type="dt" sz="half" idx="10"/>
          </p:nvPr>
        </p:nvSpPr>
        <p:spPr/>
        <p:txBody>
          <a:bodyPr/>
          <a:lstStyle/>
          <a:p>
            <a:fld id="{B9F2C880-F1BB-4367-8C92-F5C18B2AE323}" type="datetimeFigureOut">
              <a:rPr lang="zh-CN" altLang="en-US" smtClean="0"/>
              <a:t>2020/6/6</a:t>
            </a:fld>
            <a:endParaRPr lang="zh-CN" altLang="en-US"/>
          </a:p>
        </p:txBody>
      </p:sp>
      <p:sp>
        <p:nvSpPr>
          <p:cNvPr id="4" name="页脚占位符 3">
            <a:extLst>
              <a:ext uri="{FF2B5EF4-FFF2-40B4-BE49-F238E27FC236}">
                <a16:creationId xmlns:a16="http://schemas.microsoft.com/office/drawing/2014/main" id="{2EF2E702-0E48-46DE-A180-10FE8C1E2BC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072D354-3EF0-492A-91C9-9C3598A8A26C}"/>
              </a:ext>
            </a:extLst>
          </p:cNvPr>
          <p:cNvSpPr>
            <a:spLocks noGrp="1"/>
          </p:cNvSpPr>
          <p:nvPr>
            <p:ph type="sldNum" sz="quarter" idx="12"/>
          </p:nvPr>
        </p:nvSpPr>
        <p:spPr/>
        <p:txBody>
          <a:bodyPr/>
          <a:lstStyle/>
          <a:p>
            <a:fld id="{A24F3205-2A5C-430E-B853-FC427192582D}" type="slidenum">
              <a:rPr lang="zh-CN" altLang="en-US" smtClean="0"/>
              <a:t>‹#›</a:t>
            </a:fld>
            <a:endParaRPr lang="zh-CN" altLang="en-US"/>
          </a:p>
        </p:txBody>
      </p:sp>
    </p:spTree>
    <p:extLst>
      <p:ext uri="{BB962C8B-B14F-4D97-AF65-F5344CB8AC3E}">
        <p14:creationId xmlns:p14="http://schemas.microsoft.com/office/powerpoint/2010/main" val="863029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8D0A246-429C-4DA2-9E8E-8F99FB8AF9C4}"/>
              </a:ext>
            </a:extLst>
          </p:cNvPr>
          <p:cNvSpPr>
            <a:spLocks noGrp="1"/>
          </p:cNvSpPr>
          <p:nvPr>
            <p:ph type="dt" sz="half" idx="10"/>
          </p:nvPr>
        </p:nvSpPr>
        <p:spPr/>
        <p:txBody>
          <a:bodyPr/>
          <a:lstStyle/>
          <a:p>
            <a:fld id="{B9F2C880-F1BB-4367-8C92-F5C18B2AE323}" type="datetimeFigureOut">
              <a:rPr lang="zh-CN" altLang="en-US" smtClean="0"/>
              <a:t>2020/6/6</a:t>
            </a:fld>
            <a:endParaRPr lang="zh-CN" altLang="en-US"/>
          </a:p>
        </p:txBody>
      </p:sp>
      <p:sp>
        <p:nvSpPr>
          <p:cNvPr id="3" name="页脚占位符 2">
            <a:extLst>
              <a:ext uri="{FF2B5EF4-FFF2-40B4-BE49-F238E27FC236}">
                <a16:creationId xmlns:a16="http://schemas.microsoft.com/office/drawing/2014/main" id="{AF9CF83C-B94F-4E6A-B6DA-8D44B7DDFDC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724B15-4FF3-4410-86BC-F1144FB0935F}"/>
              </a:ext>
            </a:extLst>
          </p:cNvPr>
          <p:cNvSpPr>
            <a:spLocks noGrp="1"/>
          </p:cNvSpPr>
          <p:nvPr>
            <p:ph type="sldNum" sz="quarter" idx="12"/>
          </p:nvPr>
        </p:nvSpPr>
        <p:spPr/>
        <p:txBody>
          <a:bodyPr/>
          <a:lstStyle/>
          <a:p>
            <a:fld id="{A24F3205-2A5C-430E-B853-FC427192582D}" type="slidenum">
              <a:rPr lang="zh-CN" altLang="en-US" smtClean="0"/>
              <a:t>‹#›</a:t>
            </a:fld>
            <a:endParaRPr lang="zh-CN" altLang="en-US"/>
          </a:p>
        </p:txBody>
      </p:sp>
    </p:spTree>
    <p:extLst>
      <p:ext uri="{BB962C8B-B14F-4D97-AF65-F5344CB8AC3E}">
        <p14:creationId xmlns:p14="http://schemas.microsoft.com/office/powerpoint/2010/main" val="3349755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63639-C194-4338-A2E1-25D26EC26842}"/>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81377FF-82F4-42E7-8C7C-803BA50E09E7}"/>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BC101FD-FEB0-4BB0-A634-CFCF25CB94AE}"/>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0D1447-F573-4A6A-9D20-A28890520F5B}"/>
              </a:ext>
            </a:extLst>
          </p:cNvPr>
          <p:cNvSpPr>
            <a:spLocks noGrp="1"/>
          </p:cNvSpPr>
          <p:nvPr>
            <p:ph type="dt" sz="half" idx="10"/>
          </p:nvPr>
        </p:nvSpPr>
        <p:spPr/>
        <p:txBody>
          <a:bodyPr/>
          <a:lstStyle/>
          <a:p>
            <a:fld id="{B9F2C880-F1BB-4367-8C92-F5C18B2AE323}" type="datetimeFigureOut">
              <a:rPr lang="zh-CN" altLang="en-US" smtClean="0"/>
              <a:t>2020/6/6</a:t>
            </a:fld>
            <a:endParaRPr lang="zh-CN" altLang="en-US"/>
          </a:p>
        </p:txBody>
      </p:sp>
      <p:sp>
        <p:nvSpPr>
          <p:cNvPr id="6" name="页脚占位符 5">
            <a:extLst>
              <a:ext uri="{FF2B5EF4-FFF2-40B4-BE49-F238E27FC236}">
                <a16:creationId xmlns:a16="http://schemas.microsoft.com/office/drawing/2014/main" id="{94202DFF-8CBE-4894-A993-4A2F2FB1460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95235B-78D5-41BA-80F4-A467969EA442}"/>
              </a:ext>
            </a:extLst>
          </p:cNvPr>
          <p:cNvSpPr>
            <a:spLocks noGrp="1"/>
          </p:cNvSpPr>
          <p:nvPr>
            <p:ph type="sldNum" sz="quarter" idx="12"/>
          </p:nvPr>
        </p:nvSpPr>
        <p:spPr/>
        <p:txBody>
          <a:bodyPr/>
          <a:lstStyle/>
          <a:p>
            <a:fld id="{A24F3205-2A5C-430E-B853-FC427192582D}" type="slidenum">
              <a:rPr lang="zh-CN" altLang="en-US" smtClean="0"/>
              <a:t>‹#›</a:t>
            </a:fld>
            <a:endParaRPr lang="zh-CN" altLang="en-US"/>
          </a:p>
        </p:txBody>
      </p:sp>
    </p:spTree>
    <p:extLst>
      <p:ext uri="{BB962C8B-B14F-4D97-AF65-F5344CB8AC3E}">
        <p14:creationId xmlns:p14="http://schemas.microsoft.com/office/powerpoint/2010/main" val="2356903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196147-1F41-4DD3-8435-9FCAA4E1316E}"/>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1178DD3-9B78-4706-8038-668FF573DCEF}"/>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7AD4510-8DF1-48A3-B5D8-32C725B0D616}"/>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1E3EF4-35FE-4405-8095-A1A5F5A550A1}"/>
              </a:ext>
            </a:extLst>
          </p:cNvPr>
          <p:cNvSpPr>
            <a:spLocks noGrp="1"/>
          </p:cNvSpPr>
          <p:nvPr>
            <p:ph type="dt" sz="half" idx="10"/>
          </p:nvPr>
        </p:nvSpPr>
        <p:spPr/>
        <p:txBody>
          <a:bodyPr/>
          <a:lstStyle/>
          <a:p>
            <a:fld id="{B9F2C880-F1BB-4367-8C92-F5C18B2AE323}" type="datetimeFigureOut">
              <a:rPr lang="zh-CN" altLang="en-US" smtClean="0"/>
              <a:t>2020/6/6</a:t>
            </a:fld>
            <a:endParaRPr lang="zh-CN" altLang="en-US"/>
          </a:p>
        </p:txBody>
      </p:sp>
      <p:sp>
        <p:nvSpPr>
          <p:cNvPr id="6" name="页脚占位符 5">
            <a:extLst>
              <a:ext uri="{FF2B5EF4-FFF2-40B4-BE49-F238E27FC236}">
                <a16:creationId xmlns:a16="http://schemas.microsoft.com/office/drawing/2014/main" id="{EBDD3CB6-F06B-45A9-81B0-B1A1AA5518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81D2FF-7559-48F8-8A54-536367A4C0A5}"/>
              </a:ext>
            </a:extLst>
          </p:cNvPr>
          <p:cNvSpPr>
            <a:spLocks noGrp="1"/>
          </p:cNvSpPr>
          <p:nvPr>
            <p:ph type="sldNum" sz="quarter" idx="12"/>
          </p:nvPr>
        </p:nvSpPr>
        <p:spPr/>
        <p:txBody>
          <a:bodyPr/>
          <a:lstStyle/>
          <a:p>
            <a:fld id="{A24F3205-2A5C-430E-B853-FC427192582D}" type="slidenum">
              <a:rPr lang="zh-CN" altLang="en-US" smtClean="0"/>
              <a:t>‹#›</a:t>
            </a:fld>
            <a:endParaRPr lang="zh-CN" altLang="en-US"/>
          </a:p>
        </p:txBody>
      </p:sp>
    </p:spTree>
    <p:extLst>
      <p:ext uri="{BB962C8B-B14F-4D97-AF65-F5344CB8AC3E}">
        <p14:creationId xmlns:p14="http://schemas.microsoft.com/office/powerpoint/2010/main" val="3578980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8607CA1-D0C0-4178-B1A7-2BF902B04F4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734E4F7-4025-452A-81D5-3689A47C0F3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BBF391-B038-4169-A593-1058DB2E72F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F2C880-F1BB-4367-8C92-F5C18B2AE323}" type="datetimeFigureOut">
              <a:rPr lang="zh-CN" altLang="en-US" smtClean="0"/>
              <a:t>2020/6/6</a:t>
            </a:fld>
            <a:endParaRPr lang="zh-CN" altLang="en-US"/>
          </a:p>
        </p:txBody>
      </p:sp>
      <p:sp>
        <p:nvSpPr>
          <p:cNvPr id="5" name="页脚占位符 4">
            <a:extLst>
              <a:ext uri="{FF2B5EF4-FFF2-40B4-BE49-F238E27FC236}">
                <a16:creationId xmlns:a16="http://schemas.microsoft.com/office/drawing/2014/main" id="{2E1D97A0-7904-46F3-B30A-E1345050ABA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528E471-3E5B-4738-BE75-907507FCCBE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4F3205-2A5C-430E-B853-FC427192582D}" type="slidenum">
              <a:rPr lang="zh-CN" altLang="en-US" smtClean="0"/>
              <a:t>‹#›</a:t>
            </a:fld>
            <a:endParaRPr lang="zh-CN" altLang="en-US"/>
          </a:p>
        </p:txBody>
      </p:sp>
    </p:spTree>
    <p:extLst>
      <p:ext uri="{BB962C8B-B14F-4D97-AF65-F5344CB8AC3E}">
        <p14:creationId xmlns:p14="http://schemas.microsoft.com/office/powerpoint/2010/main" val="2117146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87B05-6A5D-409B-A620-47625E9AE076}"/>
              </a:ext>
            </a:extLst>
          </p:cNvPr>
          <p:cNvSpPr>
            <a:spLocks noGrp="1"/>
          </p:cNvSpPr>
          <p:nvPr>
            <p:ph type="ctrTitle"/>
          </p:nvPr>
        </p:nvSpPr>
        <p:spPr/>
        <p:txBody>
          <a:bodyPr>
            <a:noAutofit/>
          </a:bodyPr>
          <a:lstStyle/>
          <a:p>
            <a:r>
              <a:rPr lang="en-US" altLang="zh-CN" sz="4000" dirty="0"/>
              <a:t>A trend factor: Any economic gains from using information over investment horizons? </a:t>
            </a:r>
            <a:endParaRPr lang="zh-CN" altLang="en-US" sz="4000" dirty="0"/>
          </a:p>
        </p:txBody>
      </p:sp>
      <p:sp>
        <p:nvSpPr>
          <p:cNvPr id="3" name="副标题 2">
            <a:extLst>
              <a:ext uri="{FF2B5EF4-FFF2-40B4-BE49-F238E27FC236}">
                <a16:creationId xmlns:a16="http://schemas.microsoft.com/office/drawing/2014/main" id="{DB8AE628-7A07-4569-BCDE-D6EBDB1DAA30}"/>
              </a:ext>
            </a:extLst>
          </p:cNvPr>
          <p:cNvSpPr>
            <a:spLocks noGrp="1"/>
          </p:cNvSpPr>
          <p:nvPr>
            <p:ph type="subTitle" idx="1"/>
          </p:nvPr>
        </p:nvSpPr>
        <p:spPr/>
        <p:txBody>
          <a:bodyPr>
            <a:normAutofit lnSpcReduction="10000"/>
          </a:bodyPr>
          <a:lstStyle/>
          <a:p>
            <a:r>
              <a:rPr lang="en-US" altLang="zh-CN" dirty="0" err="1"/>
              <a:t>Yufeng</a:t>
            </a:r>
            <a:r>
              <a:rPr lang="en-US" altLang="zh-CN" dirty="0"/>
              <a:t> Han, </a:t>
            </a:r>
            <a:r>
              <a:rPr lang="en-US" altLang="zh-CN" dirty="0" err="1"/>
              <a:t>Guofu</a:t>
            </a:r>
            <a:r>
              <a:rPr lang="en-US" altLang="zh-CN" dirty="0"/>
              <a:t> Zhou, </a:t>
            </a:r>
            <a:r>
              <a:rPr lang="en-US" altLang="zh-CN" dirty="0" err="1"/>
              <a:t>Yingzi</a:t>
            </a:r>
            <a:r>
              <a:rPr lang="en-US" altLang="zh-CN" dirty="0"/>
              <a:t> Zhu</a:t>
            </a:r>
          </a:p>
          <a:p>
            <a:r>
              <a:rPr lang="en-US" altLang="zh-CN" dirty="0"/>
              <a:t>Journal of Financial Economics 122 (2016) 352–375</a:t>
            </a:r>
          </a:p>
          <a:p>
            <a:r>
              <a:rPr lang="zh-CN" altLang="en-US" dirty="0"/>
              <a:t>岳阳 </a:t>
            </a:r>
            <a:r>
              <a:rPr lang="en-US" altLang="zh-CN" dirty="0"/>
              <a:t>2020.06.06</a:t>
            </a:r>
            <a:br>
              <a:rPr lang="en-US" altLang="zh-CN" dirty="0"/>
            </a:br>
            <a:endParaRPr lang="zh-CN" altLang="en-US" dirty="0"/>
          </a:p>
        </p:txBody>
      </p:sp>
    </p:spTree>
    <p:extLst>
      <p:ext uri="{BB962C8B-B14F-4D97-AF65-F5344CB8AC3E}">
        <p14:creationId xmlns:p14="http://schemas.microsoft.com/office/powerpoint/2010/main" val="1197634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0CFCEA-FC78-4164-A820-157A8032CCBB}"/>
              </a:ext>
            </a:extLst>
          </p:cNvPr>
          <p:cNvSpPr>
            <a:spLocks noGrp="1"/>
          </p:cNvSpPr>
          <p:nvPr>
            <p:ph type="title"/>
          </p:nvPr>
        </p:nvSpPr>
        <p:spPr/>
        <p:txBody>
          <a:bodyPr/>
          <a:lstStyle/>
          <a:p>
            <a:r>
              <a:rPr lang="en-US" altLang="zh-CN" dirty="0"/>
              <a:t>3.Method</a:t>
            </a:r>
            <a:endParaRPr lang="zh-CN" altLang="en-US" dirty="0"/>
          </a:p>
        </p:txBody>
      </p:sp>
      <p:sp>
        <p:nvSpPr>
          <p:cNvPr id="3" name="内容占位符 2">
            <a:extLst>
              <a:ext uri="{FF2B5EF4-FFF2-40B4-BE49-F238E27FC236}">
                <a16:creationId xmlns:a16="http://schemas.microsoft.com/office/drawing/2014/main" id="{CEFC5447-D68E-4A08-B522-1C5DA5B431ED}"/>
              </a:ext>
            </a:extLst>
          </p:cNvPr>
          <p:cNvSpPr>
            <a:spLocks noGrp="1"/>
          </p:cNvSpPr>
          <p:nvPr>
            <p:ph idx="1"/>
          </p:nvPr>
        </p:nvSpPr>
        <p:spPr/>
        <p:txBody>
          <a:bodyPr/>
          <a:lstStyle/>
          <a:p>
            <a:r>
              <a:rPr lang="zh-CN" altLang="en-US" dirty="0"/>
              <a:t>① </a:t>
            </a:r>
            <a:r>
              <a:rPr lang="en-US" altLang="zh-CN" dirty="0"/>
              <a:t>Run in each month t a cross-section regression of stock returns on observed normalized MA signals to obtain the time-series of the coefficients on the signals</a:t>
            </a:r>
          </a:p>
          <a:p>
            <a:endParaRPr lang="en-US" altLang="zh-CN" dirty="0"/>
          </a:p>
          <a:p>
            <a:r>
              <a:rPr lang="en-US" altLang="zh-CN" dirty="0"/>
              <a:t>n is the number of stocks</a:t>
            </a:r>
          </a:p>
          <a:p>
            <a:r>
              <a:rPr lang="zh-CN" altLang="en-US" dirty="0"/>
              <a:t>② </a:t>
            </a:r>
            <a:r>
              <a:rPr lang="en-US" altLang="zh-CN" dirty="0"/>
              <a:t>Estimate the expected return for month t+1</a:t>
            </a:r>
            <a:endParaRPr lang="zh-CN" altLang="en-US" dirty="0"/>
          </a:p>
        </p:txBody>
      </p:sp>
      <p:pic>
        <p:nvPicPr>
          <p:cNvPr id="4" name="图片 3">
            <a:extLst>
              <a:ext uri="{FF2B5EF4-FFF2-40B4-BE49-F238E27FC236}">
                <a16:creationId xmlns:a16="http://schemas.microsoft.com/office/drawing/2014/main" id="{261DF977-BF7B-4E71-B889-75F11E971B7F}"/>
              </a:ext>
            </a:extLst>
          </p:cNvPr>
          <p:cNvPicPr>
            <a:picLocks noChangeAspect="1"/>
          </p:cNvPicPr>
          <p:nvPr/>
        </p:nvPicPr>
        <p:blipFill>
          <a:blip r:embed="rId2"/>
          <a:stretch>
            <a:fillRect/>
          </a:stretch>
        </p:blipFill>
        <p:spPr>
          <a:xfrm>
            <a:off x="1876425" y="3715544"/>
            <a:ext cx="5391150" cy="571500"/>
          </a:xfrm>
          <a:prstGeom prst="rect">
            <a:avLst/>
          </a:prstGeom>
        </p:spPr>
      </p:pic>
      <p:pic>
        <p:nvPicPr>
          <p:cNvPr id="5" name="图片 4">
            <a:extLst>
              <a:ext uri="{FF2B5EF4-FFF2-40B4-BE49-F238E27FC236}">
                <a16:creationId xmlns:a16="http://schemas.microsoft.com/office/drawing/2014/main" id="{8232ED57-8EF4-4156-864B-E4F41285C727}"/>
              </a:ext>
            </a:extLst>
          </p:cNvPr>
          <p:cNvPicPr>
            <a:picLocks noChangeAspect="1"/>
          </p:cNvPicPr>
          <p:nvPr/>
        </p:nvPicPr>
        <p:blipFill>
          <a:blip r:embed="rId3"/>
          <a:stretch>
            <a:fillRect/>
          </a:stretch>
        </p:blipFill>
        <p:spPr>
          <a:xfrm>
            <a:off x="1876425" y="5318351"/>
            <a:ext cx="5429250" cy="619125"/>
          </a:xfrm>
          <a:prstGeom prst="rect">
            <a:avLst/>
          </a:prstGeom>
        </p:spPr>
      </p:pic>
      <p:pic>
        <p:nvPicPr>
          <p:cNvPr id="6" name="图片 5">
            <a:extLst>
              <a:ext uri="{FF2B5EF4-FFF2-40B4-BE49-F238E27FC236}">
                <a16:creationId xmlns:a16="http://schemas.microsoft.com/office/drawing/2014/main" id="{99DD2E0F-A2BA-4E02-8150-265B305FA7B3}"/>
              </a:ext>
            </a:extLst>
          </p:cNvPr>
          <p:cNvPicPr>
            <a:picLocks noChangeAspect="1"/>
          </p:cNvPicPr>
          <p:nvPr/>
        </p:nvPicPr>
        <p:blipFill>
          <a:blip r:embed="rId4"/>
          <a:stretch>
            <a:fillRect/>
          </a:stretch>
        </p:blipFill>
        <p:spPr>
          <a:xfrm>
            <a:off x="1876425" y="5937476"/>
            <a:ext cx="5438775" cy="790575"/>
          </a:xfrm>
          <a:prstGeom prst="rect">
            <a:avLst/>
          </a:prstGeom>
        </p:spPr>
      </p:pic>
    </p:spTree>
    <p:extLst>
      <p:ext uri="{BB962C8B-B14F-4D97-AF65-F5344CB8AC3E}">
        <p14:creationId xmlns:p14="http://schemas.microsoft.com/office/powerpoint/2010/main" val="3685732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D1F29-C378-48D4-849A-08E61CD9C1A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222C14F-7A6C-4D2C-ABA6-3662785FD00C}"/>
              </a:ext>
            </a:extLst>
          </p:cNvPr>
          <p:cNvSpPr>
            <a:spLocks noGrp="1"/>
          </p:cNvSpPr>
          <p:nvPr>
            <p:ph idx="1"/>
          </p:nvPr>
        </p:nvSpPr>
        <p:spPr/>
        <p:txBody>
          <a:bodyPr>
            <a:normAutofit lnSpcReduction="10000"/>
          </a:bodyPr>
          <a:lstStyle/>
          <a:p>
            <a:r>
              <a:rPr lang="en-US" altLang="zh-CN" dirty="0"/>
              <a:t>Why do the moving averages (MAs) of past prices have predictive power on stock returns? </a:t>
            </a:r>
          </a:p>
          <a:p>
            <a:pPr lvl="1"/>
            <a:r>
              <a:rPr lang="en-US" altLang="zh-CN" dirty="0"/>
              <a:t>Differences in the timing of receiving information or differences in the response to information by heterogeneous investors or be-</a:t>
            </a:r>
            <a:r>
              <a:rPr lang="en-US" altLang="zh-CN" dirty="0" err="1"/>
              <a:t>havior</a:t>
            </a:r>
            <a:r>
              <a:rPr lang="en-US" altLang="zh-CN" dirty="0"/>
              <a:t> biases or feedback trading;</a:t>
            </a:r>
          </a:p>
          <a:p>
            <a:pPr lvl="1"/>
            <a:r>
              <a:rPr lang="en-US" altLang="zh-CN" dirty="0"/>
              <a:t>Due to liquidity and uncertainty, the market is likely to trend in taking its time to react fully to big information;</a:t>
            </a:r>
          </a:p>
          <a:p>
            <a:pPr lvl="1"/>
            <a:r>
              <a:rPr lang="en-US" altLang="zh-CN" dirty="0"/>
              <a:t>Related studies show that MAs have forecasting power on the stock market matching or exceeding that of macroeconomic variables.</a:t>
            </a:r>
          </a:p>
          <a:p>
            <a:pPr lvl="1"/>
            <a:endParaRPr lang="zh-CN" altLang="en-US" dirty="0"/>
          </a:p>
        </p:txBody>
      </p:sp>
    </p:spTree>
    <p:extLst>
      <p:ext uri="{BB962C8B-B14F-4D97-AF65-F5344CB8AC3E}">
        <p14:creationId xmlns:p14="http://schemas.microsoft.com/office/powerpoint/2010/main" val="882220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B5970-3D66-46D8-A458-A92D25A6B876}"/>
              </a:ext>
            </a:extLst>
          </p:cNvPr>
          <p:cNvSpPr>
            <a:spLocks noGrp="1"/>
          </p:cNvSpPr>
          <p:nvPr>
            <p:ph type="title"/>
          </p:nvPr>
        </p:nvSpPr>
        <p:spPr/>
        <p:txBody>
          <a:bodyPr/>
          <a:lstStyle/>
          <a:p>
            <a:r>
              <a:rPr lang="en-US" altLang="zh-CN" dirty="0"/>
              <a:t>3.Method</a:t>
            </a:r>
            <a:endParaRPr lang="zh-CN" altLang="en-US" dirty="0"/>
          </a:p>
        </p:txBody>
      </p:sp>
      <p:sp>
        <p:nvSpPr>
          <p:cNvPr id="3" name="内容占位符 2">
            <a:extLst>
              <a:ext uri="{FF2B5EF4-FFF2-40B4-BE49-F238E27FC236}">
                <a16:creationId xmlns:a16="http://schemas.microsoft.com/office/drawing/2014/main" id="{5244A899-49C8-4C52-8447-FD24BCD512DC}"/>
              </a:ext>
            </a:extLst>
          </p:cNvPr>
          <p:cNvSpPr>
            <a:spLocks noGrp="1"/>
          </p:cNvSpPr>
          <p:nvPr>
            <p:ph idx="1"/>
          </p:nvPr>
        </p:nvSpPr>
        <p:spPr/>
        <p:txBody>
          <a:bodyPr/>
          <a:lstStyle/>
          <a:p>
            <a:r>
              <a:rPr lang="en-US" altLang="zh-CN" dirty="0"/>
              <a:t>Construct the trend factor:</a:t>
            </a:r>
          </a:p>
          <a:p>
            <a:r>
              <a:rPr lang="en-US" altLang="zh-CN" dirty="0"/>
              <a:t>sort all stocks into </a:t>
            </a:r>
            <a:r>
              <a:rPr lang="en-US" altLang="zh-CN" b="1" dirty="0"/>
              <a:t>five</a:t>
            </a:r>
            <a:r>
              <a:rPr lang="en-US" altLang="zh-CN" dirty="0"/>
              <a:t> portfolios by their expected returns. The portfolios are </a:t>
            </a:r>
            <a:r>
              <a:rPr lang="en-US" altLang="zh-CN" b="1" dirty="0"/>
              <a:t>equal-weighted</a:t>
            </a:r>
            <a:r>
              <a:rPr lang="en-US" altLang="zh-CN" dirty="0"/>
              <a:t> and rebalanced </a:t>
            </a:r>
            <a:r>
              <a:rPr lang="en-US" altLang="zh-CN" b="1" dirty="0"/>
              <a:t>every month</a:t>
            </a:r>
          </a:p>
          <a:p>
            <a:r>
              <a:rPr lang="en-US" altLang="zh-CN" dirty="0"/>
              <a:t>High minus low</a:t>
            </a:r>
            <a:endParaRPr lang="zh-CN" altLang="en-US" dirty="0"/>
          </a:p>
        </p:txBody>
      </p:sp>
    </p:spTree>
    <p:extLst>
      <p:ext uri="{BB962C8B-B14F-4D97-AF65-F5344CB8AC3E}">
        <p14:creationId xmlns:p14="http://schemas.microsoft.com/office/powerpoint/2010/main" val="1624420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A1C60C-8CE2-41B2-AA30-8722FDEBBADC}"/>
              </a:ext>
            </a:extLst>
          </p:cNvPr>
          <p:cNvSpPr>
            <a:spLocks noGrp="1"/>
          </p:cNvSpPr>
          <p:nvPr>
            <p:ph type="title"/>
          </p:nvPr>
        </p:nvSpPr>
        <p:spPr/>
        <p:txBody>
          <a:bodyPr/>
          <a:lstStyle/>
          <a:p>
            <a:r>
              <a:rPr lang="en-US" altLang="zh-CN" dirty="0"/>
              <a:t>4.Results</a:t>
            </a:r>
            <a:endParaRPr lang="zh-CN" altLang="en-US" dirty="0"/>
          </a:p>
        </p:txBody>
      </p:sp>
      <p:sp>
        <p:nvSpPr>
          <p:cNvPr id="3" name="内容占位符 2">
            <a:extLst>
              <a:ext uri="{FF2B5EF4-FFF2-40B4-BE49-F238E27FC236}">
                <a16:creationId xmlns:a16="http://schemas.microsoft.com/office/drawing/2014/main" id="{5B344C19-6EB7-4019-8073-D337C0C2AEC3}"/>
              </a:ext>
            </a:extLst>
          </p:cNvPr>
          <p:cNvSpPr>
            <a:spLocks noGrp="1"/>
          </p:cNvSpPr>
          <p:nvPr>
            <p:ph idx="1"/>
          </p:nvPr>
        </p:nvSpPr>
        <p:spPr>
          <a:xfrm>
            <a:off x="-1" y="1553481"/>
            <a:ext cx="4365171" cy="5059135"/>
          </a:xfrm>
        </p:spPr>
        <p:txBody>
          <a:bodyPr>
            <a:normAutofit fontScale="92500" lnSpcReduction="10000"/>
          </a:bodyPr>
          <a:lstStyle/>
          <a:p>
            <a:r>
              <a:rPr lang="en-US" altLang="zh-CN" sz="2400" dirty="0"/>
              <a:t>short-term reversal factor (SREV)</a:t>
            </a:r>
          </a:p>
          <a:p>
            <a:r>
              <a:rPr lang="en-US" altLang="zh-CN" sz="2400" dirty="0"/>
              <a:t>long-term reversal factor (LREV)</a:t>
            </a:r>
          </a:p>
          <a:p>
            <a:endParaRPr lang="en-US" altLang="zh-CN" sz="2400" dirty="0"/>
          </a:p>
          <a:p>
            <a:pPr marL="0" indent="0">
              <a:buNone/>
            </a:pPr>
            <a:endParaRPr lang="en-US" altLang="zh-CN" sz="2400" dirty="0"/>
          </a:p>
          <a:p>
            <a:pPr marL="0" indent="0">
              <a:buNone/>
            </a:pPr>
            <a:r>
              <a:rPr lang="en-US" altLang="zh-CN" sz="2400" dirty="0"/>
              <a:t>The average monthly return of the trend factor is more than doubling the average return of any of the other factors</a:t>
            </a:r>
          </a:p>
          <a:p>
            <a:pPr marL="0" indent="0">
              <a:buNone/>
            </a:pPr>
            <a:r>
              <a:rPr lang="en-US" altLang="zh-CN" sz="2400" dirty="0"/>
              <a:t>The trend factor has a large positive skewness (1.47) and large kurtosis (11.3), indicating a fat right tail, and great chances for large positive returns.</a:t>
            </a:r>
          </a:p>
          <a:p>
            <a:endParaRPr lang="zh-CN" altLang="en-US" sz="2400" dirty="0"/>
          </a:p>
        </p:txBody>
      </p:sp>
      <p:pic>
        <p:nvPicPr>
          <p:cNvPr id="4" name="图片 3">
            <a:extLst>
              <a:ext uri="{FF2B5EF4-FFF2-40B4-BE49-F238E27FC236}">
                <a16:creationId xmlns:a16="http://schemas.microsoft.com/office/drawing/2014/main" id="{052BD123-175B-4FDF-AD77-24DF272E225D}"/>
              </a:ext>
            </a:extLst>
          </p:cNvPr>
          <p:cNvPicPr>
            <a:picLocks noChangeAspect="1"/>
          </p:cNvPicPr>
          <p:nvPr/>
        </p:nvPicPr>
        <p:blipFill>
          <a:blip r:embed="rId2"/>
          <a:stretch>
            <a:fillRect/>
          </a:stretch>
        </p:blipFill>
        <p:spPr>
          <a:xfrm>
            <a:off x="4278086" y="2167742"/>
            <a:ext cx="4865914" cy="3136777"/>
          </a:xfrm>
          <a:prstGeom prst="rect">
            <a:avLst/>
          </a:prstGeom>
        </p:spPr>
      </p:pic>
    </p:spTree>
    <p:extLst>
      <p:ext uri="{BB962C8B-B14F-4D97-AF65-F5344CB8AC3E}">
        <p14:creationId xmlns:p14="http://schemas.microsoft.com/office/powerpoint/2010/main" val="940883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66ECE66-FEB1-4830-A5EE-75423EE07E3C}"/>
              </a:ext>
            </a:extLst>
          </p:cNvPr>
          <p:cNvSpPr>
            <a:spLocks noGrp="1"/>
          </p:cNvSpPr>
          <p:nvPr>
            <p:ph idx="1"/>
          </p:nvPr>
        </p:nvSpPr>
        <p:spPr>
          <a:xfrm>
            <a:off x="0" y="817902"/>
            <a:ext cx="3937518" cy="5604669"/>
          </a:xfrm>
        </p:spPr>
        <p:txBody>
          <a:bodyPr>
            <a:normAutofit fontScale="92500" lnSpcReduction="20000"/>
          </a:bodyPr>
          <a:lstStyle/>
          <a:p>
            <a:r>
              <a:rPr lang="en-US" altLang="zh-CN" dirty="0"/>
              <a:t>The trend factor and other factors: Recession periods. </a:t>
            </a:r>
          </a:p>
          <a:p>
            <a:r>
              <a:rPr lang="en-US" altLang="zh-CN" dirty="0"/>
              <a:t>The average return and volatility of the trend factor are both higher in recession periods than in the whole sample period.</a:t>
            </a:r>
          </a:p>
          <a:p>
            <a:r>
              <a:rPr lang="en-US" altLang="zh-CN" dirty="0"/>
              <a:t>The momentum factor and </a:t>
            </a:r>
            <a:r>
              <a:rPr lang="en-US" altLang="zh-CN" dirty="0" err="1"/>
              <a:t>Fama</a:t>
            </a:r>
            <a:r>
              <a:rPr lang="en-US" altLang="zh-CN" dirty="0"/>
              <a:t>-French factors experience much lower returns and much higher volatilities, and hence much lower Sharpe ratios.</a:t>
            </a:r>
          </a:p>
          <a:p>
            <a:endParaRPr lang="zh-CN" altLang="en-US" dirty="0"/>
          </a:p>
        </p:txBody>
      </p:sp>
      <p:pic>
        <p:nvPicPr>
          <p:cNvPr id="4" name="图片 3">
            <a:extLst>
              <a:ext uri="{FF2B5EF4-FFF2-40B4-BE49-F238E27FC236}">
                <a16:creationId xmlns:a16="http://schemas.microsoft.com/office/drawing/2014/main" id="{003DCE0A-DCA5-477C-B5B3-C010C30B4A0A}"/>
              </a:ext>
            </a:extLst>
          </p:cNvPr>
          <p:cNvPicPr>
            <a:picLocks noChangeAspect="1"/>
          </p:cNvPicPr>
          <p:nvPr/>
        </p:nvPicPr>
        <p:blipFill>
          <a:blip r:embed="rId2"/>
          <a:stretch>
            <a:fillRect/>
          </a:stretch>
        </p:blipFill>
        <p:spPr>
          <a:xfrm>
            <a:off x="3937518" y="0"/>
            <a:ext cx="5206482" cy="6858000"/>
          </a:xfrm>
          <a:prstGeom prst="rect">
            <a:avLst/>
          </a:prstGeom>
        </p:spPr>
      </p:pic>
      <p:sp>
        <p:nvSpPr>
          <p:cNvPr id="6" name="矩形 5">
            <a:extLst>
              <a:ext uri="{FF2B5EF4-FFF2-40B4-BE49-F238E27FC236}">
                <a16:creationId xmlns:a16="http://schemas.microsoft.com/office/drawing/2014/main" id="{D6A50B8E-3960-4E17-9646-017E9820D659}"/>
              </a:ext>
            </a:extLst>
          </p:cNvPr>
          <p:cNvSpPr/>
          <p:nvPr/>
        </p:nvSpPr>
        <p:spPr>
          <a:xfrm>
            <a:off x="4613987" y="718457"/>
            <a:ext cx="2276670" cy="47897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82896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F5520-A785-4A06-AF63-32DC509077B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1F1044E7-3C27-49E2-A0EB-4A39FB4EE8F4}"/>
              </a:ext>
            </a:extLst>
          </p:cNvPr>
          <p:cNvSpPr>
            <a:spLocks noGrp="1"/>
          </p:cNvSpPr>
          <p:nvPr>
            <p:ph idx="1"/>
          </p:nvPr>
        </p:nvSpPr>
        <p:spPr>
          <a:xfrm>
            <a:off x="-1" y="3486343"/>
            <a:ext cx="9274629" cy="2747963"/>
          </a:xfrm>
        </p:spPr>
        <p:txBody>
          <a:bodyPr>
            <a:normAutofit lnSpcReduction="10000"/>
          </a:bodyPr>
          <a:lstStyle/>
          <a:p>
            <a:r>
              <a:rPr lang="en-US" altLang="zh-CN" dirty="0" err="1"/>
              <a:t>Calma</a:t>
            </a:r>
            <a:r>
              <a:rPr lang="en-US" altLang="zh-CN" dirty="0"/>
              <a:t> r: the annualized rate of return divided by the MDD, which measures return versus downside risk.</a:t>
            </a:r>
          </a:p>
          <a:p>
            <a:r>
              <a:rPr lang="en-US" altLang="zh-CN" dirty="0"/>
              <a:t>The trend factor: the smallest MDD &amp; the highest </a:t>
            </a:r>
            <a:r>
              <a:rPr lang="en-US" altLang="zh-CN" dirty="0" err="1"/>
              <a:t>Calma</a:t>
            </a:r>
            <a:r>
              <a:rPr lang="en-US" altLang="zh-CN" dirty="0"/>
              <a:t> r, and experienced fewer huge losses.</a:t>
            </a:r>
          </a:p>
          <a:p>
            <a:r>
              <a:rPr lang="en-US" altLang="zh-CN" dirty="0"/>
              <a:t>the trend factor have virtually zero correlation with the momentum factor</a:t>
            </a:r>
          </a:p>
          <a:p>
            <a:endParaRPr lang="zh-CN" altLang="en-US" dirty="0"/>
          </a:p>
        </p:txBody>
      </p:sp>
      <p:pic>
        <p:nvPicPr>
          <p:cNvPr id="4" name="图片 3">
            <a:extLst>
              <a:ext uri="{FF2B5EF4-FFF2-40B4-BE49-F238E27FC236}">
                <a16:creationId xmlns:a16="http://schemas.microsoft.com/office/drawing/2014/main" id="{BA226EB4-B65E-4219-BEEA-B09AF53AB658}"/>
              </a:ext>
            </a:extLst>
          </p:cNvPr>
          <p:cNvPicPr>
            <a:picLocks noChangeAspect="1"/>
          </p:cNvPicPr>
          <p:nvPr/>
        </p:nvPicPr>
        <p:blipFill>
          <a:blip r:embed="rId2"/>
          <a:stretch>
            <a:fillRect/>
          </a:stretch>
        </p:blipFill>
        <p:spPr>
          <a:xfrm>
            <a:off x="0" y="118576"/>
            <a:ext cx="9144000" cy="3144225"/>
          </a:xfrm>
          <a:prstGeom prst="rect">
            <a:avLst/>
          </a:prstGeom>
        </p:spPr>
      </p:pic>
      <p:sp>
        <p:nvSpPr>
          <p:cNvPr id="6" name="矩形 5">
            <a:extLst>
              <a:ext uri="{FF2B5EF4-FFF2-40B4-BE49-F238E27FC236}">
                <a16:creationId xmlns:a16="http://schemas.microsoft.com/office/drawing/2014/main" id="{8E561F77-9D5B-407D-AF9E-778CD25EF3AE}"/>
              </a:ext>
            </a:extLst>
          </p:cNvPr>
          <p:cNvSpPr/>
          <p:nvPr/>
        </p:nvSpPr>
        <p:spPr>
          <a:xfrm>
            <a:off x="1119672" y="788422"/>
            <a:ext cx="2167814" cy="15863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FD88BF55-AB4B-4BFA-B957-9A601ED47445}"/>
              </a:ext>
            </a:extLst>
          </p:cNvPr>
          <p:cNvSpPr/>
          <p:nvPr/>
        </p:nvSpPr>
        <p:spPr>
          <a:xfrm>
            <a:off x="3133530" y="2318109"/>
            <a:ext cx="2167814" cy="158636"/>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87366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BC57504-1928-4277-84FB-FE2C82BF67B7}"/>
              </a:ext>
            </a:extLst>
          </p:cNvPr>
          <p:cNvSpPr>
            <a:spLocks noGrp="1"/>
          </p:cNvSpPr>
          <p:nvPr>
            <p:ph idx="1"/>
          </p:nvPr>
        </p:nvSpPr>
        <p:spPr>
          <a:xfrm>
            <a:off x="628650" y="3529379"/>
            <a:ext cx="7886700" cy="2647584"/>
          </a:xfrm>
        </p:spPr>
        <p:txBody>
          <a:bodyPr>
            <a:normAutofit fontScale="92500" lnSpcReduction="20000"/>
          </a:bodyPr>
          <a:lstStyle/>
          <a:p>
            <a:r>
              <a:rPr lang="en-US" altLang="zh-CN" dirty="0"/>
              <a:t>Why does the trend factor have virtually zero correlation with the momentum factor? </a:t>
            </a:r>
          </a:p>
          <a:p>
            <a:r>
              <a:rPr lang="en-US" altLang="zh-CN" dirty="0"/>
              <a:t>Returns are positively correlated:</a:t>
            </a:r>
          </a:p>
          <a:p>
            <a:r>
              <a:rPr lang="en-US" altLang="zh-CN" dirty="0"/>
              <a:t>one can set a pair of random variables A and C to be highly correlated and another pair B and D to be highly correlated, so that A–B and C–D are not correlated.</a:t>
            </a:r>
            <a:endParaRPr lang="zh-CN" altLang="en-US" dirty="0"/>
          </a:p>
        </p:txBody>
      </p:sp>
      <p:pic>
        <p:nvPicPr>
          <p:cNvPr id="4" name="图片 3">
            <a:extLst>
              <a:ext uri="{FF2B5EF4-FFF2-40B4-BE49-F238E27FC236}">
                <a16:creationId xmlns:a16="http://schemas.microsoft.com/office/drawing/2014/main" id="{6E0F2E34-DF9E-49AB-BCAE-4B7315C2440D}"/>
              </a:ext>
            </a:extLst>
          </p:cNvPr>
          <p:cNvPicPr>
            <a:picLocks noChangeAspect="1"/>
          </p:cNvPicPr>
          <p:nvPr/>
        </p:nvPicPr>
        <p:blipFill>
          <a:blip r:embed="rId2"/>
          <a:stretch>
            <a:fillRect/>
          </a:stretch>
        </p:blipFill>
        <p:spPr>
          <a:xfrm>
            <a:off x="0" y="121871"/>
            <a:ext cx="9144000" cy="3407508"/>
          </a:xfrm>
          <a:prstGeom prst="rect">
            <a:avLst/>
          </a:prstGeom>
        </p:spPr>
      </p:pic>
      <p:sp>
        <p:nvSpPr>
          <p:cNvPr id="5" name="矩形 4">
            <a:extLst>
              <a:ext uri="{FF2B5EF4-FFF2-40B4-BE49-F238E27FC236}">
                <a16:creationId xmlns:a16="http://schemas.microsoft.com/office/drawing/2014/main" id="{EA4EF83D-586C-4575-9B0B-E64933996DCE}"/>
              </a:ext>
            </a:extLst>
          </p:cNvPr>
          <p:cNvSpPr/>
          <p:nvPr/>
        </p:nvSpPr>
        <p:spPr>
          <a:xfrm>
            <a:off x="8595360" y="681036"/>
            <a:ext cx="548640" cy="274796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6109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2CC39C-EE1E-4288-880A-C5B3DEDA0A6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3FC8571-7760-40F7-A0D7-B89D1235AA2E}"/>
              </a:ext>
            </a:extLst>
          </p:cNvPr>
          <p:cNvSpPr>
            <a:spLocks noGrp="1"/>
          </p:cNvSpPr>
          <p:nvPr>
            <p:ph idx="1"/>
          </p:nvPr>
        </p:nvSpPr>
        <p:spPr>
          <a:xfrm>
            <a:off x="628650" y="2697829"/>
            <a:ext cx="7886700" cy="3479133"/>
          </a:xfrm>
        </p:spPr>
        <p:txBody>
          <a:bodyPr>
            <a:normAutofit fontScale="92500" lnSpcReduction="10000"/>
          </a:bodyPr>
          <a:lstStyle/>
          <a:p>
            <a:r>
              <a:rPr lang="en-US" altLang="zh-CN" dirty="0"/>
              <a:t>Some researches show that the momentum strategy suffers a great loss during some special periods.</a:t>
            </a:r>
          </a:p>
          <a:p>
            <a:r>
              <a:rPr lang="en-US" altLang="zh-CN" dirty="0"/>
              <a:t>Mom experienced a greater loss. In most of the losing months for the momentum strategy, the trend factor earns large and positive returns.</a:t>
            </a:r>
          </a:p>
          <a:p>
            <a:r>
              <a:rPr lang="en-US" altLang="zh-CN" dirty="0"/>
              <a:t>The trend factor outperforms the momentum factor not only in terms of average returns, but also in terms of downside risks.</a:t>
            </a:r>
          </a:p>
        </p:txBody>
      </p:sp>
      <p:pic>
        <p:nvPicPr>
          <p:cNvPr id="4" name="图片 3">
            <a:extLst>
              <a:ext uri="{FF2B5EF4-FFF2-40B4-BE49-F238E27FC236}">
                <a16:creationId xmlns:a16="http://schemas.microsoft.com/office/drawing/2014/main" id="{CF875054-94FF-4C50-8391-064F7372646F}"/>
              </a:ext>
            </a:extLst>
          </p:cNvPr>
          <p:cNvPicPr>
            <a:picLocks noChangeAspect="1"/>
          </p:cNvPicPr>
          <p:nvPr/>
        </p:nvPicPr>
        <p:blipFill>
          <a:blip r:embed="rId2"/>
          <a:stretch>
            <a:fillRect/>
          </a:stretch>
        </p:blipFill>
        <p:spPr>
          <a:xfrm>
            <a:off x="0" y="263083"/>
            <a:ext cx="9144000" cy="2434747"/>
          </a:xfrm>
          <a:prstGeom prst="rect">
            <a:avLst/>
          </a:prstGeom>
        </p:spPr>
      </p:pic>
      <p:sp>
        <p:nvSpPr>
          <p:cNvPr id="6" name="矩形 5">
            <a:extLst>
              <a:ext uri="{FF2B5EF4-FFF2-40B4-BE49-F238E27FC236}">
                <a16:creationId xmlns:a16="http://schemas.microsoft.com/office/drawing/2014/main" id="{C0035CD2-2487-4FD5-819E-7E33B02C7C35}"/>
              </a:ext>
            </a:extLst>
          </p:cNvPr>
          <p:cNvSpPr/>
          <p:nvPr/>
        </p:nvSpPr>
        <p:spPr>
          <a:xfrm>
            <a:off x="4103914" y="909516"/>
            <a:ext cx="1066800" cy="168128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89C9C76-D8EE-40FF-B559-FB2BCC55ADE1}"/>
              </a:ext>
            </a:extLst>
          </p:cNvPr>
          <p:cNvSpPr/>
          <p:nvPr/>
        </p:nvSpPr>
        <p:spPr>
          <a:xfrm>
            <a:off x="7893504" y="909516"/>
            <a:ext cx="1066800" cy="1681284"/>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19193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3F0B85-1C66-43C8-AA9F-3A158397E29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B234F9D-60ED-4909-AC11-BC556AAEF168}"/>
              </a:ext>
            </a:extLst>
          </p:cNvPr>
          <p:cNvSpPr>
            <a:spLocks noGrp="1"/>
          </p:cNvSpPr>
          <p:nvPr>
            <p:ph idx="1"/>
          </p:nvPr>
        </p:nvSpPr>
        <p:spPr/>
        <p:txBody>
          <a:bodyPr/>
          <a:lstStyle/>
          <a:p>
            <a:r>
              <a:rPr lang="en-US" altLang="zh-CN" dirty="0"/>
              <a:t>Mean-variance spanning tests:</a:t>
            </a:r>
          </a:p>
          <a:p>
            <a:r>
              <a:rPr lang="en-US" altLang="zh-CN" dirty="0"/>
              <a:t>Whether a portfolio of the three factors can mimic the performance of the trend factor?</a:t>
            </a:r>
          </a:p>
          <a:p>
            <a:r>
              <a:rPr lang="en-US" altLang="zh-CN" dirty="0"/>
              <a:t>Can the trend factor outperform an equal- weighted portfolio of the three factors? </a:t>
            </a:r>
          </a:p>
          <a:p>
            <a:endParaRPr lang="en-US" altLang="zh-CN" dirty="0"/>
          </a:p>
          <a:p>
            <a:r>
              <a:rPr lang="en-US" altLang="zh-CN" dirty="0"/>
              <a:t>The spanning </a:t>
            </a:r>
            <a:r>
              <a:rPr lang="en-US" altLang="zh-CN" dirty="0" err="1"/>
              <a:t>hy</a:t>
            </a:r>
            <a:r>
              <a:rPr lang="en-US" altLang="zh-CN" dirty="0"/>
              <a:t>- </a:t>
            </a:r>
            <a:r>
              <a:rPr lang="en-US" altLang="zh-CN" dirty="0" err="1"/>
              <a:t>pothesis</a:t>
            </a:r>
            <a:r>
              <a:rPr lang="en-US" altLang="zh-CN" dirty="0"/>
              <a:t> is equivalent to the following parametric restrictions on the model:</a:t>
            </a:r>
          </a:p>
          <a:p>
            <a:endParaRPr lang="en-US" altLang="zh-CN" dirty="0"/>
          </a:p>
          <a:p>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BFC68B8C-5E9F-4496-B1A1-2DEC42C37B72}"/>
              </a:ext>
            </a:extLst>
          </p:cNvPr>
          <p:cNvPicPr>
            <a:picLocks noChangeAspect="1"/>
          </p:cNvPicPr>
          <p:nvPr/>
        </p:nvPicPr>
        <p:blipFill>
          <a:blip r:embed="rId2"/>
          <a:stretch>
            <a:fillRect/>
          </a:stretch>
        </p:blipFill>
        <p:spPr>
          <a:xfrm>
            <a:off x="1247775" y="4420959"/>
            <a:ext cx="6648450" cy="397971"/>
          </a:xfrm>
          <a:prstGeom prst="rect">
            <a:avLst/>
          </a:prstGeom>
        </p:spPr>
      </p:pic>
      <p:pic>
        <p:nvPicPr>
          <p:cNvPr id="5" name="图片 4">
            <a:extLst>
              <a:ext uri="{FF2B5EF4-FFF2-40B4-BE49-F238E27FC236}">
                <a16:creationId xmlns:a16="http://schemas.microsoft.com/office/drawing/2014/main" id="{450054EE-CF78-4D10-8B3C-972DA98701A4}"/>
              </a:ext>
            </a:extLst>
          </p:cNvPr>
          <p:cNvPicPr>
            <a:picLocks noChangeAspect="1"/>
          </p:cNvPicPr>
          <p:nvPr/>
        </p:nvPicPr>
        <p:blipFill>
          <a:blip r:embed="rId3"/>
          <a:stretch>
            <a:fillRect/>
          </a:stretch>
        </p:blipFill>
        <p:spPr>
          <a:xfrm>
            <a:off x="1890712" y="5920013"/>
            <a:ext cx="5362575" cy="381000"/>
          </a:xfrm>
          <a:prstGeom prst="rect">
            <a:avLst/>
          </a:prstGeom>
        </p:spPr>
      </p:pic>
    </p:spTree>
    <p:extLst>
      <p:ext uri="{BB962C8B-B14F-4D97-AF65-F5344CB8AC3E}">
        <p14:creationId xmlns:p14="http://schemas.microsoft.com/office/powerpoint/2010/main" val="3546079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4970C-449E-4183-9623-70DB35EB048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9332689-CF1D-4CEE-A0C7-3B14CD0D6121}"/>
              </a:ext>
            </a:extLst>
          </p:cNvPr>
          <p:cNvSpPr>
            <a:spLocks noGrp="1"/>
          </p:cNvSpPr>
          <p:nvPr>
            <p:ph idx="1"/>
          </p:nvPr>
        </p:nvSpPr>
        <p:spPr/>
        <p:txBody>
          <a:bodyPr>
            <a:normAutofit fontScale="85000" lnSpcReduction="20000"/>
          </a:bodyPr>
          <a:lstStyle/>
          <a:p>
            <a:endParaRPr lang="en-US" altLang="zh-CN" dirty="0"/>
          </a:p>
          <a:p>
            <a:endParaRPr lang="en-US" altLang="zh-CN" dirty="0"/>
          </a:p>
          <a:p>
            <a:r>
              <a:rPr lang="en-US" altLang="zh-CN" dirty="0"/>
              <a:t>Wald test under conditional homoskedasticity, Wald test under independent and identically distributed (IID) elliptical distribution, Wald test under conditional heteroskedasticity, </a:t>
            </a:r>
            <a:r>
              <a:rPr lang="en-US" altLang="zh-CN" dirty="0" err="1"/>
              <a:t>Bekerart</a:t>
            </a:r>
            <a:r>
              <a:rPr lang="en-US" altLang="zh-CN" dirty="0"/>
              <a:t>-Urias spanning test with errors-in-variables (EIV) adjustment, </a:t>
            </a:r>
            <a:r>
              <a:rPr lang="en-US" altLang="zh-CN" dirty="0" err="1"/>
              <a:t>Bekerart</a:t>
            </a:r>
            <a:r>
              <a:rPr lang="en-US" altLang="zh-CN" dirty="0"/>
              <a:t>-Urias spanning test without the EIV adjustment and DeSantis spanning test.</a:t>
            </a:r>
          </a:p>
          <a:p>
            <a:r>
              <a:rPr lang="en-US" altLang="zh-CN" dirty="0"/>
              <a:t>The hypothesis is strongly rejected that the trend factor is inside the mean-variance frontier of the short-term reversal, momentum, and long-term reversal factors for all three periods.</a:t>
            </a:r>
          </a:p>
          <a:p>
            <a:endParaRPr lang="en-US" altLang="zh-CN" dirty="0"/>
          </a:p>
          <a:p>
            <a:endParaRPr lang="zh-CN" altLang="en-US" dirty="0"/>
          </a:p>
        </p:txBody>
      </p:sp>
      <p:pic>
        <p:nvPicPr>
          <p:cNvPr id="4" name="图片 3">
            <a:extLst>
              <a:ext uri="{FF2B5EF4-FFF2-40B4-BE49-F238E27FC236}">
                <a16:creationId xmlns:a16="http://schemas.microsoft.com/office/drawing/2014/main" id="{6095E12E-C96D-4AAA-A772-2BA6306A4AB6}"/>
              </a:ext>
            </a:extLst>
          </p:cNvPr>
          <p:cNvPicPr>
            <a:picLocks noChangeAspect="1"/>
          </p:cNvPicPr>
          <p:nvPr/>
        </p:nvPicPr>
        <p:blipFill>
          <a:blip r:embed="rId3"/>
          <a:stretch>
            <a:fillRect/>
          </a:stretch>
        </p:blipFill>
        <p:spPr>
          <a:xfrm>
            <a:off x="2062162" y="776289"/>
            <a:ext cx="5324475" cy="1828800"/>
          </a:xfrm>
          <a:prstGeom prst="rect">
            <a:avLst/>
          </a:prstGeom>
        </p:spPr>
      </p:pic>
    </p:spTree>
    <p:extLst>
      <p:ext uri="{BB962C8B-B14F-4D97-AF65-F5344CB8AC3E}">
        <p14:creationId xmlns:p14="http://schemas.microsoft.com/office/powerpoint/2010/main" val="390607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C6D30-A87A-4258-ABDC-7584419904A3}"/>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A066D5F1-7B57-421D-A9B3-E38784B831F1}"/>
              </a:ext>
            </a:extLst>
          </p:cNvPr>
          <p:cNvSpPr>
            <a:spLocks noGrp="1"/>
          </p:cNvSpPr>
          <p:nvPr>
            <p:ph idx="1"/>
          </p:nvPr>
        </p:nvSpPr>
        <p:spPr/>
        <p:txBody>
          <a:bodyPr>
            <a:normAutofit lnSpcReduction="10000"/>
          </a:bodyPr>
          <a:lstStyle/>
          <a:p>
            <a:r>
              <a:rPr lang="en-US" altLang="zh-CN" dirty="0"/>
              <a:t>1.Introduction</a:t>
            </a:r>
          </a:p>
          <a:p>
            <a:pPr lvl="1"/>
            <a:r>
              <a:rPr lang="en-US" altLang="zh-CN" dirty="0"/>
              <a:t>1.1Background</a:t>
            </a:r>
          </a:p>
          <a:p>
            <a:pPr lvl="1"/>
            <a:r>
              <a:rPr lang="en-US" altLang="zh-CN" dirty="0"/>
              <a:t>1.2Literatures</a:t>
            </a:r>
          </a:p>
          <a:p>
            <a:pPr lvl="1"/>
            <a:r>
              <a:rPr lang="en-US" altLang="zh-CN" dirty="0"/>
              <a:t>1.3Motivation</a:t>
            </a:r>
          </a:p>
          <a:p>
            <a:pPr lvl="1"/>
            <a:r>
              <a:rPr lang="en-US" altLang="zh-CN" dirty="0"/>
              <a:t>1.4Contribution</a:t>
            </a:r>
          </a:p>
          <a:p>
            <a:r>
              <a:rPr lang="en-US" altLang="zh-CN" dirty="0"/>
              <a:t>2.Data</a:t>
            </a:r>
          </a:p>
          <a:p>
            <a:r>
              <a:rPr lang="en-US" altLang="zh-CN" dirty="0"/>
              <a:t>3.Method</a:t>
            </a:r>
          </a:p>
          <a:p>
            <a:r>
              <a:rPr lang="en-US" altLang="zh-CN" dirty="0"/>
              <a:t>4.Results</a:t>
            </a:r>
          </a:p>
          <a:p>
            <a:r>
              <a:rPr lang="en-US" altLang="zh-CN" dirty="0"/>
              <a:t>5.Conclusion</a:t>
            </a:r>
            <a:endParaRPr lang="zh-CN" altLang="en-US" dirty="0"/>
          </a:p>
        </p:txBody>
      </p:sp>
    </p:spTree>
    <p:extLst>
      <p:ext uri="{BB962C8B-B14F-4D97-AF65-F5344CB8AC3E}">
        <p14:creationId xmlns:p14="http://schemas.microsoft.com/office/powerpoint/2010/main" val="4126505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D5C08-1E4C-48BC-943F-1AD951A8801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C1E11DD-E9BC-40F9-BB63-0F6187F7E289}"/>
              </a:ext>
            </a:extLst>
          </p:cNvPr>
          <p:cNvSpPr>
            <a:spLocks noGrp="1"/>
          </p:cNvSpPr>
          <p:nvPr>
            <p:ph idx="1"/>
          </p:nvPr>
        </p:nvSpPr>
        <p:spPr>
          <a:xfrm>
            <a:off x="628650" y="2558143"/>
            <a:ext cx="7886700" cy="3934731"/>
          </a:xfrm>
        </p:spPr>
        <p:txBody>
          <a:bodyPr>
            <a:normAutofit fontScale="92500" lnSpcReduction="20000"/>
          </a:bodyPr>
          <a:lstStyle/>
          <a:p>
            <a:r>
              <a:rPr lang="en-US" altLang="zh-CN" dirty="0"/>
              <a:t>How the performance of the trend factor is related to the three factors</a:t>
            </a:r>
          </a:p>
          <a:p>
            <a:endParaRPr lang="en-US" altLang="zh-CN" dirty="0"/>
          </a:p>
          <a:p>
            <a:endParaRPr lang="en-US" altLang="zh-CN" dirty="0"/>
          </a:p>
          <a:p>
            <a:r>
              <a:rPr lang="en-US" altLang="zh-CN" dirty="0"/>
              <a:t>For the whole sample period, the short-term reversal factor accounts for about 52.2% of the movements of the trend factor, the momentum 13.4%, and long-term reversal 34.4%. Hence, the short-term information plays the greatest role in the performance of the trend factor.</a:t>
            </a:r>
          </a:p>
          <a:p>
            <a:endParaRPr lang="zh-CN" altLang="en-US" dirty="0"/>
          </a:p>
        </p:txBody>
      </p:sp>
      <p:pic>
        <p:nvPicPr>
          <p:cNvPr id="4" name="图片 3">
            <a:extLst>
              <a:ext uri="{FF2B5EF4-FFF2-40B4-BE49-F238E27FC236}">
                <a16:creationId xmlns:a16="http://schemas.microsoft.com/office/drawing/2014/main" id="{BD3C02BF-0BB7-4468-961A-FC50710D737B}"/>
              </a:ext>
            </a:extLst>
          </p:cNvPr>
          <p:cNvPicPr>
            <a:picLocks noChangeAspect="1"/>
          </p:cNvPicPr>
          <p:nvPr/>
        </p:nvPicPr>
        <p:blipFill>
          <a:blip r:embed="rId2"/>
          <a:stretch>
            <a:fillRect/>
          </a:stretch>
        </p:blipFill>
        <p:spPr>
          <a:xfrm>
            <a:off x="1862137" y="630351"/>
            <a:ext cx="5419725" cy="1809750"/>
          </a:xfrm>
          <a:prstGeom prst="rect">
            <a:avLst/>
          </a:prstGeom>
        </p:spPr>
      </p:pic>
      <p:pic>
        <p:nvPicPr>
          <p:cNvPr id="5" name="图片 4">
            <a:extLst>
              <a:ext uri="{FF2B5EF4-FFF2-40B4-BE49-F238E27FC236}">
                <a16:creationId xmlns:a16="http://schemas.microsoft.com/office/drawing/2014/main" id="{B5B108EE-DB66-408E-93E8-4DDDF99C8BB5}"/>
              </a:ext>
            </a:extLst>
          </p:cNvPr>
          <p:cNvPicPr>
            <a:picLocks noChangeAspect="1"/>
          </p:cNvPicPr>
          <p:nvPr/>
        </p:nvPicPr>
        <p:blipFill>
          <a:blip r:embed="rId3"/>
          <a:stretch>
            <a:fillRect/>
          </a:stretch>
        </p:blipFill>
        <p:spPr>
          <a:xfrm>
            <a:off x="1871661" y="3176587"/>
            <a:ext cx="5400675" cy="1114425"/>
          </a:xfrm>
          <a:prstGeom prst="rect">
            <a:avLst/>
          </a:prstGeom>
        </p:spPr>
      </p:pic>
      <p:sp>
        <p:nvSpPr>
          <p:cNvPr id="6" name="矩形 5">
            <a:extLst>
              <a:ext uri="{FF2B5EF4-FFF2-40B4-BE49-F238E27FC236}">
                <a16:creationId xmlns:a16="http://schemas.microsoft.com/office/drawing/2014/main" id="{CAC60D04-B959-4E69-B2A7-98311F99A3A4}"/>
              </a:ext>
            </a:extLst>
          </p:cNvPr>
          <p:cNvSpPr/>
          <p:nvPr/>
        </p:nvSpPr>
        <p:spPr>
          <a:xfrm>
            <a:off x="3135085" y="694583"/>
            <a:ext cx="1175657" cy="180974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98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F9561-D4CC-410F-8738-387FB0E9841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A4CDC26-C6EF-493C-8B3F-E49CE3E2F72A}"/>
              </a:ext>
            </a:extLst>
          </p:cNvPr>
          <p:cNvSpPr>
            <a:spLocks noGrp="1"/>
          </p:cNvSpPr>
          <p:nvPr>
            <p:ph idx="1"/>
          </p:nvPr>
        </p:nvSpPr>
        <p:spPr>
          <a:xfrm>
            <a:off x="628650" y="2656113"/>
            <a:ext cx="7886700" cy="3520849"/>
          </a:xfrm>
        </p:spPr>
        <p:txBody>
          <a:bodyPr/>
          <a:lstStyle/>
          <a:p>
            <a:r>
              <a:rPr lang="en-US" altLang="zh-CN" dirty="0"/>
              <a:t>The average returns increase monotonically from the quintile with the lowest forecasted expected returns (Low) to the quintile with the highest forecasted expected returns (High).</a:t>
            </a:r>
          </a:p>
          <a:p>
            <a:endParaRPr lang="zh-CN" altLang="en-US" dirty="0"/>
          </a:p>
        </p:txBody>
      </p:sp>
      <p:pic>
        <p:nvPicPr>
          <p:cNvPr id="4" name="图片 3">
            <a:extLst>
              <a:ext uri="{FF2B5EF4-FFF2-40B4-BE49-F238E27FC236}">
                <a16:creationId xmlns:a16="http://schemas.microsoft.com/office/drawing/2014/main" id="{12BE7136-5E18-4B30-BE19-ABA0BA2E93C6}"/>
              </a:ext>
            </a:extLst>
          </p:cNvPr>
          <p:cNvPicPr>
            <a:picLocks noChangeAspect="1"/>
          </p:cNvPicPr>
          <p:nvPr/>
        </p:nvPicPr>
        <p:blipFill>
          <a:blip r:embed="rId2"/>
          <a:stretch>
            <a:fillRect/>
          </a:stretch>
        </p:blipFill>
        <p:spPr>
          <a:xfrm>
            <a:off x="0" y="189707"/>
            <a:ext cx="9144000" cy="2175293"/>
          </a:xfrm>
          <a:prstGeom prst="rect">
            <a:avLst/>
          </a:prstGeom>
        </p:spPr>
      </p:pic>
      <p:sp>
        <p:nvSpPr>
          <p:cNvPr id="5" name="矩形 4">
            <a:extLst>
              <a:ext uri="{FF2B5EF4-FFF2-40B4-BE49-F238E27FC236}">
                <a16:creationId xmlns:a16="http://schemas.microsoft.com/office/drawing/2014/main" id="{83B5DC06-BD4F-4562-8131-AB7977F4E5D2}"/>
              </a:ext>
            </a:extLst>
          </p:cNvPr>
          <p:cNvSpPr/>
          <p:nvPr/>
        </p:nvSpPr>
        <p:spPr>
          <a:xfrm>
            <a:off x="446314" y="465983"/>
            <a:ext cx="1175657" cy="180974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9593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A4A592A-D1F2-476A-8C99-7AE3C82AA1C6}"/>
              </a:ext>
            </a:extLst>
          </p:cNvPr>
          <p:cNvSpPr>
            <a:spLocks noGrp="1"/>
          </p:cNvSpPr>
          <p:nvPr>
            <p:ph idx="1"/>
          </p:nvPr>
        </p:nvSpPr>
        <p:spPr>
          <a:xfrm>
            <a:off x="7486" y="836637"/>
            <a:ext cx="3819524" cy="5489576"/>
          </a:xfrm>
        </p:spPr>
        <p:txBody>
          <a:bodyPr>
            <a:normAutofit fontScale="77500" lnSpcReduction="20000"/>
          </a:bodyPr>
          <a:lstStyle/>
          <a:p>
            <a:r>
              <a:rPr lang="en-US" altLang="zh-CN" dirty="0"/>
              <a:t>Can common risk factors explain the return on the trend factor?</a:t>
            </a:r>
          </a:p>
          <a:p>
            <a:r>
              <a:rPr lang="en-US" altLang="zh-CN" dirty="0"/>
              <a:t>The quintile alphas increase monotonically from the lowest quintile to the highest quintile.</a:t>
            </a:r>
          </a:p>
          <a:p>
            <a:r>
              <a:rPr lang="en-US" altLang="zh-CN" dirty="0"/>
              <a:t>The trend factor has a small loading on the market and insignificant SMB and HML betas in the </a:t>
            </a:r>
            <a:r>
              <a:rPr lang="en-US" altLang="zh-CN" dirty="0" err="1"/>
              <a:t>Fama</a:t>
            </a:r>
            <a:r>
              <a:rPr lang="en-US" altLang="zh-CN" dirty="0"/>
              <a:t>-French three factor model.</a:t>
            </a:r>
          </a:p>
          <a:p>
            <a:r>
              <a:rPr lang="en-US" altLang="zh-CN" dirty="0"/>
              <a:t>The trend factor appears more reliable statistically than the momentum factor.</a:t>
            </a:r>
          </a:p>
          <a:p>
            <a:r>
              <a:rPr lang="en-US" altLang="zh-CN" dirty="0"/>
              <a:t>Existing factor models cannot explain the return on the trend factor.</a:t>
            </a:r>
          </a:p>
          <a:p>
            <a:endParaRPr lang="zh-CN" altLang="en-US" dirty="0"/>
          </a:p>
        </p:txBody>
      </p:sp>
      <p:pic>
        <p:nvPicPr>
          <p:cNvPr id="4" name="图片 3">
            <a:extLst>
              <a:ext uri="{FF2B5EF4-FFF2-40B4-BE49-F238E27FC236}">
                <a16:creationId xmlns:a16="http://schemas.microsoft.com/office/drawing/2014/main" id="{9F8F7292-A837-434A-B81B-D4D95EC10699}"/>
              </a:ext>
            </a:extLst>
          </p:cNvPr>
          <p:cNvPicPr>
            <a:picLocks noChangeAspect="1"/>
          </p:cNvPicPr>
          <p:nvPr/>
        </p:nvPicPr>
        <p:blipFill>
          <a:blip r:embed="rId2"/>
          <a:stretch>
            <a:fillRect/>
          </a:stretch>
        </p:blipFill>
        <p:spPr>
          <a:xfrm>
            <a:off x="3819525" y="1360147"/>
            <a:ext cx="5324475" cy="3714750"/>
          </a:xfrm>
          <a:prstGeom prst="rect">
            <a:avLst/>
          </a:prstGeom>
        </p:spPr>
      </p:pic>
      <p:sp>
        <p:nvSpPr>
          <p:cNvPr id="5" name="矩形 4">
            <a:extLst>
              <a:ext uri="{FF2B5EF4-FFF2-40B4-BE49-F238E27FC236}">
                <a16:creationId xmlns:a16="http://schemas.microsoft.com/office/drawing/2014/main" id="{753385DC-2EAB-42DD-80E1-8495C052DCC3}"/>
              </a:ext>
            </a:extLst>
          </p:cNvPr>
          <p:cNvSpPr/>
          <p:nvPr/>
        </p:nvSpPr>
        <p:spPr>
          <a:xfrm>
            <a:off x="5040086" y="2087954"/>
            <a:ext cx="620486" cy="298694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1DF2D676-4507-47D7-AD90-76FAF97CBEE4}"/>
              </a:ext>
            </a:extLst>
          </p:cNvPr>
          <p:cNvSpPr/>
          <p:nvPr/>
        </p:nvSpPr>
        <p:spPr>
          <a:xfrm>
            <a:off x="6346372" y="2087954"/>
            <a:ext cx="620486" cy="2986943"/>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4503ABE0-0704-4CA6-8CDF-630E9FBE98FF}"/>
              </a:ext>
            </a:extLst>
          </p:cNvPr>
          <p:cNvSpPr/>
          <p:nvPr/>
        </p:nvSpPr>
        <p:spPr>
          <a:xfrm>
            <a:off x="5660573" y="4169229"/>
            <a:ext cx="685800" cy="41365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9645ADF-FC38-4BC7-8A2D-15B1E99FEEBC}"/>
              </a:ext>
            </a:extLst>
          </p:cNvPr>
          <p:cNvSpPr/>
          <p:nvPr/>
        </p:nvSpPr>
        <p:spPr>
          <a:xfrm>
            <a:off x="6966858" y="4169229"/>
            <a:ext cx="2024742" cy="413657"/>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31520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7CE3FF-2044-48DC-B6BE-C7625E947987}"/>
              </a:ext>
            </a:extLst>
          </p:cNvPr>
          <p:cNvSpPr>
            <a:spLocks noGrp="1"/>
          </p:cNvSpPr>
          <p:nvPr>
            <p:ph type="title"/>
          </p:nvPr>
        </p:nvSpPr>
        <p:spPr/>
        <p:txBody>
          <a:bodyPr/>
          <a:lstStyle/>
          <a:p>
            <a:r>
              <a:rPr lang="en-US" altLang="zh-CN" dirty="0"/>
              <a:t>5.Conclusions</a:t>
            </a:r>
            <a:endParaRPr lang="zh-CN" altLang="en-US" dirty="0"/>
          </a:p>
        </p:txBody>
      </p:sp>
      <p:sp>
        <p:nvSpPr>
          <p:cNvPr id="3" name="内容占位符 2">
            <a:extLst>
              <a:ext uri="{FF2B5EF4-FFF2-40B4-BE49-F238E27FC236}">
                <a16:creationId xmlns:a16="http://schemas.microsoft.com/office/drawing/2014/main" id="{FA0990E9-CDA9-41D4-8665-1FDCD51D48D8}"/>
              </a:ext>
            </a:extLst>
          </p:cNvPr>
          <p:cNvSpPr>
            <a:spLocks noGrp="1"/>
          </p:cNvSpPr>
          <p:nvPr>
            <p:ph idx="1"/>
          </p:nvPr>
        </p:nvSpPr>
        <p:spPr/>
        <p:txBody>
          <a:bodyPr/>
          <a:lstStyle/>
          <a:p>
            <a:r>
              <a:rPr lang="en-US" altLang="zh-CN" dirty="0"/>
              <a:t>The trend factor has superior performance: more than quadruple those of the size and book-to-market factors, and more than twice that of the short-term reversal, momentum, and long-term reversal factors.</a:t>
            </a:r>
          </a:p>
          <a:p>
            <a:r>
              <a:rPr lang="en-US" altLang="zh-CN" dirty="0"/>
              <a:t>The trend factor’s performance is robust to various firm and market characteristics, such as size, book-to-market ratio, past returns, trading turnover rate, and business cycles.</a:t>
            </a:r>
          </a:p>
        </p:txBody>
      </p:sp>
    </p:spTree>
    <p:extLst>
      <p:ext uri="{BB962C8B-B14F-4D97-AF65-F5344CB8AC3E}">
        <p14:creationId xmlns:p14="http://schemas.microsoft.com/office/powerpoint/2010/main" val="93720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07CF0B-378B-4569-92A1-C8191B19764E}"/>
              </a:ext>
            </a:extLst>
          </p:cNvPr>
          <p:cNvSpPr>
            <a:spLocks noGrp="1"/>
          </p:cNvSpPr>
          <p:nvPr>
            <p:ph type="title"/>
          </p:nvPr>
        </p:nvSpPr>
        <p:spPr/>
        <p:txBody>
          <a:bodyPr/>
          <a:lstStyle/>
          <a:p>
            <a:r>
              <a:rPr lang="en-US" altLang="zh-CN" dirty="0"/>
              <a:t>1. Background</a:t>
            </a:r>
            <a:endParaRPr lang="zh-CN" altLang="en-US" dirty="0"/>
          </a:p>
        </p:txBody>
      </p:sp>
      <p:sp>
        <p:nvSpPr>
          <p:cNvPr id="3" name="内容占位符 2">
            <a:extLst>
              <a:ext uri="{FF2B5EF4-FFF2-40B4-BE49-F238E27FC236}">
                <a16:creationId xmlns:a16="http://schemas.microsoft.com/office/drawing/2014/main" id="{183954CF-02F0-49F3-9AE5-926933A96A30}"/>
              </a:ext>
            </a:extLst>
          </p:cNvPr>
          <p:cNvSpPr>
            <a:spLocks noGrp="1"/>
          </p:cNvSpPr>
          <p:nvPr>
            <p:ph idx="1"/>
          </p:nvPr>
        </p:nvSpPr>
        <p:spPr>
          <a:xfrm>
            <a:off x="628650" y="1825625"/>
            <a:ext cx="7886700" cy="4771118"/>
          </a:xfrm>
        </p:spPr>
        <p:txBody>
          <a:bodyPr>
            <a:normAutofit fontScale="85000" lnSpcReduction="20000"/>
          </a:bodyPr>
          <a:lstStyle/>
          <a:p>
            <a:r>
              <a:rPr lang="en-US" altLang="zh-CN" dirty="0" err="1"/>
              <a:t>Schwert</a:t>
            </a:r>
            <a:r>
              <a:rPr lang="en-US" altLang="zh-CN" dirty="0"/>
              <a:t> (2003) , in his comprehensive study of anomalies, finds that the momentum anomaly is one of the most robust and persistent anomalies. It also survives the high hurdle proposed by Harvey, Liu, and Zhu (2016) to detect false discoveries.</a:t>
            </a:r>
          </a:p>
          <a:p>
            <a:r>
              <a:rPr lang="en-US" altLang="zh-CN" dirty="0"/>
              <a:t>There are three major stock price patterns that are difficult to explain by typical factor models.</a:t>
            </a:r>
          </a:p>
          <a:p>
            <a:r>
              <a:rPr lang="en-US" altLang="zh-CN" dirty="0"/>
              <a:t>The three patterns are investment horizon dependent: </a:t>
            </a:r>
            <a:r>
              <a:rPr lang="en-US" altLang="zh-CN" b="1" dirty="0"/>
              <a:t>the short-term reversals </a:t>
            </a:r>
            <a:r>
              <a:rPr lang="en-US" altLang="zh-CN" dirty="0"/>
              <a:t>(at daily, weekly, and monthly levels) documented by Lehmann (1990) , Lo and </a:t>
            </a:r>
            <a:r>
              <a:rPr lang="en-US" altLang="zh-CN" dirty="0" err="1"/>
              <a:t>MacKinlay</a:t>
            </a:r>
            <a:r>
              <a:rPr lang="en-US" altLang="zh-CN" dirty="0"/>
              <a:t> (1990b), and </a:t>
            </a:r>
            <a:r>
              <a:rPr lang="en-US" altLang="zh-CN" dirty="0" err="1"/>
              <a:t>Jegadeesh</a:t>
            </a:r>
            <a:r>
              <a:rPr lang="en-US" altLang="zh-CN" dirty="0"/>
              <a:t> (1990) , </a:t>
            </a:r>
            <a:r>
              <a:rPr lang="en-US" altLang="zh-CN" b="1" dirty="0"/>
              <a:t>the momentum effects</a:t>
            </a:r>
            <a:r>
              <a:rPr lang="en-US" altLang="zh-CN" dirty="0"/>
              <a:t> (6–12 month price continuation) documented by </a:t>
            </a:r>
            <a:r>
              <a:rPr lang="en-US" altLang="zh-CN" dirty="0" err="1"/>
              <a:t>Jegadeesh</a:t>
            </a:r>
            <a:r>
              <a:rPr lang="en-US" altLang="zh-CN" dirty="0"/>
              <a:t> and Titman (1993) , and </a:t>
            </a:r>
            <a:r>
              <a:rPr lang="en-US" altLang="zh-CN" b="1" dirty="0"/>
              <a:t>the long-term reversal effects </a:t>
            </a:r>
            <a:r>
              <a:rPr lang="en-US" altLang="zh-CN" dirty="0"/>
              <a:t>(3–5 year reversals) documented by </a:t>
            </a:r>
            <a:r>
              <a:rPr lang="en-US" altLang="zh-CN" dirty="0" err="1"/>
              <a:t>DeBondt</a:t>
            </a:r>
            <a:r>
              <a:rPr lang="en-US" altLang="zh-CN" dirty="0"/>
              <a:t> and Thaler (1985) . </a:t>
            </a:r>
            <a:endParaRPr lang="zh-CN" altLang="en-US" dirty="0"/>
          </a:p>
        </p:txBody>
      </p:sp>
    </p:spTree>
    <p:extLst>
      <p:ext uri="{BB962C8B-B14F-4D97-AF65-F5344CB8AC3E}">
        <p14:creationId xmlns:p14="http://schemas.microsoft.com/office/powerpoint/2010/main" val="4082853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C60B8-5EA0-4AC1-A7C8-322E70AC267C}"/>
              </a:ext>
            </a:extLst>
          </p:cNvPr>
          <p:cNvSpPr>
            <a:spLocks noGrp="1"/>
          </p:cNvSpPr>
          <p:nvPr>
            <p:ph type="title"/>
          </p:nvPr>
        </p:nvSpPr>
        <p:spPr/>
        <p:txBody>
          <a:bodyPr/>
          <a:lstStyle/>
          <a:p>
            <a:r>
              <a:rPr lang="en-US" altLang="zh-CN" dirty="0"/>
              <a:t>1. Literatures</a:t>
            </a:r>
            <a:endParaRPr lang="zh-CN" altLang="en-US" dirty="0"/>
          </a:p>
        </p:txBody>
      </p:sp>
      <p:sp>
        <p:nvSpPr>
          <p:cNvPr id="3" name="内容占位符 2">
            <a:extLst>
              <a:ext uri="{FF2B5EF4-FFF2-40B4-BE49-F238E27FC236}">
                <a16:creationId xmlns:a16="http://schemas.microsoft.com/office/drawing/2014/main" id="{D3F89E32-582B-491D-A165-0504D2875CFD}"/>
              </a:ext>
            </a:extLst>
          </p:cNvPr>
          <p:cNvSpPr>
            <a:spLocks noGrp="1"/>
          </p:cNvSpPr>
          <p:nvPr>
            <p:ph idx="1"/>
          </p:nvPr>
        </p:nvSpPr>
        <p:spPr/>
        <p:txBody>
          <a:bodyPr>
            <a:normAutofit/>
          </a:bodyPr>
          <a:lstStyle/>
          <a:p>
            <a:r>
              <a:rPr lang="en-US" altLang="zh-CN" dirty="0" err="1"/>
              <a:t>Schwert</a:t>
            </a:r>
            <a:r>
              <a:rPr lang="en-US" altLang="zh-CN" dirty="0"/>
              <a:t> (2003) finds unlike most anomalies, the momentum is alive and well after its publication. </a:t>
            </a:r>
          </a:p>
          <a:p>
            <a:r>
              <a:rPr lang="en-US" altLang="zh-CN" dirty="0" err="1"/>
              <a:t>Cespa</a:t>
            </a:r>
            <a:r>
              <a:rPr lang="en-US" altLang="zh-CN" dirty="0"/>
              <a:t> and </a:t>
            </a:r>
            <a:r>
              <a:rPr lang="en-US" altLang="zh-CN" dirty="0" err="1"/>
              <a:t>Vives</a:t>
            </a:r>
            <a:r>
              <a:rPr lang="en-US" altLang="zh-CN" dirty="0"/>
              <a:t> (2012) show that the presence of liquidity traders and asset payoff uncertainty will generate rational price trends in the market.</a:t>
            </a:r>
          </a:p>
          <a:p>
            <a:r>
              <a:rPr lang="en-US" altLang="zh-CN" dirty="0" err="1"/>
              <a:t>Barberis</a:t>
            </a:r>
            <a:r>
              <a:rPr lang="en-US" altLang="zh-CN" dirty="0"/>
              <a:t>, Shleifer, and </a:t>
            </a:r>
            <a:r>
              <a:rPr lang="en-US" altLang="zh-CN" dirty="0" err="1"/>
              <a:t>Vishny</a:t>
            </a:r>
            <a:r>
              <a:rPr lang="en-US" altLang="zh-CN" dirty="0"/>
              <a:t> (1998) argue that prices can trend slowly when investors underweight new information in making decisions. </a:t>
            </a:r>
          </a:p>
        </p:txBody>
      </p:sp>
    </p:spTree>
    <p:extLst>
      <p:ext uri="{BB962C8B-B14F-4D97-AF65-F5344CB8AC3E}">
        <p14:creationId xmlns:p14="http://schemas.microsoft.com/office/powerpoint/2010/main" val="1015932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1A2E1D-E0B5-4BD0-B049-1B37B3A0A386}"/>
              </a:ext>
            </a:extLst>
          </p:cNvPr>
          <p:cNvSpPr>
            <a:spLocks noGrp="1"/>
          </p:cNvSpPr>
          <p:nvPr>
            <p:ph type="title"/>
          </p:nvPr>
        </p:nvSpPr>
        <p:spPr/>
        <p:txBody>
          <a:bodyPr/>
          <a:lstStyle/>
          <a:p>
            <a:r>
              <a:rPr lang="en-US" altLang="zh-CN" dirty="0"/>
              <a:t>1. Literatures</a:t>
            </a:r>
            <a:endParaRPr lang="zh-CN" altLang="en-US" dirty="0"/>
          </a:p>
        </p:txBody>
      </p:sp>
      <p:sp>
        <p:nvSpPr>
          <p:cNvPr id="3" name="内容占位符 2">
            <a:extLst>
              <a:ext uri="{FF2B5EF4-FFF2-40B4-BE49-F238E27FC236}">
                <a16:creationId xmlns:a16="http://schemas.microsoft.com/office/drawing/2014/main" id="{921C1703-9A33-4CD6-ACBB-0F63A5AFC577}"/>
              </a:ext>
            </a:extLst>
          </p:cNvPr>
          <p:cNvSpPr>
            <a:spLocks noGrp="1"/>
          </p:cNvSpPr>
          <p:nvPr>
            <p:ph idx="1"/>
          </p:nvPr>
        </p:nvSpPr>
        <p:spPr/>
        <p:txBody>
          <a:bodyPr>
            <a:normAutofit/>
          </a:bodyPr>
          <a:lstStyle/>
          <a:p>
            <a:r>
              <a:rPr lang="en-US" altLang="zh-CN" dirty="0"/>
              <a:t>Treynor and Ferguson(1985) , Brown and Jennings (1989) , </a:t>
            </a:r>
            <a:r>
              <a:rPr lang="en-US" altLang="zh-CN" dirty="0" err="1"/>
              <a:t>Cespa</a:t>
            </a:r>
            <a:r>
              <a:rPr lang="en-US" altLang="zh-CN" dirty="0"/>
              <a:t> and </a:t>
            </a:r>
            <a:r>
              <a:rPr lang="en-US" altLang="zh-CN" dirty="0" err="1"/>
              <a:t>Vives</a:t>
            </a:r>
            <a:r>
              <a:rPr lang="en-US" altLang="zh-CN" dirty="0"/>
              <a:t> (2012) , Hong and Stein (1999) , and Edmans, Goldstein, and Jiang (2012) show that past stock prices can predict future prices which implies that the MAs have predictive power.</a:t>
            </a:r>
          </a:p>
          <a:p>
            <a:r>
              <a:rPr lang="en-US" altLang="zh-CN" dirty="0"/>
              <a:t>Any theory that explains momentum can be potentially useful for explaining the trend factor as well since the momentum is a particular trend.</a:t>
            </a:r>
          </a:p>
          <a:p>
            <a:endParaRPr lang="zh-CN" altLang="en-US" dirty="0"/>
          </a:p>
        </p:txBody>
      </p:sp>
    </p:spTree>
    <p:extLst>
      <p:ext uri="{BB962C8B-B14F-4D97-AF65-F5344CB8AC3E}">
        <p14:creationId xmlns:p14="http://schemas.microsoft.com/office/powerpoint/2010/main" val="3491063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DC0FF-1527-4C4F-9810-555625444AD6}"/>
              </a:ext>
            </a:extLst>
          </p:cNvPr>
          <p:cNvSpPr>
            <a:spLocks noGrp="1"/>
          </p:cNvSpPr>
          <p:nvPr>
            <p:ph type="title"/>
          </p:nvPr>
        </p:nvSpPr>
        <p:spPr/>
        <p:txBody>
          <a:bodyPr/>
          <a:lstStyle/>
          <a:p>
            <a:r>
              <a:rPr lang="en-US" altLang="zh-CN" dirty="0"/>
              <a:t>1.Motivation</a:t>
            </a:r>
            <a:endParaRPr lang="zh-CN" altLang="en-US" dirty="0"/>
          </a:p>
        </p:txBody>
      </p:sp>
      <p:sp>
        <p:nvSpPr>
          <p:cNvPr id="3" name="内容占位符 2">
            <a:extLst>
              <a:ext uri="{FF2B5EF4-FFF2-40B4-BE49-F238E27FC236}">
                <a16:creationId xmlns:a16="http://schemas.microsoft.com/office/drawing/2014/main" id="{91E61EE1-A8AA-4C3D-ABC3-91B27B4BA7AB}"/>
              </a:ext>
            </a:extLst>
          </p:cNvPr>
          <p:cNvSpPr>
            <a:spLocks noGrp="1"/>
          </p:cNvSpPr>
          <p:nvPr>
            <p:ph idx="1"/>
          </p:nvPr>
        </p:nvSpPr>
        <p:spPr/>
        <p:txBody>
          <a:bodyPr/>
          <a:lstStyle/>
          <a:p>
            <a:r>
              <a:rPr lang="en-US" altLang="zh-CN" dirty="0"/>
              <a:t>Are there any economic gains by combining all the price information across the three investment horizons?</a:t>
            </a:r>
            <a:endParaRPr lang="zh-CN" altLang="en-US" dirty="0"/>
          </a:p>
        </p:txBody>
      </p:sp>
    </p:spTree>
    <p:extLst>
      <p:ext uri="{BB962C8B-B14F-4D97-AF65-F5344CB8AC3E}">
        <p14:creationId xmlns:p14="http://schemas.microsoft.com/office/powerpoint/2010/main" val="625340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758514-D8FB-461D-8ED1-F84F044E662B}"/>
              </a:ext>
            </a:extLst>
          </p:cNvPr>
          <p:cNvSpPr>
            <a:spLocks noGrp="1"/>
          </p:cNvSpPr>
          <p:nvPr>
            <p:ph type="title"/>
          </p:nvPr>
        </p:nvSpPr>
        <p:spPr/>
        <p:txBody>
          <a:bodyPr/>
          <a:lstStyle/>
          <a:p>
            <a:r>
              <a:rPr lang="en-US" altLang="zh-CN" dirty="0"/>
              <a:t>1.Contribution</a:t>
            </a:r>
            <a:endParaRPr lang="zh-CN" altLang="en-US" dirty="0"/>
          </a:p>
        </p:txBody>
      </p:sp>
      <p:sp>
        <p:nvSpPr>
          <p:cNvPr id="3" name="内容占位符 2">
            <a:extLst>
              <a:ext uri="{FF2B5EF4-FFF2-40B4-BE49-F238E27FC236}">
                <a16:creationId xmlns:a16="http://schemas.microsoft.com/office/drawing/2014/main" id="{CC68DCCA-4AEF-4EAE-BB55-8A3611046603}"/>
              </a:ext>
            </a:extLst>
          </p:cNvPr>
          <p:cNvSpPr>
            <a:spLocks noGrp="1"/>
          </p:cNvSpPr>
          <p:nvPr>
            <p:ph idx="1"/>
          </p:nvPr>
        </p:nvSpPr>
        <p:spPr/>
        <p:txBody>
          <a:bodyPr/>
          <a:lstStyle/>
          <a:p>
            <a:r>
              <a:rPr lang="en-US" altLang="zh-CN" dirty="0"/>
              <a:t>The paper is the first that unifies in a single framework the three major price patterns: the short-term reversal effects, the momentum effects, and the long-term reversal effects.</a:t>
            </a:r>
            <a:endParaRPr lang="zh-CN" altLang="en-US" dirty="0"/>
          </a:p>
        </p:txBody>
      </p:sp>
    </p:spTree>
    <p:extLst>
      <p:ext uri="{BB962C8B-B14F-4D97-AF65-F5344CB8AC3E}">
        <p14:creationId xmlns:p14="http://schemas.microsoft.com/office/powerpoint/2010/main" val="1779987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2AB12-ACF1-4491-BF9E-5EBE7600154A}"/>
              </a:ext>
            </a:extLst>
          </p:cNvPr>
          <p:cNvSpPr>
            <a:spLocks noGrp="1"/>
          </p:cNvSpPr>
          <p:nvPr>
            <p:ph type="title"/>
          </p:nvPr>
        </p:nvSpPr>
        <p:spPr/>
        <p:txBody>
          <a:bodyPr/>
          <a:lstStyle/>
          <a:p>
            <a:r>
              <a:rPr lang="en-US" altLang="zh-CN" dirty="0"/>
              <a:t>2.Data</a:t>
            </a:r>
            <a:endParaRPr lang="zh-CN" altLang="en-US" dirty="0"/>
          </a:p>
        </p:txBody>
      </p:sp>
      <p:sp>
        <p:nvSpPr>
          <p:cNvPr id="3" name="内容占位符 2">
            <a:extLst>
              <a:ext uri="{FF2B5EF4-FFF2-40B4-BE49-F238E27FC236}">
                <a16:creationId xmlns:a16="http://schemas.microsoft.com/office/drawing/2014/main" id="{A565183B-4CD2-4E5D-B953-DA54B7FDBE45}"/>
              </a:ext>
            </a:extLst>
          </p:cNvPr>
          <p:cNvSpPr>
            <a:spLocks noGrp="1"/>
          </p:cNvSpPr>
          <p:nvPr>
            <p:ph idx="1"/>
          </p:nvPr>
        </p:nvSpPr>
        <p:spPr/>
        <p:txBody>
          <a:bodyPr/>
          <a:lstStyle/>
          <a:p>
            <a:r>
              <a:rPr lang="en-US" altLang="zh-CN" dirty="0"/>
              <a:t>1930.06~2014.12</a:t>
            </a:r>
          </a:p>
          <a:p>
            <a:r>
              <a:rPr lang="en-US" altLang="zh-CN" dirty="0"/>
              <a:t>NYSE, Amex, and NASDAQ stocks</a:t>
            </a:r>
          </a:p>
          <a:p>
            <a:r>
              <a:rPr lang="en-US" altLang="zh-CN" dirty="0"/>
              <a:t>portfolios are </a:t>
            </a:r>
            <a:r>
              <a:rPr lang="en-US" altLang="zh-CN" b="1" dirty="0"/>
              <a:t>equal-weighted</a:t>
            </a:r>
            <a:r>
              <a:rPr lang="en-US" altLang="zh-CN" dirty="0"/>
              <a:t> and rebalanced </a:t>
            </a:r>
            <a:r>
              <a:rPr lang="en-US" altLang="zh-CN" b="1" dirty="0"/>
              <a:t>every month</a:t>
            </a:r>
            <a:endParaRPr lang="en-US" altLang="zh-CN" dirty="0"/>
          </a:p>
          <a:p>
            <a:endParaRPr lang="zh-CN" altLang="en-US" dirty="0"/>
          </a:p>
        </p:txBody>
      </p:sp>
    </p:spTree>
    <p:extLst>
      <p:ext uri="{BB962C8B-B14F-4D97-AF65-F5344CB8AC3E}">
        <p14:creationId xmlns:p14="http://schemas.microsoft.com/office/powerpoint/2010/main" val="2656794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D2B4F2-C0E4-4E48-AB58-8078083C9DD1}"/>
              </a:ext>
            </a:extLst>
          </p:cNvPr>
          <p:cNvSpPr>
            <a:spLocks noGrp="1"/>
          </p:cNvSpPr>
          <p:nvPr>
            <p:ph type="title"/>
          </p:nvPr>
        </p:nvSpPr>
        <p:spPr/>
        <p:txBody>
          <a:bodyPr/>
          <a:lstStyle/>
          <a:p>
            <a:r>
              <a:rPr lang="en-US" altLang="zh-CN" dirty="0"/>
              <a:t>3.Method</a:t>
            </a:r>
            <a:endParaRPr lang="zh-CN" altLang="en-US" dirty="0"/>
          </a:p>
        </p:txBody>
      </p:sp>
      <p:sp>
        <p:nvSpPr>
          <p:cNvPr id="3" name="内容占位符 2">
            <a:extLst>
              <a:ext uri="{FF2B5EF4-FFF2-40B4-BE49-F238E27FC236}">
                <a16:creationId xmlns:a16="http://schemas.microsoft.com/office/drawing/2014/main" id="{2311A6F6-FC99-4EE3-8ECA-65607FFCDC3F}"/>
              </a:ext>
            </a:extLst>
          </p:cNvPr>
          <p:cNvSpPr>
            <a:spLocks noGrp="1"/>
          </p:cNvSpPr>
          <p:nvPr>
            <p:ph idx="1"/>
          </p:nvPr>
        </p:nvSpPr>
        <p:spPr>
          <a:xfrm>
            <a:off x="628649" y="1825625"/>
            <a:ext cx="8183457" cy="4351338"/>
          </a:xfrm>
        </p:spPr>
        <p:txBody>
          <a:bodyPr/>
          <a:lstStyle/>
          <a:p>
            <a:r>
              <a:rPr lang="en-US" altLang="zh-CN" dirty="0"/>
              <a:t>The MA on the last trading day of month t of lag L:</a:t>
            </a:r>
          </a:p>
          <a:p>
            <a:endParaRPr lang="en-US" altLang="zh-CN" dirty="0"/>
          </a:p>
          <a:p>
            <a:r>
              <a:rPr lang="en-US" altLang="zh-CN" dirty="0"/>
              <a:t>   is the closing price for stock j on the last trading day d of month t</a:t>
            </a:r>
          </a:p>
          <a:p>
            <a:r>
              <a:rPr lang="en-US" altLang="zh-CN" dirty="0"/>
              <a:t>normalize the moving average prices by the closing price on the last trading day of the month:</a:t>
            </a:r>
          </a:p>
          <a:p>
            <a:endParaRPr lang="en-US" altLang="zh-CN" dirty="0"/>
          </a:p>
          <a:p>
            <a:r>
              <a:rPr lang="en-US" altLang="zh-CN" dirty="0"/>
              <a:t>L: 3,5,10,20,50,100,200,400,600,800,1000</a:t>
            </a:r>
          </a:p>
          <a:p>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D43BE7E5-466B-4835-B063-AAE0BBE15701}"/>
              </a:ext>
            </a:extLst>
          </p:cNvPr>
          <p:cNvPicPr>
            <a:picLocks noChangeAspect="1"/>
          </p:cNvPicPr>
          <p:nvPr/>
        </p:nvPicPr>
        <p:blipFill>
          <a:blip r:embed="rId2"/>
          <a:stretch>
            <a:fillRect/>
          </a:stretch>
        </p:blipFill>
        <p:spPr>
          <a:xfrm>
            <a:off x="1872402" y="2287587"/>
            <a:ext cx="5695950" cy="657225"/>
          </a:xfrm>
          <a:prstGeom prst="rect">
            <a:avLst/>
          </a:prstGeom>
        </p:spPr>
      </p:pic>
      <p:pic>
        <p:nvPicPr>
          <p:cNvPr id="7" name="图片 6">
            <a:extLst>
              <a:ext uri="{FF2B5EF4-FFF2-40B4-BE49-F238E27FC236}">
                <a16:creationId xmlns:a16="http://schemas.microsoft.com/office/drawing/2014/main" id="{B459C1E5-E07A-41E7-8FA5-7D98D69D78FD}"/>
              </a:ext>
            </a:extLst>
          </p:cNvPr>
          <p:cNvPicPr>
            <a:picLocks noChangeAspect="1"/>
          </p:cNvPicPr>
          <p:nvPr/>
        </p:nvPicPr>
        <p:blipFill>
          <a:blip r:embed="rId3"/>
          <a:stretch>
            <a:fillRect/>
          </a:stretch>
        </p:blipFill>
        <p:spPr>
          <a:xfrm>
            <a:off x="892704" y="3000798"/>
            <a:ext cx="314325" cy="409575"/>
          </a:xfrm>
          <a:prstGeom prst="rect">
            <a:avLst/>
          </a:prstGeom>
        </p:spPr>
      </p:pic>
      <p:pic>
        <p:nvPicPr>
          <p:cNvPr id="8" name="图片 7">
            <a:extLst>
              <a:ext uri="{FF2B5EF4-FFF2-40B4-BE49-F238E27FC236}">
                <a16:creationId xmlns:a16="http://schemas.microsoft.com/office/drawing/2014/main" id="{24842009-5603-4736-86A6-7A95B16438F5}"/>
              </a:ext>
            </a:extLst>
          </p:cNvPr>
          <p:cNvPicPr>
            <a:picLocks noChangeAspect="1"/>
          </p:cNvPicPr>
          <p:nvPr/>
        </p:nvPicPr>
        <p:blipFill>
          <a:blip r:embed="rId4"/>
          <a:stretch>
            <a:fillRect/>
          </a:stretch>
        </p:blipFill>
        <p:spPr>
          <a:xfrm>
            <a:off x="4024100" y="4866746"/>
            <a:ext cx="1190625" cy="714375"/>
          </a:xfrm>
          <a:prstGeom prst="rect">
            <a:avLst/>
          </a:prstGeom>
        </p:spPr>
      </p:pic>
    </p:spTree>
    <p:extLst>
      <p:ext uri="{BB962C8B-B14F-4D97-AF65-F5344CB8AC3E}">
        <p14:creationId xmlns:p14="http://schemas.microsoft.com/office/powerpoint/2010/main" val="24692199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3009</TotalTime>
  <Words>1439</Words>
  <Application>Microsoft Office PowerPoint</Application>
  <PresentationFormat>全屏显示(4:3)</PresentationFormat>
  <Paragraphs>104</Paragraphs>
  <Slides>23</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23</vt:i4>
      </vt:variant>
    </vt:vector>
  </HeadingPairs>
  <TitlesOfParts>
    <vt:vector size="27" baseType="lpstr">
      <vt:lpstr>等线</vt:lpstr>
      <vt:lpstr>等线 Light</vt:lpstr>
      <vt:lpstr>Arial</vt:lpstr>
      <vt:lpstr>Office 主题​​</vt:lpstr>
      <vt:lpstr>A trend factor: Any economic gains from using information over investment horizons? </vt:lpstr>
      <vt:lpstr>Contents</vt:lpstr>
      <vt:lpstr>1. Background</vt:lpstr>
      <vt:lpstr>1. Literatures</vt:lpstr>
      <vt:lpstr>1. Literatures</vt:lpstr>
      <vt:lpstr>1.Motivation</vt:lpstr>
      <vt:lpstr>1.Contribution</vt:lpstr>
      <vt:lpstr>2.Data</vt:lpstr>
      <vt:lpstr>3.Method</vt:lpstr>
      <vt:lpstr>3.Method</vt:lpstr>
      <vt:lpstr>PowerPoint 演示文稿</vt:lpstr>
      <vt:lpstr>3.Method</vt:lpstr>
      <vt:lpstr>4.Results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trend factor: Any economic gains from using information over investment horizons? </dc:title>
  <dc:creator>岳 阳</dc:creator>
  <cp:lastModifiedBy>岳 阳</cp:lastModifiedBy>
  <cp:revision>49</cp:revision>
  <dcterms:created xsi:type="dcterms:W3CDTF">2020-06-03T07:39:07Z</dcterms:created>
  <dcterms:modified xsi:type="dcterms:W3CDTF">2020-06-06T00:43:17Z</dcterms:modified>
</cp:coreProperties>
</file>