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9" r:id="rId4"/>
    <p:sldId id="428" r:id="rId5"/>
    <p:sldId id="429" r:id="rId6"/>
    <p:sldId id="430" r:id="rId7"/>
    <p:sldId id="448" r:id="rId8"/>
    <p:sldId id="431" r:id="rId9"/>
    <p:sldId id="420" r:id="rId10"/>
    <p:sldId id="434" r:id="rId11"/>
    <p:sldId id="493" r:id="rId12"/>
    <p:sldId id="478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2" r:id="rId21"/>
    <p:sldId id="503" r:id="rId22"/>
    <p:sldId id="50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8BDC-449E-4F46-9D2E-5A9CCEFFA80C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37BA-6B08-405D-AE9E-E06A77D99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9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39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14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95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84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8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7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5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0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9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1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0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5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8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8D1F-15B4-497B-881E-9B6F50C71945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23B3-725E-4EEC-B2C8-D006E2803B26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023-2B7E-420E-BDBA-163628973ACA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517-3D7A-464B-B0B9-13DCE6FF7158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9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3F45-7D34-4EC3-8D7A-45F9BE340932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4C0-AA26-46B6-BB7E-02921EEBE817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DC24-211D-425B-B9C7-A1A0DA5AB5C7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524-B29E-440C-ABE6-FCD7A52AC9FA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3F3-B29D-45AE-A276-F60771760B9E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3DA-79CE-480E-AC06-2E814DB23904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DD1B-25A6-46BA-A868-4E119CC4C40E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17D8-C88A-4D25-99A2-F5E956433DA0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95C6-0EAE-464F-B9AC-FEFE537C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86700"/>
            <a:ext cx="9144001" cy="25423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across the globe: Once public, no longer existent?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9C511-A008-43B4-A005-16381DDC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987445"/>
            <a:ext cx="9015957" cy="174405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Jacobs and S. Müller,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Financial Economics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74EB-A02F-4BE4-9B2E-43562E0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D662-D1D1-46EE-9CED-EDA99E49F9EB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AAA9-703B-483D-8C83-03D115F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F95C2-BFED-4B7F-BD2E-F154A8AF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6656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1980.01-2015.12 , 80 anomalies from McLean and Pontiff (2016) 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data for US from CRSP, accounting data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Compustat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data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Worldscope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 earnings forecasts and recommendations for all markets from Institutional Brokers’ Estimate System (I/B/E/S).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87A-4CEB-4842-933B-DF9C3A8B5DC9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6656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In-sample returns are defined as the returns during max(first month of the original anomaly sample period, January 1980) and the end of the original sample period.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Post-sample returns are defined as the returns following the last month of the original sample period and preceding the month of the publication in a peer-reviewed journal.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Post-publication returns start in the publication month.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87A-4CEB-4842-933B-DF9C3A8B5DC9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3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3FE04DD1-2F43-4C19-9BD7-4FB95D26A7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63089"/>
                <a:ext cx="8186984" cy="43208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Portfolios sorts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return of a portfolio that goes long (short) in the presumably 20% most underpriced (most overpriced) stocks in each month for each (country, month, anomaly) combination.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Regression: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country level and international level.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anomalies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time t.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3FE04DD1-2F43-4C19-9BD7-4FB95D26A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63089"/>
                <a:ext cx="8186984" cy="4320861"/>
              </a:xfrm>
              <a:prstGeom prst="rect">
                <a:avLst/>
              </a:prstGeom>
              <a:blipFill>
                <a:blip r:embed="rId3"/>
                <a:stretch>
                  <a:fillRect l="-1340" t="-2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Portfolio Sort and Regression method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736779-7D70-4734-A01E-5DECFAB62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42" y="5089147"/>
            <a:ext cx="5029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0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Different Countries-Portfolio Returns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in all countries are significant.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Equally weighted portfolios are larger than for value-weighted portfolios, which means both mis- pricing and limits to arbitrage tend to be stronger for smaller stocks.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EDFC06-E454-401E-BAEC-CE31FDD1B057}"/>
              </a:ext>
            </a:extLst>
          </p:cNvPr>
          <p:cNvGrpSpPr/>
          <p:nvPr/>
        </p:nvGrpSpPr>
        <p:grpSpPr>
          <a:xfrm>
            <a:off x="-49395" y="3711110"/>
            <a:ext cx="9238270" cy="3141991"/>
            <a:chOff x="-96530" y="1808132"/>
            <a:chExt cx="9238270" cy="314199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ECFA39D-3683-4859-9D29-AA340E481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260" y="1808132"/>
              <a:ext cx="9144000" cy="203120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848A854-DC34-479D-A59A-7CE3E531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6530" y="3851119"/>
              <a:ext cx="9144000" cy="1099004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60962B3-75D3-4107-98C9-F55134CD4F30}"/>
              </a:ext>
            </a:extLst>
          </p:cNvPr>
          <p:cNvSpPr/>
          <p:nvPr/>
        </p:nvSpPr>
        <p:spPr>
          <a:xfrm>
            <a:off x="6064416" y="4227737"/>
            <a:ext cx="634666" cy="2625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0163E3-5129-4538-9081-487F87E20EF2}"/>
              </a:ext>
            </a:extLst>
          </p:cNvPr>
          <p:cNvSpPr/>
          <p:nvPr/>
        </p:nvSpPr>
        <p:spPr>
          <a:xfrm>
            <a:off x="7701909" y="4227737"/>
            <a:ext cx="634666" cy="2625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Aggregate market-Portfolio Returns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2011199"/>
            <a:ext cx="8186984" cy="4320861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publication effects are pronounced.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international markets, no clear difference emerges between in-sample, post-sample, and post- publication periods. 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98E354-58E3-4733-B809-15981977A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0007"/>
            <a:ext cx="9144000" cy="329938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9705D2A-102A-414C-9D73-B82FB1ED7850}"/>
              </a:ext>
            </a:extLst>
          </p:cNvPr>
          <p:cNvSpPr/>
          <p:nvPr/>
        </p:nvSpPr>
        <p:spPr>
          <a:xfrm>
            <a:off x="1657350" y="5197661"/>
            <a:ext cx="634666" cy="34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2FDA83-EBF4-4598-A910-634A46B14FBE}"/>
              </a:ext>
            </a:extLst>
          </p:cNvPr>
          <p:cNvSpPr/>
          <p:nvPr/>
        </p:nvSpPr>
        <p:spPr>
          <a:xfrm>
            <a:off x="1657560" y="4539413"/>
            <a:ext cx="634666" cy="34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E364E0-D353-48E2-A0F9-ACDC86C02CDA}"/>
              </a:ext>
            </a:extLst>
          </p:cNvPr>
          <p:cNvSpPr/>
          <p:nvPr/>
        </p:nvSpPr>
        <p:spPr>
          <a:xfrm>
            <a:off x="2292016" y="4531223"/>
            <a:ext cx="634666" cy="34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977410-3049-4980-ABAB-36CD258ECD3D}"/>
              </a:ext>
            </a:extLst>
          </p:cNvPr>
          <p:cNvSpPr/>
          <p:nvPr/>
        </p:nvSpPr>
        <p:spPr>
          <a:xfrm>
            <a:off x="2292016" y="5185165"/>
            <a:ext cx="634666" cy="34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5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Different Countries-Dummy Regression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201119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US market has a 1% level significant negative coefficient.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DD691D-40A7-4B81-873B-E97244AA7329}"/>
              </a:ext>
            </a:extLst>
          </p:cNvPr>
          <p:cNvGrpSpPr/>
          <p:nvPr/>
        </p:nvGrpSpPr>
        <p:grpSpPr>
          <a:xfrm>
            <a:off x="-241898" y="3185160"/>
            <a:ext cx="9385898" cy="3672840"/>
            <a:chOff x="0" y="2200167"/>
            <a:chExt cx="9385898" cy="367284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6D41093-310B-4362-A1E0-01435772D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83"/>
            <a:stretch/>
          </p:blipFill>
          <p:spPr>
            <a:xfrm>
              <a:off x="0" y="2200167"/>
              <a:ext cx="9309698" cy="261459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DAAB60A-889C-42B3-9A73-A21DDEEB1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459" y="4828169"/>
              <a:ext cx="9124439" cy="1044838"/>
            </a:xfrm>
            <a:prstGeom prst="rect">
              <a:avLst/>
            </a:prstGeom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A4FFEE9-E2C7-489D-AEC7-8E49DDB354D7}"/>
              </a:ext>
            </a:extLst>
          </p:cNvPr>
          <p:cNvSpPr/>
          <p:nvPr/>
        </p:nvSpPr>
        <p:spPr>
          <a:xfrm>
            <a:off x="1433800" y="6452289"/>
            <a:ext cx="7468302" cy="200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AA4DEB5-9DAE-4A76-B036-AA36DF78405F}"/>
              </a:ext>
            </a:extLst>
          </p:cNvPr>
          <p:cNvSpPr/>
          <p:nvPr/>
        </p:nvSpPr>
        <p:spPr>
          <a:xfrm>
            <a:off x="7371256" y="4949073"/>
            <a:ext cx="634666" cy="202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0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Aggregate Market-Dummy Regression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1773945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the same as results of portfolio returns.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AE757B-8C82-47C1-8210-1901DBF3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1107"/>
            <a:ext cx="9144000" cy="421689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EE69DC4-833E-4506-A2E0-3F44788DE073}"/>
              </a:ext>
            </a:extLst>
          </p:cNvPr>
          <p:cNvSpPr/>
          <p:nvPr/>
        </p:nvSpPr>
        <p:spPr>
          <a:xfrm>
            <a:off x="1675698" y="6178062"/>
            <a:ext cx="7468302" cy="543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525C69-29C8-4CAC-BBA7-54E106E53194}"/>
              </a:ext>
            </a:extLst>
          </p:cNvPr>
          <p:cNvSpPr/>
          <p:nvPr/>
        </p:nvSpPr>
        <p:spPr>
          <a:xfrm>
            <a:off x="1825840" y="4506127"/>
            <a:ext cx="7468302" cy="543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8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Arbitrage Costs: Size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1773945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as the proxy of arbitrage cost: bigger size, less arbitrage costs.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publication effect can be explained by arbitrage costs.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A0F4808-61D0-40C6-94FF-082356DEDF5A}"/>
              </a:ext>
            </a:extLst>
          </p:cNvPr>
          <p:cNvGrpSpPr/>
          <p:nvPr/>
        </p:nvGrpSpPr>
        <p:grpSpPr>
          <a:xfrm>
            <a:off x="0" y="1577270"/>
            <a:ext cx="9144000" cy="5133315"/>
            <a:chOff x="0" y="1577270"/>
            <a:chExt cx="9144000" cy="513331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DF6BB0-BACA-4601-BC04-773373BE9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577270"/>
              <a:ext cx="9144000" cy="5133315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8BEAFB7-47F0-437C-B180-2FCF21BC8166}"/>
                </a:ext>
              </a:extLst>
            </p:cNvPr>
            <p:cNvSpPr/>
            <p:nvPr/>
          </p:nvSpPr>
          <p:spPr>
            <a:xfrm>
              <a:off x="300284" y="3252246"/>
              <a:ext cx="8365208" cy="4807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A09FEA-1A4E-4783-8FB2-D0DEC3DABD6B}"/>
                </a:ext>
              </a:extLst>
            </p:cNvPr>
            <p:cNvSpPr/>
            <p:nvPr/>
          </p:nvSpPr>
          <p:spPr>
            <a:xfrm>
              <a:off x="328366" y="6219656"/>
              <a:ext cx="8365208" cy="4807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914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Arbitrage Costs: Size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1773945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as the proxy of arbitrage cost: bigger size, less arbitrage costs.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publication effect can be explained by arbitrage costs.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07C5E7-3962-44DB-971F-3EBDEC0505A7}"/>
              </a:ext>
            </a:extLst>
          </p:cNvPr>
          <p:cNvGrpSpPr/>
          <p:nvPr/>
        </p:nvGrpSpPr>
        <p:grpSpPr>
          <a:xfrm>
            <a:off x="0" y="1577270"/>
            <a:ext cx="9144000" cy="5507922"/>
            <a:chOff x="0" y="1577270"/>
            <a:chExt cx="9144000" cy="550792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A0F4808-61D0-40C6-94FF-082356DEDF5A}"/>
                </a:ext>
              </a:extLst>
            </p:cNvPr>
            <p:cNvGrpSpPr/>
            <p:nvPr/>
          </p:nvGrpSpPr>
          <p:grpSpPr>
            <a:xfrm>
              <a:off x="0" y="1577270"/>
              <a:ext cx="9144000" cy="5133315"/>
              <a:chOff x="0" y="1577270"/>
              <a:chExt cx="9144000" cy="5133315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2FDF6BB0-BACA-4601-BC04-773373BE9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77270"/>
                <a:ext cx="9144000" cy="5133315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4A09FEA-1A4E-4783-8FB2-D0DEC3DABD6B}"/>
                  </a:ext>
                </a:extLst>
              </p:cNvPr>
              <p:cNvSpPr/>
              <p:nvPr/>
            </p:nvSpPr>
            <p:spPr>
              <a:xfrm>
                <a:off x="328366" y="6219656"/>
                <a:ext cx="8365208" cy="48076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D909986-3272-4E77-A49A-91111C160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733013"/>
              <a:ext cx="9144000" cy="3352179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B7D365A-7BEE-439F-9A87-F3D11086D375}"/>
                </a:ext>
              </a:extLst>
            </p:cNvPr>
            <p:cNvSpPr/>
            <p:nvPr/>
          </p:nvSpPr>
          <p:spPr>
            <a:xfrm>
              <a:off x="271216" y="3252246"/>
              <a:ext cx="8365208" cy="4807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C29CC68-B3B7-4BE5-8437-00C921CD12E9}"/>
                </a:ext>
              </a:extLst>
            </p:cNvPr>
            <p:cNvSpPr/>
            <p:nvPr/>
          </p:nvSpPr>
          <p:spPr>
            <a:xfrm>
              <a:off x="271216" y="6344506"/>
              <a:ext cx="8365208" cy="4807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01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Arbitrage Costs: 5 Control Variables Regression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95" y="1616368"/>
            <a:ext cx="8186984" cy="4320861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Idiosyncratic risk, lagged firm size,  illiquidity(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Amihud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2002) , dollar trading volume, bid-ask (Corwin and Schultz, 2012) 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 a positive (negative) coefficient for idiosyncratic risk, illiquidity, bid-ask spreads, and the composite index (firm size, dollar volume).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1E0D0B4-EE8A-4A9F-A312-FCEE40BA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3724275"/>
            <a:ext cx="78581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13C-0213-4FC9-B3CB-7FF81C60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Test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views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09C7-ADF6-4C91-BB99-BE852B99F199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55756-26D0-4414-BCB2-BC9D8FC5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6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Test: Data Base Problem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1773945"/>
            <a:ext cx="8186984" cy="4320861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publication effect of different type of anomalies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is the same(Only US market has publication effect)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456DE9-CC06-4398-AAC2-C8814FC4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2740296"/>
            <a:ext cx="9144000" cy="37525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15B9C8D-F1F6-4279-A76D-A4CFF8813CF1}"/>
              </a:ext>
            </a:extLst>
          </p:cNvPr>
          <p:cNvSpPr/>
          <p:nvPr/>
        </p:nvSpPr>
        <p:spPr>
          <a:xfrm>
            <a:off x="150142" y="4477730"/>
            <a:ext cx="8739334" cy="641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47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Test: Data Base Problem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1773945"/>
            <a:ext cx="8186984" cy="4320861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publication effect of different type of anomalies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is the same(Only US market has publication effect)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456DE9-CC06-4398-AAC2-C8814FC4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2740296"/>
            <a:ext cx="9144000" cy="37525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15B9C8D-F1F6-4279-A76D-A4CFF8813CF1}"/>
              </a:ext>
            </a:extLst>
          </p:cNvPr>
          <p:cNvSpPr/>
          <p:nvPr/>
        </p:nvSpPr>
        <p:spPr>
          <a:xfrm>
            <a:off x="150142" y="4477730"/>
            <a:ext cx="8739334" cy="641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3E12AE-672D-434D-8B38-C5662A4C3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3315"/>
            <a:ext cx="9144000" cy="54362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1D726F-FD48-4160-920B-9BA28E5479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369"/>
          <a:stretch/>
        </p:blipFill>
        <p:spPr>
          <a:xfrm>
            <a:off x="65988" y="319138"/>
            <a:ext cx="9144000" cy="110103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8DC87E8-A824-4D21-9F44-E9D87ECDCF8A}"/>
              </a:ext>
            </a:extLst>
          </p:cNvPr>
          <p:cNvSpPr/>
          <p:nvPr/>
        </p:nvSpPr>
        <p:spPr>
          <a:xfrm>
            <a:off x="1800520" y="1512400"/>
            <a:ext cx="1078288" cy="5209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1C5462-EB3E-4A67-8DC4-857324E94D58}"/>
              </a:ext>
            </a:extLst>
          </p:cNvPr>
          <p:cNvSpPr/>
          <p:nvPr/>
        </p:nvSpPr>
        <p:spPr>
          <a:xfrm>
            <a:off x="5515270" y="1606887"/>
            <a:ext cx="1078288" cy="5209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20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Test: Time effect and after Adjusted returns.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1773945"/>
            <a:ext cx="8186984" cy="4320861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impact of time effects and asset pricing models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the same.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B3F690-1ECD-43B2-A814-D627C9A17FFF}"/>
              </a:ext>
            </a:extLst>
          </p:cNvPr>
          <p:cNvGrpSpPr/>
          <p:nvPr/>
        </p:nvGrpSpPr>
        <p:grpSpPr>
          <a:xfrm>
            <a:off x="0" y="36430"/>
            <a:ext cx="9144000" cy="6785139"/>
            <a:chOff x="0" y="36430"/>
            <a:chExt cx="9144000" cy="678513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AF9768D-BB3B-4603-B157-CEA09E399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430"/>
              <a:ext cx="9144000" cy="6785139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541767-4366-4013-A9F4-244F7BF72939}"/>
                </a:ext>
              </a:extLst>
            </p:cNvPr>
            <p:cNvSpPr/>
            <p:nvPr/>
          </p:nvSpPr>
          <p:spPr>
            <a:xfrm>
              <a:off x="1800520" y="1159497"/>
              <a:ext cx="1078288" cy="55619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0819F2-96EB-4231-A2A0-D54B519E36E7}"/>
                </a:ext>
              </a:extLst>
            </p:cNvPr>
            <p:cNvSpPr/>
            <p:nvPr/>
          </p:nvSpPr>
          <p:spPr>
            <a:xfrm>
              <a:off x="5440298" y="1153385"/>
              <a:ext cx="1078288" cy="55619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47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Background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BB57-1BBB-43EB-924C-FCBACD8D6C3F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593130"/>
            <a:ext cx="8307962" cy="4572143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World Bank data, non-US countries account on average for about 58% of the world market capitalization and for almost 73% of global gross domestic product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asset pricing tests tend to focus on the US stock market, part of which to conclude that “there is a large and persistent US (home) bias in academic research in Finance.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Long-short returns in U.S. stock market shrink significantly post-publication.</a:t>
            </a:r>
          </a:p>
        </p:txBody>
      </p:sp>
    </p:spTree>
    <p:extLst>
      <p:ext uri="{BB962C8B-B14F-4D97-AF65-F5344CB8AC3E}">
        <p14:creationId xmlns:p14="http://schemas.microsoft.com/office/powerpoint/2010/main" val="33766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Motivation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4CA-7F96-404F-95CC-88D2352D5CE7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stock markets are economically important.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McLean and Pontiff (2016) study 97 return predictors in the US stock market and find that long-short returns shrink significantly post-publication. 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8FD5-7DCB-4456-8FAF-2C68A9CEE48A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long-short returns in international stock market shrink post-publication? 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international market does not shrink, why?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does these anomaly returns come from?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3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Related Researches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214E-5916-4647-8128-4A4392552A9F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2" cy="43396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McLean and Pontiff (2016) study 97 return predictors in the US stock market and find that long-short returns shrink significantly post-publication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Karolyi(2016) concluded that “there is a large and persistent US (home) bias in academic research in Finance.”</a:t>
            </a:r>
          </a:p>
        </p:txBody>
      </p:sp>
    </p:spTree>
    <p:extLst>
      <p:ext uri="{BB962C8B-B14F-4D97-AF65-F5344CB8AC3E}">
        <p14:creationId xmlns:p14="http://schemas.microsoft.com/office/powerpoint/2010/main" val="206741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Related Researches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B710-10C5-43AA-908D-61AD8BA56926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2" cy="43396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Chordia et al. (2017) , Harvey (2017) , Hou et al. (2019) , highlight the danger of widespread p-hacking in US return predictability.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studies including Bartram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Grinblatt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(2018a) 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Engelberg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(2018) argue that anomalies are, at least to a large extent, real.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Israel and Moskowitz (2013) find little evidence that size, value, and momentum returns are significantly affected by changes in trading costs or institutional and hedge fund ownership over time.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8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Contents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19ED-98A1-41ED-9373-1595868C1881}" type="datetime1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517716"/>
            <a:ext cx="8307962" cy="520376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US and international stock market anomalies’ long-short returns and find only US market shrinks.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size as proxy of arbitrage cost, and find portfolio returns formed by large stocks shrink less. And this is a evidence which proves returns of anomalies are from arbitrage cost. 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27" y="439272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671-69CB-4223-AD23-B1CDA5DBD766}" type="datetime1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CFD890-E174-40D7-9FF7-740D3C1D8458}"/>
              </a:ext>
            </a:extLst>
          </p:cNvPr>
          <p:cNvGrpSpPr/>
          <p:nvPr/>
        </p:nvGrpSpPr>
        <p:grpSpPr>
          <a:xfrm>
            <a:off x="259771" y="2439308"/>
            <a:ext cx="2396617" cy="1625644"/>
            <a:chOff x="1282044" y="2558871"/>
            <a:chExt cx="810707" cy="46166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ECFA267-1ACB-4F2C-9640-20D962D338CE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7AE8C9D-D25F-4BF3-BC9B-B960D074FA0B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4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 stock market</a:t>
              </a:r>
            </a:p>
            <a:p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International stock market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AAE20C-06AC-4CA1-B0B8-E7F0C617E1F4}"/>
              </a:ext>
            </a:extLst>
          </p:cNvPr>
          <p:cNvCxnSpPr>
            <a:cxnSpLocks/>
          </p:cNvCxnSpPr>
          <p:nvPr/>
        </p:nvCxnSpPr>
        <p:spPr>
          <a:xfrm flipV="1">
            <a:off x="2658515" y="3233877"/>
            <a:ext cx="7682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6B430A-6121-45BD-B216-A2CE9DA93234}"/>
              </a:ext>
            </a:extLst>
          </p:cNvPr>
          <p:cNvGrpSpPr/>
          <p:nvPr/>
        </p:nvGrpSpPr>
        <p:grpSpPr>
          <a:xfrm>
            <a:off x="3428927" y="2813615"/>
            <a:ext cx="2286146" cy="868312"/>
            <a:chOff x="1278912" y="2550033"/>
            <a:chExt cx="813839" cy="47050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9A74FB4-7EEF-4403-AFE4-F62ACB9663A2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023331-EC6B-48D4-BA6A-39CCBBCC6E6A}"/>
                </a:ext>
              </a:extLst>
            </p:cNvPr>
            <p:cNvSpPr txBox="1"/>
            <p:nvPr/>
          </p:nvSpPr>
          <p:spPr>
            <a:xfrm>
              <a:off x="1278912" y="2550033"/>
              <a:ext cx="810707" cy="45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Long-short return.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D8ACC46-2652-4D48-ACC9-E39B218495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679204" y="3252130"/>
            <a:ext cx="707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CD815DE-A492-4603-8F5E-E78C47FB2D9B}"/>
              </a:ext>
            </a:extLst>
          </p:cNvPr>
          <p:cNvGrpSpPr/>
          <p:nvPr/>
        </p:nvGrpSpPr>
        <p:grpSpPr>
          <a:xfrm>
            <a:off x="6387103" y="2826128"/>
            <a:ext cx="2286146" cy="868291"/>
            <a:chOff x="1282044" y="2558871"/>
            <a:chExt cx="810707" cy="47049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6FB186-01CF-4648-8A44-CDCE303AA85D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3D2F2A9-D533-4F35-9B9D-D6680557C796}"/>
                </a:ext>
              </a:extLst>
            </p:cNvPr>
            <p:cNvSpPr txBox="1"/>
            <p:nvPr/>
          </p:nvSpPr>
          <p:spPr>
            <a:xfrm>
              <a:off x="1282044" y="2579079"/>
              <a:ext cx="810707" cy="45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 Regression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6D2430-A810-4C26-A774-19A97B96BD2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458120" y="3790670"/>
            <a:ext cx="575034" cy="964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5C6B4E-816B-4E93-9714-8F7BCAF60137}"/>
              </a:ext>
            </a:extLst>
          </p:cNvPr>
          <p:cNvGrpSpPr/>
          <p:nvPr/>
        </p:nvGrpSpPr>
        <p:grpSpPr>
          <a:xfrm>
            <a:off x="4385489" y="4755286"/>
            <a:ext cx="3295330" cy="868291"/>
            <a:chOff x="1282044" y="2558871"/>
            <a:chExt cx="810707" cy="47049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2309247-E84F-46B8-9FBE-4C4424B3D9FD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F4764B1-CC0E-425F-8408-C7CD2D26F223}"/>
                </a:ext>
              </a:extLst>
            </p:cNvPr>
            <p:cNvSpPr txBox="1"/>
            <p:nvPr/>
          </p:nvSpPr>
          <p:spPr>
            <a:xfrm>
              <a:off x="1282044" y="2579079"/>
              <a:ext cx="810707" cy="45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the publication effect</a:t>
              </a: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0DC943B-7B8C-41D1-A4E1-D26996EB651D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033154" y="3783362"/>
            <a:ext cx="512912" cy="100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0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15500</TotalTime>
  <Words>1127</Words>
  <Application>Microsoft Office PowerPoint</Application>
  <PresentationFormat>全屏显示(4:3)</PresentationFormat>
  <Paragraphs>177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Anomalies across the globe: Once public, no longer existent?</vt:lpstr>
      <vt:lpstr>Outline</vt:lpstr>
      <vt:lpstr>Introduction: Background</vt:lpstr>
      <vt:lpstr>Introduction: Motivation</vt:lpstr>
      <vt:lpstr>Introduction: Research Questions</vt:lpstr>
      <vt:lpstr>Introduction: Related Researches</vt:lpstr>
      <vt:lpstr>Introduction: Related Researches</vt:lpstr>
      <vt:lpstr>Introduction: Research Contents</vt:lpstr>
      <vt:lpstr>Research Design: </vt:lpstr>
      <vt:lpstr>Research Design: Data</vt:lpstr>
      <vt:lpstr>Research Design: Data</vt:lpstr>
      <vt:lpstr>Research Design: Portfolio Sort and Regression method</vt:lpstr>
      <vt:lpstr>Empirical Result: Different Countries-Portfolio Returns</vt:lpstr>
      <vt:lpstr>Empirical Result: Aggregate market-Portfolio Returns</vt:lpstr>
      <vt:lpstr>Empirical Result: Different Countries-Dummy Regression</vt:lpstr>
      <vt:lpstr>Empirical Result: Aggregate Market-Dummy Regression</vt:lpstr>
      <vt:lpstr>Empirical Result: Arbitrage Costs: Size</vt:lpstr>
      <vt:lpstr>Empirical Result: Arbitrage Costs: Size</vt:lpstr>
      <vt:lpstr>Empirical Result: Arbitrage Costs: 5 Control Variables Regression</vt:lpstr>
      <vt:lpstr>Robust Test: Data Base Problem</vt:lpstr>
      <vt:lpstr>Robust Test: Data Base Problem</vt:lpstr>
      <vt:lpstr>Robust Test: Time effect and after Adjusted returns.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against beta</dc:title>
  <dc:creator>李 玥阳</dc:creator>
  <cp:lastModifiedBy>李 玥阳</cp:lastModifiedBy>
  <cp:revision>547</cp:revision>
  <dcterms:created xsi:type="dcterms:W3CDTF">2018-05-20T16:38:52Z</dcterms:created>
  <dcterms:modified xsi:type="dcterms:W3CDTF">2020-06-04T09:28:47Z</dcterms:modified>
</cp:coreProperties>
</file>