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4" r:id="rId6"/>
    <p:sldId id="259" r:id="rId7"/>
    <p:sldId id="300" r:id="rId8"/>
    <p:sldId id="260" r:id="rId9"/>
    <p:sldId id="266" r:id="rId10"/>
    <p:sldId id="299" r:id="rId11"/>
    <p:sldId id="273" r:id="rId12"/>
    <p:sldId id="274" r:id="rId13"/>
    <p:sldId id="301" r:id="rId14"/>
    <p:sldId id="303" r:id="rId15"/>
    <p:sldId id="278" r:id="rId16"/>
    <p:sldId id="302" r:id="rId17"/>
    <p:sldId id="279" r:id="rId18"/>
    <p:sldId id="280" r:id="rId19"/>
    <p:sldId id="281" r:id="rId20"/>
    <p:sldId id="304" r:id="rId21"/>
    <p:sldId id="283" r:id="rId22"/>
    <p:sldId id="306" r:id="rId23"/>
    <p:sldId id="305" r:id="rId24"/>
    <p:sldId id="285" r:id="rId25"/>
    <p:sldId id="307" r:id="rId26"/>
    <p:sldId id="290" r:id="rId27"/>
    <p:sldId id="308" r:id="rId28"/>
    <p:sldId id="309" r:id="rId29"/>
    <p:sldId id="311" r:id="rId30"/>
    <p:sldId id="310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17D7F-F0C4-49B4-9319-CC3F1E6ED3B1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A6D13-0A6B-4B8D-B4D8-532331110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4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A6D13-0A6B-4B8D-B4D8-532331110A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2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2020/3/21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Do Mutual Funds Profit from</a:t>
            </a:r>
            <a:br>
              <a:rPr lang="en-US" altLang="zh-CN" b="1" dirty="0"/>
            </a:br>
            <a:r>
              <a:rPr lang="en-US" altLang="zh-CN" b="1" dirty="0"/>
              <a:t>the Accruals Anomaly?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448272"/>
          </a:xfrm>
        </p:spPr>
        <p:txBody>
          <a:bodyPr>
            <a:normAutofit fontScale="92500" lnSpcReduction="20000"/>
          </a:bodyPr>
          <a:lstStyle/>
          <a:p>
            <a:endParaRPr lang="zh-CN" altLang="en-US" sz="2800" dirty="0"/>
          </a:p>
          <a:p>
            <a:r>
              <a:rPr lang="en-US" altLang="zh-CN" sz="2800" dirty="0"/>
              <a:t> </a:t>
            </a:r>
            <a:r>
              <a:rPr lang="pt-BR" altLang="zh-CN" sz="2800" b="1" dirty="0"/>
              <a:t>A S H I Q A L I </a:t>
            </a:r>
            <a:r>
              <a:rPr lang="pt-BR" altLang="zh-CN" sz="2800" b="1" dirty="0" smtClean="0"/>
              <a:t>,  X </a:t>
            </a:r>
            <a:r>
              <a:rPr lang="pt-BR" altLang="zh-CN" sz="2800" b="1" dirty="0"/>
              <a:t>U A N J U A N C H E N </a:t>
            </a:r>
            <a:r>
              <a:rPr lang="pt-BR" altLang="zh-CN" sz="2800" b="1" dirty="0" smtClean="0"/>
              <a:t>, TONG YAO </a:t>
            </a:r>
            <a:r>
              <a:rPr lang="pt-BR" altLang="zh-CN" sz="2800" b="1" dirty="0"/>
              <a:t>, </a:t>
            </a:r>
            <a:r>
              <a:rPr lang="en-US" altLang="zh-CN" sz="2800" b="1" dirty="0" smtClean="0"/>
              <a:t>AND </a:t>
            </a:r>
            <a:r>
              <a:rPr lang="en-US" altLang="zh-CN" sz="2800" b="1" dirty="0"/>
              <a:t>TONG </a:t>
            </a:r>
            <a:r>
              <a:rPr lang="en-US" altLang="zh-CN" sz="2800" b="1" dirty="0" smtClean="0"/>
              <a:t>YU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 March, 2008  JAR</a:t>
            </a:r>
          </a:p>
          <a:p>
            <a:endParaRPr lang="en-US" altLang="zh-CN" sz="2800" dirty="0" smtClean="0"/>
          </a:p>
          <a:p>
            <a:r>
              <a:rPr lang="zh-CN" altLang="en-US" sz="2400" dirty="0"/>
              <a:t>讲解</a:t>
            </a:r>
            <a:r>
              <a:rPr lang="zh-CN" altLang="en-US" sz="2400" dirty="0" smtClean="0"/>
              <a:t>人：梅子萌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2020/6/20</a:t>
            </a:r>
            <a:r>
              <a:rPr lang="zh-CN" altLang="en-US" dirty="0" smtClean="0"/>
              <a:t>组会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1560" y="3789040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1612776"/>
          </a:xfrm>
        </p:spPr>
        <p:txBody>
          <a:bodyPr/>
          <a:lstStyle/>
          <a:p>
            <a:r>
              <a:rPr lang="en-US" altLang="zh-CN" i="1" dirty="0" err="1" smtClean="0"/>
              <a:t>W</a:t>
            </a:r>
            <a:r>
              <a:rPr lang="en-US" altLang="zh-CN" sz="1800" i="1" dirty="0" err="1" smtClean="0"/>
              <a:t>i,j,t</a:t>
            </a:r>
            <a:r>
              <a:rPr lang="en-US" altLang="zh-CN" i="1" dirty="0" smtClean="0"/>
              <a:t> </a:t>
            </a:r>
            <a:r>
              <a:rPr lang="en-US" altLang="zh-CN" dirty="0"/>
              <a:t>is the value of stock </a:t>
            </a:r>
            <a:r>
              <a:rPr lang="en-US" altLang="zh-CN" i="1" dirty="0"/>
              <a:t>j </a:t>
            </a:r>
            <a:r>
              <a:rPr lang="en-US" altLang="zh-CN" dirty="0"/>
              <a:t>owned by fund </a:t>
            </a:r>
            <a:r>
              <a:rPr lang="en-US" altLang="zh-CN" i="1" dirty="0"/>
              <a:t>i </a:t>
            </a:r>
            <a:r>
              <a:rPr lang="en-US" altLang="zh-CN" dirty="0"/>
              <a:t>as </a:t>
            </a:r>
            <a:r>
              <a:rPr lang="en-US" altLang="zh-CN" dirty="0" smtClean="0"/>
              <a:t>a percentage </a:t>
            </a:r>
            <a:r>
              <a:rPr lang="en-US" altLang="zh-CN" dirty="0"/>
              <a:t>of total value of stocks the fund holds at the end of June of </a:t>
            </a:r>
            <a:r>
              <a:rPr lang="en-US" altLang="zh-CN" dirty="0" smtClean="0"/>
              <a:t>year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AIM Calculation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301942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609600" y="4408512"/>
            <a:ext cx="8229600" cy="1612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 err="1"/>
              <a:t>n</a:t>
            </a:r>
            <a:r>
              <a:rPr lang="en-US" altLang="zh-CN" sz="2100" i="1" dirty="0" err="1"/>
              <a:t>i,j,t</a:t>
            </a:r>
            <a:r>
              <a:rPr lang="en-US" altLang="zh-CN" i="1" dirty="0"/>
              <a:t> </a:t>
            </a:r>
            <a:r>
              <a:rPr lang="en-US" altLang="zh-CN" dirty="0"/>
              <a:t>is the number of shares of stock </a:t>
            </a:r>
            <a:r>
              <a:rPr lang="en-US" altLang="zh-CN" i="1" dirty="0"/>
              <a:t>j </a:t>
            </a:r>
            <a:r>
              <a:rPr lang="en-US" altLang="zh-CN" dirty="0"/>
              <a:t>held by the </a:t>
            </a:r>
            <a:r>
              <a:rPr lang="en-US" altLang="zh-CN" dirty="0" smtClean="0"/>
              <a:t>fund at the end of June </a:t>
            </a:r>
            <a:r>
              <a:rPr lang="en-US" altLang="zh-CN" dirty="0"/>
              <a:t>of year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and </a:t>
            </a:r>
            <a:r>
              <a:rPr lang="en-US" altLang="zh-CN" i="1" dirty="0" err="1"/>
              <a:t>p</a:t>
            </a:r>
            <a:r>
              <a:rPr lang="en-US" altLang="zh-CN" sz="2100" i="1" dirty="0" err="1"/>
              <a:t>j,t</a:t>
            </a:r>
            <a:r>
              <a:rPr lang="en-US" altLang="zh-CN" sz="2100" i="1" dirty="0"/>
              <a:t> </a:t>
            </a:r>
            <a:r>
              <a:rPr lang="en-US" altLang="zh-CN" dirty="0" smtClean="0"/>
              <a:t>is the </a:t>
            </a:r>
            <a:r>
              <a:rPr lang="en-US" altLang="zh-CN" dirty="0"/>
              <a:t>market price of stock </a:t>
            </a:r>
            <a:r>
              <a:rPr lang="en-US" altLang="zh-CN" i="1" dirty="0"/>
              <a:t>j </a:t>
            </a:r>
            <a:r>
              <a:rPr lang="en-US" altLang="zh-CN" dirty="0"/>
              <a:t>at the end of June of year </a:t>
            </a:r>
            <a:r>
              <a:rPr lang="en-US" altLang="zh-CN" i="1" dirty="0"/>
              <a:t>t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9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Data base  : </a:t>
            </a:r>
            <a:r>
              <a:rPr lang="en-US" altLang="zh-CN" dirty="0" smtClean="0"/>
              <a:t>CRSP(</a:t>
            </a:r>
            <a:r>
              <a:rPr lang="en-US" altLang="zh-CN" dirty="0"/>
              <a:t>Survivorship Bias Free Mutual Fund Database</a:t>
            </a:r>
            <a:r>
              <a:rPr lang="en-US" altLang="zh-CN" dirty="0" smtClean="0"/>
              <a:t>), </a:t>
            </a:r>
            <a:r>
              <a:rPr lang="en-US" altLang="zh-CN" dirty="0"/>
              <a:t>Thomson </a:t>
            </a:r>
            <a:r>
              <a:rPr lang="en-US" altLang="zh-CN" dirty="0" smtClean="0"/>
              <a:t>Financial CDA/Spectrum </a:t>
            </a:r>
            <a:r>
              <a:rPr lang="en-US" altLang="zh-CN" dirty="0"/>
              <a:t>Database</a:t>
            </a:r>
            <a:endParaRPr lang="en-US" altLang="zh-CN" dirty="0" smtClean="0"/>
          </a:p>
          <a:p>
            <a:r>
              <a:rPr lang="en-US" altLang="zh-CN" dirty="0" smtClean="0"/>
              <a:t>Data sample: </a:t>
            </a:r>
            <a:r>
              <a:rPr lang="en-US" altLang="zh-CN" dirty="0" smtClean="0"/>
              <a:t>consists </a:t>
            </a:r>
            <a:r>
              <a:rPr lang="en-US" altLang="zh-CN" dirty="0"/>
              <a:t>of actively managed U.S. domestic </a:t>
            </a:r>
            <a:r>
              <a:rPr lang="en-US" altLang="zh-CN" dirty="0" smtClean="0"/>
              <a:t>equity funds with </a:t>
            </a:r>
            <a:r>
              <a:rPr lang="en-US" altLang="zh-CN" dirty="0"/>
              <a:t>aggressive growth, growth, and growth and income</a:t>
            </a:r>
            <a:r>
              <a:rPr lang="en-US" altLang="zh-CN" dirty="0" smtClean="0"/>
              <a:t> investment objectives (classified by CDA database),</a:t>
            </a:r>
            <a:r>
              <a:rPr lang="en-US" altLang="zh-CN" dirty="0" smtClean="0"/>
              <a:t> </a:t>
            </a:r>
            <a:r>
              <a:rPr lang="en-US" altLang="zh-CN" dirty="0"/>
              <a:t>from </a:t>
            </a:r>
            <a:r>
              <a:rPr lang="en-US" altLang="zh-CN" dirty="0" smtClean="0"/>
              <a:t>1984 to 2003,</a:t>
            </a:r>
            <a:r>
              <a:rPr lang="en-US" altLang="zh-CN" dirty="0"/>
              <a:t> 99,871 firm-year observations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zh-CN" dirty="0"/>
              <a:t>Specific processing:</a:t>
            </a:r>
          </a:p>
          <a:p>
            <a:pPr lvl="1"/>
            <a:r>
              <a:rPr lang="en-US" altLang="zh-CN" dirty="0"/>
              <a:t>Remove funds with apparently misreported investment objectives</a:t>
            </a:r>
          </a:p>
          <a:p>
            <a:pPr lvl="1"/>
            <a:r>
              <a:rPr lang="en-US" altLang="zh-CN" dirty="0"/>
              <a:t>Exclude fund-quarter observations if the total market value of reported holdings is less than 50% or more than 150% of the reported total net assets of the fund, or the total net assets is less than one million </a:t>
            </a:r>
            <a:r>
              <a:rPr lang="en-US" altLang="zh-CN" dirty="0" smtClean="0"/>
              <a:t>dollars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0" y="1700808"/>
            <a:ext cx="9101185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3923928" y="4869160"/>
            <a:ext cx="504056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Empirical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Does accruals anomaly exist?</a:t>
            </a:r>
          </a:p>
          <a:p>
            <a:r>
              <a:rPr lang="en-US" altLang="zh-CN" dirty="0" smtClean="0"/>
              <a:t>Do mutual funds trade on the accruals anomaly?</a:t>
            </a:r>
          </a:p>
          <a:p>
            <a:r>
              <a:rPr lang="en-US" altLang="zh-CN" dirty="0"/>
              <a:t>What are the </a:t>
            </a:r>
            <a:r>
              <a:rPr lang="en-US" altLang="zh-CN" dirty="0" smtClean="0"/>
              <a:t>characteristics </a:t>
            </a:r>
            <a:r>
              <a:rPr lang="en-US" altLang="zh-CN" dirty="0"/>
              <a:t>of </a:t>
            </a:r>
            <a:r>
              <a:rPr lang="en-US" altLang="zh-CN" dirty="0" smtClean="0"/>
              <a:t>stocks held </a:t>
            </a:r>
            <a:r>
              <a:rPr lang="en-US" altLang="zh-CN" dirty="0"/>
              <a:t>by </a:t>
            </a:r>
            <a:r>
              <a:rPr lang="en-US" altLang="zh-CN" dirty="0" smtClean="0"/>
              <a:t>low </a:t>
            </a:r>
            <a:r>
              <a:rPr lang="en-US" altLang="zh-CN" dirty="0"/>
              <a:t>AIM </a:t>
            </a:r>
            <a:r>
              <a:rPr lang="en-US" altLang="zh-CN" dirty="0" smtClean="0"/>
              <a:t>funds?</a:t>
            </a:r>
          </a:p>
          <a:p>
            <a:r>
              <a:rPr lang="en-US" altLang="zh-CN" dirty="0" smtClean="0"/>
              <a:t>Do low AIM funds profit from the accruals anomaly? </a:t>
            </a:r>
          </a:p>
          <a:p>
            <a:r>
              <a:rPr lang="en-US" altLang="zh-CN" dirty="0"/>
              <a:t>What are the characteristics of </a:t>
            </a:r>
            <a:r>
              <a:rPr lang="en-US" altLang="zh-CN" dirty="0" smtClean="0"/>
              <a:t>low </a:t>
            </a:r>
            <a:r>
              <a:rPr lang="en-US" altLang="zh-CN" dirty="0"/>
              <a:t>AIM funds</a:t>
            </a:r>
            <a:r>
              <a:rPr lang="en-US" altLang="zh-CN" dirty="0" smtClean="0"/>
              <a:t>?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r>
              <a:rPr lang="en-US" altLang="zh-CN" sz="4000" dirty="0" smtClean="0"/>
              <a:t>the accruals </a:t>
            </a:r>
            <a:r>
              <a:rPr lang="en-US" altLang="zh-CN" sz="4000" dirty="0" err="1" smtClean="0"/>
              <a:t>anomoly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2757"/>
            <a:ext cx="8507288" cy="5054555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First conduct portfolios on accruals with all stocks available, than with stocks chosen by fund </a:t>
            </a:r>
          </a:p>
          <a:p>
            <a:r>
              <a:rPr lang="en-US" altLang="zh-CN" sz="2800" dirty="0" smtClean="0"/>
              <a:t>For </a:t>
            </a:r>
            <a:r>
              <a:rPr lang="en-US" altLang="zh-CN" sz="2800" dirty="0"/>
              <a:t>each year t, </a:t>
            </a:r>
            <a:r>
              <a:rPr lang="en-US" altLang="zh-CN" sz="2800" dirty="0" smtClean="0"/>
              <a:t>sort </a:t>
            </a:r>
            <a:r>
              <a:rPr lang="en-US" altLang="zh-CN" sz="2800" dirty="0"/>
              <a:t>the sample stocks into 10 equal-weighted portfolios based on their accruals for the fiscal year that ends in the calendar year t−</a:t>
            </a:r>
            <a:r>
              <a:rPr lang="en-US" altLang="zh-CN" sz="2800" dirty="0" smtClean="0"/>
              <a:t>1 then </a:t>
            </a:r>
            <a:r>
              <a:rPr lang="en-US" altLang="zh-CN" sz="2800" dirty="0"/>
              <a:t>compute buy-and-hold </a:t>
            </a:r>
            <a:r>
              <a:rPr lang="en-US" altLang="zh-CN" sz="2800" dirty="0"/>
              <a:t>portfolio returns </a:t>
            </a:r>
            <a:r>
              <a:rPr lang="en-US" altLang="zh-CN" sz="2800" dirty="0"/>
              <a:t>from July of year t to June of </a:t>
            </a:r>
            <a:r>
              <a:rPr lang="en-US" altLang="zh-CN" sz="2800" dirty="0" smtClean="0"/>
              <a:t>year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/>
              <a:t>For </a:t>
            </a:r>
            <a:r>
              <a:rPr lang="en-US" altLang="zh-CN" dirty="0"/>
              <a:t>delisted stocks, </a:t>
            </a:r>
            <a:r>
              <a:rPr lang="en-US" altLang="zh-CN" dirty="0" smtClean="0"/>
              <a:t> </a:t>
            </a:r>
            <a:r>
              <a:rPr lang="en-US" altLang="zh-CN" dirty="0"/>
              <a:t>use CRSP delisting returns if they are available; otherwise, </a:t>
            </a:r>
            <a:r>
              <a:rPr lang="en-US" altLang="zh-CN" dirty="0" smtClean="0"/>
              <a:t>follow </a:t>
            </a:r>
            <a:r>
              <a:rPr lang="en-US" altLang="zh-CN" dirty="0"/>
              <a:t>Shumway[1997] and use −30% to replace missing delisting returns if the delisting is performance </a:t>
            </a:r>
            <a:r>
              <a:rPr lang="en-US" altLang="zh-CN" dirty="0" smtClean="0"/>
              <a:t>related</a:t>
            </a:r>
            <a:r>
              <a:rPr lang="en-US" altLang="zh-CN" dirty="0"/>
              <a:t>, and zero otherwise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7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07"/>
          <a:stretch/>
        </p:blipFill>
        <p:spPr>
          <a:xfrm>
            <a:off x="-454361" y="1412776"/>
            <a:ext cx="9900592" cy="4608512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r>
              <a:rPr lang="en-US" altLang="zh-CN" sz="4000" dirty="0" smtClean="0"/>
              <a:t>the accruals </a:t>
            </a:r>
            <a:r>
              <a:rPr lang="en-US" altLang="zh-CN" sz="4000" dirty="0" err="1" smtClean="0"/>
              <a:t>anomoly</a:t>
            </a:r>
            <a:endParaRPr lang="zh-CN" altLang="en-US" sz="4000" dirty="0"/>
          </a:p>
        </p:txBody>
      </p:sp>
      <p:sp>
        <p:nvSpPr>
          <p:cNvPr id="8" name="圆角矩形 7"/>
          <p:cNvSpPr/>
          <p:nvPr/>
        </p:nvSpPr>
        <p:spPr>
          <a:xfrm>
            <a:off x="1971056" y="4221088"/>
            <a:ext cx="504056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72071" y="2276872"/>
            <a:ext cx="504056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979712" y="3789040"/>
            <a:ext cx="50405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131840" y="2309528"/>
            <a:ext cx="504056" cy="1911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48264" y="2309529"/>
            <a:ext cx="504056" cy="1911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4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average </a:t>
            </a:r>
            <a:r>
              <a:rPr lang="en-US" altLang="zh-CN" i="1" dirty="0"/>
              <a:t>AIM </a:t>
            </a:r>
            <a:r>
              <a:rPr lang="en-US" altLang="zh-CN" dirty="0"/>
              <a:t>for our sample funds is </a:t>
            </a:r>
            <a:r>
              <a:rPr lang="en-US" altLang="zh-CN" dirty="0" smtClean="0"/>
              <a:t>5.55, so the </a:t>
            </a:r>
            <a:r>
              <a:rPr lang="en-US" altLang="zh-CN" dirty="0"/>
              <a:t>hypothesis </a:t>
            </a:r>
            <a:r>
              <a:rPr lang="en-US" altLang="zh-CN" dirty="0" smtClean="0"/>
              <a:t>that mutual </a:t>
            </a:r>
            <a:r>
              <a:rPr lang="en-US" altLang="zh-CN" dirty="0"/>
              <a:t>funds as a whole do </a:t>
            </a:r>
            <a:r>
              <a:rPr lang="en-US" altLang="zh-CN" dirty="0" smtClean="0"/>
              <a:t>not tilt </a:t>
            </a:r>
            <a:r>
              <a:rPr lang="en-US" altLang="zh-CN" dirty="0"/>
              <a:t>their portfolios toward low-accruals </a:t>
            </a:r>
            <a:r>
              <a:rPr lang="en-US" altLang="zh-CN" dirty="0" smtClean="0"/>
              <a:t>stocks can’t be rejected, but </a:t>
            </a:r>
            <a:r>
              <a:rPr lang="en-US" altLang="zh-CN" dirty="0"/>
              <a:t>a subset of </a:t>
            </a:r>
            <a:r>
              <a:rPr lang="en-US" altLang="zh-CN" dirty="0" smtClean="0"/>
              <a:t>funds may possible to trade on accruals anomaly</a:t>
            </a:r>
          </a:p>
          <a:p>
            <a:r>
              <a:rPr lang="en-US" altLang="zh-CN" dirty="0" smtClean="0"/>
              <a:t>To facilitate comparison</a:t>
            </a:r>
            <a:r>
              <a:rPr lang="en-US" altLang="zh-CN" dirty="0"/>
              <a:t>, we also identify 10% of the funds whose stockholdings </a:t>
            </a:r>
            <a:r>
              <a:rPr lang="en-US" altLang="zh-CN" dirty="0" smtClean="0"/>
              <a:t>are neutral </a:t>
            </a:r>
            <a:r>
              <a:rPr lang="en-US" altLang="zh-CN" dirty="0"/>
              <a:t>to </a:t>
            </a:r>
            <a:r>
              <a:rPr lang="en-US" altLang="zh-CN" dirty="0" smtClean="0"/>
              <a:t>accruals, this </a:t>
            </a:r>
            <a:r>
              <a:rPr lang="en-US" altLang="zh-CN" dirty="0"/>
              <a:t>benchmark </a:t>
            </a:r>
            <a:r>
              <a:rPr lang="en-US" altLang="zh-CN" dirty="0" smtClean="0"/>
              <a:t>group is referred </a:t>
            </a:r>
            <a:r>
              <a:rPr lang="en-US" altLang="zh-CN" dirty="0"/>
              <a:t>as </a:t>
            </a:r>
            <a:r>
              <a:rPr lang="en-US" altLang="zh-CN" i="1" dirty="0"/>
              <a:t>INACTIVE </a:t>
            </a:r>
            <a:r>
              <a:rPr lang="en-US" altLang="zh-CN" dirty="0"/>
              <a:t>funds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err="1"/>
              <a:t>Result:Do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mutual funds </a:t>
            </a:r>
            <a:r>
              <a:rPr lang="en-US" altLang="zh-CN" sz="4000" dirty="0"/>
              <a:t>trade on the accruals anomaly?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557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Empirical </a:t>
            </a:r>
            <a:r>
              <a:rPr lang="en-US" altLang="zh-CN" sz="4000" dirty="0" err="1" smtClean="0"/>
              <a:t>Result:Do</a:t>
            </a:r>
            <a:r>
              <a:rPr lang="en-US" altLang="zh-CN" sz="4000" dirty="0" smtClean="0"/>
              <a:t> mutual funds trade on the accruals anomaly?</a:t>
            </a:r>
            <a:br>
              <a:rPr lang="en-US" altLang="zh-CN" sz="4000" dirty="0" smtClean="0"/>
            </a:br>
            <a:endParaRPr lang="zh-CN" altLang="en-US" sz="4000" dirty="0"/>
          </a:p>
        </p:txBody>
      </p:sp>
      <p:pic>
        <p:nvPicPr>
          <p:cNvPr id="10" name="内容占位符 9"/>
          <p:cNvPicPr>
            <a:picLocks noGrp="1"/>
          </p:cNvPicPr>
          <p:nvPr>
            <p:ph idx="1"/>
          </p:nvPr>
        </p:nvPicPr>
        <p:blipFill rotWithShape="1">
          <a:blip r:embed="rId2"/>
          <a:srcRect t="4802"/>
          <a:stretch/>
        </p:blipFill>
        <p:spPr>
          <a:xfrm>
            <a:off x="189857" y="1772816"/>
            <a:ext cx="8764286" cy="4181535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1979712" y="5301208"/>
            <a:ext cx="93610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067944" y="5301208"/>
            <a:ext cx="201622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56176" y="2348880"/>
            <a:ext cx="2661118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5040560"/>
          </a:xfrm>
        </p:spPr>
        <p:txBody>
          <a:bodyPr>
            <a:normAutofit/>
          </a:bodyPr>
          <a:lstStyle/>
          <a:p>
            <a:r>
              <a:rPr lang="en-US" altLang="zh-CN" sz="3500" dirty="0"/>
              <a:t>A fund may fall into the D1 </a:t>
            </a:r>
            <a:r>
              <a:rPr lang="en-US" altLang="zh-CN" sz="3500" dirty="0" err="1"/>
              <a:t>decile</a:t>
            </a:r>
            <a:r>
              <a:rPr lang="en-US" altLang="zh-CN" sz="3500" dirty="0"/>
              <a:t> by </a:t>
            </a:r>
            <a:r>
              <a:rPr lang="en-US" altLang="zh-CN" sz="3500" dirty="0"/>
              <a:t>chance and </a:t>
            </a:r>
            <a:r>
              <a:rPr lang="en-US" altLang="zh-CN" sz="3500" dirty="0"/>
              <a:t>not due to the intentional pursuit of the low-accruals </a:t>
            </a:r>
            <a:r>
              <a:rPr lang="en-US" altLang="zh-CN" sz="3500" dirty="0" smtClean="0"/>
              <a:t>stocks, </a:t>
            </a:r>
            <a:r>
              <a:rPr lang="en-US" altLang="zh-CN" sz="3500" dirty="0"/>
              <a:t>so </a:t>
            </a:r>
            <a:r>
              <a:rPr lang="en-US" altLang="zh-CN" sz="3500" dirty="0" smtClean="0"/>
              <a:t>examine of </a:t>
            </a:r>
            <a:r>
              <a:rPr lang="en-US" altLang="zh-CN" sz="3500" dirty="0"/>
              <a:t>the persistence of AIM across fund </a:t>
            </a:r>
            <a:r>
              <a:rPr lang="en-US" altLang="zh-CN" sz="3500" dirty="0" err="1" smtClean="0"/>
              <a:t>deciles</a:t>
            </a:r>
            <a:r>
              <a:rPr lang="en-US" altLang="zh-CN" sz="3500" dirty="0" smtClean="0"/>
              <a:t> is essential</a:t>
            </a:r>
          </a:p>
          <a:p>
            <a:r>
              <a:rPr lang="en-US" altLang="zh-CN" sz="3500" dirty="0" smtClean="0"/>
              <a:t>Passive AIM of year t+1 is calculated with the stock holdings in June of year t and the accruals ranking of year t+1</a:t>
            </a:r>
          </a:p>
          <a:p>
            <a:endParaRPr lang="en-US" altLang="zh-CN" sz="35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标题 1"/>
          <p:cNvSpPr txBox="1"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dirty="0" smtClean="0"/>
              <a:t>Empirical </a:t>
            </a:r>
            <a:r>
              <a:rPr lang="en-US" altLang="zh-CN" sz="4000" dirty="0" err="1" smtClean="0"/>
              <a:t>Result:Do</a:t>
            </a:r>
            <a:r>
              <a:rPr lang="en-US" altLang="zh-CN" sz="4000" dirty="0" smtClean="0"/>
              <a:t> mutual funds trade on the accruals anomaly?</a:t>
            </a:r>
            <a:br>
              <a:rPr lang="en-US" altLang="zh-CN" sz="4000" dirty="0" smtClean="0"/>
            </a:b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5326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Methodology </a:t>
            </a:r>
          </a:p>
          <a:p>
            <a:r>
              <a:rPr lang="en-US" altLang="zh-CN" dirty="0" smtClean="0"/>
              <a:t>Data </a:t>
            </a:r>
          </a:p>
          <a:p>
            <a:r>
              <a:rPr lang="en-US" altLang="zh-CN" dirty="0" smtClean="0"/>
              <a:t>Empirical </a:t>
            </a:r>
            <a:r>
              <a:rPr lang="en-US" altLang="zh-CN" dirty="0" smtClean="0"/>
              <a:t>Result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4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260648"/>
            <a:ext cx="8424936" cy="6336704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5221492" y="1196752"/>
            <a:ext cx="864096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380312" y="1196752"/>
            <a:ext cx="864096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292080" y="6093296"/>
            <a:ext cx="86409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2360848"/>
            <a:ext cx="8645096" cy="2604989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475656" y="3429000"/>
            <a:ext cx="864096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76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br>
              <a:rPr lang="en-US" altLang="zh-CN" sz="4000" dirty="0" smtClean="0"/>
            </a:br>
            <a:r>
              <a:rPr lang="en-US" altLang="zh-CN" sz="4000" dirty="0" smtClean="0"/>
              <a:t>Characteristics </a:t>
            </a:r>
            <a:r>
              <a:rPr lang="en-US" altLang="zh-CN" sz="4000" dirty="0"/>
              <a:t>of </a:t>
            </a:r>
            <a:r>
              <a:rPr lang="en-US" altLang="zh-CN" sz="4000" dirty="0" smtClean="0"/>
              <a:t>stocks held by D1 funds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268760"/>
            <a:ext cx="7776864" cy="532859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164288" y="2132856"/>
            <a:ext cx="864096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164288" y="4797152"/>
            <a:ext cx="864096" cy="13681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63688" y="1988840"/>
            <a:ext cx="525658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9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8" y="260648"/>
            <a:ext cx="8427079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4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P1 </a:t>
            </a:r>
            <a:r>
              <a:rPr lang="en-US" altLang="zh-CN" dirty="0"/>
              <a:t>stocks that D1 funds buy have a significantly larger </a:t>
            </a:r>
            <a:r>
              <a:rPr lang="en-US" altLang="zh-CN" dirty="0" smtClean="0"/>
              <a:t>market capitalization</a:t>
            </a:r>
            <a:r>
              <a:rPr lang="en-US" altLang="zh-CN" dirty="0"/>
              <a:t>, significantly higher book-to-market ratio, and </a:t>
            </a:r>
            <a:r>
              <a:rPr lang="en-US" altLang="zh-CN" dirty="0" smtClean="0"/>
              <a:t>significantly higher </a:t>
            </a:r>
            <a:r>
              <a:rPr lang="en-US" altLang="zh-CN" dirty="0" err="1"/>
              <a:t>Fama</a:t>
            </a:r>
            <a:r>
              <a:rPr lang="en-US" altLang="zh-CN" dirty="0"/>
              <a:t>-French three-factor alpha. </a:t>
            </a:r>
            <a:endParaRPr lang="en-US" altLang="zh-CN" dirty="0"/>
          </a:p>
          <a:p>
            <a:r>
              <a:rPr lang="en-US" altLang="zh-CN" dirty="0" smtClean="0"/>
              <a:t>P10 </a:t>
            </a:r>
            <a:r>
              <a:rPr lang="en-US" altLang="zh-CN" dirty="0"/>
              <a:t>stocks </a:t>
            </a:r>
            <a:r>
              <a:rPr lang="en-US" altLang="zh-CN" dirty="0" smtClean="0"/>
              <a:t>owned by </a:t>
            </a:r>
            <a:r>
              <a:rPr lang="en-US" altLang="zh-CN" dirty="0"/>
              <a:t>D1 funds have significantly lower accruals for the prior </a:t>
            </a:r>
            <a:r>
              <a:rPr lang="en-US" altLang="zh-CN" dirty="0" smtClean="0"/>
              <a:t>year, suggesting </a:t>
            </a:r>
            <a:r>
              <a:rPr lang="en-US" altLang="zh-CN" dirty="0"/>
              <a:t>that some of the P10 stocks that D1 funds own are previously </a:t>
            </a:r>
            <a:r>
              <a:rPr lang="en-US" altLang="zh-CN" dirty="0" smtClean="0"/>
              <a:t>low accruals</a:t>
            </a:r>
            <a:r>
              <a:rPr lang="en-US" altLang="zh-CN" dirty="0"/>
              <a:t> </a:t>
            </a:r>
            <a:r>
              <a:rPr lang="en-US" altLang="zh-CN" dirty="0" smtClean="0"/>
              <a:t>stocks </a:t>
            </a:r>
            <a:r>
              <a:rPr lang="en-US" altLang="zh-CN" dirty="0"/>
              <a:t>that the funds hold in the prior period but do not get rid </a:t>
            </a:r>
            <a:r>
              <a:rPr lang="en-US" altLang="zh-CN" dirty="0" smtClean="0"/>
              <a:t>of in time, </a:t>
            </a:r>
            <a:r>
              <a:rPr lang="en-US" altLang="zh-CN" dirty="0"/>
              <a:t>possibly due to trading </a:t>
            </a:r>
            <a:r>
              <a:rPr lang="en-US" altLang="zh-CN" dirty="0" smtClean="0"/>
              <a:t>frictions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7504" y="269776"/>
            <a:ext cx="8928992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br>
              <a:rPr lang="en-US" altLang="zh-CN" sz="4000" dirty="0" smtClean="0"/>
            </a:br>
            <a:r>
              <a:rPr lang="en-US" altLang="zh-CN" sz="4000" dirty="0" smtClean="0"/>
              <a:t>Characteristics </a:t>
            </a:r>
            <a:r>
              <a:rPr lang="en-US" altLang="zh-CN" sz="4000" dirty="0"/>
              <a:t>of </a:t>
            </a:r>
            <a:r>
              <a:rPr lang="en-US" altLang="zh-CN" sz="4000" dirty="0" smtClean="0"/>
              <a:t>stocks held by D1 funds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840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r>
              <a:rPr lang="en-US" altLang="zh-CN" sz="4000" dirty="0" smtClean="0"/>
              <a:t>Do D1 funds </a:t>
            </a:r>
            <a:r>
              <a:rPr lang="en-US" altLang="zh-CN" sz="4000" dirty="0"/>
              <a:t>profit from the accruals </a:t>
            </a:r>
            <a:r>
              <a:rPr lang="en-US" altLang="zh-CN" sz="4000" dirty="0" smtClean="0"/>
              <a:t>anomaly?</a:t>
            </a:r>
            <a:endParaRPr lang="en-US" altLang="zh-CN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0"/>
            <a:ext cx="7416824" cy="6813376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555776" y="6309320"/>
            <a:ext cx="5616624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627784" y="1124744"/>
            <a:ext cx="5544616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2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27579"/>
            <a:ext cx="7488832" cy="493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dirty="0"/>
              <a:t>Empirical </a:t>
            </a:r>
            <a:r>
              <a:rPr lang="en-US" altLang="zh-CN" sz="4000" dirty="0" smtClean="0"/>
              <a:t>Result: </a:t>
            </a:r>
            <a:r>
              <a:rPr lang="en-US" altLang="zh-CN" sz="4000" dirty="0" smtClean="0"/>
              <a:t>Do D1 funds </a:t>
            </a:r>
            <a:r>
              <a:rPr lang="en-US" altLang="zh-CN" sz="4000" dirty="0"/>
              <a:t>profit from the accruals </a:t>
            </a:r>
            <a:r>
              <a:rPr lang="en-US" altLang="zh-CN" sz="4000" dirty="0" smtClean="0"/>
              <a:t>anomaly?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4431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-72008" y="53752"/>
            <a:ext cx="9252520" cy="11430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Empirical </a:t>
            </a:r>
            <a:r>
              <a:rPr lang="en-US" altLang="zh-CN" sz="4000" dirty="0"/>
              <a:t>Result: </a:t>
            </a:r>
            <a:r>
              <a:rPr lang="en-US" altLang="zh-CN" sz="4000" dirty="0" smtClean="0"/>
              <a:t>Characteristics of D1 </a:t>
            </a:r>
            <a:r>
              <a:rPr lang="en-US" altLang="zh-CN" sz="4000" dirty="0"/>
              <a:t>funds</a:t>
            </a:r>
            <a:endParaRPr lang="zh-CN" altLang="en-US" sz="4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8229600" cy="2451423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Herfindahl</a:t>
            </a:r>
            <a:r>
              <a:rPr lang="en-US" altLang="zh-CN" dirty="0"/>
              <a:t> </a:t>
            </a:r>
            <a:r>
              <a:rPr lang="en-US" altLang="zh-CN" dirty="0" smtClean="0"/>
              <a:t>index is </a:t>
            </a:r>
            <a:r>
              <a:rPr lang="en-US" altLang="zh-CN" dirty="0"/>
              <a:t>calculated as the sum of the squared portfolio weights of stocks held by </a:t>
            </a:r>
            <a:r>
              <a:rPr lang="en-US" altLang="zh-CN" dirty="0" smtClean="0"/>
              <a:t>a fund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2564904"/>
            <a:ext cx="8640960" cy="4104456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4067944" y="6021288"/>
            <a:ext cx="216024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444208" y="6021288"/>
            <a:ext cx="86409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884368" y="6021288"/>
            <a:ext cx="86409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411760" y="6021288"/>
            <a:ext cx="86409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21422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2195736" y="5805264"/>
            <a:ext cx="864096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8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548261"/>
            <a:ext cx="8229600" cy="2553147"/>
          </a:xfrm>
        </p:spPr>
        <p:txBody>
          <a:bodyPr/>
          <a:lstStyle/>
          <a:p>
            <a:r>
              <a:rPr lang="en-US" altLang="zh-CN" i="1" dirty="0" err="1"/>
              <a:t>TNA</a:t>
            </a:r>
            <a:r>
              <a:rPr lang="en-US" altLang="zh-CN" sz="2000" i="1" dirty="0" err="1"/>
              <a:t>i,τ</a:t>
            </a:r>
            <a:r>
              <a:rPr lang="en-US" altLang="zh-CN" sz="2000" i="1" dirty="0"/>
              <a:t> </a:t>
            </a:r>
            <a:r>
              <a:rPr lang="en-US" altLang="zh-CN" dirty="0"/>
              <a:t>is the total net assets of fund </a:t>
            </a:r>
            <a:r>
              <a:rPr lang="en-US" altLang="zh-CN" i="1" dirty="0"/>
              <a:t>i </a:t>
            </a:r>
            <a:r>
              <a:rPr lang="en-US" altLang="zh-CN" dirty="0"/>
              <a:t>at the end of month </a:t>
            </a:r>
            <a:r>
              <a:rPr lang="en-US" altLang="zh-CN" i="1" dirty="0"/>
              <a:t>τ 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i="1" dirty="0" err="1" smtClean="0"/>
              <a:t>R</a:t>
            </a:r>
            <a:r>
              <a:rPr lang="en-US" altLang="zh-CN" sz="2000" i="1" dirty="0" err="1" smtClean="0"/>
              <a:t>i,τ</a:t>
            </a:r>
            <a:r>
              <a:rPr lang="en-US" altLang="zh-CN" sz="2000" i="1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the fund monthly return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72008" y="53752"/>
            <a:ext cx="9252520" cy="11430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Empirical </a:t>
            </a:r>
            <a:r>
              <a:rPr lang="en-US" altLang="zh-CN" sz="4000" dirty="0"/>
              <a:t>Result: </a:t>
            </a:r>
            <a:r>
              <a:rPr lang="en-US" altLang="zh-CN" sz="4000" dirty="0" smtClean="0"/>
              <a:t>Characteristics of D1 </a:t>
            </a:r>
            <a:r>
              <a:rPr lang="en-US" altLang="zh-CN" sz="4000" dirty="0"/>
              <a:t>funds</a:t>
            </a:r>
            <a:endParaRPr lang="zh-CN" altLang="en-US" sz="4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543877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395536" y="980728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The </a:t>
            </a:r>
            <a:r>
              <a:rPr lang="en-US" altLang="zh-CN" dirty="0"/>
              <a:t>idiosyncratic return volatility of stocks held by D1 funds is not </a:t>
            </a:r>
            <a:r>
              <a:rPr lang="en-US" altLang="zh-CN" dirty="0" smtClean="0"/>
              <a:t>significantly different </a:t>
            </a:r>
            <a:r>
              <a:rPr lang="en-US" altLang="zh-CN" dirty="0"/>
              <a:t>from that of stocks held by </a:t>
            </a:r>
            <a:r>
              <a:rPr lang="en-US" altLang="zh-CN" i="1" dirty="0"/>
              <a:t>INACTIVE </a:t>
            </a:r>
            <a:r>
              <a:rPr lang="en-US" altLang="zh-CN" dirty="0" smtClean="0"/>
              <a:t>funds, so </a:t>
            </a:r>
            <a:r>
              <a:rPr lang="en-US" altLang="zh-CN" dirty="0"/>
              <a:t>a likely </a:t>
            </a:r>
            <a:r>
              <a:rPr lang="en-US" altLang="zh-CN" dirty="0" smtClean="0"/>
              <a:t>reason for D1 funds having higher volatility </a:t>
            </a:r>
            <a:r>
              <a:rPr lang="en-US" altLang="zh-CN" dirty="0"/>
              <a:t>is that D1 funds hold less </a:t>
            </a:r>
            <a:r>
              <a:rPr lang="en-US" altLang="zh-CN" dirty="0" smtClean="0"/>
              <a:t>diversified portfolios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27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Residual </a:t>
            </a:r>
            <a:r>
              <a:rPr lang="en-US" altLang="zh-CN" dirty="0"/>
              <a:t>fund flow </a:t>
            </a:r>
            <a:r>
              <a:rPr lang="en-US" altLang="zh-CN" dirty="0" smtClean="0"/>
              <a:t>volatility is </a:t>
            </a:r>
            <a:r>
              <a:rPr lang="en-US" altLang="zh-CN" dirty="0"/>
              <a:t>the estimated residual from the annual cross-sectional </a:t>
            </a:r>
            <a:r>
              <a:rPr lang="en-US" altLang="zh-CN" dirty="0" smtClean="0"/>
              <a:t>regression of </a:t>
            </a:r>
            <a:r>
              <a:rPr lang="en-US" altLang="zh-CN" dirty="0"/>
              <a:t>fund flow volatility on the net return of the fund for the previous year, </a:t>
            </a:r>
            <a:r>
              <a:rPr lang="en-US" altLang="zh-CN" dirty="0" smtClean="0"/>
              <a:t>the logarithm </a:t>
            </a:r>
            <a:r>
              <a:rPr lang="en-US" altLang="zh-CN" dirty="0"/>
              <a:t>of fund size, expense ratio, load dummy, and fund age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load dummy </a:t>
            </a:r>
            <a:r>
              <a:rPr lang="en-US" altLang="zh-CN" dirty="0"/>
              <a:t>takes the value of one if the fund is a load fund, and zero otherwise.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540568" y="116632"/>
            <a:ext cx="10188624" cy="11430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Empirical </a:t>
            </a:r>
            <a:r>
              <a:rPr lang="en-US" altLang="zh-CN" sz="4000" dirty="0"/>
              <a:t>Result: </a:t>
            </a:r>
            <a:r>
              <a:rPr lang="en-US" altLang="zh-CN" sz="4000" dirty="0" smtClean="0"/>
              <a:t>Characteristics of D1 </a:t>
            </a:r>
            <a:r>
              <a:rPr lang="en-US" altLang="zh-CN" sz="4000" dirty="0"/>
              <a:t>funds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588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9909"/>
            <a:ext cx="8229600" cy="514543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To date, academic literature has identified several market anomalies; </a:t>
            </a:r>
            <a:r>
              <a:rPr lang="en-US" altLang="zh-CN" dirty="0" smtClean="0"/>
              <a:t>however, whether sophisticated </a:t>
            </a:r>
            <a:r>
              <a:rPr lang="en-US" altLang="zh-CN" dirty="0"/>
              <a:t>investors profit from these anomalies has not </a:t>
            </a:r>
            <a:r>
              <a:rPr lang="en-US" altLang="zh-CN" dirty="0" smtClean="0"/>
              <a:t>yet been </a:t>
            </a:r>
            <a:r>
              <a:rPr lang="en-US" altLang="zh-CN" dirty="0"/>
              <a:t>adequately addressed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There’s no adequate studies </a:t>
            </a:r>
            <a:r>
              <a:rPr lang="en-US" altLang="zh-CN" dirty="0" smtClean="0"/>
              <a:t>exploring the </a:t>
            </a:r>
            <a:r>
              <a:rPr lang="en-US" altLang="zh-CN" dirty="0" smtClean="0"/>
              <a:t>accrual </a:t>
            </a:r>
            <a:r>
              <a:rPr lang="en-US" altLang="zh-CN" dirty="0" smtClean="0"/>
              <a:t>anomaly with data of mutual funds.</a:t>
            </a:r>
            <a:endParaRPr lang="en-US" altLang="zh-CN" dirty="0" smtClean="0"/>
          </a:p>
          <a:p>
            <a:pPr lvl="1"/>
            <a:r>
              <a:rPr lang="en-US" altLang="zh-CN" dirty="0"/>
              <a:t>Prior studies do not provide conclusive evidence on whether investors can profitably trade on the accruals anomaly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Several studies explore this issue using hypothetical trading costs instead of actual trading costs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Background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21422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6876256" y="5805264"/>
            <a:ext cx="2267744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7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Introduction: Related </a:t>
            </a:r>
            <a:r>
              <a:rPr lang="en-US" altLang="zh-CN" dirty="0"/>
              <a:t>Researches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idx="1"/>
          </p:nvPr>
        </p:nvSpPr>
        <p:spPr>
          <a:xfrm>
            <a:off x="251520" y="1124744"/>
            <a:ext cx="8568952" cy="5256584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the </a:t>
            </a:r>
            <a:r>
              <a:rPr lang="en-US" altLang="zh-CN" sz="3200" dirty="0"/>
              <a:t>raise of accruals </a:t>
            </a:r>
            <a:r>
              <a:rPr lang="en-US" altLang="zh-CN" sz="3200" dirty="0"/>
              <a:t>anomaly </a:t>
            </a:r>
            <a:r>
              <a:rPr lang="zh-CN" altLang="en-US" sz="3200" dirty="0" smtClean="0"/>
              <a:t>：</a:t>
            </a:r>
            <a:endParaRPr lang="en-US" altLang="zh-CN" sz="3200" dirty="0"/>
          </a:p>
          <a:p>
            <a:pPr marL="742950" lvl="2" indent="-342900">
              <a:buFont typeface="Calibri" pitchFamily="34" charset="0"/>
              <a:buChar char="–"/>
            </a:pPr>
            <a:r>
              <a:rPr lang="en-US" altLang="zh-CN" dirty="0"/>
              <a:t>Sloan [1996], </a:t>
            </a:r>
            <a:r>
              <a:rPr lang="en-US" altLang="zh-CN" dirty="0" err="1"/>
              <a:t>Xie</a:t>
            </a:r>
            <a:r>
              <a:rPr lang="en-US" altLang="zh-CN" dirty="0"/>
              <a:t> [2001], Collins, Gong, and </a:t>
            </a:r>
            <a:r>
              <a:rPr lang="en-US" altLang="zh-CN" dirty="0" err="1"/>
              <a:t>Hribar</a:t>
            </a:r>
            <a:r>
              <a:rPr lang="en-US" altLang="zh-CN" dirty="0"/>
              <a:t> [2003], Thomas and Zhang [2002], Chan et al. [2006]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 smtClean="0"/>
              <a:t>Researches that consider trading cost:</a:t>
            </a:r>
          </a:p>
          <a:p>
            <a:pPr lvl="1"/>
            <a:r>
              <a:rPr lang="en-US" altLang="zh-CN" dirty="0" err="1"/>
              <a:t>Bushee</a:t>
            </a:r>
            <a:r>
              <a:rPr lang="en-US" altLang="zh-CN" dirty="0"/>
              <a:t> and </a:t>
            </a:r>
            <a:r>
              <a:rPr lang="en-US" altLang="zh-CN" dirty="0" err="1"/>
              <a:t>Raedy’s</a:t>
            </a:r>
            <a:r>
              <a:rPr lang="en-US" altLang="zh-CN" dirty="0"/>
              <a:t> [2006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Researches on profitability of accruals anomaly:</a:t>
            </a:r>
          </a:p>
          <a:p>
            <a:pPr lvl="1"/>
            <a:r>
              <a:rPr lang="en-US" altLang="zh-CN" dirty="0" err="1"/>
              <a:t>Mashruwala</a:t>
            </a:r>
            <a:r>
              <a:rPr lang="en-US" altLang="zh-CN" dirty="0"/>
              <a:t>, </a:t>
            </a:r>
            <a:r>
              <a:rPr lang="en-US" altLang="zh-CN" dirty="0" err="1"/>
              <a:t>Rajgopal</a:t>
            </a:r>
            <a:r>
              <a:rPr lang="en-US" altLang="zh-CN" dirty="0"/>
              <a:t>, and </a:t>
            </a:r>
            <a:r>
              <a:rPr lang="en-US" altLang="zh-CN" dirty="0" err="1"/>
              <a:t>Shevlin</a:t>
            </a:r>
            <a:r>
              <a:rPr lang="en-US" altLang="zh-CN" dirty="0"/>
              <a:t> [2006</a:t>
            </a:r>
            <a:r>
              <a:rPr lang="en-US" altLang="zh-CN" dirty="0" smtClean="0"/>
              <a:t>], </a:t>
            </a:r>
            <a:r>
              <a:rPr lang="en-US" altLang="zh-CN" dirty="0"/>
              <a:t>Lev and </a:t>
            </a:r>
            <a:r>
              <a:rPr lang="en-US" altLang="zh-CN" dirty="0" err="1"/>
              <a:t>Nissim</a:t>
            </a:r>
            <a:r>
              <a:rPr lang="en-US" altLang="zh-CN" dirty="0"/>
              <a:t> [2006</a:t>
            </a:r>
            <a:r>
              <a:rPr lang="en-US" altLang="zh-CN" dirty="0" smtClean="0"/>
              <a:t>],</a:t>
            </a:r>
            <a:r>
              <a:rPr lang="en-US" altLang="zh-CN" dirty="0"/>
              <a:t> Kraft, Leone, and </a:t>
            </a:r>
            <a:r>
              <a:rPr lang="en-US" altLang="zh-CN" dirty="0" err="1"/>
              <a:t>Wasley</a:t>
            </a:r>
            <a:r>
              <a:rPr lang="en-US" altLang="zh-CN" dirty="0"/>
              <a:t> [2006</a:t>
            </a:r>
            <a:r>
              <a:rPr lang="en-US" altLang="zh-CN" dirty="0" smtClean="0"/>
              <a:t>], </a:t>
            </a:r>
            <a:r>
              <a:rPr lang="en-US" altLang="zh-CN" dirty="0"/>
              <a:t>Khan [2007</a:t>
            </a:r>
            <a:r>
              <a:rPr lang="en-US" altLang="zh-CN" dirty="0" smtClean="0"/>
              <a:t>]</a:t>
            </a:r>
            <a:endParaRPr lang="en-US" altLang="zh-CN" dirty="0" smtClean="0"/>
          </a:p>
          <a:p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8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Whether sophisticated investors profit from </a:t>
            </a:r>
            <a:r>
              <a:rPr lang="en-US" altLang="zh-CN" dirty="0"/>
              <a:t>accruals </a:t>
            </a:r>
            <a:r>
              <a:rPr lang="en-US" altLang="zh-CN" dirty="0" smtClean="0"/>
              <a:t>anomaly is debated by several researches. Some suggest </a:t>
            </a:r>
            <a:r>
              <a:rPr lang="en-US" altLang="zh-CN" dirty="0"/>
              <a:t>that even though </a:t>
            </a:r>
            <a:r>
              <a:rPr lang="en-US" altLang="zh-CN" dirty="0" smtClean="0"/>
              <a:t>institutional investors </a:t>
            </a:r>
            <a:r>
              <a:rPr lang="en-US" altLang="zh-CN" dirty="0"/>
              <a:t>may be aware of the accruals anomaly, they would not </a:t>
            </a:r>
            <a:r>
              <a:rPr lang="en-US" altLang="zh-CN" dirty="0" smtClean="0"/>
              <a:t>be able </a:t>
            </a:r>
            <a:r>
              <a:rPr lang="en-US" altLang="zh-CN" dirty="0"/>
              <a:t>to implement a profitable trading strategy because of transaction </a:t>
            </a:r>
            <a:r>
              <a:rPr lang="en-US" altLang="zh-CN" dirty="0" smtClean="0"/>
              <a:t>costs, trading </a:t>
            </a:r>
            <a:r>
              <a:rPr lang="en-US" altLang="zh-CN" dirty="0"/>
              <a:t>constraints, high idiosyncratic return volatility, and </a:t>
            </a:r>
            <a:r>
              <a:rPr lang="en-US" altLang="zh-CN" dirty="0" smtClean="0"/>
              <a:t>other unattractive</a:t>
            </a:r>
            <a:r>
              <a:rPr lang="en-US" altLang="zh-CN" dirty="0"/>
              <a:t> </a:t>
            </a:r>
            <a:r>
              <a:rPr lang="en-US" altLang="zh-CN" dirty="0" smtClean="0"/>
              <a:t>firm </a:t>
            </a:r>
            <a:r>
              <a:rPr lang="en-US" altLang="zh-CN" dirty="0"/>
              <a:t>characteristics of extreme-accruals stocks, and the possibility of </a:t>
            </a:r>
            <a:r>
              <a:rPr lang="en-US" altLang="zh-CN" dirty="0" smtClean="0"/>
              <a:t>no abnormal </a:t>
            </a:r>
            <a:r>
              <a:rPr lang="en-US" altLang="zh-CN" dirty="0"/>
              <a:t>returns after proper risk adjustments.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Introduction: Related </a:t>
            </a:r>
            <a:r>
              <a:rPr lang="en-US" altLang="zh-CN" dirty="0"/>
              <a:t>Researches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further research on the profitability of </a:t>
            </a:r>
            <a:r>
              <a:rPr lang="en-US" altLang="zh-CN" dirty="0"/>
              <a:t>accruals anomaly </a:t>
            </a:r>
            <a:r>
              <a:rPr lang="en-US" altLang="zh-CN" dirty="0" smtClean="0"/>
              <a:t>for sophisticated investors</a:t>
            </a:r>
          </a:p>
          <a:p>
            <a:r>
              <a:rPr lang="en-US" altLang="zh-CN" dirty="0" smtClean="0"/>
              <a:t>Using actual cost of trading instead of estimated cost in research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Motivation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Combining data of </a:t>
            </a:r>
            <a:r>
              <a:rPr lang="en-US" altLang="zh-CN" dirty="0"/>
              <a:t>mutual </a:t>
            </a:r>
            <a:r>
              <a:rPr lang="en-US" altLang="zh-CN" dirty="0" smtClean="0"/>
              <a:t>funds and information of stocks market, providing evidence </a:t>
            </a:r>
            <a:r>
              <a:rPr lang="en-US" altLang="zh-CN" dirty="0"/>
              <a:t>that trading on the accruals anomaly can be profitable even </a:t>
            </a:r>
            <a:r>
              <a:rPr lang="en-US" altLang="zh-CN" dirty="0" smtClean="0"/>
              <a:t>after transaction costs</a:t>
            </a:r>
            <a:endParaRPr lang="en-US" altLang="zh-CN" dirty="0"/>
          </a:p>
          <a:p>
            <a:r>
              <a:rPr lang="en-US" altLang="zh-CN" dirty="0" smtClean="0"/>
              <a:t>Using actual cost of mutual funds instead of estimating trading cost</a:t>
            </a:r>
          </a:p>
          <a:p>
            <a:r>
              <a:rPr lang="en-US" altLang="zh-CN" dirty="0" smtClean="0"/>
              <a:t>Shed </a:t>
            </a:r>
            <a:r>
              <a:rPr lang="en-US" altLang="zh-CN" dirty="0"/>
              <a:t>light on why the accruals anomaly has </a:t>
            </a:r>
            <a:r>
              <a:rPr lang="en-US" altLang="zh-CN" dirty="0" smtClean="0"/>
              <a:t>remained profitable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2020/6/20</a:t>
            </a:r>
            <a:r>
              <a:rPr lang="zh-CN" altLang="en-US" dirty="0" smtClean="0"/>
              <a:t>组会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</a:t>
            </a:r>
            <a:r>
              <a:rPr lang="en-US" altLang="zh-CN" dirty="0" smtClean="0"/>
              <a:t>Contribution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8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133071"/>
            <a:ext cx="8436643" cy="4176249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△</a:t>
            </a:r>
            <a:r>
              <a:rPr lang="en-US" altLang="zh-CN" sz="2800" dirty="0"/>
              <a:t>CA </a:t>
            </a:r>
            <a:r>
              <a:rPr lang="en-US" altLang="zh-CN" sz="2800" dirty="0"/>
              <a:t>is the change in current assets </a:t>
            </a:r>
            <a:r>
              <a:rPr lang="en-US" altLang="zh-CN" sz="2800" dirty="0"/>
              <a:t>from the previous </a:t>
            </a:r>
            <a:r>
              <a:rPr lang="en-US" altLang="zh-CN" sz="2800" dirty="0"/>
              <a:t>fiscal </a:t>
            </a:r>
            <a:r>
              <a:rPr lang="en-US" altLang="zh-CN" sz="2800" dirty="0"/>
              <a:t>year</a:t>
            </a:r>
          </a:p>
          <a:p>
            <a:r>
              <a:rPr lang="zh-CN" altLang="en-US" sz="2800" dirty="0"/>
              <a:t>△ </a:t>
            </a:r>
            <a:r>
              <a:rPr lang="en-US" altLang="zh-CN" sz="2800" dirty="0" smtClean="0"/>
              <a:t>Cash </a:t>
            </a:r>
            <a:r>
              <a:rPr lang="en-US" altLang="zh-CN" sz="2800" dirty="0"/>
              <a:t>is the change in cash/cash </a:t>
            </a:r>
            <a:r>
              <a:rPr lang="en-US" altLang="zh-CN" sz="2800" dirty="0"/>
              <a:t>equivalents</a:t>
            </a:r>
          </a:p>
          <a:p>
            <a:r>
              <a:rPr lang="zh-CN" altLang="en-US" sz="2800" dirty="0"/>
              <a:t>△</a:t>
            </a:r>
            <a:r>
              <a:rPr lang="en-US" altLang="zh-CN" sz="2800" dirty="0"/>
              <a:t>CL </a:t>
            </a:r>
            <a:r>
              <a:rPr lang="en-US" altLang="zh-CN" sz="2800" dirty="0"/>
              <a:t>is the change in current </a:t>
            </a:r>
            <a:r>
              <a:rPr lang="en-US" altLang="zh-CN" sz="2800" dirty="0"/>
              <a:t>liabilities</a:t>
            </a:r>
          </a:p>
          <a:p>
            <a:r>
              <a:rPr lang="zh-CN" altLang="en-US" sz="2800" dirty="0"/>
              <a:t>△</a:t>
            </a:r>
            <a:r>
              <a:rPr lang="en-US" altLang="zh-CN" sz="2800" dirty="0"/>
              <a:t>STD </a:t>
            </a:r>
            <a:r>
              <a:rPr lang="en-US" altLang="zh-CN" sz="2800" dirty="0"/>
              <a:t>is the change in </a:t>
            </a:r>
            <a:r>
              <a:rPr lang="en-US" altLang="zh-CN" sz="2800" dirty="0"/>
              <a:t>debt included </a:t>
            </a:r>
            <a:r>
              <a:rPr lang="en-US" altLang="zh-CN" sz="2800" dirty="0"/>
              <a:t>in current liabilities </a:t>
            </a:r>
            <a:endParaRPr lang="en-US" altLang="zh-CN" sz="2800" dirty="0"/>
          </a:p>
          <a:p>
            <a:r>
              <a:rPr lang="zh-CN" altLang="en-US" sz="2800" dirty="0"/>
              <a:t>△</a:t>
            </a:r>
            <a:r>
              <a:rPr lang="en-US" altLang="zh-CN" sz="2800" dirty="0"/>
              <a:t>TP </a:t>
            </a:r>
            <a:r>
              <a:rPr lang="en-US" altLang="zh-CN" sz="2800" dirty="0"/>
              <a:t>is the change in income </a:t>
            </a:r>
            <a:r>
              <a:rPr lang="en-US" altLang="zh-CN" sz="2800" dirty="0" smtClean="0"/>
              <a:t>taxes payable </a:t>
            </a:r>
          </a:p>
          <a:p>
            <a:r>
              <a:rPr lang="en-US" altLang="zh-CN" sz="2800" dirty="0" smtClean="0"/>
              <a:t>DEP </a:t>
            </a:r>
            <a:r>
              <a:rPr lang="en-US" altLang="zh-CN" sz="2800" dirty="0"/>
              <a:t>is depreciation and amortization expense </a:t>
            </a:r>
          </a:p>
          <a:p>
            <a:r>
              <a:rPr lang="en-US" altLang="zh-CN" sz="2800" i="1" dirty="0" smtClean="0"/>
              <a:t>ATA </a:t>
            </a:r>
            <a:r>
              <a:rPr lang="en-US" altLang="zh-CN" sz="2800" dirty="0"/>
              <a:t>is the average of the beginning and ending total assets </a:t>
            </a:r>
            <a:r>
              <a:rPr lang="en-US" altLang="zh-CN" sz="2800" dirty="0" smtClean="0"/>
              <a:t>of the </a:t>
            </a:r>
            <a:r>
              <a:rPr lang="en-US" altLang="zh-CN" sz="2800" dirty="0"/>
              <a:t>reporting year.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Accruals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42796"/>
            <a:ext cx="8856984" cy="81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65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AIM Calculation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848" y="1215979"/>
            <a:ext cx="8229600" cy="2069005"/>
          </a:xfrm>
        </p:spPr>
        <p:txBody>
          <a:bodyPr/>
          <a:lstStyle/>
          <a:p>
            <a:r>
              <a:rPr lang="en-US" altLang="zh-CN" dirty="0"/>
              <a:t>We construct an accruals investing </a:t>
            </a:r>
            <a:r>
              <a:rPr lang="en-US" altLang="zh-CN" dirty="0" smtClean="0"/>
              <a:t>measure (AIM) to </a:t>
            </a:r>
            <a:r>
              <a:rPr lang="en-US" altLang="zh-CN" dirty="0"/>
              <a:t>quantify how actively a </a:t>
            </a:r>
            <a:r>
              <a:rPr lang="en-US" altLang="zh-CN" dirty="0" smtClean="0"/>
              <a:t>fund follows </a:t>
            </a:r>
            <a:r>
              <a:rPr lang="en-US" altLang="zh-CN" dirty="0"/>
              <a:t>the accruals anomaly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2020/6/20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67544" y="4168307"/>
            <a:ext cx="8229600" cy="206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 err="1"/>
              <a:t>AccRank</a:t>
            </a:r>
            <a:r>
              <a:rPr lang="en-US" altLang="zh-CN" sz="1800" i="1" dirty="0"/>
              <a:t> </a:t>
            </a:r>
            <a:r>
              <a:rPr lang="en-US" altLang="zh-CN" sz="1800" i="1" dirty="0" err="1" smtClean="0"/>
              <a:t>j,t</a:t>
            </a:r>
            <a:r>
              <a:rPr lang="en-US" altLang="zh-CN" sz="1800" i="1" dirty="0" smtClean="0"/>
              <a:t>  </a:t>
            </a:r>
            <a:r>
              <a:rPr lang="en-US" altLang="zh-CN" i="1" dirty="0" smtClean="0"/>
              <a:t>is the ranking of stock j in all sample of stocks based on accruals in year t, rank from 1 to 10</a:t>
            </a:r>
            <a:endParaRPr lang="en-US" altLang="zh-C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67" y="2793293"/>
            <a:ext cx="5050790" cy="1114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2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1376</Words>
  <Application>Microsoft Office PowerPoint</Application>
  <PresentationFormat>全屏显示(4:3)</PresentationFormat>
  <Paragraphs>151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Do Mutual Funds Profit from the Accruals Anomaly?</vt:lpstr>
      <vt:lpstr>Outline</vt:lpstr>
      <vt:lpstr>Introduction: Background</vt:lpstr>
      <vt:lpstr>Introduction: Related Researches</vt:lpstr>
      <vt:lpstr>Introduction: Related Researches</vt:lpstr>
      <vt:lpstr>Introduction: Motivation</vt:lpstr>
      <vt:lpstr>Introduction: Contribution</vt:lpstr>
      <vt:lpstr>Accruals</vt:lpstr>
      <vt:lpstr>AIM Calculation</vt:lpstr>
      <vt:lpstr>AIM Calculation</vt:lpstr>
      <vt:lpstr>Data</vt:lpstr>
      <vt:lpstr>Data</vt:lpstr>
      <vt:lpstr>Data</vt:lpstr>
      <vt:lpstr>Empirical Result</vt:lpstr>
      <vt:lpstr>Empirical Result: the accruals anomoly</vt:lpstr>
      <vt:lpstr>Empirical Result: the accruals anomoly</vt:lpstr>
      <vt:lpstr>Empirical Result:Do mutual funds trade on the accruals anomaly? </vt:lpstr>
      <vt:lpstr>PowerPoint 演示文稿</vt:lpstr>
      <vt:lpstr>Empirical Result:Do mutual funds trade on the accruals anomaly? </vt:lpstr>
      <vt:lpstr>PowerPoint 演示文稿</vt:lpstr>
      <vt:lpstr>Empirical Result:  Characteristics of stocks held by D1 funds</vt:lpstr>
      <vt:lpstr>PowerPoint 演示文稿</vt:lpstr>
      <vt:lpstr>Empirical Result:  Characteristics of stocks held by D1 funds</vt:lpstr>
      <vt:lpstr>Empirical Result: Do D1 funds profit from the accruals anomaly?</vt:lpstr>
      <vt:lpstr>Empirical Result: Do D1 funds profit from the accruals anomaly?</vt:lpstr>
      <vt:lpstr>Empirical Result: Characteristics of D1 funds</vt:lpstr>
      <vt:lpstr>PowerPoint 演示文稿</vt:lpstr>
      <vt:lpstr>Empirical Result: Characteristics of D1 funds</vt:lpstr>
      <vt:lpstr>Empirical Result: Characteristics of D1 funds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Earnings Forecasts A Forecast Combination Approach</dc:title>
  <dc:creator>Mei</dc:creator>
  <cp:lastModifiedBy>Mei</cp:lastModifiedBy>
  <cp:revision>316</cp:revision>
  <dcterms:created xsi:type="dcterms:W3CDTF">2020-03-13T01:51:46Z</dcterms:created>
  <dcterms:modified xsi:type="dcterms:W3CDTF">2020-06-19T16:15:09Z</dcterms:modified>
</cp:coreProperties>
</file>