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449" r:id="rId2"/>
    <p:sldId id="532" r:id="rId3"/>
    <p:sldId id="554" r:id="rId4"/>
    <p:sldId id="555" r:id="rId5"/>
    <p:sldId id="556" r:id="rId6"/>
    <p:sldId id="557" r:id="rId7"/>
    <p:sldId id="563" r:id="rId8"/>
    <p:sldId id="564" r:id="rId9"/>
    <p:sldId id="565" r:id="rId10"/>
    <p:sldId id="566" r:id="rId11"/>
    <p:sldId id="584" r:id="rId12"/>
    <p:sldId id="567" r:id="rId13"/>
    <p:sldId id="568" r:id="rId14"/>
    <p:sldId id="569" r:id="rId15"/>
    <p:sldId id="571" r:id="rId16"/>
    <p:sldId id="570" r:id="rId17"/>
    <p:sldId id="573" r:id="rId18"/>
    <p:sldId id="574" r:id="rId19"/>
    <p:sldId id="575" r:id="rId20"/>
    <p:sldId id="576" r:id="rId21"/>
    <p:sldId id="577" r:id="rId22"/>
    <p:sldId id="578" r:id="rId23"/>
    <p:sldId id="580" r:id="rId24"/>
    <p:sldId id="583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8" autoAdjust="0"/>
    <p:restoredTop sz="94660"/>
  </p:normalViewPr>
  <p:slideViewPr>
    <p:cSldViewPr snapToGrid="0">
      <p:cViewPr varScale="1">
        <p:scale>
          <a:sx n="81" d="100"/>
          <a:sy n="81" d="100"/>
        </p:scale>
        <p:origin x="17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A8BDC-449E-4F46-9D2E-5A9CCEFFA80C}" type="datetimeFigureOut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B37BA-6B08-405D-AE9E-E06A77D99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515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3327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801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77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9524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4203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0307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53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341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865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241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398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622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473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717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52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47AB-79BC-49B7-A53D-8F7EBE4A8E52}" type="datetime1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上组会 李玥阳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495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543F8-ED1A-4B8A-8F9A-805E3DB94640}" type="datetime1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上组会 李玥阳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72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08723-A357-47DA-A943-47D8420EBD1E}" type="datetime1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上组会 李玥阳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42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9F0B1-BE05-4454-8DB8-40FCC415B6DE}" type="datetime1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上组会 李玥阳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995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BE2C-4D06-4418-B271-1D179494F109}" type="datetime1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上组会 李玥阳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513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66A43-310A-40DC-B1D4-DA7AF6A967BD}" type="datetime1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上组会 李玥阳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458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FA966-75FD-475C-A334-2FD74AAC4BFC}" type="datetime1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上组会 李玥阳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44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7C84-1455-45CD-B55B-7A197CEA9221}" type="datetime1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上组会 李玥阳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15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455E-1E9D-4BE9-A79C-2ABB25C2E3CC}" type="datetime1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上组会 李玥阳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167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4793-7B27-4EF4-A4E7-2D97868D5E10}" type="datetime1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上组会 李玥阳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19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4F72F-DFBB-4AF6-8130-51098BE42454}" type="datetime1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2019</a:t>
            </a:r>
            <a:r>
              <a:rPr lang="zh-CN" altLang="en-US"/>
              <a:t>上组会 李玥阳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610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4C6CA-085A-4B79-A682-57C3FE4D8530}" type="datetime1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2019</a:t>
            </a:r>
            <a:r>
              <a:rPr lang="zh-CN" altLang="en-US"/>
              <a:t>上组会 李玥阳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395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9895C6-0EAE-464F-B9AC-FEFE537C2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4023" y="448276"/>
            <a:ext cx="9144001" cy="2542300"/>
          </a:xfrm>
        </p:spPr>
        <p:txBody>
          <a:bodyPr>
            <a:no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Sparse Signals in the Cross-Section </a:t>
            </a:r>
            <a:b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of Returns</a:t>
            </a:r>
            <a:endParaRPr lang="zh-CN" altLang="en-US" sz="40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59C511-A008-43B4-A005-16381DDCB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429000"/>
            <a:ext cx="9015957" cy="1744052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Alex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Chinco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 Adam D. Clark-Joseph, and Mao Ye 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 Journal of Finance, 2019.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F1C39E-8D9C-4BA9-9C80-7C6BED08E51A}"/>
              </a:ext>
            </a:extLst>
          </p:cNvPr>
          <p:cNvSpPr txBox="1"/>
          <p:nvPr/>
        </p:nvSpPr>
        <p:spPr>
          <a:xfrm>
            <a:off x="3440430" y="4427220"/>
            <a:ext cx="2263140" cy="824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解读者：屠雪永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>
              <a:lnSpc>
                <a:spcPct val="125000"/>
              </a:lnSpc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2020.9.19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775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95A25-8652-4FBE-93BC-9ED7D087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968" y="136524"/>
            <a:ext cx="8468216" cy="1324631"/>
          </a:xfrm>
        </p:spPr>
        <p:txBody>
          <a:bodyPr>
            <a:normAutofit/>
          </a:bodyPr>
          <a:lstStyle/>
          <a:p>
            <a:b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</a:b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3.1.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Empirical result--Out-of-Sample Performance</a:t>
            </a:r>
            <a:b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</a:br>
            <a:endParaRPr lang="zh-CN" altLang="en-US" sz="28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47CEC1-89F9-4275-A4EB-BF5B43400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C7F6-8B79-41D1-96D0-E2F43F61AB6D}" type="datetime1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542482-FABB-4893-A6E1-9663907D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05495A47-1DBE-4649-A7CD-26C34B273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 dirty="0"/>
              <a:t>屠雪永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4904A5-1F55-45D9-9F3D-5E8F261581AE}"/>
              </a:ext>
            </a:extLst>
          </p:cNvPr>
          <p:cNvSpPr txBox="1"/>
          <p:nvPr/>
        </p:nvSpPr>
        <p:spPr>
          <a:xfrm>
            <a:off x="458968" y="1121914"/>
            <a:ext cx="4741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Increase in Out-of-Sample Fit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55E16A-7186-4F21-965C-07E524A7E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102" y="2409499"/>
            <a:ext cx="7054195" cy="49289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36AB662E-7044-4355-8E8A-972F26994CA8}"/>
              </a:ext>
            </a:extLst>
          </p:cNvPr>
          <p:cNvSpPr txBox="1"/>
          <p:nvPr/>
        </p:nvSpPr>
        <p:spPr>
          <a:xfrm>
            <a:off x="612447" y="1764627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justify using the LASSO: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52A19F2-EFBE-4B6F-820D-99CC767E4E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855" y="3190110"/>
            <a:ext cx="8314442" cy="54181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B9DFEBE-00E7-4C2D-9B19-2BA26F80E2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8367" y="4086323"/>
            <a:ext cx="2795369" cy="38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32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95A25-8652-4FBE-93BC-9ED7D087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968" y="136524"/>
            <a:ext cx="8468216" cy="1324631"/>
          </a:xfrm>
        </p:spPr>
        <p:txBody>
          <a:bodyPr>
            <a:normAutofit/>
          </a:bodyPr>
          <a:lstStyle/>
          <a:p>
            <a:b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</a:b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3.1.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Empirical result--Out-of-Sample Performance</a:t>
            </a:r>
            <a:b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</a:br>
            <a:endParaRPr lang="zh-CN" altLang="en-US" sz="28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47CEC1-89F9-4275-A4EB-BF5B43400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C7F6-8B79-41D1-96D0-E2F43F61AB6D}" type="datetime1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542482-FABB-4893-A6E1-9663907D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05495A47-1DBE-4649-A7CD-26C34B273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 dirty="0"/>
              <a:t>屠雪永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4904A5-1F55-45D9-9F3D-5E8F261581AE}"/>
              </a:ext>
            </a:extLst>
          </p:cNvPr>
          <p:cNvSpPr txBox="1"/>
          <p:nvPr/>
        </p:nvSpPr>
        <p:spPr>
          <a:xfrm>
            <a:off x="458968" y="1121914"/>
            <a:ext cx="4741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Increase in Out-of-Sample Fit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935B219A-8772-48B3-AFBE-142F93167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733" y="970056"/>
            <a:ext cx="7032396" cy="4833412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4B3EEAD6-E654-4E6E-8F20-D0B3F912F053}"/>
              </a:ext>
            </a:extLst>
          </p:cNvPr>
          <p:cNvSpPr txBox="1"/>
          <p:nvPr/>
        </p:nvSpPr>
        <p:spPr>
          <a:xfrm>
            <a:off x="454254" y="5440240"/>
            <a:ext cx="840988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2000" b="0" i="0" dirty="0">
              <a:solidFill>
                <a:srgbClr val="231F2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0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 additional </a:t>
            </a:r>
            <a:r>
              <a:rPr lang="en-US" altLang="zh-CN" sz="2000" b="0" i="1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          </a:t>
            </a:r>
            <a:r>
              <a:rPr lang="en-US" altLang="zh-CN" sz="2000" b="0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percentage points of the variation in returns by using both the LASSO and an AR(3) model.</a:t>
            </a:r>
            <a:b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6F6F31C1-0653-482C-B0CC-9DDF8D73B8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4063" y="5803468"/>
            <a:ext cx="1498188" cy="33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95A25-8652-4FBE-93BC-9ED7D087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968" y="136524"/>
            <a:ext cx="8468216" cy="1324631"/>
          </a:xfrm>
        </p:spPr>
        <p:txBody>
          <a:bodyPr>
            <a:normAutofit/>
          </a:bodyPr>
          <a:lstStyle/>
          <a:p>
            <a:b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</a:b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3.1.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Empirical result--Out-of-Sample Performance</a:t>
            </a:r>
            <a:b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</a:br>
            <a:endParaRPr lang="zh-CN" altLang="en-US" sz="28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47CEC1-89F9-4275-A4EB-BF5B43400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C7F6-8B79-41D1-96D0-E2F43F61AB6D}" type="datetime1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542482-FABB-4893-A6E1-9663907D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05495A47-1DBE-4649-A7CD-26C34B273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 dirty="0"/>
              <a:t>屠雪永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4904A5-1F55-45D9-9F3D-5E8F261581AE}"/>
              </a:ext>
            </a:extLst>
          </p:cNvPr>
          <p:cNvSpPr txBox="1"/>
          <p:nvPr/>
        </p:nvSpPr>
        <p:spPr>
          <a:xfrm>
            <a:off x="458968" y="1121914"/>
            <a:ext cx="4631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Increase in Out-of-Sample Fit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27EA24D-6F04-4B1B-AE78-EC82E83F2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379" y="3044713"/>
            <a:ext cx="6696075" cy="19812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7246F8E-EDCA-4CC7-BB4A-80526BC6D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685" y="1637790"/>
            <a:ext cx="6496050" cy="1400175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A8251429-E94C-45BF-9445-507EDA22D006}"/>
              </a:ext>
            </a:extLst>
          </p:cNvPr>
          <p:cNvSpPr txBox="1"/>
          <p:nvPr/>
        </p:nvSpPr>
        <p:spPr>
          <a:xfrm>
            <a:off x="1014379" y="4975563"/>
            <a:ext cx="66099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Figure 2. Increase in out-of-sample fit, by industry.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8E98B52-9976-4778-8478-DF857857B968}"/>
              </a:ext>
            </a:extLst>
          </p:cNvPr>
          <p:cNvSpPr txBox="1"/>
          <p:nvPr/>
        </p:nvSpPr>
        <p:spPr>
          <a:xfrm>
            <a:off x="790083" y="5340688"/>
            <a:ext cx="760247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0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results indicate that the LASSO increases out-of-sample fit for all industries.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D40050-D777-42BA-982C-5758894EE233}"/>
              </a:ext>
            </a:extLst>
          </p:cNvPr>
          <p:cNvSpPr txBox="1"/>
          <p:nvPr/>
        </p:nvSpPr>
        <p:spPr>
          <a:xfrm>
            <a:off x="4491872" y="4291456"/>
            <a:ext cx="1197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1.185%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EAE8230-F02D-4BF8-8764-8D3F779BE537}"/>
              </a:ext>
            </a:extLst>
          </p:cNvPr>
          <p:cNvSpPr txBox="1"/>
          <p:nvPr/>
        </p:nvSpPr>
        <p:spPr>
          <a:xfrm>
            <a:off x="7278490" y="4278859"/>
            <a:ext cx="1197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2.469%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2437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95A25-8652-4FBE-93BC-9ED7D087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968" y="136524"/>
            <a:ext cx="8468216" cy="1324631"/>
          </a:xfrm>
        </p:spPr>
        <p:txBody>
          <a:bodyPr>
            <a:normAutofit/>
          </a:bodyPr>
          <a:lstStyle/>
          <a:p>
            <a:b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</a:b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3.1.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Empirical result--Out-of-Sample Performance</a:t>
            </a:r>
            <a:b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</a:br>
            <a:endParaRPr lang="zh-CN" altLang="en-US" sz="28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47CEC1-89F9-4275-A4EB-BF5B43400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C7F6-8B79-41D1-96D0-E2F43F61AB6D}" type="datetime1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542482-FABB-4893-A6E1-9663907D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05495A47-1DBE-4649-A7CD-26C34B273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 dirty="0"/>
              <a:t>屠雪永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4904A5-1F55-45D9-9F3D-5E8F261581AE}"/>
              </a:ext>
            </a:extLst>
          </p:cNvPr>
          <p:cNvSpPr txBox="1"/>
          <p:nvPr/>
        </p:nvSpPr>
        <p:spPr>
          <a:xfrm>
            <a:off x="458968" y="1121914"/>
            <a:ext cx="5244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Increase in Out-of-Sample Fit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8E98B52-9976-4778-8478-DF857857B968}"/>
              </a:ext>
            </a:extLst>
          </p:cNvPr>
          <p:cNvSpPr txBox="1"/>
          <p:nvPr/>
        </p:nvSpPr>
        <p:spPr>
          <a:xfrm>
            <a:off x="912878" y="5820504"/>
            <a:ext cx="823112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0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LASSO increases out-of-sample fit slightly more for large, liquid, and frequently traded stocks</a:t>
            </a:r>
            <a:b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715D2C-BFDD-43AD-A7B4-FD6A2B070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115" y="1583579"/>
            <a:ext cx="5868357" cy="430548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97C09CF-950E-4667-B7E3-EF0C6D0189AA}"/>
              </a:ext>
            </a:extLst>
          </p:cNvPr>
          <p:cNvSpPr txBox="1"/>
          <p:nvPr/>
        </p:nvSpPr>
        <p:spPr>
          <a:xfrm>
            <a:off x="5065389" y="968933"/>
            <a:ext cx="36315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Table III 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Increase in Out-of-Sample Fit, by Characteristics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93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95A25-8652-4FBE-93BC-9ED7D087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968" y="136524"/>
            <a:ext cx="8468216" cy="1324631"/>
          </a:xfrm>
        </p:spPr>
        <p:txBody>
          <a:bodyPr>
            <a:normAutofit/>
          </a:bodyPr>
          <a:lstStyle/>
          <a:p>
            <a:b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</a:b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3.1.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Empirical result--Out-of-Sample Performance</a:t>
            </a:r>
            <a:b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</a:br>
            <a:endParaRPr lang="zh-CN" altLang="en-US" sz="28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47CEC1-89F9-4275-A4EB-BF5B43400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C7F6-8B79-41D1-96D0-E2F43F61AB6D}" type="datetime1">
              <a:rPr lang="zh-CN" altLang="en-US" smtClean="0"/>
              <a:t>2020/9/19</a:t>
            </a:fld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542482-FABB-4893-A6E1-9663907D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05495A47-1DBE-4649-A7CD-26C34B273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 dirty="0"/>
              <a:t>屠雪永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4904A5-1F55-45D9-9F3D-5E8F261581AE}"/>
              </a:ext>
            </a:extLst>
          </p:cNvPr>
          <p:cNvSpPr txBox="1"/>
          <p:nvPr/>
        </p:nvSpPr>
        <p:spPr>
          <a:xfrm>
            <a:off x="458968" y="1121914"/>
            <a:ext cx="3801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Sharpe Ratios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BB48179-057F-4670-BD85-C79D9C6FD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434" y="1471596"/>
            <a:ext cx="5766512" cy="98594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154951C-9FF1-4CC4-AB17-DC8823E16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5418" y="2539247"/>
            <a:ext cx="5801828" cy="154146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27A115A-436C-46CF-A80A-D384787D01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1075" y="4642276"/>
            <a:ext cx="6976171" cy="3841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E5C7A64-C8C9-460B-85AE-449B1A6DF3CE}"/>
                  </a:ext>
                </a:extLst>
              </p:cNvPr>
              <p:cNvSpPr txBox="1"/>
              <p:nvPr/>
            </p:nvSpPr>
            <p:spPr>
              <a:xfrm>
                <a:off x="3028950" y="5303779"/>
                <a:ext cx="2779543" cy="3768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dirty="0"/>
                  <a:t>p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𝑐𝑜𝑣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)(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box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E5C7A64-C8C9-460B-85AE-449B1A6DF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950" y="5303779"/>
                <a:ext cx="2779543" cy="376898"/>
              </a:xfrm>
              <a:prstGeom prst="rect">
                <a:avLst/>
              </a:prstGeom>
              <a:blipFill>
                <a:blip r:embed="rId6"/>
                <a:stretch>
                  <a:fillRect l="-5263" t="-69355" r="-5921" b="-69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B51946AD-3E63-43AC-81CF-3FB78D24B74F}"/>
              </a:ext>
            </a:extLst>
          </p:cNvPr>
          <p:cNvSpPr txBox="1"/>
          <p:nvPr/>
        </p:nvSpPr>
        <p:spPr>
          <a:xfrm>
            <a:off x="628650" y="4149667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LASSO-implied trading strategy:</a:t>
            </a:r>
            <a:b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9BA9F7-86EC-416B-B540-B384889D82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8432" y="5772841"/>
            <a:ext cx="7368814" cy="55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709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95A25-8652-4FBE-93BC-9ED7D087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968" y="136524"/>
            <a:ext cx="8468216" cy="1324631"/>
          </a:xfrm>
        </p:spPr>
        <p:txBody>
          <a:bodyPr>
            <a:normAutofit/>
          </a:bodyPr>
          <a:lstStyle/>
          <a:p>
            <a:b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</a:b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3.1.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Empirical result--Out-of-Sample Performance</a:t>
            </a:r>
            <a:b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</a:br>
            <a:endParaRPr lang="zh-CN" altLang="en-US" sz="28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47CEC1-89F9-4275-A4EB-BF5B43400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C7F6-8B79-41D1-96D0-E2F43F61AB6D}" type="datetime1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542482-FABB-4893-A6E1-9663907D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05495A47-1DBE-4649-A7CD-26C34B273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 dirty="0"/>
              <a:t>屠雪永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4904A5-1F55-45D9-9F3D-5E8F261581AE}"/>
              </a:ext>
            </a:extLst>
          </p:cNvPr>
          <p:cNvSpPr txBox="1"/>
          <p:nvPr/>
        </p:nvSpPr>
        <p:spPr>
          <a:xfrm>
            <a:off x="458968" y="1121914"/>
            <a:ext cx="3801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Sharpe Ratios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730487C-B1A5-43D0-860A-A0C5E1230AC8}"/>
              </a:ext>
            </a:extLst>
          </p:cNvPr>
          <p:cNvSpPr txBox="1"/>
          <p:nvPr/>
        </p:nvSpPr>
        <p:spPr>
          <a:xfrm>
            <a:off x="628650" y="1682243"/>
            <a:ext cx="8515350" cy="3517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Three problems with implementing this strategy: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1.Trading Costs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marL="914400" lvl="1" indent="-457200">
              <a:lnSpc>
                <a:spcPct val="125000"/>
              </a:lnSpc>
              <a:buFont typeface="+mj-ea"/>
              <a:buAutoNum type="circleNumDbPlain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Execute an order when </a:t>
            </a:r>
          </a:p>
          <a:p>
            <a:pPr marL="914400" lvl="1" indent="-457200">
              <a:lnSpc>
                <a:spcPct val="125000"/>
              </a:lnSpc>
              <a:buFont typeface="+mj-ea"/>
              <a:buAutoNum type="circleNumDbPlain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Compute the strategy’s realized returns net of this bid-ask spread</a:t>
            </a:r>
          </a:p>
          <a:p>
            <a:pPr marL="457200" indent="-457200">
              <a:lnSpc>
                <a:spcPct val="125000"/>
              </a:lnSpc>
              <a:buFont typeface="+mj-lt"/>
              <a:buAutoNum type="arabicPeriod"/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2.Look-Ahead Bias:</a:t>
            </a:r>
            <a:br>
              <a:rPr lang="en-US" altLang="zh-CN" sz="2000" dirty="0"/>
            </a:b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=                (previous 30 minutes of trading)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3. Portfolio Construction: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01D027-FB46-43F9-8D33-0BF5C0E6C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340" y="2491148"/>
            <a:ext cx="1684901" cy="37731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377958D-C2FA-43D7-BE29-F52DF1B12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0305" y="3263482"/>
            <a:ext cx="3943389" cy="31571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98856E3-3B74-4CEF-BFE7-69AEE6E150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6726" y="4007672"/>
            <a:ext cx="2211729" cy="36377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7A7B8B6-9FB8-4A6A-9E95-7DC4023446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2590" y="4356268"/>
            <a:ext cx="1099845" cy="47252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07D1AC6A-418D-4085-B2B8-0B36F7DAC9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9439" y="4402021"/>
            <a:ext cx="1028823" cy="45633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68B8326-11E6-4136-8FAD-2C5B4AA3FA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7275" y="5175757"/>
            <a:ext cx="7658100" cy="9334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9B2F0E6-EB17-4098-9010-44EDE25400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90207" y="1358111"/>
            <a:ext cx="6976171" cy="38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733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95A25-8652-4FBE-93BC-9ED7D087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968" y="136524"/>
            <a:ext cx="8468216" cy="1324631"/>
          </a:xfrm>
        </p:spPr>
        <p:txBody>
          <a:bodyPr>
            <a:normAutofit/>
          </a:bodyPr>
          <a:lstStyle/>
          <a:p>
            <a:b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</a:b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3.1.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Empirical result--Out-of-Sample Performance</a:t>
            </a:r>
            <a:b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</a:br>
            <a:endParaRPr lang="zh-CN" altLang="en-US" sz="28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47CEC1-89F9-4275-A4EB-BF5B43400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C7F6-8B79-41D1-96D0-E2F43F61AB6D}" type="datetime1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542482-FABB-4893-A6E1-9663907D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05495A47-1DBE-4649-A7CD-26C34B273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 dirty="0"/>
              <a:t>屠雪永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4904A5-1F55-45D9-9F3D-5E8F261581AE}"/>
              </a:ext>
            </a:extLst>
          </p:cNvPr>
          <p:cNvSpPr txBox="1"/>
          <p:nvPr/>
        </p:nvSpPr>
        <p:spPr>
          <a:xfrm>
            <a:off x="458968" y="1121914"/>
            <a:ext cx="3801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Sharpe Ratios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C874B4C-40E6-4FE2-A308-11428A276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852" y="1953543"/>
            <a:ext cx="6141363" cy="628208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16A30DEF-6F74-4974-8E5B-5665C0BF96B6}"/>
              </a:ext>
            </a:extLst>
          </p:cNvPr>
          <p:cNvSpPr txBox="1"/>
          <p:nvPr/>
        </p:nvSpPr>
        <p:spPr>
          <a:xfrm>
            <a:off x="843797" y="1566360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LASSO-implied strategy: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309E290-EF6A-4C20-92FD-B2B4FA8D8528}"/>
              </a:ext>
            </a:extLst>
          </p:cNvPr>
          <p:cNvSpPr txBox="1"/>
          <p:nvPr/>
        </p:nvSpPr>
        <p:spPr>
          <a:xfrm>
            <a:off x="791851" y="5840342"/>
            <a:ext cx="8239026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0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 annualized Sharpe ratio of 1.791, and these excess returns are</a:t>
            </a:r>
            <a:br>
              <a:rPr lang="en-US" altLang="zh-CN" sz="2000" b="0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000" b="0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 explained by the strategy’s exposures to standard risk factors.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8AC1081-16B0-4CE6-BFEB-17EB44436423}"/>
              </a:ext>
            </a:extLst>
          </p:cNvPr>
          <p:cNvSpPr txBox="1"/>
          <p:nvPr/>
        </p:nvSpPr>
        <p:spPr>
          <a:xfrm>
            <a:off x="968307" y="2561809"/>
            <a:ext cx="74029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Table IV 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Forecast-Implied Performance Net of Trading Costs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FF0786C-84EB-44EE-B184-C58E0F4700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639" y="2951715"/>
            <a:ext cx="6769146" cy="293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094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95A25-8652-4FBE-93BC-9ED7D087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968" y="136524"/>
            <a:ext cx="8468216" cy="1324631"/>
          </a:xfrm>
        </p:spPr>
        <p:txBody>
          <a:bodyPr>
            <a:normAutofit/>
          </a:bodyPr>
          <a:lstStyle/>
          <a:p>
            <a:b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</a:b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3.1.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Empirical result--Out-of-Sample Performance</a:t>
            </a:r>
            <a:b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</a:br>
            <a:endParaRPr lang="zh-CN" altLang="en-US" sz="28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47CEC1-89F9-4275-A4EB-BF5B43400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C7F6-8B79-41D1-96D0-E2F43F61AB6D}" type="datetime1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542482-FABB-4893-A6E1-9663907D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05495A47-1DBE-4649-A7CD-26C34B273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 dirty="0"/>
              <a:t>屠雪永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4904A5-1F55-45D9-9F3D-5E8F261581AE}"/>
              </a:ext>
            </a:extLst>
          </p:cNvPr>
          <p:cNvSpPr txBox="1"/>
          <p:nvPr/>
        </p:nvSpPr>
        <p:spPr>
          <a:xfrm>
            <a:off x="458968" y="1121914"/>
            <a:ext cx="3801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Sharpe Ratios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37D4D33-A10F-45F0-97A5-F6965B786E20}"/>
              </a:ext>
            </a:extLst>
          </p:cNvPr>
          <p:cNvSpPr txBox="1"/>
          <p:nvPr/>
        </p:nvSpPr>
        <p:spPr>
          <a:xfrm>
            <a:off x="584462" y="1570403"/>
            <a:ext cx="67778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Table V 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Trading Frequency of Forecast-Implied Strategies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E06E8EF-884F-4C3A-895C-3C7403D90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54" y="1993739"/>
            <a:ext cx="7582190" cy="329385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15C1E83-E59B-4B29-B3A8-63B7FD205762}"/>
              </a:ext>
            </a:extLst>
          </p:cNvPr>
          <p:cNvSpPr txBox="1"/>
          <p:nvPr/>
        </p:nvSpPr>
        <p:spPr>
          <a:xfrm>
            <a:off x="458968" y="5299709"/>
            <a:ext cx="8468216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0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AR(3)-implied strategy trades </a:t>
            </a:r>
            <a:r>
              <a:rPr lang="en-US" altLang="zh-CN" sz="2000" b="1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roughly twice</a:t>
            </a:r>
            <a:r>
              <a:rPr lang="en-US" altLang="zh-CN" sz="2000" b="0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as often as the LASSO-implied strategy, and the LASSO-implied strategy </a:t>
            </a:r>
            <a:r>
              <a:rPr lang="en-US" altLang="zh-CN" sz="2000" b="1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more active</a:t>
            </a:r>
            <a:r>
              <a:rPr lang="en-US" altLang="zh-CN" sz="2000" b="0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large, liquid, and frequently traded stocks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0031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95A25-8652-4FBE-93BC-9ED7D087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968" y="136524"/>
            <a:ext cx="8468216" cy="1324631"/>
          </a:xfrm>
        </p:spPr>
        <p:txBody>
          <a:bodyPr>
            <a:normAutofit/>
          </a:bodyPr>
          <a:lstStyle/>
          <a:p>
            <a:b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</a:b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3.2.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Empirical result--Predictor Analysis</a:t>
            </a:r>
            <a:b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</a:br>
            <a:endParaRPr lang="zh-CN" altLang="en-US" sz="28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47CEC1-89F9-4275-A4EB-BF5B43400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C7F6-8B79-41D1-96D0-E2F43F61AB6D}" type="datetime1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542482-FABB-4893-A6E1-9663907D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18</a:t>
            </a:fld>
            <a:endParaRPr lang="zh-CN" altLang="en-US" dirty="0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05495A47-1DBE-4649-A7CD-26C34B273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 dirty="0"/>
              <a:t>屠雪永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4904A5-1F55-45D9-9F3D-5E8F261581AE}"/>
              </a:ext>
            </a:extLst>
          </p:cNvPr>
          <p:cNvSpPr txBox="1"/>
          <p:nvPr/>
        </p:nvSpPr>
        <p:spPr>
          <a:xfrm>
            <a:off x="458968" y="1121914"/>
            <a:ext cx="3801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Unexpected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CA2AECB-AFB7-41DF-9294-42653DCB54CA}"/>
              </a:ext>
            </a:extLst>
          </p:cNvPr>
          <p:cNvSpPr txBox="1"/>
          <p:nvPr/>
        </p:nvSpPr>
        <p:spPr>
          <a:xfrm>
            <a:off x="147881" y="5246251"/>
            <a:ext cx="909038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0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 is </a:t>
            </a:r>
            <a:r>
              <a:rPr lang="en-US" altLang="zh-CN" sz="2000" b="1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little correlation</a:t>
            </a:r>
            <a:r>
              <a:rPr lang="en-US" altLang="zh-CN" sz="2000" b="0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between the LASSO’s choice of predictors and firm size, trading volume, return volatility, and the bid-ask spread</a:t>
            </a:r>
            <a:r>
              <a:rPr lang="en-US" altLang="zh-CN" sz="20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zh-CN" sz="2000" b="0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0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LASSO is </a:t>
            </a:r>
            <a:r>
              <a:rPr lang="en-US" altLang="zh-CN" sz="2000" b="1" i="1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less </a:t>
            </a:r>
            <a:r>
              <a:rPr lang="en-US" altLang="zh-CN" sz="2000" b="1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likely </a:t>
            </a:r>
            <a:r>
              <a:rPr lang="en-US" altLang="zh-CN" sz="2000" b="0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select a stock from the same industry as a predictor.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6199A55-BBB0-4349-B2B5-49E7624D1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790" y="1912792"/>
            <a:ext cx="6702458" cy="3385921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1D08E9FA-C53D-403B-813C-D4240A080E5E}"/>
              </a:ext>
            </a:extLst>
          </p:cNvPr>
          <p:cNvSpPr txBox="1"/>
          <p:nvPr/>
        </p:nvSpPr>
        <p:spPr>
          <a:xfrm>
            <a:off x="1002189" y="1583579"/>
            <a:ext cx="6080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Table VI  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Characteristics of LASSO Predictors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686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95A25-8652-4FBE-93BC-9ED7D087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968" y="136524"/>
            <a:ext cx="8468216" cy="1324631"/>
          </a:xfrm>
        </p:spPr>
        <p:txBody>
          <a:bodyPr>
            <a:normAutofit/>
          </a:bodyPr>
          <a:lstStyle/>
          <a:p>
            <a:b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</a:b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3.2.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Empirical result--Predictor Analysis</a:t>
            </a:r>
            <a:b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</a:br>
            <a:endParaRPr lang="zh-CN" altLang="en-US" sz="28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47CEC1-89F9-4275-A4EB-BF5B43400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C7F6-8B79-41D1-96D0-E2F43F61AB6D}" type="datetime1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542482-FABB-4893-A6E1-9663907D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19</a:t>
            </a:fld>
            <a:endParaRPr lang="zh-CN" altLang="en-US" dirty="0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05495A47-1DBE-4649-A7CD-26C34B273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 dirty="0"/>
              <a:t>屠雪永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4904A5-1F55-45D9-9F3D-5E8F261581AE}"/>
              </a:ext>
            </a:extLst>
          </p:cNvPr>
          <p:cNvSpPr txBox="1"/>
          <p:nvPr/>
        </p:nvSpPr>
        <p:spPr>
          <a:xfrm>
            <a:off x="458968" y="1121914"/>
            <a:ext cx="3801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Unexpected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B8FDB9-0393-4474-9A54-EF6471355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649" y="2334559"/>
            <a:ext cx="7558240" cy="213091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F9F931C-458A-4B3C-83C3-8F2A87DEC77D}"/>
              </a:ext>
            </a:extLst>
          </p:cNvPr>
          <p:cNvSpPr txBox="1"/>
          <p:nvPr/>
        </p:nvSpPr>
        <p:spPr>
          <a:xfrm>
            <a:off x="903500" y="1774403"/>
            <a:ext cx="757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Figure 4. The LASSO’s penalty parameter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C4284DA-8D5C-46C7-98E6-C7B381235DDD}"/>
              </a:ext>
            </a:extLst>
          </p:cNvPr>
          <p:cNvSpPr txBox="1"/>
          <p:nvPr/>
        </p:nvSpPr>
        <p:spPr>
          <a:xfrm>
            <a:off x="8194103" y="3581973"/>
            <a:ext cx="64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2.5%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B11FAC-0707-44B5-B246-FE728AB57C82}"/>
                  </a:ext>
                </a:extLst>
              </p:cNvPr>
              <p:cNvSpPr txBox="1"/>
              <p:nvPr/>
            </p:nvSpPr>
            <p:spPr>
              <a:xfrm>
                <a:off x="750460" y="4902982"/>
                <a:ext cx="8086137" cy="9848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altLang="zh-CN" sz="2000" b="0" i="0" dirty="0">
                    <a:solidFill>
                      <a:srgbClr val="231F2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The LASSO typically ignores all predictors weaker than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𝜆</m:t>
                    </m:r>
                  </m:oMath>
                </a14:m>
                <a:r>
                  <a:rPr lang="en-US" altLang="zh-CN" sz="2000" b="0" i="1" dirty="0">
                    <a:solidFill>
                      <a:srgbClr val="231F2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b="0" i="0" dirty="0">
                    <a:solidFill>
                      <a:srgbClr val="231F2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= 2</a:t>
                </a:r>
                <a:r>
                  <a:rPr lang="en-US" altLang="zh-CN" sz="2000" b="0" i="1" dirty="0">
                    <a:solidFill>
                      <a:srgbClr val="231F2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r>
                  <a:rPr lang="en-US" altLang="zh-CN" sz="2000" b="0" i="0" dirty="0">
                    <a:solidFill>
                      <a:srgbClr val="231F2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5% per month. </a:t>
                </a:r>
                <a:br>
                  <a:rPr lang="en-US" altLang="zh-CN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B11FAC-0707-44B5-B246-FE728AB57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460" y="4902982"/>
                <a:ext cx="8086137" cy="984885"/>
              </a:xfrm>
              <a:prstGeom prst="rect">
                <a:avLst/>
              </a:prstGeom>
              <a:blipFill>
                <a:blip r:embed="rId4"/>
                <a:stretch>
                  <a:fillRect l="-678" t="-24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7119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95A25-8652-4FBE-93BC-9ED7D087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968" y="136524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Outline</a:t>
            </a:r>
            <a:endParaRPr lang="zh-CN" altLang="en-US" sz="28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6D013C-0213-4FC9-B3CB-7FF81C602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25312"/>
            <a:ext cx="7886700" cy="4351338"/>
          </a:xfrm>
        </p:spPr>
        <p:txBody>
          <a:bodyPr/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Research design</a:t>
            </a:r>
          </a:p>
          <a:p>
            <a:pPr lvl="1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The LASSO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Empirical result</a:t>
            </a:r>
          </a:p>
          <a:p>
            <a:pPr lvl="1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Out-of-Sample Performance</a:t>
            </a:r>
          </a:p>
          <a:p>
            <a:pPr lvl="1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Predictor Analysis</a:t>
            </a:r>
          </a:p>
          <a:p>
            <a:pPr lvl="1"/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Economic Origins</a:t>
            </a:r>
          </a:p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 lvl="1"/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47CEC1-89F9-4275-A4EB-BF5B43400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C7F6-8B79-41D1-96D0-E2F43F61AB6D}" type="datetime1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542482-FABB-4893-A6E1-9663907D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05495A47-1DBE-4649-A7CD-26C34B273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 dirty="0"/>
              <a:t>屠雪永</a:t>
            </a:r>
          </a:p>
        </p:txBody>
      </p:sp>
    </p:spTree>
    <p:extLst>
      <p:ext uri="{BB962C8B-B14F-4D97-AF65-F5344CB8AC3E}">
        <p14:creationId xmlns:p14="http://schemas.microsoft.com/office/powerpoint/2010/main" val="219510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95A25-8652-4FBE-93BC-9ED7D087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968" y="136524"/>
            <a:ext cx="8468216" cy="1324631"/>
          </a:xfrm>
        </p:spPr>
        <p:txBody>
          <a:bodyPr>
            <a:normAutofit/>
          </a:bodyPr>
          <a:lstStyle/>
          <a:p>
            <a:b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</a:b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3.2.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Empirical result--Predictor Analysis</a:t>
            </a:r>
            <a:b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</a:br>
            <a:endParaRPr lang="zh-CN" altLang="en-US" sz="28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47CEC1-89F9-4275-A4EB-BF5B43400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C7F6-8B79-41D1-96D0-E2F43F61AB6D}" type="datetime1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542482-FABB-4893-A6E1-9663907D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20</a:t>
            </a:fld>
            <a:endParaRPr lang="zh-CN" altLang="en-US" dirty="0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05495A47-1DBE-4649-A7CD-26C34B273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 dirty="0"/>
              <a:t>屠雪永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4904A5-1F55-45D9-9F3D-5E8F261581AE}"/>
              </a:ext>
            </a:extLst>
          </p:cNvPr>
          <p:cNvSpPr txBox="1"/>
          <p:nvPr/>
        </p:nvSpPr>
        <p:spPr>
          <a:xfrm>
            <a:off x="458968" y="1121914"/>
            <a:ext cx="3801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Short-Lived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5D909E1-6933-408C-8F8B-73D76E298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63" y="2177020"/>
            <a:ext cx="7473074" cy="211602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DB4A93B2-F7E4-43F3-A46A-06FBF78B44B0}"/>
              </a:ext>
            </a:extLst>
          </p:cNvPr>
          <p:cNvSpPr txBox="1"/>
          <p:nvPr/>
        </p:nvSpPr>
        <p:spPr>
          <a:xfrm>
            <a:off x="915285" y="1634148"/>
            <a:ext cx="50103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Figure 5. Predictor duration.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332619-A526-434F-A428-F50A053994FA}"/>
              </a:ext>
            </a:extLst>
          </p:cNvPr>
          <p:cNvSpPr txBox="1"/>
          <p:nvPr/>
        </p:nvSpPr>
        <p:spPr>
          <a:xfrm>
            <a:off x="628650" y="4643788"/>
            <a:ext cx="805638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0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Less than 5% of predictors selected by the LASSO are used for more than 14.2 consecutive minutes.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597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95A25-8652-4FBE-93BC-9ED7D087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968" y="136524"/>
            <a:ext cx="8468216" cy="1324631"/>
          </a:xfrm>
        </p:spPr>
        <p:txBody>
          <a:bodyPr>
            <a:normAutofit/>
          </a:bodyPr>
          <a:lstStyle/>
          <a:p>
            <a:b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</a:b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3.2.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Empirical result--Predictor Analysis</a:t>
            </a:r>
            <a:b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</a:br>
            <a:endParaRPr lang="zh-CN" altLang="en-US" sz="28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47CEC1-89F9-4275-A4EB-BF5B43400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C7F6-8B79-41D1-96D0-E2F43F61AB6D}" type="datetime1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542482-FABB-4893-A6E1-9663907D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21</a:t>
            </a:fld>
            <a:endParaRPr lang="zh-CN" altLang="en-US" dirty="0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05495A47-1DBE-4649-A7CD-26C34B273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 dirty="0"/>
              <a:t>屠雪永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4904A5-1F55-45D9-9F3D-5E8F261581AE}"/>
              </a:ext>
            </a:extLst>
          </p:cNvPr>
          <p:cNvSpPr txBox="1"/>
          <p:nvPr/>
        </p:nvSpPr>
        <p:spPr>
          <a:xfrm>
            <a:off x="458968" y="1121914"/>
            <a:ext cx="3801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Sparse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B4A93B2-F7E4-43F3-A46A-06FBF78B44B0}"/>
              </a:ext>
            </a:extLst>
          </p:cNvPr>
          <p:cNvSpPr txBox="1"/>
          <p:nvPr/>
        </p:nvSpPr>
        <p:spPr>
          <a:xfrm>
            <a:off x="458968" y="1645916"/>
            <a:ext cx="50103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Figure 6. Predictor sparsity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B332619-A526-434F-A428-F50A053994FA}"/>
              </a:ext>
            </a:extLst>
          </p:cNvPr>
          <p:cNvSpPr txBox="1"/>
          <p:nvPr/>
        </p:nvSpPr>
        <p:spPr>
          <a:xfrm>
            <a:off x="628650" y="4863538"/>
            <a:ext cx="805638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0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 average, the LASSO uses only 12.7 predictors (out of a possible 3 · N ≈ 6,000) when making its one-minute-ahead return forecasts for each stock.</a:t>
            </a:r>
            <a:b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698484E-3052-4C0A-BC0D-BF0581B00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63834"/>
            <a:ext cx="9144000" cy="253033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492AA48-F198-4321-89AD-2D62EB2A3103}"/>
              </a:ext>
            </a:extLst>
          </p:cNvPr>
          <p:cNvSpPr txBox="1"/>
          <p:nvPr/>
        </p:nvSpPr>
        <p:spPr>
          <a:xfrm>
            <a:off x="8524777" y="3057310"/>
            <a:ext cx="628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12.7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5857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95A25-8652-4FBE-93BC-9ED7D087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968" y="136524"/>
            <a:ext cx="8468216" cy="1324631"/>
          </a:xfrm>
        </p:spPr>
        <p:txBody>
          <a:bodyPr>
            <a:normAutofit/>
          </a:bodyPr>
          <a:lstStyle/>
          <a:p>
            <a:b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</a:b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3.3.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Empirical result--Economic Origins</a:t>
            </a:r>
            <a:b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</a:br>
            <a:endParaRPr lang="zh-CN" altLang="en-US" sz="28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47CEC1-89F9-4275-A4EB-BF5B43400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C7F6-8B79-41D1-96D0-E2F43F61AB6D}" type="datetime1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542482-FABB-4893-A6E1-9663907D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22</a:t>
            </a:fld>
            <a:endParaRPr lang="zh-CN" altLang="en-US" dirty="0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05495A47-1DBE-4649-A7CD-26C34B273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 dirty="0"/>
              <a:t>屠雪永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4904A5-1F55-45D9-9F3D-5E8F261581AE}"/>
              </a:ext>
            </a:extLst>
          </p:cNvPr>
          <p:cNvSpPr txBox="1"/>
          <p:nvPr/>
        </p:nvSpPr>
        <p:spPr>
          <a:xfrm>
            <a:off x="458968" y="1121914"/>
            <a:ext cx="3801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Ravenpack Data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1ED44D4-E2A4-4C4A-963B-2616D6D23197}"/>
              </a:ext>
            </a:extLst>
          </p:cNvPr>
          <p:cNvSpPr txBox="1"/>
          <p:nvPr/>
        </p:nvSpPr>
        <p:spPr>
          <a:xfrm>
            <a:off x="857840" y="1838227"/>
            <a:ext cx="7381188" cy="3670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Ravenpack data: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consist of all Dow Jones Newswire and Wall Street Journal articles.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Time: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time-stamped to the millisecond, occur from 10:04 am to 3:59 pm.</a:t>
            </a:r>
          </a:p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Processing: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only consider articles that Ravenpack labels as “news flashes”, remove any news articles about companies that had another revenue-related news flash during the previous five days.</a:t>
            </a:r>
            <a:b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142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95A25-8652-4FBE-93BC-9ED7D087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968" y="136524"/>
            <a:ext cx="8468216" cy="1324631"/>
          </a:xfrm>
        </p:spPr>
        <p:txBody>
          <a:bodyPr>
            <a:normAutofit/>
          </a:bodyPr>
          <a:lstStyle/>
          <a:p>
            <a:b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</a:b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3.3.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Empirical result--Economic Origins</a:t>
            </a:r>
            <a:b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</a:br>
            <a:endParaRPr lang="zh-CN" altLang="en-US" sz="28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47CEC1-89F9-4275-A4EB-BF5B43400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C7F6-8B79-41D1-96D0-E2F43F61AB6D}" type="datetime1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542482-FABB-4893-A6E1-9663907D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23</a:t>
            </a:fld>
            <a:endParaRPr lang="zh-CN" altLang="en-US" dirty="0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05495A47-1DBE-4649-A7CD-26C34B273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 dirty="0"/>
              <a:t>屠雪永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4904A5-1F55-45D9-9F3D-5E8F261581AE}"/>
              </a:ext>
            </a:extLst>
          </p:cNvPr>
          <p:cNvSpPr txBox="1"/>
          <p:nvPr/>
        </p:nvSpPr>
        <p:spPr>
          <a:xfrm>
            <a:off x="458968" y="1121914"/>
            <a:ext cx="3801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Event Study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4352982-7D3C-4818-8EC4-445B56E8C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34" y="2080301"/>
            <a:ext cx="8401050" cy="260985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65ADD57-FDD9-4471-9E39-A4B61A980FEE}"/>
              </a:ext>
            </a:extLst>
          </p:cNvPr>
          <p:cNvSpPr txBox="1"/>
          <p:nvPr/>
        </p:nvSpPr>
        <p:spPr>
          <a:xfrm>
            <a:off x="458967" y="1655417"/>
            <a:ext cx="59989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Figure 7. The LASSO’s selection rate around news.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5556655-A85D-4767-89B0-35B49008AF1C}"/>
              </a:ext>
            </a:extLst>
          </p:cNvPr>
          <p:cNvSpPr txBox="1"/>
          <p:nvPr/>
        </p:nvSpPr>
        <p:spPr>
          <a:xfrm>
            <a:off x="458967" y="4690151"/>
            <a:ext cx="8685033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b="0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there is a scheduled news flash, the LASSO selects stock </a:t>
            </a:r>
            <a:r>
              <a:rPr lang="en-US" altLang="zh-CN" sz="2000" b="0" i="1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2000" b="0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as a predictor slightly more often for </a:t>
            </a:r>
            <a:r>
              <a:rPr lang="en-US" altLang="zh-CN" sz="2000" b="0" i="1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 </a:t>
            </a:r>
            <a:r>
              <a:rPr lang="en-US" altLang="zh-CN" sz="2000" b="0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0.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b="0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But if the news flash is unscheduled, then the LASSO selects stock </a:t>
            </a:r>
            <a:r>
              <a:rPr lang="en-US" altLang="zh-CN" sz="2000" b="0" i="1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zh-CN" sz="2000" b="0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as a predictor much more often when making its one-minute-ahead return forecasts in the 10 minutes prior to minute </a:t>
            </a:r>
            <a:r>
              <a:rPr lang="en-US" altLang="zh-CN" sz="2000" b="0" i="1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sz="2000" b="0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263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95A25-8652-4FBE-93BC-9ED7D087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968" y="136524"/>
            <a:ext cx="8468216" cy="1324631"/>
          </a:xfrm>
        </p:spPr>
        <p:txBody>
          <a:bodyPr>
            <a:normAutofit/>
          </a:bodyPr>
          <a:lstStyle/>
          <a:p>
            <a:b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</a:b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4.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Conclusion</a:t>
            </a:r>
            <a:b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</a:br>
            <a:endParaRPr lang="zh-CN" altLang="en-US" sz="28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47CEC1-89F9-4275-A4EB-BF5B43400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C7F6-8B79-41D1-96D0-E2F43F61AB6D}" type="datetime1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542482-FABB-4893-A6E1-9663907D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24</a:t>
            </a:fld>
            <a:endParaRPr lang="zh-CN" altLang="en-US" dirty="0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05495A47-1DBE-4649-A7CD-26C34B273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 dirty="0"/>
              <a:t>屠雪永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3E9D6C8-8AC8-417C-81F4-0EF8C618D0DF}"/>
              </a:ext>
            </a:extLst>
          </p:cNvPr>
          <p:cNvSpPr txBox="1"/>
          <p:nvPr/>
        </p:nvSpPr>
        <p:spPr>
          <a:xfrm>
            <a:off x="765338" y="1369550"/>
            <a:ext cx="7294579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Firstly, We find that using the LASSO increases both out-of-sample fit and forecast implied Sharpe ratios.</a:t>
            </a: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Secondly, Identified predictors are unexpected, short-lived, and sparse.</a:t>
            </a: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Finally, we document that these predictors are often the lagged returns of stocks with recent news about firm fundamentals.</a:t>
            </a:r>
          </a:p>
          <a:p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379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95A25-8652-4FBE-93BC-9ED7D087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968" y="136524"/>
            <a:ext cx="7886700" cy="1325563"/>
          </a:xfrm>
        </p:spPr>
        <p:txBody>
          <a:bodyPr>
            <a:normAutofit/>
          </a:bodyPr>
          <a:lstStyle/>
          <a:p>
            <a:b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</a:b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1.Introduction</a:t>
            </a:r>
            <a:b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</a:br>
            <a:endParaRPr lang="zh-CN" altLang="en-US" sz="28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6D013C-0213-4FC9-B3CB-7FF81C602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25312"/>
            <a:ext cx="7886700" cy="4351338"/>
          </a:xfrm>
        </p:spPr>
        <p:txBody>
          <a:bodyPr/>
          <a:lstStyle/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47CEC1-89F9-4275-A4EB-BF5B43400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C7F6-8B79-41D1-96D0-E2F43F61AB6D}" type="datetime1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542482-FABB-4893-A6E1-9663907D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05495A47-1DBE-4649-A7CD-26C34B273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 dirty="0"/>
              <a:t>屠雪永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D40158E-5118-419D-B5B4-1CBA4126B2BC}"/>
              </a:ext>
            </a:extLst>
          </p:cNvPr>
          <p:cNvSpPr txBox="1"/>
          <p:nvPr/>
        </p:nvSpPr>
        <p:spPr>
          <a:xfrm>
            <a:off x="546755" y="1194479"/>
            <a:ext cx="5911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1.1. Motivation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BD9833-BADA-4E8B-8984-D094AE43F74C}"/>
              </a:ext>
            </a:extLst>
          </p:cNvPr>
          <p:cNvSpPr txBox="1"/>
          <p:nvPr/>
        </p:nvSpPr>
        <p:spPr>
          <a:xfrm>
            <a:off x="628649" y="1837111"/>
            <a:ext cx="79685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the past, researchers typically use their intuition to identify predictors and statistics to estimate quality.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Modern financial markets are big, fast, and complex.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Predictability now exists at scales that are not easy for a researcher to intuit.</a:t>
            </a:r>
            <a:endParaRPr lang="en-US" altLang="zh-CN" sz="20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apply the Least Absolute Shrinkage and Selection Operator (LASSO) 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rather than intuition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identify unexpected short-lived predictors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US" altLang="zh-CN" sz="20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b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438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95A25-8652-4FBE-93BC-9ED7D087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968" y="136524"/>
            <a:ext cx="7886700" cy="1325563"/>
          </a:xfrm>
        </p:spPr>
        <p:txBody>
          <a:bodyPr>
            <a:normAutofit/>
          </a:bodyPr>
          <a:lstStyle/>
          <a:p>
            <a:b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</a:b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1.Introduction</a:t>
            </a:r>
            <a:b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</a:br>
            <a:endParaRPr lang="zh-CN" altLang="en-US" sz="28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47CEC1-89F9-4275-A4EB-BF5B43400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C7F6-8B79-41D1-96D0-E2F43F61AB6D}" type="datetime1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542482-FABB-4893-A6E1-9663907D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05495A47-1DBE-4649-A7CD-26C34B273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 dirty="0"/>
              <a:t>屠雪永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D40158E-5118-419D-B5B4-1CBA4126B2BC}"/>
              </a:ext>
            </a:extLst>
          </p:cNvPr>
          <p:cNvSpPr txBox="1"/>
          <p:nvPr/>
        </p:nvSpPr>
        <p:spPr>
          <a:xfrm>
            <a:off x="527901" y="1231254"/>
            <a:ext cx="5911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1.2. Questions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BD9833-BADA-4E8B-8984-D094AE43F74C}"/>
              </a:ext>
            </a:extLst>
          </p:cNvPr>
          <p:cNvSpPr txBox="1"/>
          <p:nvPr/>
        </p:nvSpPr>
        <p:spPr>
          <a:xfrm>
            <a:off x="612742" y="1809013"/>
            <a:ext cx="8088198" cy="555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spcAft>
                <a:spcPts val="600"/>
              </a:spcAft>
              <a:buFont typeface="+mj-lt"/>
              <a:buAutoNum type="alphaLcParenR"/>
            </a:pPr>
            <a:r>
              <a:rPr lang="en-US" altLang="zh-CN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 the LASSO works and why we use it?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742950" lvl="1" indent="-285750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Regularization and Sparsity.</a:t>
            </a:r>
          </a:p>
          <a:p>
            <a:pPr marL="457200" indent="-457200">
              <a:lnSpc>
                <a:spcPct val="125000"/>
              </a:lnSpc>
              <a:spcAft>
                <a:spcPts val="600"/>
              </a:spcAft>
              <a:buFont typeface="+mj-ea"/>
              <a:buAutoNum type="alphaLcParenR"/>
            </a:pPr>
            <a:r>
              <a:rPr lang="en-US" altLang="zh-CN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Will LASSO increase the out-of-sample fit?</a:t>
            </a:r>
          </a:p>
          <a:p>
            <a:pPr marL="800100" lvl="1" indent="-342900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the LASSO and a benchmark model increases out-of-sample fit.</a:t>
            </a:r>
          </a:p>
          <a:p>
            <a:pPr marL="457200" indent="-457200">
              <a:lnSpc>
                <a:spcPct val="125000"/>
              </a:lnSpc>
              <a:spcAft>
                <a:spcPts val="600"/>
              </a:spcAft>
              <a:buFont typeface="+mj-ea"/>
              <a:buAutoNum type="alphaLcParenR"/>
            </a:pPr>
            <a:r>
              <a:rPr lang="en-US" altLang="zh-CN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is the economic magnitude of this gain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800100" lvl="1" indent="-342900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annualized Sharpe ratio of 1.791.</a:t>
            </a:r>
          </a:p>
          <a:p>
            <a:pPr marL="457200" indent="-457200">
              <a:lnSpc>
                <a:spcPct val="125000"/>
              </a:lnSpc>
              <a:spcAft>
                <a:spcPts val="600"/>
              </a:spcAft>
              <a:buFont typeface="+mj-ea"/>
              <a:buAutoNum type="alphaLcParenR"/>
            </a:pPr>
            <a:r>
              <a:rPr lang="en-US" altLang="zh-CN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do the predictors selected by the LASSO look like?</a:t>
            </a:r>
          </a:p>
          <a:p>
            <a:pPr marL="800100" lvl="1" indent="-342900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nexpected, short-lived, and sparse.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lnSpc>
                <a:spcPct val="125000"/>
              </a:lnSpc>
              <a:spcAft>
                <a:spcPts val="600"/>
              </a:spcAft>
              <a:buFont typeface="+mj-lt"/>
              <a:buAutoNum type="alphaLcParenR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Does the LASSO’s success have its economic origins?</a:t>
            </a:r>
          </a:p>
          <a:p>
            <a:pPr marL="800100" lvl="1" indent="-342900">
              <a:lnSpc>
                <a:spcPct val="12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Predictors stocks with news about fundamentals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en-US" altLang="zh-CN" sz="2000" dirty="0"/>
            </a:br>
            <a:endParaRPr lang="en-US" altLang="zh-CN" sz="20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b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026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95A25-8652-4FBE-93BC-9ED7D087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968" y="136524"/>
            <a:ext cx="7886700" cy="1325563"/>
          </a:xfrm>
        </p:spPr>
        <p:txBody>
          <a:bodyPr>
            <a:normAutofit/>
          </a:bodyPr>
          <a:lstStyle/>
          <a:p>
            <a:b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</a:b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1.Introduction</a:t>
            </a:r>
            <a:b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</a:br>
            <a:endParaRPr lang="zh-CN" altLang="en-US" sz="28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47CEC1-89F9-4275-A4EB-BF5B43400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C7F6-8B79-41D1-96D0-E2F43F61AB6D}" type="datetime1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542482-FABB-4893-A6E1-9663907D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05495A47-1DBE-4649-A7CD-26C34B273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 dirty="0"/>
              <a:t>屠雪永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D40158E-5118-419D-B5B4-1CBA4126B2BC}"/>
              </a:ext>
            </a:extLst>
          </p:cNvPr>
          <p:cNvSpPr txBox="1"/>
          <p:nvPr/>
        </p:nvSpPr>
        <p:spPr>
          <a:xfrm>
            <a:off x="527901" y="1231254"/>
            <a:ext cx="5911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1.3. Contributions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BD9833-BADA-4E8B-8984-D094AE43F74C}"/>
              </a:ext>
            </a:extLst>
          </p:cNvPr>
          <p:cNvSpPr txBox="1"/>
          <p:nvPr/>
        </p:nvSpPr>
        <p:spPr>
          <a:xfrm>
            <a:off x="628650" y="2070443"/>
            <a:ext cx="7616858" cy="2747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Firstly, the LASSO increases both out-of-sample fit and forecast-implied Sharpe ratios.</a:t>
            </a:r>
          </a:p>
          <a:p>
            <a:pPr>
              <a:lnSpc>
                <a:spcPct val="125000"/>
              </a:lnSpc>
            </a:pP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Secondly, LASSO uses a statistical rule rather than economic intuition to identify predictors, </a:t>
            </a:r>
            <a:r>
              <a:rPr lang="en-US" altLang="zh-CN" sz="200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</a:t>
            </a:r>
            <a:r>
              <a:rPr lang="en-US" altLang="zh-CN" sz="2000" b="0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are associated with news about fundamentals.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131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95A25-8652-4FBE-93BC-9ED7D087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968" y="136524"/>
            <a:ext cx="7886700" cy="1325563"/>
          </a:xfrm>
        </p:spPr>
        <p:txBody>
          <a:bodyPr>
            <a:normAutofit/>
          </a:bodyPr>
          <a:lstStyle/>
          <a:p>
            <a:b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</a:b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2.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Research design--The LASSO</a:t>
            </a:r>
            <a:b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</a:br>
            <a:endParaRPr lang="zh-CN" altLang="en-US" sz="28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47CEC1-89F9-4275-A4EB-BF5B43400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C7F6-8B79-41D1-96D0-E2F43F61AB6D}" type="datetime1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542482-FABB-4893-A6E1-9663907D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05495A47-1DBE-4649-A7CD-26C34B273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 dirty="0"/>
              <a:t>屠雪永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D40158E-5118-419D-B5B4-1CBA4126B2BC}"/>
                  </a:ext>
                </a:extLst>
              </p:cNvPr>
              <p:cNvSpPr txBox="1"/>
              <p:nvPr/>
            </p:nvSpPr>
            <p:spPr>
              <a:xfrm>
                <a:off x="229484" y="1277100"/>
                <a:ext cx="8685031" cy="8309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	T</a:t>
                </a:r>
                <a:r>
                  <a:rPr lang="en-US" altLang="zh-CN" sz="2000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CN" sz="2000" b="0" i="0" dirty="0">
                    <a:solidFill>
                      <a:srgbClr val="231F2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stock’s return in minute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could be related to the lagged returns of any of the other </a:t>
                </a:r>
                <a:r>
                  <a:rPr lang="en-US" altLang="zh-CN" sz="2000" b="0" i="1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N </a:t>
                </a:r>
                <a:r>
                  <a:rPr lang="en-US" altLang="zh-CN" sz="2000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stocks in the market during the previous three minutes: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D40158E-5118-419D-B5B4-1CBA4126B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84" y="1277100"/>
                <a:ext cx="8685031" cy="830933"/>
              </a:xfrm>
              <a:prstGeom prst="rect">
                <a:avLst/>
              </a:prstGeom>
              <a:blipFill>
                <a:blip r:embed="rId2"/>
                <a:stretch>
                  <a:fillRect l="-772" r="-1053" b="-124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6C2000CE-F20D-4F1B-ADE7-283732439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656" y="4641960"/>
            <a:ext cx="7318106" cy="90336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F78F633-7820-4A19-9B95-E3F147B99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89" y="2105434"/>
            <a:ext cx="8501173" cy="8268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D624025-03B8-4A46-B9FB-C4B7673BD264}"/>
                  </a:ext>
                </a:extLst>
              </p:cNvPr>
              <p:cNvSpPr txBox="1"/>
              <p:nvPr/>
            </p:nvSpPr>
            <p:spPr>
              <a:xfrm>
                <a:off x="341572" y="2918870"/>
                <a:ext cx="8972107" cy="19587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2000" b="0" i="1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b="0" i="1" dirty="0">
                    <a:solidFill>
                      <a:srgbClr val="231F2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         </a:t>
                </a:r>
                <a:r>
                  <a:rPr lang="en-US" altLang="zh-CN" sz="2000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is the mean return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zh-CN" sz="2000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stock, and        is a noise term with                                                             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 sz="20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a</a:t>
                </a:r>
                <a:r>
                  <a:rPr lang="en-US" altLang="zh-CN" sz="2000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nd                        .               to denote the value of 1 of these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3</m:t>
                    </m:r>
                    <m:r>
                      <a:rPr lang="en-US" altLang="zh-CN" sz="20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⋅</m:t>
                    </m:r>
                    <m:r>
                      <a:rPr lang="en-US" altLang="zh-CN" sz="20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r>
                  <a:rPr lang="en-US" altLang="zh-CN" sz="2000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predictors standardized to have zero mean and unit variance.     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 sz="20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The optimization function:</a:t>
                </a:r>
                <a:br>
                  <a:rPr lang="en-US" altLang="zh-CN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D624025-03B8-4A46-B9FB-C4B7673BD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72" y="2918870"/>
                <a:ext cx="8972107" cy="1958741"/>
              </a:xfrm>
              <a:prstGeom prst="rect">
                <a:avLst/>
              </a:prstGeom>
              <a:blipFill>
                <a:blip r:embed="rId5"/>
                <a:stretch>
                  <a:fillRect l="-679" r="-37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图片 20">
            <a:extLst>
              <a:ext uri="{FF2B5EF4-FFF2-40B4-BE49-F238E27FC236}">
                <a16:creationId xmlns:a16="http://schemas.microsoft.com/office/drawing/2014/main" id="{62745CF8-A6D4-47DB-B465-C6E2C07240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677" y="2995035"/>
            <a:ext cx="285750" cy="33337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D2A74A5F-D55B-4B4C-B03C-CBFEFE57E1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5838" y="2995035"/>
            <a:ext cx="381000" cy="35242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5FADB745-781B-4094-AECE-A2A3C32E1B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9100" y="3429000"/>
            <a:ext cx="1238250" cy="28575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5EE54E73-73D5-4C15-814E-FE903C1251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69564" y="3400875"/>
            <a:ext cx="1581150" cy="29527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B56F3A32-09C5-4470-87BA-6BCBEC9F339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19022" y="3418501"/>
            <a:ext cx="946309" cy="2728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36AEB44-7B13-49B5-9DA0-6353862D3D76}"/>
                  </a:ext>
                </a:extLst>
              </p:cNvPr>
              <p:cNvSpPr txBox="1"/>
              <p:nvPr/>
            </p:nvSpPr>
            <p:spPr>
              <a:xfrm>
                <a:off x="399165" y="5568849"/>
                <a:ext cx="8515350" cy="12087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2000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                is the (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3</m:t>
                    </m:r>
                    <m:r>
                      <a:rPr lang="en-US" altLang="zh-CN" sz="20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⋅</m:t>
                    </m:r>
                    <m:r>
                      <a:rPr lang="en-US" altLang="zh-CN" sz="20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</m:oMath>
                </a14:m>
                <a:r>
                  <a:rPr lang="en-US" altLang="zh-CN" sz="2000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× 1)-dimensional vector of slope coefficients used to forecast the returns of the </a:t>
                </a:r>
                <a:r>
                  <a:rPr lang="en-US" altLang="zh-CN" sz="2000" b="0" i="1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n</a:t>
                </a:r>
                <a:r>
                  <a:rPr lang="en-US" altLang="zh-CN" sz="2000" b="0" i="0" dirty="0">
                    <a:solidFill>
                      <a:srgbClr val="231F2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th </a:t>
                </a:r>
                <a:r>
                  <a:rPr lang="en-US" altLang="zh-CN" sz="2000" b="0" i="0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stock.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b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endParaRPr lang="zh-CN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36AEB44-7B13-49B5-9DA0-6353862D3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65" y="5568849"/>
                <a:ext cx="8515350" cy="1208729"/>
              </a:xfrm>
              <a:prstGeom prst="rect">
                <a:avLst/>
              </a:prstGeom>
              <a:blipFill>
                <a:blip r:embed="rId11"/>
                <a:stretch>
                  <a:fillRect l="-7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图片 28">
            <a:extLst>
              <a:ext uri="{FF2B5EF4-FFF2-40B4-BE49-F238E27FC236}">
                <a16:creationId xmlns:a16="http://schemas.microsoft.com/office/drawing/2014/main" id="{29B45139-00E2-4BD5-8B5E-1D179FB962C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6677" y="5572953"/>
            <a:ext cx="2057400" cy="30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338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95A25-8652-4FBE-93BC-9ED7D087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968" y="136524"/>
            <a:ext cx="7886700" cy="1325563"/>
          </a:xfrm>
        </p:spPr>
        <p:txBody>
          <a:bodyPr>
            <a:normAutofit/>
          </a:bodyPr>
          <a:lstStyle/>
          <a:p>
            <a:b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</a:b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2.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Research design--The LASSO</a:t>
            </a:r>
            <a:b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</a:br>
            <a:endParaRPr lang="zh-CN" altLang="en-US" sz="28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47CEC1-89F9-4275-A4EB-BF5B43400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C7F6-8B79-41D1-96D0-E2F43F61AB6D}" type="datetime1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542482-FABB-4893-A6E1-9663907D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05495A47-1DBE-4649-A7CD-26C34B273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 dirty="0"/>
              <a:t>屠雪永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8252EFE-73FC-4BF3-B65A-8F3B65A9F372}"/>
              </a:ext>
            </a:extLst>
          </p:cNvPr>
          <p:cNvSpPr txBox="1"/>
          <p:nvPr/>
        </p:nvSpPr>
        <p:spPr>
          <a:xfrm>
            <a:off x="543808" y="2763302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LASSO Forecasts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  <a:b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EE2A1A5-EF13-4424-907A-276C33FCA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33" y="3130900"/>
            <a:ext cx="8591550" cy="8096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F387578-97D3-4C19-BB32-186C58429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" y="4078966"/>
            <a:ext cx="8982075" cy="192405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3605DF2C-CA0F-480E-90ED-4A58FDB6779B}"/>
              </a:ext>
            </a:extLst>
          </p:cNvPr>
          <p:cNvSpPr txBox="1"/>
          <p:nvPr/>
        </p:nvSpPr>
        <p:spPr>
          <a:xfrm>
            <a:off x="400050" y="6002408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Figure 1. Estimation and forecast timing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8175065-2AA1-453F-908D-767ECD097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326" y="1808323"/>
            <a:ext cx="7776524" cy="83145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E03248A3-ECB9-4375-8C88-3CA057FF5BB1}"/>
              </a:ext>
            </a:extLst>
          </p:cNvPr>
          <p:cNvSpPr txBox="1"/>
          <p:nvPr/>
        </p:nvSpPr>
        <p:spPr>
          <a:xfrm>
            <a:off x="543808" y="1388636"/>
            <a:ext cx="46898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LASSO: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6C50714-C02B-4EDE-8F8B-BA736DD10ED9}"/>
              </a:ext>
            </a:extLst>
          </p:cNvPr>
          <p:cNvSpPr txBox="1"/>
          <p:nvPr/>
        </p:nvSpPr>
        <p:spPr>
          <a:xfrm>
            <a:off x="8259943" y="2013546"/>
            <a:ext cx="6804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（</a:t>
            </a:r>
            <a:r>
              <a:rPr lang="en-US" altLang="zh-CN" sz="2000" dirty="0"/>
              <a:t>7</a:t>
            </a:r>
            <a:r>
              <a:rPr lang="zh-CN" altLang="en-US" sz="20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549339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95A25-8652-4FBE-93BC-9ED7D087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968" y="136524"/>
            <a:ext cx="8468216" cy="1324631"/>
          </a:xfrm>
        </p:spPr>
        <p:txBody>
          <a:bodyPr>
            <a:normAutofit/>
          </a:bodyPr>
          <a:lstStyle/>
          <a:p>
            <a:b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</a:b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3.1.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Empirical result--Out-of-Sample Performance</a:t>
            </a:r>
            <a:b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</a:br>
            <a:endParaRPr lang="zh-CN" altLang="en-US" sz="28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47CEC1-89F9-4275-A4EB-BF5B43400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C7F6-8B79-41D1-96D0-E2F43F61AB6D}" type="datetime1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542482-FABB-4893-A6E1-9663907D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05495A47-1DBE-4649-A7CD-26C34B273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 dirty="0"/>
              <a:t>屠雪永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4904A5-1F55-45D9-9F3D-5E8F261581AE}"/>
              </a:ext>
            </a:extLst>
          </p:cNvPr>
          <p:cNvSpPr txBox="1"/>
          <p:nvPr/>
        </p:nvSpPr>
        <p:spPr>
          <a:xfrm>
            <a:off x="458968" y="1121914"/>
            <a:ext cx="3801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Description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55C7ACD-0B0B-4139-944A-94FE7C97ABE0}"/>
                  </a:ext>
                </a:extLst>
              </p:cNvPr>
              <p:cNvSpPr txBox="1"/>
              <p:nvPr/>
            </p:nvSpPr>
            <p:spPr>
              <a:xfrm>
                <a:off x="628650" y="1583579"/>
                <a:ext cx="8383375" cy="23365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en-US" altLang="zh-CN" sz="2000" b="1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Database</a:t>
                </a:r>
                <a:r>
                  <a:rPr lang="en-US" altLang="zh-CN" sz="20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n-US" altLang="zh-CN" sz="2000" b="0" i="1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the Trade and Quote (TAQ) database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(One-Minute Returns)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Sample size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: a randomly selected subset of 250 stocks  each day from the entire cross-section of NYSE-listed stocks as candidate predictors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Periods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: 2005.1- 2012.12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CN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Time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en-US" altLang="zh-CN" dirty="0"/>
                  <a:t>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return forecasts 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</m:oMath>
                </a14:m>
                <a:r>
                  <a:rPr lang="de-DE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{10:04 am, . . . , 3:59 pm},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356 · 250 = 64,000</a:t>
                </a:r>
                <a:br>
                  <a:rPr lang="en-US" altLang="zh-CN" dirty="0"/>
                </a:br>
                <a:endParaRPr lang="zh-CN" altLang="en-US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55C7ACD-0B0B-4139-944A-94FE7C97A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583579"/>
                <a:ext cx="8383375" cy="2336537"/>
              </a:xfrm>
              <a:prstGeom prst="rect">
                <a:avLst/>
              </a:prstGeom>
              <a:blipFill>
                <a:blip r:embed="rId2"/>
                <a:stretch>
                  <a:fillRect l="-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79CADBA5-81D2-4F20-85BE-DC5131D52A49}"/>
              </a:ext>
            </a:extLst>
          </p:cNvPr>
          <p:cNvSpPr txBox="1"/>
          <p:nvPr/>
        </p:nvSpPr>
        <p:spPr>
          <a:xfrm>
            <a:off x="628650" y="3674702"/>
            <a:ext cx="8383375" cy="4286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Benchmark Predictors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market return--the iShares market ETF. </a:t>
            </a:r>
          </a:p>
          <a:p>
            <a:pPr>
              <a:lnSpc>
                <a:spcPct val="125000"/>
              </a:lnSpc>
            </a:pPr>
            <a:r>
              <a:rPr lang="en-US" altLang="zh-CN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Size and Value return--the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iShares Russell 1000 and 2000 value and growth ETFs(steady long-lived predictors) 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Control Variables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: Market capitalization,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Trading volume, Return volatility, The bid-ask spread </a:t>
            </a:r>
            <a:endParaRPr lang="en-US" altLang="zh-CN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Daily Factors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Kenneth French’s Web site</a:t>
            </a: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(the abnormal returns)</a:t>
            </a:r>
            <a:b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888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95A25-8652-4FBE-93BC-9ED7D087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968" y="136524"/>
            <a:ext cx="8468216" cy="1324631"/>
          </a:xfrm>
        </p:spPr>
        <p:txBody>
          <a:bodyPr>
            <a:normAutofit/>
          </a:bodyPr>
          <a:lstStyle/>
          <a:p>
            <a:b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</a:br>
            <a: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3.1.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Empirical result--Out-of-Sample Performance</a:t>
            </a:r>
            <a:br>
              <a:rPr lang="en-US" altLang="zh-CN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</a:br>
            <a:endParaRPr lang="zh-CN" altLang="en-US" sz="28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47CEC1-89F9-4275-A4EB-BF5B43400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C7F6-8B79-41D1-96D0-E2F43F61AB6D}" type="datetime1">
              <a:rPr lang="zh-CN" altLang="en-US" smtClean="0"/>
              <a:t>2020/9/19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542482-FABB-4893-A6E1-9663907D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05495A47-1DBE-4649-A7CD-26C34B273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 dirty="0"/>
              <a:t>屠雪永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4904A5-1F55-45D9-9F3D-5E8F261581AE}"/>
              </a:ext>
            </a:extLst>
          </p:cNvPr>
          <p:cNvSpPr txBox="1"/>
          <p:nvPr/>
        </p:nvSpPr>
        <p:spPr>
          <a:xfrm>
            <a:off x="458968" y="1121914"/>
            <a:ext cx="3801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Out-of-Sample Fit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8303EB6-A205-407B-8D02-8CAF2E8CB03C}"/>
              </a:ext>
            </a:extLst>
          </p:cNvPr>
          <p:cNvSpPr txBox="1"/>
          <p:nvPr/>
        </p:nvSpPr>
        <p:spPr>
          <a:xfrm>
            <a:off x="694638" y="1647055"/>
            <a:ext cx="67920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 much return variation can the LASSO explain? </a:t>
            </a:r>
            <a:b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B77E2E9-5D81-43B6-B3CB-BE25A64CE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595" y="2170953"/>
            <a:ext cx="7368814" cy="55118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6E429CD-7416-454E-81D2-A4BCE788E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64739"/>
            <a:ext cx="9144000" cy="240383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2317089-3456-4316-B7DD-5964674C27B9}"/>
              </a:ext>
            </a:extLst>
          </p:cNvPr>
          <p:cNvSpPr txBox="1"/>
          <p:nvPr/>
        </p:nvSpPr>
        <p:spPr>
          <a:xfrm>
            <a:off x="193249" y="2742143"/>
            <a:ext cx="51328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Table I 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Out-of-Sample Fit, The LASSO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44ADFA0-1075-43CE-917C-F85B5BCB3531}"/>
              </a:ext>
            </a:extLst>
          </p:cNvPr>
          <p:cNvSpPr txBox="1"/>
          <p:nvPr/>
        </p:nvSpPr>
        <p:spPr>
          <a:xfrm>
            <a:off x="533498" y="5468574"/>
            <a:ext cx="831915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0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 average, the LASSO’s one-minute-ahead return forecast explains 2</a:t>
            </a:r>
            <a:r>
              <a:rPr lang="en-US" altLang="zh-CN" sz="2000" b="0" i="1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zh-CN" sz="2000" b="0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467% of the variation in a stock’s returns on a given day.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0" i="0" dirty="0">
                <a:solidFill>
                  <a:srgbClr val="231F2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LASSO explains at least 1% of the variation.</a:t>
            </a:r>
            <a:b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662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20043</TotalTime>
  <Words>1413</Words>
  <Application>Microsoft Office PowerPoint</Application>
  <PresentationFormat>全屏显示(4:3)</PresentationFormat>
  <Paragraphs>223</Paragraphs>
  <Slides>24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等线</vt:lpstr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Office 主题​​</vt:lpstr>
      <vt:lpstr>Sparse Signals in the Cross-Section  of Returns</vt:lpstr>
      <vt:lpstr>Outline</vt:lpstr>
      <vt:lpstr> 1.Introduction </vt:lpstr>
      <vt:lpstr> 1.Introduction </vt:lpstr>
      <vt:lpstr> 1.Introduction </vt:lpstr>
      <vt:lpstr> 2. Research design--The LASSO </vt:lpstr>
      <vt:lpstr> 2. Research design--The LASSO </vt:lpstr>
      <vt:lpstr> 3.1. Empirical result--Out-of-Sample Performance </vt:lpstr>
      <vt:lpstr> 3.1. Empirical result--Out-of-Sample Performance </vt:lpstr>
      <vt:lpstr> 3.1. Empirical result--Out-of-Sample Performance </vt:lpstr>
      <vt:lpstr> 3.1. Empirical result--Out-of-Sample Performance </vt:lpstr>
      <vt:lpstr> 3.1. Empirical result--Out-of-Sample Performance </vt:lpstr>
      <vt:lpstr> 3.1. Empirical result--Out-of-Sample Performance </vt:lpstr>
      <vt:lpstr> 3.1. Empirical result--Out-of-Sample Performance </vt:lpstr>
      <vt:lpstr> 3.1. Empirical result--Out-of-Sample Performance </vt:lpstr>
      <vt:lpstr> 3.1. Empirical result--Out-of-Sample Performance </vt:lpstr>
      <vt:lpstr> 3.1. Empirical result--Out-of-Sample Performance </vt:lpstr>
      <vt:lpstr> 3.2. Empirical result--Predictor Analysis </vt:lpstr>
      <vt:lpstr> 3.2. Empirical result--Predictor Analysis </vt:lpstr>
      <vt:lpstr> 3.2. Empirical result--Predictor Analysis </vt:lpstr>
      <vt:lpstr> 3.2. Empirical result--Predictor Analysis </vt:lpstr>
      <vt:lpstr> 3.3. Empirical result--Economic Origins </vt:lpstr>
      <vt:lpstr> 3.3. Empirical result--Economic Origins </vt:lpstr>
      <vt:lpstr> 4. 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Betting against beta</dc:title>
  <dc:creator>李 玥阳</dc:creator>
  <cp:lastModifiedBy>屠 雪永</cp:lastModifiedBy>
  <cp:revision>1342</cp:revision>
  <dcterms:created xsi:type="dcterms:W3CDTF">2018-05-20T16:38:52Z</dcterms:created>
  <dcterms:modified xsi:type="dcterms:W3CDTF">2020-09-19T00:25:32Z</dcterms:modified>
</cp:coreProperties>
</file>