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3"/>
  </p:notesMasterIdLst>
  <p:sldIdLst>
    <p:sldId id="256" r:id="rId2"/>
    <p:sldId id="257" r:id="rId3"/>
    <p:sldId id="263" r:id="rId4"/>
    <p:sldId id="259" r:id="rId5"/>
    <p:sldId id="261" r:id="rId6"/>
    <p:sldId id="271" r:id="rId7"/>
    <p:sldId id="285" r:id="rId8"/>
    <p:sldId id="286" r:id="rId9"/>
    <p:sldId id="312" r:id="rId10"/>
    <p:sldId id="264" r:id="rId11"/>
    <p:sldId id="289" r:id="rId12"/>
    <p:sldId id="305" r:id="rId13"/>
    <p:sldId id="287" r:id="rId14"/>
    <p:sldId id="290" r:id="rId15"/>
    <p:sldId id="291" r:id="rId16"/>
    <p:sldId id="292" r:id="rId17"/>
    <p:sldId id="268" r:id="rId18"/>
    <p:sldId id="295" r:id="rId19"/>
    <p:sldId id="299" r:id="rId20"/>
    <p:sldId id="296" r:id="rId21"/>
    <p:sldId id="301" r:id="rId22"/>
    <p:sldId id="300" r:id="rId23"/>
    <p:sldId id="297" r:id="rId24"/>
    <p:sldId id="298" r:id="rId25"/>
    <p:sldId id="302" r:id="rId26"/>
    <p:sldId id="303" r:id="rId27"/>
    <p:sldId id="306" r:id="rId28"/>
    <p:sldId id="310" r:id="rId29"/>
    <p:sldId id="309" r:id="rId30"/>
    <p:sldId id="266" r:id="rId31"/>
    <p:sldId id="31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龙 真" initials="龙" lastIdx="2" clrIdx="0">
    <p:extLst>
      <p:ext uri="{19B8F6BF-5375-455C-9EA6-DF929625EA0E}">
        <p15:presenceInfo xmlns:p15="http://schemas.microsoft.com/office/powerpoint/2012/main" userId="39dc5f76c6b028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16" autoAdjust="0"/>
  </p:normalViewPr>
  <p:slideViewPr>
    <p:cSldViewPr snapToGrid="0">
      <p:cViewPr varScale="1">
        <p:scale>
          <a:sx n="62" d="100"/>
          <a:sy n="62" d="100"/>
        </p:scale>
        <p:origin x="14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A70D4-17F3-4688-9E5A-574128D19A5B}" type="datetimeFigureOut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88139-85CF-4B67-AE09-4B72133131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944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2756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602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512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2091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350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8290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0482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207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0252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949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101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440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7345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7333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5672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923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931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856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488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3781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6439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31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C88139-85CF-4B67-AE09-4B72133131D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489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3609-488A-4352-96A2-C0BF40E04A05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6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CF7A1-6BA1-4739-B417-961A48C7035A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4505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415B9-FB53-477D-ACFC-D91CCE5CA393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7870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676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F8E82-D28C-4296-B8F0-83F331043338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55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3E8A5-4930-4F9E-96ED-A3E8EAF8597E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020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004E6-26EA-42BE-8B8A-1E6F93D569C4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97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3D544-066E-4B76-A375-EE5AE81BCDF3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476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BB34-9858-4AE9-B4C4-6710FB9F71DC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99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E8BB7-C5B1-47E0-8548-E5CA180FCEE7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3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4CCA0-2B54-427F-BF52-6CEB27DFE84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7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B1FB2-D6C3-47C6-B638-B10B04F8E3E8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994BB-697A-45F5-8A0F-3AC25F6D21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605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38FFA8-886D-490E-961F-802105F59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976286" cy="2387600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Bond Return Predictability: Economic Value and Links to the Macroeconomy</a:t>
            </a:r>
            <a:endParaRPr lang="zh-CN" altLang="en-US" sz="40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D1D266-AFCC-4CD9-8A52-9006E29106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921432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sz="2000" dirty="0"/>
              <a:t>Presented by: Long Zhen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AC0740-BCD4-4678-AA49-0375D846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A9306-4346-47D5-AC10-1DD671160DC6}" type="datetime1">
              <a:rPr lang="zh-CN" altLang="en-US" smtClean="0"/>
              <a:t>2020/9/26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DA4B1-C4A7-4544-AB9A-F278D6B3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E8D158-AB2C-42EB-8AE0-A306943BA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3439AE-7837-4CD5-8423-3A7A099FD449}"/>
              </a:ext>
            </a:extLst>
          </p:cNvPr>
          <p:cNvSpPr txBox="1"/>
          <p:nvPr/>
        </p:nvSpPr>
        <p:spPr>
          <a:xfrm>
            <a:off x="1540773" y="3639424"/>
            <a:ext cx="60624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i="0" dirty="0">
                <a:solidFill>
                  <a:srgbClr val="000000"/>
                </a:solidFill>
                <a:effectLst/>
                <a:latin typeface="CMBX12"/>
              </a:rPr>
              <a:t>Antonio Gargano</a:t>
            </a:r>
            <a:r>
              <a:rPr lang="en-US" altLang="zh-CN" sz="1050" b="1" i="1" dirty="0">
                <a:solidFill>
                  <a:srgbClr val="000000"/>
                </a:solidFill>
                <a:effectLst/>
                <a:latin typeface="CMSY8"/>
              </a:rPr>
              <a:t>,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2"/>
              </a:rPr>
              <a:t>Davide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CMBX12"/>
              </a:rPr>
              <a:t>Pettenuzzo</a:t>
            </a:r>
            <a:r>
              <a:rPr lang="en-US" altLang="zh-CN" dirty="0">
                <a:solidFill>
                  <a:srgbClr val="000000"/>
                </a:solidFill>
                <a:latin typeface="CMR12"/>
              </a:rPr>
              <a:t>,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2"/>
              </a:rPr>
              <a:t>Allan </a:t>
            </a:r>
            <a:r>
              <a:rPr lang="en-US" altLang="zh-CN" sz="1800" b="1" i="0" dirty="0" err="1">
                <a:solidFill>
                  <a:srgbClr val="000000"/>
                </a:solidFill>
                <a:effectLst/>
                <a:latin typeface="CMBX12"/>
              </a:rPr>
              <a:t>Timmermann</a:t>
            </a:r>
            <a:r>
              <a:rPr lang="en-US" altLang="zh-CN" dirty="0"/>
              <a:t> </a:t>
            </a:r>
          </a:p>
          <a:p>
            <a:pPr algn="ctr"/>
            <a:r>
              <a:rPr lang="en-US" altLang="zh-CN" i="1" dirty="0"/>
              <a:t>Management Science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52192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E447A-0CEB-41B4-AE95-ECE51626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Design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6674-CEA6-4452-8495-488FAC5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97CC-9834-4249-8AE3-701777CE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96859-19AF-4435-98C9-BA89AE9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0C84BC4-25E4-4102-84C3-FDF49998A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8252303" cy="4351338"/>
          </a:xfrm>
        </p:spPr>
        <p:txBody>
          <a:bodyPr/>
          <a:lstStyle/>
          <a:p>
            <a:r>
              <a:rPr lang="en-US" altLang="zh-CN" dirty="0"/>
              <a:t>4 classes of models:</a:t>
            </a:r>
          </a:p>
          <a:p>
            <a:r>
              <a:rPr lang="en-US" altLang="zh-CN" dirty="0"/>
              <a:t>(</a:t>
            </a:r>
            <a:r>
              <a:rPr lang="en-US" altLang="zh-CN" dirty="0" err="1"/>
              <a:t>i</a:t>
            </a:r>
            <a:r>
              <a:rPr lang="en-US" altLang="zh-CN" dirty="0"/>
              <a:t>) constant coefficient models with constant volatility</a:t>
            </a:r>
          </a:p>
          <a:p>
            <a:endParaRPr lang="en-US" altLang="zh-CN" dirty="0"/>
          </a:p>
          <a:p>
            <a:r>
              <a:rPr lang="en-US" altLang="zh-CN" dirty="0"/>
              <a:t>(ii) constant coefficient models with stochastic volatility; 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72251C2-46CC-45CA-8F79-BE1DA79B5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861" y="2624137"/>
            <a:ext cx="4486275" cy="4000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AEF3BC5-C9A3-4DE5-B3B3-D8EF144D8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5584" y="3925881"/>
            <a:ext cx="3552825" cy="4286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1D76CC-EB32-40D8-B3CD-CF0461C535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650" y="4853782"/>
            <a:ext cx="7391400" cy="8667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10F25FA-6842-4C1D-A09D-9E2DF28AD2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22" y="4400545"/>
            <a:ext cx="805815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562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E447A-0CEB-41B4-AE95-ECE51626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Design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6674-CEA6-4452-8495-488FAC5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97CC-9834-4249-8AE3-701777CE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96859-19AF-4435-98C9-BA89AE9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0C84BC4-25E4-4102-84C3-FDF49998A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8252303" cy="4351338"/>
          </a:xfrm>
        </p:spPr>
        <p:txBody>
          <a:bodyPr/>
          <a:lstStyle/>
          <a:p>
            <a:r>
              <a:rPr lang="en-US" altLang="zh-CN" dirty="0"/>
              <a:t>(iii) time varying parameter models with constant volatility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(iv) time varying parameter models with stochastic volatility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B3AD0E-E044-458B-9A0E-DA8600888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2613025"/>
            <a:ext cx="5895975" cy="4381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5150D39-F047-4B24-BC47-E1E2548B6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047" y="3294856"/>
            <a:ext cx="8743950" cy="9620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9A22E78-3962-4192-937A-B272D9A1F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4468" y="5402094"/>
            <a:ext cx="4980666" cy="51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409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065235-7869-4CA7-B595-48195C69F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13B101-C4ED-4C79-B5DC-6626E40CB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3A920C-4A15-420F-90B8-9C7F26E03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D1A6B0-DAE7-4157-8A53-1EB2EB044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1E851E41-BC5B-4321-921D-A323ED2084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297" y="1109609"/>
            <a:ext cx="7523405" cy="429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69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63D91-F141-4DD3-8FAE-B9062C70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54993-4D70-4BB3-9DF1-CE229ECF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199"/>
            <a:ext cx="8252303" cy="4756151"/>
          </a:xfrm>
        </p:spPr>
        <p:txBody>
          <a:bodyPr>
            <a:normAutofit/>
          </a:bodyPr>
          <a:lstStyle/>
          <a:p>
            <a:r>
              <a:rPr lang="en-US" altLang="zh-CN" dirty="0"/>
              <a:t>Univariate + Multivariate model</a:t>
            </a:r>
          </a:p>
          <a:p>
            <a:pPr lvl="1"/>
            <a:r>
              <a:rPr lang="en-US" altLang="zh-CN" dirty="0"/>
              <a:t>FB/CP/LN/ FB+CP+LN</a:t>
            </a:r>
          </a:p>
          <a:p>
            <a:r>
              <a:rPr lang="en-US" altLang="zh-CN" dirty="0"/>
              <a:t>Benchmark</a:t>
            </a:r>
          </a:p>
          <a:p>
            <a:pPr lvl="1"/>
            <a:r>
              <a:rPr lang="en-US" altLang="zh-CN" dirty="0"/>
              <a:t>Expectation Hypothesis</a:t>
            </a:r>
          </a:p>
          <a:p>
            <a:r>
              <a:rPr lang="en-US" altLang="zh-CN" dirty="0"/>
              <a:t>Estimate method: Bayesian approach </a:t>
            </a:r>
          </a:p>
          <a:p>
            <a:pPr lvl="1"/>
            <a:r>
              <a:rPr lang="en-US" altLang="zh-CN" dirty="0"/>
              <a:t>Evaluate the effect of estimation error on the result</a:t>
            </a:r>
          </a:p>
          <a:p>
            <a:pPr lvl="1"/>
            <a:r>
              <a:rPr lang="en-US" altLang="zh-CN" dirty="0"/>
              <a:t>Allow for time-varying parameters and volatility</a:t>
            </a:r>
          </a:p>
          <a:p>
            <a:pPr lvl="1"/>
            <a:r>
              <a:rPr lang="en-US" altLang="zh-CN" dirty="0"/>
              <a:t>Multivariate asset allocation requires stochastic volatility</a:t>
            </a:r>
          </a:p>
          <a:p>
            <a:pPr lvl="1"/>
            <a:r>
              <a:rPr lang="en-US" altLang="zh-CN" dirty="0"/>
              <a:t>Address model uncertainty through combination(BMA)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D8113-6E78-40A1-A70C-0EE8F4E2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CA704-73DD-400F-8791-602CBDBB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CFC1B-FCAC-4AD5-AF81-22CC3373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DBB14F2-34A7-4521-894E-1F133EA680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982" y="2925762"/>
            <a:ext cx="22955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52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E447A-0CEB-41B4-AE95-ECE51626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Design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6674-CEA6-4452-8495-488FAC5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97CC-9834-4249-8AE3-701777CE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96859-19AF-4435-98C9-BA89AE9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0C84BC4-25E4-4102-84C3-FDF49998A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8252303" cy="5121276"/>
          </a:xfrm>
        </p:spPr>
        <p:txBody>
          <a:bodyPr>
            <a:normAutofit/>
          </a:bodyPr>
          <a:lstStyle/>
          <a:p>
            <a:r>
              <a:rPr lang="en-US" altLang="zh-CN" dirty="0"/>
              <a:t>Forecasting performance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Predictive likelihood score (accuracy of the density forecast)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2"/>
            <a:r>
              <a:rPr lang="en-US" altLang="zh-CN" b="0" i="0" dirty="0">
                <a:solidFill>
                  <a:srgbClr val="000000"/>
                </a:solidFill>
                <a:effectLst/>
                <a:latin typeface="CMR10"/>
              </a:rPr>
              <a:t>Natural log of the predictive densities evaluated at the observed bond excess return for the EH and alternative models</a:t>
            </a:r>
            <a:br>
              <a:rPr lang="en-US" altLang="zh-CN" sz="2400" dirty="0"/>
            </a:br>
            <a:endParaRPr lang="en-US" altLang="zh-CN" sz="2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B237B1-9793-47D2-81BA-639EBE8A9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783" y="2167633"/>
            <a:ext cx="3030192" cy="97255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E940E4-C480-4EFF-A9C5-1A796DFBB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224" y="3271808"/>
            <a:ext cx="4772025" cy="8138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72F93A-18F0-430D-9C8F-9F2AEDABBA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838" y="4430671"/>
            <a:ext cx="3694082" cy="89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972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E447A-0CEB-41B4-AE95-ECE516263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Design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6674-CEA6-4452-8495-488FAC5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97CC-9834-4249-8AE3-701777CE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96859-19AF-4435-98C9-BA89AE9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0C84BC4-25E4-4102-84C3-FDF49998A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8252303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Economic value of return forecasts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Multivariate asset allocation </a:t>
            </a:r>
          </a:p>
          <a:p>
            <a:pPr lvl="1"/>
            <a:r>
              <a:rPr lang="en-US" altLang="zh-CN" dirty="0"/>
              <a:t>Jointly model bond excess returns across the 4 maturities.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15A6372-66A4-4AE6-8921-E2365875E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09" y="2082892"/>
            <a:ext cx="7308391" cy="7679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DCEDD87-76A0-41D7-8B9F-A5C4C48BB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816" y="3081068"/>
            <a:ext cx="7563976" cy="100480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D629AD2-88EE-42C6-9993-B3F45A3B4A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8941" y="5118880"/>
            <a:ext cx="46577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038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E447A-0CEB-41B4-AE95-ECE51626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909" y="136524"/>
            <a:ext cx="7886700" cy="830260"/>
          </a:xfrm>
        </p:spPr>
        <p:txBody>
          <a:bodyPr>
            <a:normAutofit/>
          </a:bodyPr>
          <a:lstStyle/>
          <a:p>
            <a:r>
              <a:rPr lang="en-US" altLang="zh-CN" dirty="0"/>
              <a:t>Research Design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6674-CEA6-4452-8495-488FAC5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97CC-9834-4249-8AE3-701777CE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96859-19AF-4435-98C9-BA89AE9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0C84BC4-25E4-4102-84C3-FDF49998A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66785"/>
            <a:ext cx="8252303" cy="5505934"/>
          </a:xfrm>
        </p:spPr>
        <p:txBody>
          <a:bodyPr>
            <a:normAutofit/>
          </a:bodyPr>
          <a:lstStyle/>
          <a:p>
            <a:r>
              <a:rPr lang="en-US" altLang="zh-CN" dirty="0"/>
              <a:t>Economic drivers of bond return predictability and portfolio performance</a:t>
            </a:r>
          </a:p>
          <a:p>
            <a:pPr lvl="1"/>
            <a:r>
              <a:rPr lang="en-US" altLang="zh-CN" dirty="0"/>
              <a:t>Economic cycle</a:t>
            </a:r>
          </a:p>
          <a:p>
            <a:pPr lvl="1"/>
            <a:r>
              <a:rPr lang="en-US" altLang="zh-CN" dirty="0"/>
              <a:t>Risk premia </a:t>
            </a:r>
          </a:p>
          <a:p>
            <a:pPr lvl="2"/>
            <a:r>
              <a:rPr lang="en-US" altLang="zh-CN" dirty="0"/>
              <a:t>Sharpe ratio in recessions; </a:t>
            </a:r>
          </a:p>
          <a:p>
            <a:pPr lvl="2"/>
            <a:r>
              <a:rPr lang="en-US" altLang="zh-CN" dirty="0"/>
              <a:t>Return forecast &amp; GDP growth;</a:t>
            </a:r>
          </a:p>
          <a:p>
            <a:pPr lvl="2"/>
            <a:r>
              <a:rPr lang="en-US" altLang="zh-CN" dirty="0"/>
              <a:t>Return forecast &amp; expected consumption growth risk/expected inflation risk </a:t>
            </a:r>
          </a:p>
          <a:p>
            <a:pPr lvl="1"/>
            <a:r>
              <a:rPr lang="en-US" altLang="zh-CN" dirty="0"/>
              <a:t>ICAPM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Economy uncertainty and agents’ subjective belief bias</a:t>
            </a:r>
          </a:p>
          <a:p>
            <a:pPr lvl="1"/>
            <a:r>
              <a:rPr lang="en-US" altLang="zh-CN" dirty="0"/>
              <a:t>macro risk factors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F247E6D-2D27-49BF-A0F8-05AF7C874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972" y="4329148"/>
            <a:ext cx="7023657" cy="61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382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0FC83C-D355-4455-B49D-3F5A88A6F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Design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EA518-C534-4C89-A249-D0EFB4E5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1E166B-E72E-4B4B-AACA-68D30594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F84EAA8-B226-4D28-B203-134754D1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26EA6D-BCC3-451B-94A1-6B9907DA404B}"/>
              </a:ext>
            </a:extLst>
          </p:cNvPr>
          <p:cNvSpPr txBox="1"/>
          <p:nvPr/>
        </p:nvSpPr>
        <p:spPr>
          <a:xfrm>
            <a:off x="1778696" y="1540701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5F61C97-0D0A-4DDA-9A79-6D72B5808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57086"/>
            <a:ext cx="7886700" cy="4351338"/>
          </a:xfrm>
        </p:spPr>
        <p:txBody>
          <a:bodyPr/>
          <a:lstStyle/>
          <a:p>
            <a:r>
              <a:rPr lang="en-US" altLang="zh-CN" dirty="0"/>
              <a:t>Model combination  (model uncertainty)</a:t>
            </a:r>
          </a:p>
          <a:p>
            <a:pPr lvl="1"/>
            <a:r>
              <a:rPr lang="en-US" altLang="zh-CN" dirty="0"/>
              <a:t>Equal-weighted</a:t>
            </a:r>
          </a:p>
          <a:p>
            <a:pPr lvl="1"/>
            <a:r>
              <a:rPr lang="en-US" altLang="zh-CN" dirty="0"/>
              <a:t>Bayesian model averaging (BMA)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Optimal predictive pool (OW)</a:t>
            </a:r>
          </a:p>
          <a:p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EB8CF5-4CC5-4CA3-817F-531197B7CE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3426" y="2637045"/>
            <a:ext cx="5042695" cy="78813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B414DF-2F5D-4DBA-AFAD-0E81707268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596" y="3367328"/>
            <a:ext cx="4336354" cy="85269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E6232D-C577-4FCB-A7E4-990479A081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3822" y="4704591"/>
            <a:ext cx="4336355" cy="7664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922194B-4B12-4E11-9651-28FA7510D9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3823" y="5511903"/>
            <a:ext cx="4336354" cy="84444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2FCB356-F243-40BE-A9C1-F6EC3F834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686" y="6381751"/>
            <a:ext cx="88106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383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E447A-0CEB-41B4-AE95-ECE51626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747" y="301221"/>
            <a:ext cx="7886700" cy="646331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Empirical Results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6674-CEA6-4452-8495-488FAC5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97CC-9834-4249-8AE3-701777CE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96859-19AF-4435-98C9-BA89AE9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7E63516B-D10B-4E10-9926-9241956BA2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46836"/>
          <a:stretch/>
        </p:blipFill>
        <p:spPr>
          <a:xfrm>
            <a:off x="1093775" y="1978977"/>
            <a:ext cx="6956450" cy="240297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2DAC16E-D3E1-4743-8DC9-B6ED4E9D0EDA}"/>
              </a:ext>
            </a:extLst>
          </p:cNvPr>
          <p:cNvSpPr txBox="1"/>
          <p:nvPr/>
        </p:nvSpPr>
        <p:spPr>
          <a:xfrm>
            <a:off x="2908925" y="1531544"/>
            <a:ext cx="3566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CMBX9"/>
              </a:rPr>
              <a:t>Table 1: Full-sample OLS estimates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B968D5A-629B-46D9-A2E6-07A4E79371E3}"/>
              </a:ext>
            </a:extLst>
          </p:cNvPr>
          <p:cNvSpPr txBox="1"/>
          <p:nvPr/>
        </p:nvSpPr>
        <p:spPr>
          <a:xfrm>
            <a:off x="748748" y="4630488"/>
            <a:ext cx="78867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</a:rPr>
              <a:t>LN factor contains more information than FB and CP </a:t>
            </a:r>
            <a:endParaRPr lang="en-US" altLang="zh-CN" sz="2400" b="0" i="0" dirty="0">
              <a:solidFill>
                <a:srgbClr val="000000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</a:rPr>
              <a:t>R</a:t>
            </a:r>
            <a:r>
              <a:rPr lang="en-US" altLang="zh-CN" sz="2400" b="0" i="0" baseline="30000" dirty="0">
                <a:solidFill>
                  <a:srgbClr val="000000"/>
                </a:solidFill>
                <a:effectLst/>
              </a:rPr>
              <a:t>2</a:t>
            </a:r>
            <a:r>
              <a:rPr lang="en-US" altLang="zh-CN" sz="2400" b="0" i="0" dirty="0">
                <a:solidFill>
                  <a:srgbClr val="000000"/>
                </a:solidFill>
                <a:effectLst/>
              </a:rPr>
              <a:t>s for non-overlapping data are notably smaller than those conventionally reported overlapping data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2651C1-2098-4249-A946-C3EEC2E790F5}"/>
              </a:ext>
            </a:extLst>
          </p:cNvPr>
          <p:cNvSpPr/>
          <p:nvPr/>
        </p:nvSpPr>
        <p:spPr>
          <a:xfrm>
            <a:off x="5393635" y="1978977"/>
            <a:ext cx="2656590" cy="24029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AF49202-BEAA-40A6-9759-0D8551BC50A3}"/>
              </a:ext>
            </a:extLst>
          </p:cNvPr>
          <p:cNvSpPr txBox="1"/>
          <p:nvPr/>
        </p:nvSpPr>
        <p:spPr>
          <a:xfrm>
            <a:off x="748748" y="1009891"/>
            <a:ext cx="4133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r>
              <a:rPr lang="zh-CN" altLang="en-US" sz="2800" dirty="0"/>
              <a:t>、</a:t>
            </a:r>
            <a:r>
              <a:rPr lang="en-US" altLang="zh-CN" sz="2800" dirty="0"/>
              <a:t>Full-sample estimation: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5569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6674-CEA6-4452-8495-488FAC5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97CC-9834-4249-8AE3-701777CE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96859-19AF-4435-98C9-BA89AE9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D0B0C136-05FB-4AA2-9249-F797A2AD96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b="53008"/>
          <a:stretch/>
        </p:blipFill>
        <p:spPr>
          <a:xfrm>
            <a:off x="522633" y="1547443"/>
            <a:ext cx="8540352" cy="233592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6A1C772-7A30-495B-84D3-95977017B49E}"/>
              </a:ext>
            </a:extLst>
          </p:cNvPr>
          <p:cNvSpPr txBox="1"/>
          <p:nvPr/>
        </p:nvSpPr>
        <p:spPr>
          <a:xfrm>
            <a:off x="1657350" y="1097047"/>
            <a:ext cx="72435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MR10"/>
              </a:rPr>
              <a:t>Figure 1: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MR10"/>
              </a:rPr>
              <a:t>full-sample posterior densities of coefficients</a:t>
            </a:r>
            <a:r>
              <a:rPr lang="en-US" altLang="zh-CN" b="1" dirty="0"/>
              <a:t> </a:t>
            </a:r>
            <a:br>
              <a:rPr lang="en-US" altLang="zh-CN" b="1" dirty="0"/>
            </a:br>
            <a:endParaRPr lang="zh-CN" altLang="en-US" b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002EF6-C82A-40AC-89B0-2582AA0C89EE}"/>
              </a:ext>
            </a:extLst>
          </p:cNvPr>
          <p:cNvSpPr txBox="1"/>
          <p:nvPr/>
        </p:nvSpPr>
        <p:spPr>
          <a:xfrm>
            <a:off x="961746" y="4333760"/>
            <a:ext cx="7220507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</a:rPr>
              <a:t>Parameter uncertainty is greatest for the TVP and TVP-SV models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</a:rPr>
              <a:t>The SV model generates more precise estimates than the constant volatility benchmark</a:t>
            </a:r>
            <a:br>
              <a:rPr lang="en-US" altLang="zh-CN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429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BECDD-E823-43EC-838A-E89EB3F1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AFC9B9-8D01-4588-85A0-6B5D00064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0034" y="1690689"/>
            <a:ext cx="7886700" cy="4351338"/>
          </a:xfrm>
        </p:spPr>
        <p:txBody>
          <a:bodyPr>
            <a:normAutofit/>
          </a:bodyPr>
          <a:lstStyle/>
          <a:p>
            <a:r>
              <a:rPr lang="en-US" altLang="zh-CN" dirty="0"/>
              <a:t>Introduction</a:t>
            </a:r>
          </a:p>
          <a:p>
            <a:pPr lvl="1"/>
            <a:r>
              <a:rPr lang="en-US" altLang="zh-CN" dirty="0"/>
              <a:t>Background</a:t>
            </a:r>
          </a:p>
          <a:p>
            <a:pPr lvl="1"/>
            <a:r>
              <a:rPr lang="en-US" altLang="zh-CN" dirty="0"/>
              <a:t>Motivation</a:t>
            </a:r>
          </a:p>
          <a:p>
            <a:pPr lvl="1"/>
            <a:r>
              <a:rPr lang="en-US" altLang="zh-CN" dirty="0"/>
              <a:t>Research problem</a:t>
            </a:r>
          </a:p>
          <a:p>
            <a:r>
              <a:rPr lang="en-US" altLang="zh-CN" dirty="0"/>
              <a:t>Research Design</a:t>
            </a:r>
          </a:p>
          <a:p>
            <a:pPr lvl="1"/>
            <a:r>
              <a:rPr lang="en-US" altLang="zh-CN" dirty="0"/>
              <a:t>Data</a:t>
            </a:r>
          </a:p>
          <a:p>
            <a:pPr lvl="1"/>
            <a:r>
              <a:rPr lang="en-US" altLang="zh-CN" dirty="0"/>
              <a:t>Method</a:t>
            </a:r>
          </a:p>
          <a:p>
            <a:r>
              <a:rPr lang="en-US" altLang="zh-CN" dirty="0"/>
              <a:t>Empirical Results</a:t>
            </a:r>
          </a:p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69BA60-7E3E-4E23-9BD9-5A8067E2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8C1F2-6A65-4091-BA17-140C7CB3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46520A-6FA7-44D0-9D7D-F3473838E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950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E447A-0CEB-41B4-AE95-ECE51626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633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</a:rPr>
              <a:t>Out-of-sample forecast:</a:t>
            </a:r>
            <a:endParaRPr lang="zh-CN" altLang="en-US" sz="2800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6674-CEA6-4452-8495-488FAC5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97CC-9834-4249-8AE3-701777CE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96859-19AF-4435-98C9-BA89AE9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223678EB-59F1-4F6B-B059-EA9809E1B0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0400" y="1707994"/>
            <a:ext cx="7886700" cy="172100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B7D34C3-CC52-4E80-B6A5-8086FD84B075}"/>
              </a:ext>
            </a:extLst>
          </p:cNvPr>
          <p:cNvSpPr txBox="1"/>
          <p:nvPr/>
        </p:nvSpPr>
        <p:spPr>
          <a:xfrm>
            <a:off x="1657350" y="1233941"/>
            <a:ext cx="59126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CMBX10"/>
              </a:rPr>
              <a:t>Table 2: Out-of-sample forecasting performance: </a:t>
            </a:r>
            <a:r>
              <a:rPr lang="en-US" altLang="zh-CN" sz="1800" b="0" i="1" dirty="0">
                <a:solidFill>
                  <a:srgbClr val="000000"/>
                </a:solidFill>
                <a:effectLst/>
                <a:latin typeface="CMMI10"/>
              </a:rPr>
              <a:t>R</a:t>
            </a:r>
            <a:r>
              <a:rPr lang="en-US" altLang="zh-CN" sz="1100" b="0" i="0" dirty="0">
                <a:solidFill>
                  <a:srgbClr val="000000"/>
                </a:solidFill>
                <a:effectLst/>
                <a:latin typeface="CMR8"/>
              </a:rPr>
              <a:t>2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0"/>
              </a:rPr>
              <a:t>values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13DEF5-C59D-4BDB-A614-C4ADEC969451}"/>
              </a:ext>
            </a:extLst>
          </p:cNvPr>
          <p:cNvSpPr txBox="1"/>
          <p:nvPr/>
        </p:nvSpPr>
        <p:spPr>
          <a:xfrm>
            <a:off x="712027" y="3903053"/>
            <a:ext cx="80874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</a:rPr>
              <a:t>Almost all models estimated using our Bayesian approach generate significantly more accurate forecasts</a:t>
            </a:r>
            <a:r>
              <a:rPr lang="en-US" altLang="zh-CN" sz="24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/>
              <a:t>The FB and, in particular, the LN predictor, add considerable improvements in out-of-sample predictive performance.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382994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6674-CEA6-4452-8495-488FAC5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97CC-9834-4249-8AE3-701777CE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96859-19AF-4435-98C9-BA89AE9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164B7498-A324-4559-9A5C-D32D5685A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0828" y="1825625"/>
            <a:ext cx="7762344" cy="43513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5A37BE7-8248-4C14-AF45-778B8D7CB34D}"/>
              </a:ext>
            </a:extLst>
          </p:cNvPr>
          <p:cNvSpPr txBox="1"/>
          <p:nvPr/>
        </p:nvSpPr>
        <p:spPr>
          <a:xfrm>
            <a:off x="1657350" y="1457218"/>
            <a:ext cx="63014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00"/>
                </a:solidFill>
                <a:latin typeface="CMR10"/>
              </a:rPr>
              <a:t>Figure 2: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MBX10"/>
              </a:rPr>
              <a:t>Cumulative sum of squared forecast error differentials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CFCF550-B430-4629-B26B-5017DFC47AAE}"/>
              </a:ext>
            </a:extLst>
          </p:cNvPr>
          <p:cNvSpPr txBox="1">
            <a:spLocks/>
          </p:cNvSpPr>
          <p:nvPr/>
        </p:nvSpPr>
        <p:spPr>
          <a:xfrm>
            <a:off x="628650" y="365127"/>
            <a:ext cx="7886700" cy="646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>
                <a:latin typeface="+mn-lt"/>
              </a:rPr>
              <a:t>Out-of-sample forecast: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2565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6674-CEA6-4452-8495-488FAC5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97CC-9834-4249-8AE3-701777CE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96859-19AF-4435-98C9-BA89AE9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6C0F145-0A7D-46F2-BF41-1D82C276CB5D}"/>
              </a:ext>
            </a:extLst>
          </p:cNvPr>
          <p:cNvSpPr txBox="1"/>
          <p:nvPr/>
        </p:nvSpPr>
        <p:spPr>
          <a:xfrm>
            <a:off x="1239077" y="1586507"/>
            <a:ext cx="691100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CMBX10"/>
              </a:rPr>
              <a:t>Table 3: Out-of-sample forecasting performance: predictive likelihood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12" name="内容占位符 11">
            <a:extLst>
              <a:ext uri="{FF2B5EF4-FFF2-40B4-BE49-F238E27FC236}">
                <a16:creationId xmlns:a16="http://schemas.microsoft.com/office/drawing/2014/main" id="{DA341C86-A1E4-43DD-9420-0FA31FA59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81062" y="1996532"/>
            <a:ext cx="7381875" cy="21431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27F10D0C-D2F7-4CEA-822B-7CAF2B87C8A1}"/>
              </a:ext>
            </a:extLst>
          </p:cNvPr>
          <p:cNvSpPr txBox="1"/>
          <p:nvPr/>
        </p:nvSpPr>
        <p:spPr>
          <a:xfrm>
            <a:off x="1108488" y="4609773"/>
            <a:ext cx="740686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</a:rPr>
              <a:t>The results show that the SV and TVPSV models perform significantly better than the EH benchmark across all predictors and maturities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6CC7E011-634E-450E-8CEC-3902B57B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633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</a:rPr>
              <a:t>Out-of-sample forecast: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3097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6674-CEA6-4452-8495-488FAC5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97CC-9834-4249-8AE3-701777CE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96859-19AF-4435-98C9-BA89AE9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5F01BD9F-B5B8-46F9-B0E8-C18E9387A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513" y="2191405"/>
            <a:ext cx="8641557" cy="164969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5E478CA-D28A-49F5-96F3-940F8D3657F7}"/>
              </a:ext>
            </a:extLst>
          </p:cNvPr>
          <p:cNvSpPr txBox="1"/>
          <p:nvPr/>
        </p:nvSpPr>
        <p:spPr>
          <a:xfrm>
            <a:off x="1292087" y="1690689"/>
            <a:ext cx="6858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CMBX9"/>
              </a:rPr>
              <a:t>Table 4: Out-of-sample economic performance of bond portfolios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CE9455-9A4F-4C3D-AA1C-C47E34D494AF}"/>
              </a:ext>
            </a:extLst>
          </p:cNvPr>
          <p:cNvSpPr txBox="1"/>
          <p:nvPr/>
        </p:nvSpPr>
        <p:spPr>
          <a:xfrm>
            <a:off x="768258" y="4148386"/>
            <a:ext cx="785838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</a:rPr>
              <a:t>The CER values generally increase with the bond maturity.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</a:rPr>
              <a:t>In most cases, the highest CER values are found for the TVP-SV models. Stochastic volatility matters.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</a:rPr>
              <a:t>The inclusion of the LN macro factor as a predictor makes an important difference. </a:t>
            </a:r>
            <a:br>
              <a:rPr lang="en-US" altLang="zh-CN" sz="2400" dirty="0"/>
            </a:br>
            <a:endParaRPr lang="zh-CN" altLang="en-US" sz="2400" dirty="0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00793668-A8CE-4C5E-9EEE-8268149B5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633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</a:rPr>
              <a:t>2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altLang="zh-CN" sz="2800" dirty="0">
                <a:latin typeface="+mn-lt"/>
              </a:rPr>
              <a:t>Economic value: </a:t>
            </a:r>
            <a:endParaRPr lang="zh-CN" alt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185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6674-CEA6-4452-8495-488FAC5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97CC-9834-4249-8AE3-701777CE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96859-19AF-4435-98C9-BA89AE9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3FD20EDC-C34D-4589-91C9-C3FDA719AC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2541412"/>
            <a:ext cx="7886700" cy="156405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3DDE950-F9A2-48AF-A607-12B8EA0FCACE}"/>
              </a:ext>
            </a:extLst>
          </p:cNvPr>
          <p:cNvSpPr txBox="1"/>
          <p:nvPr/>
        </p:nvSpPr>
        <p:spPr>
          <a:xfrm>
            <a:off x="1657350" y="2005477"/>
            <a:ext cx="6261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CMBX9"/>
              </a:rPr>
              <a:t>Table 5: Bond return predictability in expansions and recessions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688AD9AE-20D9-4998-B203-2C971305A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633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</a:rPr>
              <a:t>3</a:t>
            </a:r>
            <a:r>
              <a:rPr lang="zh-CN" altLang="en-US" sz="2800" dirty="0">
                <a:latin typeface="+mn-lt"/>
              </a:rPr>
              <a:t>、</a:t>
            </a:r>
            <a:r>
              <a:rPr lang="en-US" altLang="zh-CN" sz="2800" dirty="0">
                <a:latin typeface="+mn-lt"/>
              </a:rPr>
              <a:t>Economic driver——cyclical variation:</a:t>
            </a:r>
            <a:endParaRPr lang="zh-CN" altLang="en-US" sz="2800" dirty="0">
              <a:latin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EA2B945-E684-4F33-B91B-161306787146}"/>
              </a:ext>
            </a:extLst>
          </p:cNvPr>
          <p:cNvSpPr txBox="1"/>
          <p:nvPr/>
        </p:nvSpPr>
        <p:spPr>
          <a:xfrm>
            <a:off x="1127453" y="4481367"/>
            <a:ext cx="71708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</a:rPr>
              <a:t>The </a:t>
            </a:r>
            <a:r>
              <a:rPr lang="en-US" altLang="zh-CN" sz="2400" b="0" i="1" dirty="0">
                <a:solidFill>
                  <a:srgbClr val="000000"/>
                </a:solidFill>
                <a:effectLst/>
              </a:rPr>
              <a:t>R</a:t>
            </a:r>
            <a:r>
              <a:rPr lang="en-US" altLang="zh-CN" sz="2400" b="0" i="0" dirty="0">
                <a:solidFill>
                  <a:srgbClr val="000000"/>
                </a:solidFill>
                <a:effectLst/>
              </a:rPr>
              <a:t>2 values are generally higher during recessions than in expansions.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43756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6674-CEA6-4452-8495-488FAC5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97CC-9834-4249-8AE3-701777CE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96859-19AF-4435-98C9-BA89AE9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D5EF6CE0-5791-4B38-B0C8-39CD1790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183" y="788681"/>
            <a:ext cx="7886700" cy="64633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</a:rPr>
              <a:t>Economic driver——risk premia variation:</a:t>
            </a:r>
            <a:endParaRPr lang="zh-CN" altLang="en-US" sz="2800" dirty="0">
              <a:latin typeface="+mn-lt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7CD6E155-BF70-4668-876A-A0C67652C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025" y="2697459"/>
            <a:ext cx="6457950" cy="1780331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1C55DA0B-8DA6-4EB1-BD72-1A443AAEA7BE}"/>
              </a:ext>
            </a:extLst>
          </p:cNvPr>
          <p:cNvSpPr txBox="1"/>
          <p:nvPr/>
        </p:nvSpPr>
        <p:spPr>
          <a:xfrm>
            <a:off x="2009273" y="2243687"/>
            <a:ext cx="51254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CMBX9"/>
              </a:rPr>
              <a:t>Table 6: Sharpe ratios in expansions and recessions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766367B-0189-492A-9494-820204669B34}"/>
              </a:ext>
            </a:extLst>
          </p:cNvPr>
          <p:cNvSpPr txBox="1"/>
          <p:nvPr/>
        </p:nvSpPr>
        <p:spPr>
          <a:xfrm>
            <a:off x="1117178" y="4768579"/>
            <a:ext cx="71708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</a:rPr>
              <a:t>The Sharpe ratios are higher during recessions than in expansions.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99660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6674-CEA6-4452-8495-488FAC5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97CC-9834-4249-8AE3-701777CE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96859-19AF-4435-98C9-BA89AE9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B05CB952-BACE-4800-AA18-5CF65E4DC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650" y="1920973"/>
            <a:ext cx="7886700" cy="3016053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20D14D4-899F-401B-A7D8-37C296515321}"/>
              </a:ext>
            </a:extLst>
          </p:cNvPr>
          <p:cNvSpPr txBox="1"/>
          <p:nvPr/>
        </p:nvSpPr>
        <p:spPr>
          <a:xfrm>
            <a:off x="1517483" y="1169011"/>
            <a:ext cx="610903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CMBX10"/>
              </a:rPr>
              <a:t>Table 7: Correlations between expected bond excess returns and economic variables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A43C7232-836D-4503-BDB3-64BBD1B88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633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</a:rPr>
              <a:t>Economic driver——risk premia variation:</a:t>
            </a:r>
            <a:endParaRPr lang="zh-CN" altLang="en-US" sz="2800" dirty="0">
              <a:latin typeface="+mn-lt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BF1D8D7-6A60-4667-AF00-D77929A7E9BC}"/>
              </a:ext>
            </a:extLst>
          </p:cNvPr>
          <p:cNvSpPr txBox="1"/>
          <p:nvPr/>
        </p:nvSpPr>
        <p:spPr>
          <a:xfrm>
            <a:off x="1208819" y="5273489"/>
            <a:ext cx="67263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MR10"/>
              </a:rPr>
              <a:t>Time-varying variation at least partly drives the predictability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316817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6674-CEA6-4452-8495-488FAC5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97CC-9834-4249-8AE3-701777CE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96859-19AF-4435-98C9-BA89AE9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27</a:t>
            </a:fld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3F5CA3B6-81EB-4A68-A614-D434E87AE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0406" y="747765"/>
            <a:ext cx="7543800" cy="31623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99B02C-4064-4D94-AA8F-D5008FE16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909" y="3910065"/>
            <a:ext cx="8308932" cy="1550174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EBD357FA-744D-4A5D-AC8A-7983E729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77" y="101433"/>
            <a:ext cx="7886700" cy="64633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</a:rPr>
              <a:t>Economic driver——Multivariate ICAPM test: </a:t>
            </a:r>
            <a:endParaRPr lang="zh-CN" altLang="en-US" sz="2800" dirty="0">
              <a:latin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4F20418-17AF-4001-90CB-7383AB30B3C1}"/>
              </a:ext>
            </a:extLst>
          </p:cNvPr>
          <p:cNvSpPr txBox="1"/>
          <p:nvPr/>
        </p:nvSpPr>
        <p:spPr>
          <a:xfrm>
            <a:off x="453668" y="5523250"/>
            <a:ext cx="823666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200" b="0" i="0" dirty="0">
                <a:solidFill>
                  <a:srgbClr val="000000"/>
                </a:solidFill>
                <a:effectLst/>
                <a:latin typeface="CMR10"/>
              </a:rPr>
              <a:t>Time-variation in the conditional covariance between bond excess returns and </a:t>
            </a:r>
            <a:r>
              <a:rPr lang="en-US" altLang="zh-CN" sz="2200" dirty="0">
                <a:solidFill>
                  <a:srgbClr val="000000"/>
                </a:solidFill>
                <a:latin typeface="CMR10"/>
              </a:rPr>
              <a:t>economic innovations </a:t>
            </a:r>
            <a:r>
              <a:rPr lang="en-US" altLang="zh-CN" sz="2200" b="0" i="0" dirty="0">
                <a:solidFill>
                  <a:srgbClr val="000000"/>
                </a:solidFill>
                <a:effectLst/>
                <a:latin typeface="CMR10"/>
              </a:rPr>
              <a:t>account, at least in part, for our results.</a:t>
            </a:r>
            <a:br>
              <a:rPr lang="en-US" altLang="zh-CN" sz="2200" dirty="0"/>
            </a:br>
            <a:endParaRPr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7556653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6674-CEA6-4452-8495-488FAC5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97CC-9834-4249-8AE3-701777CE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96859-19AF-4435-98C9-BA89AE9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28</a:t>
            </a:fld>
            <a:endParaRPr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EBD357FA-744D-4A5D-AC8A-7983E729B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46332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</a:rPr>
              <a:t>Economic driver——Portfolio Performance: </a:t>
            </a:r>
            <a:endParaRPr lang="zh-CN" altLang="en-US" sz="2800" dirty="0">
              <a:latin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2FE6FEE-99A1-4315-A0B7-F640A4547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26489"/>
            <a:ext cx="9144000" cy="32557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578FD53D-3475-4924-AFC7-821A59FFBDDC}"/>
              </a:ext>
            </a:extLst>
          </p:cNvPr>
          <p:cNvSpPr txBox="1"/>
          <p:nvPr/>
        </p:nvSpPr>
        <p:spPr>
          <a:xfrm>
            <a:off x="1042827" y="1052487"/>
            <a:ext cx="77826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i="0" dirty="0">
                <a:solidFill>
                  <a:srgbClr val="000000"/>
                </a:solidFill>
                <a:effectLst/>
                <a:latin typeface="CMBX10"/>
              </a:rPr>
              <a:t>Table 10: Correlations between expected bond excess returns, realized utilities, and economic variables</a:t>
            </a:r>
            <a:r>
              <a:rPr lang="en-US" altLang="zh-CN" dirty="0"/>
              <a:t>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2F8D2E3-11A2-4E07-B089-B007C2A11E57}"/>
              </a:ext>
            </a:extLst>
          </p:cNvPr>
          <p:cNvSpPr txBox="1"/>
          <p:nvPr/>
        </p:nvSpPr>
        <p:spPr>
          <a:xfrm>
            <a:off x="1042827" y="5020683"/>
            <a:ext cx="77640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MR10"/>
              </a:rPr>
              <a:t>The bond portfolios perform better in economic utility terms during times where macroeconomic uncertainty is high.</a:t>
            </a:r>
            <a:r>
              <a:rPr lang="en-US" altLang="zh-CN" sz="2400" dirty="0"/>
              <a:t> </a:t>
            </a:r>
            <a:br>
              <a:rPr lang="en-US" altLang="zh-CN" sz="2400" dirty="0"/>
            </a:b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12944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1E447A-0CEB-41B4-AE95-ECE51626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06285"/>
            <a:ext cx="7886700" cy="985028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latin typeface="+mn-lt"/>
              </a:rPr>
              <a:t>Combination performance </a:t>
            </a:r>
            <a:endParaRPr lang="zh-CN" altLang="en-US" sz="2800" dirty="0">
              <a:latin typeface="+mn-lt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76674-CEA6-4452-8495-488FAC594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6397CC-9834-4249-8AE3-701777CE1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A96859-19AF-4435-98C9-BA89AE9E4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3" name="内容占位符 2">
            <a:extLst>
              <a:ext uri="{FF2B5EF4-FFF2-40B4-BE49-F238E27FC236}">
                <a16:creationId xmlns:a16="http://schemas.microsoft.com/office/drawing/2014/main" id="{91D7F643-C484-46BA-BF02-8CB75C835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5020" y="2067315"/>
            <a:ext cx="7191375" cy="35718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2F9E468-4AD7-46D0-98C4-F41549458058}"/>
              </a:ext>
            </a:extLst>
          </p:cNvPr>
          <p:cNvSpPr txBox="1"/>
          <p:nvPr/>
        </p:nvSpPr>
        <p:spPr>
          <a:xfrm>
            <a:off x="865020" y="1453743"/>
            <a:ext cx="765033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000000"/>
                </a:solidFill>
                <a:effectLst/>
                <a:latin typeface="CMR10"/>
              </a:rPr>
              <a:t>Table 11. </a:t>
            </a:r>
            <a:r>
              <a:rPr lang="en-US" altLang="zh-CN" sz="1800" b="1" i="0" dirty="0">
                <a:solidFill>
                  <a:srgbClr val="000000"/>
                </a:solidFill>
                <a:effectLst/>
                <a:latin typeface="CMBX9"/>
              </a:rPr>
              <a:t>Economic and statistical performance of forecast combinations</a:t>
            </a:r>
            <a:br>
              <a:rPr lang="en-US" altLang="zh-CN" sz="1800" b="1" i="0" dirty="0">
                <a:solidFill>
                  <a:srgbClr val="000000"/>
                </a:solidFill>
                <a:effectLst/>
                <a:latin typeface="CMBX9"/>
              </a:rPr>
            </a:br>
            <a:br>
              <a:rPr lang="en-US" altLang="zh-CN" b="1" dirty="0"/>
            </a:b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6859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DB686-3A2A-4F4D-B9F9-81E4D195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– Backgrounds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F0C63-AC65-4AC8-897F-E853904C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Understanding the risk and return dynamics for treasury bonds is of central economic importance.</a:t>
            </a:r>
          </a:p>
          <a:p>
            <a:r>
              <a:rPr lang="en-US" altLang="zh-CN" dirty="0"/>
              <a:t>There’s a contradiction between treasury bonds’ strong out-of-sample predictability and weak portfolio performance. (Thornton and Valente, 2012)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4B27E-3692-4F2D-881E-962A9255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3E03D-9FCA-41EB-B033-A0809022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57DF5-101A-4E35-81A0-A4E335A3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798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F0A27-00BA-4B28-981C-D2722403B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BD8BF-11D9-49AA-8BCA-AB733AD7C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Bond excess returns are significantly predictable both statistically and economically.</a:t>
            </a:r>
          </a:p>
          <a:p>
            <a:r>
              <a:rPr lang="en-US" altLang="zh-CN" dirty="0"/>
              <a:t>This predictability can be attributed to the information in macro factors along with modeling stochastic volatility and time-varying parameters</a:t>
            </a:r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1EEB9-2356-4344-B62E-59D21B2C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E8797C-08A3-45A0-9D0D-B8C028817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399BB6-5ABE-436A-8DA2-05C703D5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93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28015-8F13-48E6-92B6-D39B3B01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My thoughts: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AE71E4-7E9A-4909-8E60-7B5440A11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can apply similar</a:t>
            </a:r>
            <a:r>
              <a:rPr lang="zh-CN" altLang="en-US" dirty="0"/>
              <a:t> </a:t>
            </a:r>
            <a:r>
              <a:rPr lang="en-US" altLang="zh-CN" dirty="0"/>
              <a:t>methodologies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subjects.</a:t>
            </a:r>
          </a:p>
          <a:p>
            <a:r>
              <a:rPr lang="en-US" altLang="zh-CN" dirty="0"/>
              <a:t>But a different subject has its own features and needs another perspective.</a:t>
            </a:r>
          </a:p>
          <a:p>
            <a:r>
              <a:rPr lang="en-US" altLang="zh-CN" dirty="0"/>
              <a:t>Bayesian estimation and time-varying models</a:t>
            </a:r>
          </a:p>
          <a:p>
            <a:r>
              <a:rPr lang="en-US" altLang="zh-CN" dirty="0"/>
              <a:t>Special attention to the economic drivers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2410FE-B5B1-4D6A-9817-D7D325C4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204BD-4575-4946-8BD9-B05F18EB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4F0660-6DD0-464B-B6E0-C4EE68900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69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DB686-3A2A-4F4D-B9F9-81E4D195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– Motivation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F0C63-AC65-4AC8-897F-E853904C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89000"/>
            <a:ext cx="7886700" cy="4732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→ How to deal with this contradiction?</a:t>
            </a:r>
          </a:p>
          <a:p>
            <a:r>
              <a:rPr lang="en-US" altLang="zh-CN" dirty="0"/>
              <a:t>Improve prediction accuracy:</a:t>
            </a:r>
          </a:p>
          <a:p>
            <a:pPr lvl="1"/>
            <a:r>
              <a:rPr lang="en-US" altLang="zh-CN" dirty="0"/>
              <a:t>Macroeconomic data</a:t>
            </a:r>
          </a:p>
          <a:p>
            <a:pPr lvl="1"/>
            <a:r>
              <a:rPr lang="en-US" altLang="zh-CN" dirty="0"/>
              <a:t>Time-varying models</a:t>
            </a:r>
          </a:p>
          <a:p>
            <a:r>
              <a:rPr lang="en-US" altLang="zh-CN" dirty="0"/>
              <a:t>Explain the economic drivers:</a:t>
            </a:r>
          </a:p>
          <a:p>
            <a:pPr lvl="1"/>
            <a:r>
              <a:rPr lang="en-US" altLang="zh-CN" dirty="0"/>
              <a:t>Bond return predictability</a:t>
            </a:r>
          </a:p>
          <a:p>
            <a:pPr lvl="1"/>
            <a:r>
              <a:rPr lang="en-US" altLang="zh-CN" dirty="0"/>
              <a:t>Portfolio performance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4B27E-3692-4F2D-881E-962A9255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3E03D-9FCA-41EB-B033-A0809022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57DF5-101A-4E35-81A0-A4E335A3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60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DB686-3A2A-4F4D-B9F9-81E4D195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 – Research Problem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F0C63-AC65-4AC8-897F-E853904C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Whether the inclusion of time-varying parameters and volatility and macroeconomic data can improve bond excess return predictability? 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Can we translate gains in predictive accuracy into better investment performance?  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What’s the economic drivers of bond return predictability and portfolio performance?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4B27E-3692-4F2D-881E-962A9255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3E03D-9FCA-41EB-B033-A0809022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57DF5-101A-4E35-81A0-A4E335A3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0CC428-B64D-4295-99C7-E4CD1902BCBD}"/>
              </a:ext>
            </a:extLst>
          </p:cNvPr>
          <p:cNvSpPr txBox="1"/>
          <p:nvPr/>
        </p:nvSpPr>
        <p:spPr>
          <a:xfrm>
            <a:off x="5945773" y="2609636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370D7D-7905-48AD-80B8-3C75E53300F3}"/>
              </a:ext>
            </a:extLst>
          </p:cNvPr>
          <p:cNvSpPr txBox="1"/>
          <p:nvPr/>
        </p:nvSpPr>
        <p:spPr>
          <a:xfrm>
            <a:off x="5945773" y="3429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√</a:t>
            </a:r>
          </a:p>
        </p:txBody>
      </p:sp>
    </p:spTree>
    <p:extLst>
      <p:ext uri="{BB962C8B-B14F-4D97-AF65-F5344CB8AC3E}">
        <p14:creationId xmlns:p14="http://schemas.microsoft.com/office/powerpoint/2010/main" val="16446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63D91-F141-4DD3-8FAE-B9062C70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Design –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54993-4D70-4BB3-9DF1-CE229ECF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8252303" cy="4351338"/>
          </a:xfrm>
        </p:spPr>
        <p:txBody>
          <a:bodyPr/>
          <a:lstStyle/>
          <a:p>
            <a:r>
              <a:rPr lang="en-US" altLang="zh-CN" dirty="0"/>
              <a:t>Monthly bond excess returns 1962.1~2015.12</a:t>
            </a:r>
          </a:p>
          <a:p>
            <a:r>
              <a:rPr lang="en-US" altLang="zh-CN" dirty="0"/>
              <a:t>2,3,4 and 5-year maturities, in excess of the 1-month T-bill rate</a:t>
            </a:r>
          </a:p>
          <a:p>
            <a:r>
              <a:rPr lang="en-US" altLang="zh-CN" dirty="0"/>
              <a:t>Based on daily yields, constructed by  </a:t>
            </a:r>
            <a:r>
              <a:rPr lang="en-US" altLang="zh-CN" dirty="0" err="1"/>
              <a:t>Gurkaynak</a:t>
            </a:r>
            <a:r>
              <a:rPr lang="en-US" altLang="zh-CN" dirty="0"/>
              <a:t> et al. (2007) </a:t>
            </a:r>
          </a:p>
          <a:p>
            <a:pPr lvl="1"/>
            <a:r>
              <a:rPr lang="en-US" altLang="zh-CN" dirty="0"/>
              <a:t>Non-overlapping → avoid serial correlation</a:t>
            </a:r>
          </a:p>
          <a:p>
            <a:pPr lvl="1"/>
            <a:r>
              <a:rPr lang="en-US" altLang="zh-CN" dirty="0"/>
              <a:t>Catch dramatic swings over short periods </a:t>
            </a:r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D8113-6E78-40A1-A70C-0EE8F4E2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CA704-73DD-400F-8791-602CBDBB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CFC1B-FCAC-4AD5-AF81-22CC3373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413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63D91-F141-4DD3-8FAE-B9062C70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Design –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54993-4D70-4BB3-9DF1-CE229ECF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59" y="1308100"/>
            <a:ext cx="8252303" cy="5413376"/>
          </a:xfrm>
        </p:spPr>
        <p:txBody>
          <a:bodyPr>
            <a:normAutofit/>
          </a:bodyPr>
          <a:lstStyle/>
          <a:p>
            <a:r>
              <a:rPr lang="en-US" altLang="zh-CN" dirty="0"/>
              <a:t>Predictor variables:</a:t>
            </a:r>
          </a:p>
          <a:p>
            <a:pPr lvl="1"/>
            <a:r>
              <a:rPr lang="en-US" altLang="zh-CN" dirty="0"/>
              <a:t>Forward spread (FB)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 linear combination of forward rates (CP)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D8113-6E78-40A1-A70C-0EE8F4E2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CA704-73DD-400F-8791-602CBDBB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CFC1B-FCAC-4AD5-AF81-22CC3373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B9225C-FA06-4F90-A335-585F1396B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9350" y="2197102"/>
            <a:ext cx="3314700" cy="381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EF4DBC2-3D8F-4D45-8AAA-66B381CF0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3981" y="2906712"/>
            <a:ext cx="2066925" cy="4381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214ED6-3B59-4959-8F93-7513AC7EC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0395" y="3370782"/>
            <a:ext cx="5429250" cy="46672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FE16F96-88CA-4D86-950B-3B8F67E7AD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" y="4014788"/>
            <a:ext cx="89535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48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63D91-F141-4DD3-8FAE-B9062C70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93292"/>
            <a:ext cx="7886700" cy="1325563"/>
          </a:xfrm>
        </p:spPr>
        <p:txBody>
          <a:bodyPr/>
          <a:lstStyle/>
          <a:p>
            <a:r>
              <a:rPr lang="en-US" altLang="zh-CN" dirty="0"/>
              <a:t>Research Design – Data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F54993-4D70-4BB3-9DF1-CE229ECF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848" y="1690689"/>
            <a:ext cx="8252303" cy="4351338"/>
          </a:xfrm>
        </p:spPr>
        <p:txBody>
          <a:bodyPr/>
          <a:lstStyle/>
          <a:p>
            <a:r>
              <a:rPr lang="en-US" altLang="zh-CN" dirty="0"/>
              <a:t>Predictor variables:</a:t>
            </a:r>
          </a:p>
          <a:p>
            <a:pPr lvl="1"/>
            <a:r>
              <a:rPr lang="en-US" altLang="zh-CN" dirty="0"/>
              <a:t>A linear combination of macro factors</a:t>
            </a:r>
          </a:p>
          <a:p>
            <a:pPr lvl="2"/>
            <a:r>
              <a:rPr lang="en-US" altLang="zh-CN" dirty="0"/>
              <a:t>FRED-MD dataset: principal components analysis → first 8 factors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1D8113-6E78-40A1-A70C-0EE8F4E2F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CA704-73DD-400F-8791-602CBDBBC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7CFC1B-FCAC-4AD5-AF81-22CC3373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78B49F5-5347-4887-93C7-5BEEF3A8B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476" y="3866358"/>
            <a:ext cx="7686675" cy="12287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9000A08-5496-49AA-813E-C327CD9CA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650" y="2891634"/>
            <a:ext cx="2524125" cy="381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FFA5D62-1428-48E3-9EFF-FAECB4EEC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1650" y="3369471"/>
            <a:ext cx="13525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7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DB686-3A2A-4F4D-B9F9-81E4D195D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Design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F0C63-AC65-4AC8-897F-E853904C4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06437"/>
            <a:ext cx="7886700" cy="4732476"/>
          </a:xfrm>
        </p:spPr>
        <p:txBody>
          <a:bodyPr>
            <a:normAutofit/>
          </a:bodyPr>
          <a:lstStyle/>
          <a:p>
            <a:r>
              <a:rPr lang="en-US" altLang="zh-CN" dirty="0"/>
              <a:t>NEW models:</a:t>
            </a:r>
          </a:p>
          <a:p>
            <a:pPr lvl="1"/>
            <a:r>
              <a:rPr lang="en-US" altLang="zh-CN" dirty="0"/>
              <a:t>Bonds are sensitive to monetary policies→ time-varying parameters</a:t>
            </a:r>
          </a:p>
          <a:p>
            <a:pPr lvl="1"/>
            <a:r>
              <a:rPr lang="en-US" altLang="zh-CN" dirty="0"/>
              <a:t>Uncertainty changes over time→ time-varying volatility</a:t>
            </a:r>
          </a:p>
          <a:p>
            <a:pPr lvl="1"/>
            <a:r>
              <a:rPr lang="en-US" altLang="zh-CN" dirty="0"/>
              <a:t>Investors are concerned not only with the most likely outcome but also with the degree of uncertainty → probability distribution of bond returns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4B27E-3692-4F2D-881E-962A9255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5CECA-D4EE-488B-B15B-06656D15F51B}" type="datetime1">
              <a:rPr lang="zh-CN" altLang="en-US" smtClean="0"/>
              <a:t>2020/9/26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23E03D-9FCA-41EB-B033-A0809022D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Long Zhen</a:t>
            </a: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B57DF5-101A-4E35-81A0-A4E335A33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994BB-697A-45F5-8A0F-3AC25F6D216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929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6872</TotalTime>
  <Words>1131</Words>
  <Application>Microsoft Office PowerPoint</Application>
  <PresentationFormat>全屏显示(4:3)</PresentationFormat>
  <Paragraphs>281</Paragraphs>
  <Slides>31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4" baseType="lpstr">
      <vt:lpstr>CMBX10</vt:lpstr>
      <vt:lpstr>CMBX12</vt:lpstr>
      <vt:lpstr>CMBX9</vt:lpstr>
      <vt:lpstr>CMMI10</vt:lpstr>
      <vt:lpstr>CMR10</vt:lpstr>
      <vt:lpstr>CMR12</vt:lpstr>
      <vt:lpstr>CMR8</vt:lpstr>
      <vt:lpstr>CMSY8</vt:lpstr>
      <vt:lpstr>等线</vt:lpstr>
      <vt:lpstr>Arial</vt:lpstr>
      <vt:lpstr>Calibri</vt:lpstr>
      <vt:lpstr>Calibri Light</vt:lpstr>
      <vt:lpstr>Office 主题​​</vt:lpstr>
      <vt:lpstr>Bond Return Predictability: Economic Value and Links to the Macroeconomy</vt:lpstr>
      <vt:lpstr>Contents</vt:lpstr>
      <vt:lpstr>Introduction – Backgrounds</vt:lpstr>
      <vt:lpstr>Introduction – Motivation</vt:lpstr>
      <vt:lpstr>Introduction – Research Problem</vt:lpstr>
      <vt:lpstr>Research Design – Data</vt:lpstr>
      <vt:lpstr>Research Design – Data</vt:lpstr>
      <vt:lpstr>Research Design – Data</vt:lpstr>
      <vt:lpstr>Research Design</vt:lpstr>
      <vt:lpstr>Research Design</vt:lpstr>
      <vt:lpstr>Research Design</vt:lpstr>
      <vt:lpstr>PowerPoint 演示文稿</vt:lpstr>
      <vt:lpstr>Research Design</vt:lpstr>
      <vt:lpstr>Research Design</vt:lpstr>
      <vt:lpstr>Research Design</vt:lpstr>
      <vt:lpstr>Research Design</vt:lpstr>
      <vt:lpstr>Research Design</vt:lpstr>
      <vt:lpstr>Empirical Results</vt:lpstr>
      <vt:lpstr>PowerPoint 演示文稿</vt:lpstr>
      <vt:lpstr>Out-of-sample forecast:</vt:lpstr>
      <vt:lpstr>PowerPoint 演示文稿</vt:lpstr>
      <vt:lpstr>Out-of-sample forecast:</vt:lpstr>
      <vt:lpstr>2、Economic value: </vt:lpstr>
      <vt:lpstr>3、Economic driver——cyclical variation:</vt:lpstr>
      <vt:lpstr>Economic driver——risk premia variation:</vt:lpstr>
      <vt:lpstr>Economic driver——risk premia variation:</vt:lpstr>
      <vt:lpstr>Economic driver——Multivariate ICAPM test: </vt:lpstr>
      <vt:lpstr>Economic driver——Portfolio Performance: </vt:lpstr>
      <vt:lpstr>Combination performance </vt:lpstr>
      <vt:lpstr>Conclusion</vt:lpstr>
      <vt:lpstr>My thoughts: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stock market returns: The sum of the parts is more than the whole</dc:title>
  <dc:creator>龙 真</dc:creator>
  <cp:lastModifiedBy>龙 真</cp:lastModifiedBy>
  <cp:revision>157</cp:revision>
  <dcterms:created xsi:type="dcterms:W3CDTF">2019-11-14T02:43:26Z</dcterms:created>
  <dcterms:modified xsi:type="dcterms:W3CDTF">2020-09-26T03:53:18Z</dcterms:modified>
</cp:coreProperties>
</file>