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361" r:id="rId3"/>
    <p:sldId id="326" r:id="rId4"/>
    <p:sldId id="362" r:id="rId5"/>
    <p:sldId id="363" r:id="rId6"/>
    <p:sldId id="364" r:id="rId7"/>
    <p:sldId id="365" r:id="rId8"/>
    <p:sldId id="366" r:id="rId9"/>
    <p:sldId id="385" r:id="rId10"/>
    <p:sldId id="410" r:id="rId11"/>
    <p:sldId id="424" r:id="rId12"/>
    <p:sldId id="425" r:id="rId13"/>
    <p:sldId id="427" r:id="rId14"/>
    <p:sldId id="428" r:id="rId15"/>
    <p:sldId id="429" r:id="rId16"/>
    <p:sldId id="413" r:id="rId17"/>
    <p:sldId id="438" r:id="rId18"/>
    <p:sldId id="396" r:id="rId19"/>
    <p:sldId id="397" r:id="rId20"/>
    <p:sldId id="392" r:id="rId21"/>
    <p:sldId id="430" r:id="rId22"/>
    <p:sldId id="432" r:id="rId23"/>
    <p:sldId id="433" r:id="rId24"/>
    <p:sldId id="434" r:id="rId25"/>
    <p:sldId id="431" r:id="rId26"/>
    <p:sldId id="437" r:id="rId27"/>
    <p:sldId id="435" r:id="rId28"/>
    <p:sldId id="380"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shuo" initials="ws" lastIdx="1" clrIdx="0">
    <p:extLst>
      <p:ext uri="{19B8F6BF-5375-455C-9EA6-DF929625EA0E}">
        <p15:presenceInfo xmlns:p15="http://schemas.microsoft.com/office/powerpoint/2012/main" userId="cb2e7392403e61a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82412" autoAdjust="0"/>
  </p:normalViewPr>
  <p:slideViewPr>
    <p:cSldViewPr snapToGrid="0">
      <p:cViewPr varScale="1">
        <p:scale>
          <a:sx n="71" d="100"/>
          <a:sy n="71" d="100"/>
        </p:scale>
        <p:origin x="1637" y="48"/>
      </p:cViewPr>
      <p:guideLst/>
    </p:cSldViewPr>
  </p:slideViewPr>
  <p:outlineViewPr>
    <p:cViewPr>
      <p:scale>
        <a:sx n="33" d="100"/>
        <a:sy n="33" d="100"/>
      </p:scale>
      <p:origin x="0" y="-17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D0D77-E70A-462F-9A7B-EC99CFA160F7}" type="datetimeFigureOut">
              <a:rPr lang="zh-CN" altLang="en-US" smtClean="0"/>
              <a:t>2020/3/7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3F993-C409-4BF7-BDA5-15807D7300BA}" type="slidenum">
              <a:rPr lang="zh-CN" altLang="en-US" smtClean="0"/>
              <a:t>‹#›</a:t>
            </a:fld>
            <a:endParaRPr lang="zh-CN" altLang="en-US"/>
          </a:p>
        </p:txBody>
      </p:sp>
    </p:spTree>
    <p:extLst>
      <p:ext uri="{BB962C8B-B14F-4D97-AF65-F5344CB8AC3E}">
        <p14:creationId xmlns:p14="http://schemas.microsoft.com/office/powerpoint/2010/main" val="2345802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3</a:t>
            </a:fld>
            <a:endParaRPr lang="zh-CN" altLang="en-US"/>
          </a:p>
        </p:txBody>
      </p:sp>
    </p:spTree>
    <p:extLst>
      <p:ext uri="{BB962C8B-B14F-4D97-AF65-F5344CB8AC3E}">
        <p14:creationId xmlns:p14="http://schemas.microsoft.com/office/powerpoint/2010/main" val="113250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12</a:t>
            </a:fld>
            <a:endParaRPr lang="zh-CN" altLang="en-US"/>
          </a:p>
        </p:txBody>
      </p:sp>
    </p:spTree>
    <p:extLst>
      <p:ext uri="{BB962C8B-B14F-4D97-AF65-F5344CB8AC3E}">
        <p14:creationId xmlns:p14="http://schemas.microsoft.com/office/powerpoint/2010/main" val="2374433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冲击的影响越大，持续时间越久，弹性越小</a:t>
            </a:r>
          </a:p>
        </p:txBody>
      </p:sp>
      <p:sp>
        <p:nvSpPr>
          <p:cNvPr id="4" name="灯片编号占位符 3"/>
          <p:cNvSpPr>
            <a:spLocks noGrp="1"/>
          </p:cNvSpPr>
          <p:nvPr>
            <p:ph type="sldNum" sz="quarter" idx="5"/>
          </p:nvPr>
        </p:nvSpPr>
        <p:spPr/>
        <p:txBody>
          <a:bodyPr/>
          <a:lstStyle/>
          <a:p>
            <a:fld id="{A7B3F993-C409-4BF7-BDA5-15807D7300BA}" type="slidenum">
              <a:rPr lang="zh-CN" altLang="en-US" smtClean="0"/>
              <a:t>13</a:t>
            </a:fld>
            <a:endParaRPr lang="zh-CN" altLang="en-US"/>
          </a:p>
        </p:txBody>
      </p:sp>
    </p:spTree>
    <p:extLst>
      <p:ext uri="{BB962C8B-B14F-4D97-AF65-F5344CB8AC3E}">
        <p14:creationId xmlns:p14="http://schemas.microsoft.com/office/powerpoint/2010/main" val="3659553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14</a:t>
            </a:fld>
            <a:endParaRPr lang="zh-CN" altLang="en-US"/>
          </a:p>
        </p:txBody>
      </p:sp>
    </p:spTree>
    <p:extLst>
      <p:ext uri="{BB962C8B-B14F-4D97-AF65-F5344CB8AC3E}">
        <p14:creationId xmlns:p14="http://schemas.microsoft.com/office/powerpoint/2010/main" val="907337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15</a:t>
            </a:fld>
            <a:endParaRPr lang="zh-CN" altLang="en-US"/>
          </a:p>
        </p:txBody>
      </p:sp>
    </p:spTree>
    <p:extLst>
      <p:ext uri="{BB962C8B-B14F-4D97-AF65-F5344CB8AC3E}">
        <p14:creationId xmlns:p14="http://schemas.microsoft.com/office/powerpoint/2010/main" val="1032160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16</a:t>
            </a:fld>
            <a:endParaRPr lang="zh-CN" altLang="en-US"/>
          </a:p>
        </p:txBody>
      </p:sp>
    </p:spTree>
    <p:extLst>
      <p:ext uri="{BB962C8B-B14F-4D97-AF65-F5344CB8AC3E}">
        <p14:creationId xmlns:p14="http://schemas.microsoft.com/office/powerpoint/2010/main" val="2784227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17</a:t>
            </a:fld>
            <a:endParaRPr lang="zh-CN" altLang="en-US"/>
          </a:p>
        </p:txBody>
      </p:sp>
    </p:spTree>
    <p:extLst>
      <p:ext uri="{BB962C8B-B14F-4D97-AF65-F5344CB8AC3E}">
        <p14:creationId xmlns:p14="http://schemas.microsoft.com/office/powerpoint/2010/main" val="3187503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18</a:t>
            </a:fld>
            <a:endParaRPr lang="zh-CN" altLang="en-US"/>
          </a:p>
        </p:txBody>
      </p:sp>
    </p:spTree>
    <p:extLst>
      <p:ext uri="{BB962C8B-B14F-4D97-AF65-F5344CB8AC3E}">
        <p14:creationId xmlns:p14="http://schemas.microsoft.com/office/powerpoint/2010/main" val="106956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19</a:t>
            </a:fld>
            <a:endParaRPr lang="zh-CN" altLang="en-US"/>
          </a:p>
        </p:txBody>
      </p:sp>
    </p:spTree>
    <p:extLst>
      <p:ext uri="{BB962C8B-B14F-4D97-AF65-F5344CB8AC3E}">
        <p14:creationId xmlns:p14="http://schemas.microsoft.com/office/powerpoint/2010/main" val="1860657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20</a:t>
            </a:fld>
            <a:endParaRPr lang="zh-CN" altLang="en-US"/>
          </a:p>
        </p:txBody>
      </p:sp>
    </p:spTree>
    <p:extLst>
      <p:ext uri="{BB962C8B-B14F-4D97-AF65-F5344CB8AC3E}">
        <p14:creationId xmlns:p14="http://schemas.microsoft.com/office/powerpoint/2010/main" val="291760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21</a:t>
            </a:fld>
            <a:endParaRPr lang="zh-CN" altLang="en-US"/>
          </a:p>
        </p:txBody>
      </p:sp>
    </p:spTree>
    <p:extLst>
      <p:ext uri="{BB962C8B-B14F-4D97-AF65-F5344CB8AC3E}">
        <p14:creationId xmlns:p14="http://schemas.microsoft.com/office/powerpoint/2010/main" val="1977083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4</a:t>
            </a:fld>
            <a:endParaRPr lang="zh-CN" altLang="en-US"/>
          </a:p>
        </p:txBody>
      </p:sp>
    </p:spTree>
    <p:extLst>
      <p:ext uri="{BB962C8B-B14F-4D97-AF65-F5344CB8AC3E}">
        <p14:creationId xmlns:p14="http://schemas.microsoft.com/office/powerpoint/2010/main" val="23181264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22</a:t>
            </a:fld>
            <a:endParaRPr lang="zh-CN" altLang="en-US"/>
          </a:p>
        </p:txBody>
      </p:sp>
    </p:spTree>
    <p:extLst>
      <p:ext uri="{BB962C8B-B14F-4D97-AF65-F5344CB8AC3E}">
        <p14:creationId xmlns:p14="http://schemas.microsoft.com/office/powerpoint/2010/main" val="2685893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23</a:t>
            </a:fld>
            <a:endParaRPr lang="zh-CN" altLang="en-US"/>
          </a:p>
        </p:txBody>
      </p:sp>
    </p:spTree>
    <p:extLst>
      <p:ext uri="{BB962C8B-B14F-4D97-AF65-F5344CB8AC3E}">
        <p14:creationId xmlns:p14="http://schemas.microsoft.com/office/powerpoint/2010/main" val="4102235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24</a:t>
            </a:fld>
            <a:endParaRPr lang="zh-CN" altLang="en-US"/>
          </a:p>
        </p:txBody>
      </p:sp>
    </p:spTree>
    <p:extLst>
      <p:ext uri="{BB962C8B-B14F-4D97-AF65-F5344CB8AC3E}">
        <p14:creationId xmlns:p14="http://schemas.microsoft.com/office/powerpoint/2010/main" val="49846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25</a:t>
            </a:fld>
            <a:endParaRPr lang="zh-CN" altLang="en-US"/>
          </a:p>
        </p:txBody>
      </p:sp>
    </p:spTree>
    <p:extLst>
      <p:ext uri="{BB962C8B-B14F-4D97-AF65-F5344CB8AC3E}">
        <p14:creationId xmlns:p14="http://schemas.microsoft.com/office/powerpoint/2010/main" val="1933691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26</a:t>
            </a:fld>
            <a:endParaRPr lang="zh-CN" altLang="en-US"/>
          </a:p>
        </p:txBody>
      </p:sp>
    </p:spTree>
    <p:extLst>
      <p:ext uri="{BB962C8B-B14F-4D97-AF65-F5344CB8AC3E}">
        <p14:creationId xmlns:p14="http://schemas.microsoft.com/office/powerpoint/2010/main" val="2439047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27</a:t>
            </a:fld>
            <a:endParaRPr lang="zh-CN" altLang="en-US"/>
          </a:p>
        </p:txBody>
      </p:sp>
    </p:spTree>
    <p:extLst>
      <p:ext uri="{BB962C8B-B14F-4D97-AF65-F5344CB8AC3E}">
        <p14:creationId xmlns:p14="http://schemas.microsoft.com/office/powerpoint/2010/main" val="3529010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A7B3F993-C409-4BF7-BDA5-15807D7300BA}" type="slidenum">
              <a:rPr lang="zh-CN" altLang="en-US" smtClean="0"/>
              <a:t>28</a:t>
            </a:fld>
            <a:endParaRPr lang="zh-CN" altLang="en-US"/>
          </a:p>
        </p:txBody>
      </p:sp>
    </p:spTree>
    <p:extLst>
      <p:ext uri="{BB962C8B-B14F-4D97-AF65-F5344CB8AC3E}">
        <p14:creationId xmlns:p14="http://schemas.microsoft.com/office/powerpoint/2010/main" val="1070334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5</a:t>
            </a:fld>
            <a:endParaRPr lang="zh-CN" altLang="en-US"/>
          </a:p>
        </p:txBody>
      </p:sp>
    </p:spTree>
    <p:extLst>
      <p:ext uri="{BB962C8B-B14F-4D97-AF65-F5344CB8AC3E}">
        <p14:creationId xmlns:p14="http://schemas.microsoft.com/office/powerpoint/2010/main" val="438724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6</a:t>
            </a:fld>
            <a:endParaRPr lang="zh-CN" altLang="en-US"/>
          </a:p>
        </p:txBody>
      </p:sp>
    </p:spTree>
    <p:extLst>
      <p:ext uri="{BB962C8B-B14F-4D97-AF65-F5344CB8AC3E}">
        <p14:creationId xmlns:p14="http://schemas.microsoft.com/office/powerpoint/2010/main" val="1084320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7</a:t>
            </a:fld>
            <a:endParaRPr lang="zh-CN" altLang="en-US"/>
          </a:p>
        </p:txBody>
      </p:sp>
    </p:spTree>
    <p:extLst>
      <p:ext uri="{BB962C8B-B14F-4D97-AF65-F5344CB8AC3E}">
        <p14:creationId xmlns:p14="http://schemas.microsoft.com/office/powerpoint/2010/main" val="267661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8</a:t>
            </a:fld>
            <a:endParaRPr lang="zh-CN" altLang="en-US"/>
          </a:p>
        </p:txBody>
      </p:sp>
    </p:spTree>
    <p:extLst>
      <p:ext uri="{BB962C8B-B14F-4D97-AF65-F5344CB8AC3E}">
        <p14:creationId xmlns:p14="http://schemas.microsoft.com/office/powerpoint/2010/main" val="1616099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9</a:t>
            </a:fld>
            <a:endParaRPr lang="zh-CN" altLang="en-US"/>
          </a:p>
        </p:txBody>
      </p:sp>
    </p:spTree>
    <p:extLst>
      <p:ext uri="{BB962C8B-B14F-4D97-AF65-F5344CB8AC3E}">
        <p14:creationId xmlns:p14="http://schemas.microsoft.com/office/powerpoint/2010/main" val="1305917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10</a:t>
            </a:fld>
            <a:endParaRPr lang="zh-CN" altLang="en-US"/>
          </a:p>
        </p:txBody>
      </p:sp>
    </p:spTree>
    <p:extLst>
      <p:ext uri="{BB962C8B-B14F-4D97-AF65-F5344CB8AC3E}">
        <p14:creationId xmlns:p14="http://schemas.microsoft.com/office/powerpoint/2010/main" val="836039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7B3F993-C409-4BF7-BDA5-15807D7300BA}" type="slidenum">
              <a:rPr lang="zh-CN" altLang="en-US" smtClean="0"/>
              <a:t>11</a:t>
            </a:fld>
            <a:endParaRPr lang="zh-CN" altLang="en-US"/>
          </a:p>
        </p:txBody>
      </p:sp>
    </p:spTree>
    <p:extLst>
      <p:ext uri="{BB962C8B-B14F-4D97-AF65-F5344CB8AC3E}">
        <p14:creationId xmlns:p14="http://schemas.microsoft.com/office/powerpoint/2010/main" val="2996622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5311F4C-02D7-43D9-A73C-BD96466D3408}" type="datetime1">
              <a:rPr lang="zh-CN" altLang="en-US" smtClean="0"/>
              <a:t>2020/3/7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478670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AA11D43-DE38-451A-BC34-6205467CBCDD}" type="datetime1">
              <a:rPr lang="zh-CN" altLang="en-US" smtClean="0"/>
              <a:t>2020/3/7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3316392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AD293412-7961-4198-99D6-0509566E8CF3}" type="datetime1">
              <a:rPr lang="zh-CN" altLang="en-US" smtClean="0"/>
              <a:t>2020/3/7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437102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82228CA5-696D-4CB3-8923-6E0B31A6AEF9}" type="datetime1">
              <a:rPr lang="zh-CN" altLang="en-US" smtClean="0"/>
              <a:t>2020/3/7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08476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891226E-C2EC-4A3E-9AA1-AAF8A003E688}" type="datetime1">
              <a:rPr lang="zh-CN" altLang="en-US" smtClean="0"/>
              <a:t>2020/3/7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294979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15008EA-F5CF-447C-84E5-F5C4C7A82E18}" type="datetime1">
              <a:rPr lang="zh-CN" altLang="en-US" smtClean="0"/>
              <a:t>2020/3/7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460362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2E1B1A-4C0C-4C11-99E8-F2987208FC67}" type="datetime1">
              <a:rPr lang="zh-CN" altLang="en-US" smtClean="0"/>
              <a:t>2020/3/7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487590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CF433BD-782D-4234-AB15-F713C3408D81}" type="datetime1">
              <a:rPr lang="zh-CN" altLang="en-US" smtClean="0"/>
              <a:t>2020/3/7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706571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26C7B-FFBE-45B3-BE14-884EB1D470AF}" type="datetime1">
              <a:rPr lang="zh-CN" altLang="en-US" smtClean="0"/>
              <a:t>2020/3/7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49731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CB90E8A-910C-402C-A1CF-9F0409DA14DA}" type="datetime1">
              <a:rPr lang="zh-CN" altLang="en-US" smtClean="0"/>
              <a:t>2020/3/7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873161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FE79D00-1628-4A52-AFCB-2CA4C3810406}" type="datetime1">
              <a:rPr lang="zh-CN" altLang="en-US" smtClean="0"/>
              <a:t>2020/3/7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156296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2AFFB-3DF3-4105-97F3-8F0D4949662D}" type="datetime1">
              <a:rPr lang="zh-CN" altLang="en-US" smtClean="0"/>
              <a:t>2020/3/7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682430-6088-448C-9E69-CB0F29779420}" type="slidenum">
              <a:rPr lang="zh-CN" altLang="en-US" smtClean="0"/>
              <a:t>‹#›</a:t>
            </a:fld>
            <a:endParaRPr lang="zh-CN" altLang="en-US"/>
          </a:p>
        </p:txBody>
      </p:sp>
    </p:spTree>
    <p:extLst>
      <p:ext uri="{BB962C8B-B14F-4D97-AF65-F5344CB8AC3E}">
        <p14:creationId xmlns:p14="http://schemas.microsoft.com/office/powerpoint/2010/main" val="23743464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6A3B615-0A47-421E-BEB7-A91D24DF5C1A}"/>
              </a:ext>
            </a:extLst>
          </p:cNvPr>
          <p:cNvSpPr/>
          <p:nvPr/>
        </p:nvSpPr>
        <p:spPr>
          <a:xfrm>
            <a:off x="1405890" y="1304518"/>
            <a:ext cx="5747945" cy="646331"/>
          </a:xfrm>
          <a:prstGeom prst="rect">
            <a:avLst/>
          </a:prstGeom>
        </p:spPr>
        <p:txBody>
          <a:bodyPr wrap="square">
            <a:spAutoFit/>
          </a:bodyPr>
          <a:lstStyle/>
          <a:p>
            <a:r>
              <a:rPr lang="en-US" altLang="zh-CN" sz="3600" dirty="0">
                <a:latin typeface="Times New Roman" panose="02020603050405020304" pitchFamily="18" charset="0"/>
                <a:cs typeface="Times New Roman" panose="02020603050405020304" pitchFamily="18" charset="0"/>
              </a:rPr>
              <a:t>Resiliency and Stock Returns</a:t>
            </a:r>
            <a:endParaRPr lang="zh-CN" altLang="en-US" sz="3600" dirty="0"/>
          </a:p>
        </p:txBody>
      </p:sp>
      <p:sp>
        <p:nvSpPr>
          <p:cNvPr id="5" name="日期占位符 4">
            <a:extLst>
              <a:ext uri="{FF2B5EF4-FFF2-40B4-BE49-F238E27FC236}">
                <a16:creationId xmlns:a16="http://schemas.microsoft.com/office/drawing/2014/main" id="{D0D7438D-F422-459D-84CA-97AD3928FCCC}"/>
              </a:ext>
            </a:extLst>
          </p:cNvPr>
          <p:cNvSpPr>
            <a:spLocks noGrp="1"/>
          </p:cNvSpPr>
          <p:nvPr>
            <p:ph type="dt" sz="half" idx="10"/>
          </p:nvPr>
        </p:nvSpPr>
        <p:spPr/>
        <p:txBody>
          <a:bodyPr/>
          <a:lstStyle/>
          <a:p>
            <a:fld id="{9D101F3E-2F1A-4601-A670-4982C255AB3A}" type="datetime1">
              <a:rPr lang="zh-CN" altLang="en-US" smtClean="0"/>
              <a:t>2020/3/7</a:t>
            </a:fld>
            <a:endParaRPr lang="zh-CN" altLang="en-US"/>
          </a:p>
        </p:txBody>
      </p:sp>
      <p:sp>
        <p:nvSpPr>
          <p:cNvPr id="6" name="灯片编号占位符 5">
            <a:extLst>
              <a:ext uri="{FF2B5EF4-FFF2-40B4-BE49-F238E27FC236}">
                <a16:creationId xmlns:a16="http://schemas.microsoft.com/office/drawing/2014/main" id="{4D0B2B4B-A03B-4B75-9F48-AEECC7629431}"/>
              </a:ext>
            </a:extLst>
          </p:cNvPr>
          <p:cNvSpPr>
            <a:spLocks noGrp="1"/>
          </p:cNvSpPr>
          <p:nvPr>
            <p:ph type="sldNum" sz="quarter" idx="12"/>
          </p:nvPr>
        </p:nvSpPr>
        <p:spPr/>
        <p:txBody>
          <a:bodyPr/>
          <a:lstStyle/>
          <a:p>
            <a:fld id="{56682430-6088-448C-9E69-CB0F29779420}" type="slidenum">
              <a:rPr lang="zh-CN" altLang="en-US" smtClean="0"/>
              <a:t>1</a:t>
            </a:fld>
            <a:endParaRPr lang="zh-CN" altLang="en-US"/>
          </a:p>
        </p:txBody>
      </p:sp>
      <p:sp>
        <p:nvSpPr>
          <p:cNvPr id="4" name="矩形 3">
            <a:extLst>
              <a:ext uri="{FF2B5EF4-FFF2-40B4-BE49-F238E27FC236}">
                <a16:creationId xmlns:a16="http://schemas.microsoft.com/office/drawing/2014/main" id="{62AD8111-7D9D-40CD-8493-A2E34837A4AD}"/>
              </a:ext>
            </a:extLst>
          </p:cNvPr>
          <p:cNvSpPr/>
          <p:nvPr/>
        </p:nvSpPr>
        <p:spPr>
          <a:xfrm>
            <a:off x="628650" y="2921168"/>
            <a:ext cx="7603671" cy="1015663"/>
          </a:xfrm>
          <a:prstGeom prst="rect">
            <a:avLst/>
          </a:prstGeom>
        </p:spPr>
        <p:txBody>
          <a:bodyPr wrap="square">
            <a:spAutoFit/>
          </a:bodyPr>
          <a:lstStyle/>
          <a:p>
            <a:pPr algn="ctr"/>
            <a:r>
              <a:rPr lang="fi-FI" altLang="zh-CN" sz="2000" dirty="0">
                <a:latin typeface="Times New Roman" panose="02020603050405020304" pitchFamily="18" charset="0"/>
                <a:ea typeface="宋体" panose="02010600030101010101" pitchFamily="2" charset="-122"/>
                <a:cs typeface="Times New Roman" panose="02020603050405020304" pitchFamily="18" charset="0"/>
              </a:rPr>
              <a:t>Jian Hua, Lin Peng</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fi-FI" altLang="zh-CN" sz="2000" dirty="0">
                <a:latin typeface="Times New Roman" panose="02020603050405020304" pitchFamily="18" charset="0"/>
                <a:ea typeface="宋体" panose="02010600030101010101" pitchFamily="2" charset="-122"/>
                <a:cs typeface="Times New Roman" panose="02020603050405020304" pitchFamily="18" charset="0"/>
              </a:rPr>
              <a:t>Robert A. Schwartz</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Nazli</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Sila</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Alan</a:t>
            </a:r>
            <a:endParaRPr lang="fi-FI"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ct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 The Review </a:t>
            </a:r>
            <a:r>
              <a:rPr lang="en-US" altLang="zh-CN" dirty="0">
                <a:latin typeface="Times New Roman" panose="02020603050405020304" pitchFamily="18" charset="0"/>
                <a:cs typeface="Times New Roman" panose="02020603050405020304" pitchFamily="18" charset="0"/>
              </a:rPr>
              <a:t>of Financial Studies</a:t>
            </a:r>
          </a:p>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2020  2</a:t>
            </a:r>
          </a:p>
        </p:txBody>
      </p:sp>
      <p:sp>
        <p:nvSpPr>
          <p:cNvPr id="7" name="矩形 6">
            <a:extLst>
              <a:ext uri="{FF2B5EF4-FFF2-40B4-BE49-F238E27FC236}">
                <a16:creationId xmlns:a16="http://schemas.microsoft.com/office/drawing/2014/main" id="{73E6ABC2-B37E-47C7-BD97-6E161FC8AC59}"/>
              </a:ext>
            </a:extLst>
          </p:cNvPr>
          <p:cNvSpPr/>
          <p:nvPr/>
        </p:nvSpPr>
        <p:spPr>
          <a:xfrm>
            <a:off x="3811078" y="6156296"/>
            <a:ext cx="1766771" cy="400110"/>
          </a:xfrm>
          <a:prstGeom prst="rect">
            <a:avLst/>
          </a:prstGeom>
        </p:spPr>
        <p:txBody>
          <a:bodyPr wrap="square">
            <a:spAutoFit/>
          </a:bodyPr>
          <a:lstStyle/>
          <a:p>
            <a:r>
              <a:rPr lang="zh-CN" altLang="en-US" sz="2000" dirty="0">
                <a:latin typeface="汉仪中楷简" panose="02010604000101010101" pitchFamily="2" charset="-122"/>
                <a:ea typeface="汉仪中楷简" panose="02010604000101010101" pitchFamily="2" charset="-122"/>
                <a:cs typeface="Times New Roman" panose="02020603050405020304" pitchFamily="18" charset="0"/>
              </a:rPr>
              <a:t>王念硕</a:t>
            </a:r>
          </a:p>
        </p:txBody>
      </p:sp>
    </p:spTree>
    <p:extLst>
      <p:ext uri="{BB962C8B-B14F-4D97-AF65-F5344CB8AC3E}">
        <p14:creationId xmlns:p14="http://schemas.microsoft.com/office/powerpoint/2010/main" val="4088194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2020/3/7</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10</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DC6BBEFC-E6A8-4F16-BF66-3330DE1E923B}"/>
              </a:ext>
            </a:extLst>
          </p:cNvPr>
          <p:cNvGrpSpPr/>
          <p:nvPr/>
        </p:nvGrpSpPr>
        <p:grpSpPr>
          <a:xfrm>
            <a:off x="539118" y="1303654"/>
            <a:ext cx="2146932" cy="471635"/>
            <a:chOff x="806824" y="2033195"/>
            <a:chExt cx="1678473" cy="471635"/>
          </a:xfrm>
        </p:grpSpPr>
        <p:sp>
          <p:nvSpPr>
            <p:cNvPr id="10" name="矩形 9">
              <a:extLst>
                <a:ext uri="{FF2B5EF4-FFF2-40B4-BE49-F238E27FC236}">
                  <a16:creationId xmlns:a16="http://schemas.microsoft.com/office/drawing/2014/main" id="{1A0BCBAC-7F04-44B1-89D0-26050B38E263}"/>
                </a:ext>
              </a:extLst>
            </p:cNvPr>
            <p:cNvSpPr/>
            <p:nvPr/>
          </p:nvSpPr>
          <p:spPr>
            <a:xfrm>
              <a:off x="806824" y="2033195"/>
              <a:ext cx="1678473" cy="4410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C40D605-6934-46F8-89BF-28191B69A730}"/>
                </a:ext>
              </a:extLst>
            </p:cNvPr>
            <p:cNvSpPr txBox="1"/>
            <p:nvPr/>
          </p:nvSpPr>
          <p:spPr>
            <a:xfrm>
              <a:off x="845121" y="2104720"/>
              <a:ext cx="1601878" cy="400110"/>
            </a:xfrm>
            <a:prstGeom prst="rect">
              <a:avLst/>
            </a:prstGeom>
            <a:noFill/>
          </p:spPr>
          <p:txBody>
            <a:bodyPr wrap="non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Definition of RES</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5" name="矩形 4">
            <a:extLst>
              <a:ext uri="{FF2B5EF4-FFF2-40B4-BE49-F238E27FC236}">
                <a16:creationId xmlns:a16="http://schemas.microsoft.com/office/drawing/2014/main" id="{D3014532-42B7-4DB9-8CF5-2B0A31B40D63}"/>
              </a:ext>
            </a:extLst>
          </p:cNvPr>
          <p:cNvSpPr/>
          <p:nvPr/>
        </p:nvSpPr>
        <p:spPr>
          <a:xfrm>
            <a:off x="484094" y="2413337"/>
            <a:ext cx="8175812" cy="2308324"/>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n asset is more </a:t>
            </a:r>
            <a:r>
              <a:rPr lang="zh-CN" altLang="en-US" sz="2400" dirty="0">
                <a:solidFill>
                  <a:srgbClr val="FF0000"/>
                </a:solidFill>
                <a:latin typeface="Times New Roman" panose="02020603050405020304" pitchFamily="18" charset="0"/>
                <a:cs typeface="Times New Roman" panose="02020603050405020304" pitchFamily="18" charset="0"/>
              </a:rPr>
              <a:t>resilient</a:t>
            </a:r>
            <a:r>
              <a:rPr lang="zh-CN" altLang="en-US" sz="2400" dirty="0">
                <a:latin typeface="Times New Roman" panose="02020603050405020304" pitchFamily="18" charset="0"/>
                <a:cs typeface="Times New Roman" panose="02020603050405020304" pitchFamily="18" charset="0"/>
              </a:rPr>
              <a:t> if a shock is less apt to drive a wedge between its price and its equilibrium value and, when a deviation does occur, if it is repaired swiftly</a:t>
            </a:r>
            <a:r>
              <a:rPr lang="en-US" altLang="zh-CN" sz="2400" dirty="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If investors are averse to </a:t>
            </a:r>
            <a:r>
              <a:rPr lang="en-US" altLang="zh-CN" sz="2400" dirty="0" err="1">
                <a:latin typeface="Times New Roman" panose="02020603050405020304" pitchFamily="18" charset="0"/>
                <a:cs typeface="Times New Roman" panose="02020603050405020304" pitchFamily="18" charset="0"/>
              </a:rPr>
              <a:t>nonresiliency</a:t>
            </a:r>
            <a:r>
              <a:rPr lang="en-US" altLang="zh-CN" sz="2400" dirty="0">
                <a:latin typeface="Times New Roman" panose="02020603050405020304" pitchFamily="18" charset="0"/>
                <a:cs typeface="Times New Roman" panose="02020603050405020304" pitchFamily="18" charset="0"/>
              </a:rPr>
              <a:t>, we should observe a </a:t>
            </a:r>
            <a:r>
              <a:rPr lang="en-US" altLang="zh-CN" sz="2400" dirty="0" err="1">
                <a:latin typeface="Times New Roman" panose="02020603050405020304" pitchFamily="18" charset="0"/>
                <a:cs typeface="Times New Roman" panose="02020603050405020304" pitchFamily="18" charset="0"/>
              </a:rPr>
              <a:t>nonresiliency</a:t>
            </a:r>
            <a:r>
              <a:rPr lang="en-US" altLang="zh-CN" sz="2400" dirty="0">
                <a:latin typeface="Times New Roman" panose="02020603050405020304" pitchFamily="18" charset="0"/>
                <a:cs typeface="Times New Roman" panose="02020603050405020304" pitchFamily="18" charset="0"/>
              </a:rPr>
              <a:t> premium that is negatively related to RES.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320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2020/3/7</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11</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a:t>
            </a: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DC6BBEFC-E6A8-4F16-BF66-3330DE1E923B}"/>
              </a:ext>
            </a:extLst>
          </p:cNvPr>
          <p:cNvGrpSpPr/>
          <p:nvPr/>
        </p:nvGrpSpPr>
        <p:grpSpPr>
          <a:xfrm>
            <a:off x="539118" y="1303654"/>
            <a:ext cx="2516053" cy="441004"/>
            <a:chOff x="806824" y="2033195"/>
            <a:chExt cx="1967052" cy="441004"/>
          </a:xfrm>
        </p:grpSpPr>
        <p:sp>
          <p:nvSpPr>
            <p:cNvPr id="10" name="矩形 9">
              <a:extLst>
                <a:ext uri="{FF2B5EF4-FFF2-40B4-BE49-F238E27FC236}">
                  <a16:creationId xmlns:a16="http://schemas.microsoft.com/office/drawing/2014/main" id="{1A0BCBAC-7F04-44B1-89D0-26050B38E263}"/>
                </a:ext>
              </a:extLst>
            </p:cNvPr>
            <p:cNvSpPr/>
            <p:nvPr/>
          </p:nvSpPr>
          <p:spPr>
            <a:xfrm>
              <a:off x="806824" y="2033195"/>
              <a:ext cx="1967052" cy="4410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C40D605-6934-46F8-89BF-28191B69A730}"/>
                </a:ext>
              </a:extLst>
            </p:cNvPr>
            <p:cNvSpPr txBox="1"/>
            <p:nvPr/>
          </p:nvSpPr>
          <p:spPr>
            <a:xfrm>
              <a:off x="862449" y="2074089"/>
              <a:ext cx="1776276" cy="400110"/>
            </a:xfrm>
            <a:prstGeom prst="rect">
              <a:avLst/>
            </a:prstGeom>
            <a:noFill/>
          </p:spPr>
          <p:txBody>
            <a:bodyPr wrap="non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 simple illustration</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3014532-42B7-4DB9-8CF5-2B0A31B40D63}"/>
                  </a:ext>
                </a:extLst>
              </p:cNvPr>
              <p:cNvSpPr/>
              <p:nvPr/>
            </p:nvSpPr>
            <p:spPr>
              <a:xfrm>
                <a:off x="242047" y="2147781"/>
                <a:ext cx="8659906" cy="3785652"/>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We consider intraday resiliency in a simplified setting where liquidity shocks can occur during the interval 0 to T. </a:t>
                </a:r>
              </a:p>
              <a:p>
                <a:r>
                  <a:rPr lang="en-US" altLang="zh-CN" sz="2400" dirty="0">
                    <a:latin typeface="Times New Roman" panose="02020603050405020304" pitchFamily="18" charset="0"/>
                    <a:cs typeface="Times New Roman" panose="02020603050405020304" pitchFamily="18" charset="0"/>
                  </a:rPr>
                  <a:t>Time 0 can be thought of as the opening of a market, and time T as the market’s closing. </a:t>
                </a:r>
              </a:p>
              <a:p>
                <a:r>
                  <a:rPr lang="en-US" altLang="zh-CN" sz="2400" dirty="0">
                    <a:latin typeface="Times New Roman" panose="02020603050405020304" pitchFamily="18" charset="0"/>
                    <a:cs typeface="Times New Roman" panose="02020603050405020304" pitchFamily="18" charset="0"/>
                  </a:rPr>
                  <a:t>Assume that a stock’s price at time equals its fundamental value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0</m:t>
                        </m:r>
                      </m:sub>
                    </m:sSub>
                  </m:oMath>
                </a14:m>
                <a:r>
                  <a:rPr lang="en-US" altLang="zh-CN" sz="2400" dirty="0">
                    <a:latin typeface="Times New Roman" panose="02020603050405020304" pitchFamily="18" charset="0"/>
                    <a:cs typeface="Times New Roman" panose="02020603050405020304" pitchFamily="18" charset="0"/>
                  </a:rPr>
                  <a:t>.</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Consider a liquidity shock at time 1 in the form of an order arrival of size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𝜀</m:t>
                        </m:r>
                      </m:e>
                      <m:sub>
                        <m:r>
                          <a:rPr lang="en-US" altLang="zh-CN" i="1">
                            <a:latin typeface="Cambria Math" panose="02040503050406030204" pitchFamily="18" charset="0"/>
                          </a:rPr>
                          <m:t>1</m:t>
                        </m:r>
                      </m:sub>
                    </m:sSub>
                  </m:oMath>
                </a14:m>
                <a:r>
                  <a:rPr lang="en-US" altLang="zh-CN"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zh-CN" altLang="zh-CN" sz="2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i="1" kern="100">
                            <a:latin typeface="Cambria Math" panose="02040503050406030204" pitchFamily="18" charset="0"/>
                            <a:cs typeface="Times New Roman" panose="02020603050405020304" pitchFamily="18" charset="0"/>
                          </a:rPr>
                          <m:t>𝜀</m:t>
                        </m:r>
                      </m:e>
                      <m:sub>
                        <m:r>
                          <a:rPr lang="en-US" altLang="zh-CN" sz="2400" i="1" kern="100">
                            <a:latin typeface="Cambria Math" panose="02040503050406030204" pitchFamily="18" charset="0"/>
                            <a:cs typeface="Times New Roman" panose="02020603050405020304" pitchFamily="18" charset="0"/>
                          </a:rPr>
                          <m:t>1</m:t>
                        </m:r>
                      </m:sub>
                    </m:sSub>
                    <m:r>
                      <a:rPr lang="en-US" altLang="zh-CN" sz="2400" i="1" kern="100">
                        <a:latin typeface="Cambria Math" panose="02040503050406030204" pitchFamily="18" charset="0"/>
                        <a:cs typeface="Times New Roman" panose="02020603050405020304" pitchFamily="18" charset="0"/>
                      </a:rPr>
                      <m:t>∼</m:t>
                    </m:r>
                    <m:r>
                      <a:rPr lang="en-US" altLang="zh-CN" sz="2400" i="1" kern="100">
                        <a:latin typeface="Cambria Math" panose="02040503050406030204" pitchFamily="18" charset="0"/>
                        <a:cs typeface="Times New Roman" panose="02020603050405020304" pitchFamily="18" charset="0"/>
                      </a:rPr>
                      <m:t>𝑁</m:t>
                    </m:r>
                    <m:r>
                      <a:rPr lang="en-US" altLang="zh-CN" sz="2400" i="1" kern="100">
                        <a:latin typeface="Cambria Math" panose="02040503050406030204" pitchFamily="18" charset="0"/>
                        <a:cs typeface="Times New Roman" panose="02020603050405020304" pitchFamily="18" charset="0"/>
                      </a:rPr>
                      <m:t>(0,1)</m:t>
                    </m:r>
                  </m:oMath>
                </a14:m>
                <a:r>
                  <a:rPr lang="en-US" altLang="zh-CN" sz="2400" dirty="0">
                    <a:latin typeface="Times New Roman" panose="02020603050405020304" pitchFamily="18" charset="0"/>
                    <a:cs typeface="Times New Roman" panose="02020603050405020304" pitchFamily="18" charset="0"/>
                  </a:rPr>
                  <a:t>)that generates a transitory price impact of </a:t>
                </a:r>
                <a14:m>
                  <m:oMath xmlns:m="http://schemas.openxmlformats.org/officeDocument/2006/math">
                    <m:r>
                      <a:rPr lang="en-US" altLang="zh-CN" i="1">
                        <a:latin typeface="Cambria Math" panose="02040503050406030204" pitchFamily="18" charset="0"/>
                      </a:rPr>
                      <m:t>𝑘</m:t>
                    </m:r>
                    <m:sSub>
                      <m:sSubPr>
                        <m:ctrlPr>
                          <a:rPr lang="zh-CN"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𝑣</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𝜀</m:t>
                        </m:r>
                      </m:e>
                      <m:sub>
                        <m:r>
                          <a:rPr lang="en-US" altLang="zh-CN" i="1">
                            <a:latin typeface="Cambria Math" panose="02040503050406030204" pitchFamily="18" charset="0"/>
                          </a:rPr>
                          <m:t>1</m:t>
                        </m:r>
                      </m:sub>
                    </m:sSub>
                  </m:oMath>
                </a14:m>
                <a:r>
                  <a:rPr lang="el-GR" altLang="zh-CN"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where k</a:t>
                </a:r>
                <a:r>
                  <a:rPr lang="el-GR"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is the stock’s price impact coefficient, </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𝜎</m:t>
                        </m:r>
                      </m:e>
                      <m:sub>
                        <m:r>
                          <a:rPr lang="en-US" altLang="zh-CN" sz="2400" i="1">
                            <a:latin typeface="Cambria Math" panose="02040503050406030204" pitchFamily="18" charset="0"/>
                          </a:rPr>
                          <m:t>𝑣</m:t>
                        </m:r>
                      </m:sub>
                    </m:sSub>
                    <m:r>
                      <a:rPr lang="en-US" altLang="zh-CN" sz="2400" i="1">
                        <a:latin typeface="Cambria Math" panose="02040503050406030204" pitchFamily="18" charset="0"/>
                      </a:rPr>
                      <m:t> </m:t>
                    </m:r>
                  </m:oMath>
                </a14:m>
                <a:r>
                  <a:rPr lang="en-US" altLang="zh-CN" sz="2400" dirty="0">
                    <a:latin typeface="Times New Roman" panose="02020603050405020304" pitchFamily="18" charset="0"/>
                    <a:cs typeface="Times New Roman" panose="02020603050405020304" pitchFamily="18" charset="0"/>
                  </a:rPr>
                  <a:t>represents price volatility attributable to fundamental information change.</a:t>
                </a:r>
              </a:p>
            </p:txBody>
          </p:sp>
        </mc:Choice>
        <mc:Fallback xmlns="">
          <p:sp>
            <p:nvSpPr>
              <p:cNvPr id="5" name="矩形 4">
                <a:extLst>
                  <a:ext uri="{FF2B5EF4-FFF2-40B4-BE49-F238E27FC236}">
                    <a16:creationId xmlns:a16="http://schemas.microsoft.com/office/drawing/2014/main" id="{D3014532-42B7-4DB9-8CF5-2B0A31B40D63}"/>
                  </a:ext>
                </a:extLst>
              </p:cNvPr>
              <p:cNvSpPr>
                <a:spLocks noRot="1" noChangeAspect="1" noMove="1" noResize="1" noEditPoints="1" noAdjustHandles="1" noChangeArrowheads="1" noChangeShapeType="1" noTextEdit="1"/>
              </p:cNvSpPr>
              <p:nvPr/>
            </p:nvSpPr>
            <p:spPr>
              <a:xfrm>
                <a:off x="242047" y="2147781"/>
                <a:ext cx="8659906" cy="3785652"/>
              </a:xfrm>
              <a:prstGeom prst="rect">
                <a:avLst/>
              </a:prstGeom>
              <a:blipFill>
                <a:blip r:embed="rId3"/>
                <a:stretch>
                  <a:fillRect l="-1127" t="-1288" r="-915" b="-27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1475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2020/3/7</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12</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a:t>
            </a: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DC6BBEFC-E6A8-4F16-BF66-3330DE1E923B}"/>
              </a:ext>
            </a:extLst>
          </p:cNvPr>
          <p:cNvGrpSpPr/>
          <p:nvPr/>
        </p:nvGrpSpPr>
        <p:grpSpPr>
          <a:xfrm>
            <a:off x="539118" y="1303654"/>
            <a:ext cx="2516053" cy="441004"/>
            <a:chOff x="806824" y="2033195"/>
            <a:chExt cx="1967052" cy="441004"/>
          </a:xfrm>
        </p:grpSpPr>
        <p:sp>
          <p:nvSpPr>
            <p:cNvPr id="10" name="矩形 9">
              <a:extLst>
                <a:ext uri="{FF2B5EF4-FFF2-40B4-BE49-F238E27FC236}">
                  <a16:creationId xmlns:a16="http://schemas.microsoft.com/office/drawing/2014/main" id="{1A0BCBAC-7F04-44B1-89D0-26050B38E263}"/>
                </a:ext>
              </a:extLst>
            </p:cNvPr>
            <p:cNvSpPr/>
            <p:nvPr/>
          </p:nvSpPr>
          <p:spPr>
            <a:xfrm>
              <a:off x="806824" y="2033195"/>
              <a:ext cx="1967052" cy="4410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C40D605-6934-46F8-89BF-28191B69A730}"/>
                </a:ext>
              </a:extLst>
            </p:cNvPr>
            <p:cNvSpPr txBox="1"/>
            <p:nvPr/>
          </p:nvSpPr>
          <p:spPr>
            <a:xfrm>
              <a:off x="862449" y="2074089"/>
              <a:ext cx="1776276" cy="400110"/>
            </a:xfrm>
            <a:prstGeom prst="rect">
              <a:avLst/>
            </a:prstGeom>
            <a:noFill/>
          </p:spPr>
          <p:txBody>
            <a:bodyPr wrap="non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 simple illustration</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3014532-42B7-4DB9-8CF5-2B0A31B40D63}"/>
                  </a:ext>
                </a:extLst>
              </p:cNvPr>
              <p:cNvSpPr/>
              <p:nvPr/>
            </p:nvSpPr>
            <p:spPr>
              <a:xfrm>
                <a:off x="242047" y="2147781"/>
                <a:ext cx="8659906" cy="1477328"/>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We further let the price impact of liquidity shocks decay at a rate that is captured by a parameter γ, where 0≤ γ &lt;1.</a:t>
                </a:r>
              </a:p>
              <a:p>
                <a:r>
                  <a:rPr lang="en-US" altLang="zh-CN" sz="2400" dirty="0">
                    <a:latin typeface="Times New Roman" panose="02020603050405020304" pitchFamily="18" charset="0"/>
                    <a:cs typeface="Times New Roman" panose="02020603050405020304" pitchFamily="18" charset="0"/>
                  </a:rPr>
                  <a:t>Assume that price is also subject to an </a:t>
                </a:r>
                <a:r>
                  <a:rPr lang="en-US" altLang="zh-CN" sz="2400" dirty="0" err="1">
                    <a:latin typeface="Times New Roman" panose="02020603050405020304" pitchFamily="18" charset="0"/>
                    <a:cs typeface="Times New Roman" panose="02020603050405020304" pitchFamily="18" charset="0"/>
                  </a:rPr>
                  <a:t>i.i.d</a:t>
                </a:r>
                <a:r>
                  <a:rPr lang="en-US" altLang="zh-CN" sz="2400" dirty="0">
                    <a:latin typeface="Times New Roman" panose="02020603050405020304" pitchFamily="18" charset="0"/>
                    <a:cs typeface="Times New Roman" panose="02020603050405020304" pitchFamily="18" charset="0"/>
                  </a:rPr>
                  <a:t>. information shock,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𝑁</m:t>
                    </m:r>
                    <m:r>
                      <a:rPr lang="en-US" altLang="zh-CN" i="1">
                        <a:latin typeface="Cambria Math" panose="02040503050406030204" pitchFamily="18" charset="0"/>
                      </a:rPr>
                      <m:t>(0,</m:t>
                    </m:r>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𝑣</m:t>
                            </m:r>
                          </m:sub>
                        </m:sSub>
                      </m:e>
                      <m:sup>
                        <m:r>
                          <a:rPr lang="en-US" altLang="zh-CN" i="1">
                            <a:latin typeface="Cambria Math" panose="02040503050406030204" pitchFamily="18" charset="0"/>
                          </a:rPr>
                          <m:t>2</m:t>
                        </m:r>
                      </m:sup>
                    </m:sSup>
                    <m:r>
                      <a:rPr lang="en-US" altLang="zh-CN" i="1">
                        <a:latin typeface="Cambria Math" panose="02040503050406030204" pitchFamily="18" charset="0"/>
                      </a:rPr>
                      <m:t>)</m:t>
                    </m:r>
                  </m:oMath>
                </a14:m>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5" name="矩形 4">
                <a:extLst>
                  <a:ext uri="{FF2B5EF4-FFF2-40B4-BE49-F238E27FC236}">
                    <a16:creationId xmlns:a16="http://schemas.microsoft.com/office/drawing/2014/main" id="{D3014532-42B7-4DB9-8CF5-2B0A31B40D63}"/>
                  </a:ext>
                </a:extLst>
              </p:cNvPr>
              <p:cNvSpPr>
                <a:spLocks noRot="1" noChangeAspect="1" noMove="1" noResize="1" noEditPoints="1" noAdjustHandles="1" noChangeArrowheads="1" noChangeShapeType="1" noTextEdit="1"/>
              </p:cNvSpPr>
              <p:nvPr/>
            </p:nvSpPr>
            <p:spPr>
              <a:xfrm>
                <a:off x="242047" y="2147781"/>
                <a:ext cx="8659906" cy="1477328"/>
              </a:xfrm>
              <a:prstGeom prst="rect">
                <a:avLst/>
              </a:prstGeom>
              <a:blipFill>
                <a:blip r:embed="rId3"/>
                <a:stretch>
                  <a:fillRect l="-1127" t="-3292" r="-1268" b="-28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43F0343-E707-4DBF-9F2B-CCC41B705835}"/>
                  </a:ext>
                </a:extLst>
              </p:cNvPr>
              <p:cNvSpPr/>
              <p:nvPr/>
            </p:nvSpPr>
            <p:spPr>
              <a:xfrm>
                <a:off x="1531130" y="4201322"/>
                <a:ext cx="5364521" cy="1698735"/>
              </a:xfrm>
              <a:prstGeom prst="rect">
                <a:avLst/>
              </a:prstGeom>
            </p:spPr>
            <p:txBody>
              <a:bodyPr wrap="square">
                <a:spAutoFit/>
              </a:bodyPr>
              <a:lstStyle/>
              <a:p>
                <a:pPr marL="228600" indent="266700" algn="just">
                  <a:spcAft>
                    <a:spcPts val="0"/>
                  </a:spcAft>
                </a:pPr>
                <a14:m>
                  <m:oMathPara xmlns:m="http://schemas.openxmlformats.org/officeDocument/2006/math">
                    <m:oMathParaPr>
                      <m:jc m:val="centerGroup"/>
                    </m:oMathParaPr>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𝑃</m:t>
                          </m:r>
                        </m:e>
                        <m:sub>
                          <m:r>
                            <a:rPr lang="en-US" altLang="zh-CN" i="1" kern="100">
                              <a:latin typeface="Cambria Math" panose="02040503050406030204" pitchFamily="18" charset="0"/>
                              <a:cs typeface="Times New Roman" panose="02020603050405020304" pitchFamily="18" charset="0"/>
                            </a:rPr>
                            <m:t>0</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𝑉</m:t>
                          </m:r>
                        </m:e>
                        <m:sub>
                          <m:r>
                            <a:rPr lang="en-US" altLang="zh-CN" i="1" kern="100">
                              <a:latin typeface="Cambria Math" panose="02040503050406030204" pitchFamily="18" charset="0"/>
                              <a:cs typeface="Times New Roman" panose="02020603050405020304" pitchFamily="18" charset="0"/>
                            </a:rPr>
                            <m:t>0</m:t>
                          </m:r>
                        </m:sub>
                      </m:sSub>
                    </m:oMath>
                  </m:oMathPara>
                </a14:m>
                <a:endParaRPr lang="zh-CN" altLang="zh-CN" kern="100" dirty="0">
                  <a:latin typeface="等线" panose="02010600030101010101" pitchFamily="2" charset="-122"/>
                  <a:cs typeface="Times New Roman" panose="02020603050405020304" pitchFamily="18" charset="0"/>
                </a:endParaRPr>
              </a:p>
              <a:p>
                <a:pPr marL="228600" indent="266700" algn="just">
                  <a:spcAft>
                    <a:spcPts val="0"/>
                  </a:spcAft>
                </a:pPr>
                <a14:m>
                  <m:oMathPara xmlns:m="http://schemas.openxmlformats.org/officeDocument/2006/math">
                    <m:oMathParaPr>
                      <m:jc m:val="centerGroup"/>
                    </m:oMathParaPr>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𝑃</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𝑉</m:t>
                          </m:r>
                        </m:e>
                        <m:sub>
                          <m:r>
                            <a:rPr lang="en-US" altLang="zh-CN" i="1" kern="100">
                              <a:latin typeface="Cambria Math" panose="02040503050406030204" pitchFamily="18" charset="0"/>
                              <a:cs typeface="Times New Roman" panose="02020603050405020304" pitchFamily="18" charset="0"/>
                            </a:rPr>
                            <m:t>0</m:t>
                          </m:r>
                        </m:sub>
                      </m:sSub>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𝑘</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𝜎</m:t>
                          </m:r>
                        </m:e>
                        <m:sub>
                          <m:r>
                            <a:rPr lang="en-US" altLang="zh-CN" i="1" kern="100">
                              <a:latin typeface="Cambria Math" panose="02040503050406030204" pitchFamily="18" charset="0"/>
                              <a:cs typeface="Times New Roman" panose="02020603050405020304" pitchFamily="18" charset="0"/>
                            </a:rPr>
                            <m:t>𝑣</m:t>
                          </m:r>
                        </m:sub>
                      </m:sSub>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𝜀</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𝜂</m:t>
                          </m:r>
                        </m:e>
                        <m:sub>
                          <m:r>
                            <a:rPr lang="en-US" altLang="zh-CN" i="1" kern="100">
                              <a:latin typeface="Cambria Math" panose="02040503050406030204" pitchFamily="18" charset="0"/>
                              <a:cs typeface="Times New Roman" panose="02020603050405020304" pitchFamily="18" charset="0"/>
                            </a:rPr>
                            <m:t>1</m:t>
                          </m:r>
                        </m:sub>
                      </m:sSub>
                    </m:oMath>
                  </m:oMathPara>
                </a14:m>
                <a:endParaRPr lang="zh-CN" altLang="zh-CN" kern="100" dirty="0">
                  <a:latin typeface="等线" panose="02010600030101010101" pitchFamily="2" charset="-122"/>
                  <a:cs typeface="Times New Roman" panose="02020603050405020304" pitchFamily="18" charset="0"/>
                </a:endParaRPr>
              </a:p>
              <a:p>
                <a:pPr marL="228600" indent="266700" algn="just">
                  <a:spcAft>
                    <a:spcPts val="0"/>
                  </a:spcAft>
                </a:pPr>
                <a14:m>
                  <m:oMathPara xmlns:m="http://schemas.openxmlformats.org/officeDocument/2006/math">
                    <m:oMathParaPr>
                      <m:jc m:val="centerGroup"/>
                    </m:oMathParaPr>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𝑃</m:t>
                          </m:r>
                        </m:e>
                        <m:sub>
                          <m:r>
                            <a:rPr lang="en-US" altLang="zh-CN" i="1" kern="100">
                              <a:latin typeface="Cambria Math" panose="02040503050406030204" pitchFamily="18" charset="0"/>
                              <a:cs typeface="Times New Roman" panose="02020603050405020304" pitchFamily="18" charset="0"/>
                            </a:rPr>
                            <m:t>2</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𝑉</m:t>
                          </m:r>
                        </m:e>
                        <m:sub>
                          <m:r>
                            <a:rPr lang="en-US" altLang="zh-CN" i="1" kern="100">
                              <a:latin typeface="Cambria Math" panose="02040503050406030204" pitchFamily="18" charset="0"/>
                              <a:cs typeface="Times New Roman" panose="02020603050405020304" pitchFamily="18" charset="0"/>
                            </a:rPr>
                            <m:t>0</m:t>
                          </m:r>
                        </m:sub>
                      </m:sSub>
                      <m:r>
                        <a:rPr lang="en-US" altLang="zh-CN" i="1" kern="100">
                          <a:latin typeface="Cambria Math" panose="02040503050406030204" pitchFamily="18" charset="0"/>
                          <a:cs typeface="Times New Roman" panose="02020603050405020304" pitchFamily="18" charset="0"/>
                        </a:rPr>
                        <m:t>+</m:t>
                      </m:r>
                      <m:r>
                        <a:rPr lang="en-US" altLang="zh-CN" i="1" kern="100">
                          <a:latin typeface="Cambria Math" panose="02040503050406030204" pitchFamily="18" charset="0"/>
                          <a:cs typeface="Times New Roman" panose="02020603050405020304" pitchFamily="18" charset="0"/>
                        </a:rPr>
                        <m:t>𝛾</m:t>
                      </m:r>
                      <m:r>
                        <a:rPr lang="en-US" altLang="zh-CN" i="1" kern="100">
                          <a:latin typeface="Cambria Math" panose="02040503050406030204" pitchFamily="18" charset="0"/>
                          <a:cs typeface="Times New Roman" panose="02020603050405020304" pitchFamily="18" charset="0"/>
                        </a:rPr>
                        <m:t>𝑘</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𝜎</m:t>
                          </m:r>
                        </m:e>
                        <m:sub>
                          <m:r>
                            <a:rPr lang="en-US" altLang="zh-CN" i="1" kern="100">
                              <a:latin typeface="Cambria Math" panose="02040503050406030204" pitchFamily="18" charset="0"/>
                              <a:cs typeface="Times New Roman" panose="02020603050405020304" pitchFamily="18" charset="0"/>
                            </a:rPr>
                            <m:t>𝑣</m:t>
                          </m:r>
                        </m:sub>
                      </m:sSub>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𝜀</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𝜂</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𝜂</m:t>
                          </m:r>
                        </m:e>
                        <m:sub>
                          <m:r>
                            <a:rPr lang="en-US" altLang="zh-CN" i="1" kern="100">
                              <a:latin typeface="Cambria Math" panose="02040503050406030204" pitchFamily="18" charset="0"/>
                              <a:cs typeface="Times New Roman" panose="02020603050405020304" pitchFamily="18" charset="0"/>
                            </a:rPr>
                            <m:t>2</m:t>
                          </m:r>
                        </m:sub>
                      </m:sSub>
                    </m:oMath>
                  </m:oMathPara>
                </a14:m>
                <a:endParaRPr lang="zh-CN" altLang="zh-CN" kern="100" dirty="0">
                  <a:latin typeface="等线" panose="02010600030101010101" pitchFamily="2" charset="-122"/>
                  <a:cs typeface="Times New Roman" panose="02020603050405020304" pitchFamily="18" charset="0"/>
                </a:endParaRPr>
              </a:p>
              <a:p>
                <a:pPr marL="228600" indent="266700" algn="just">
                  <a:spcAft>
                    <a:spcPts val="0"/>
                  </a:spcAft>
                </a:pPr>
                <a14:m>
                  <m:oMathPara xmlns:m="http://schemas.openxmlformats.org/officeDocument/2006/math">
                    <m:oMathParaPr>
                      <m:jc m:val="centerGroup"/>
                    </m:oMathParaPr>
                    <m:oMath xmlns:m="http://schemas.openxmlformats.org/officeDocument/2006/math">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𝑃</m:t>
                          </m:r>
                        </m:e>
                        <m:sub>
                          <m:r>
                            <a:rPr lang="en-US" altLang="zh-CN" i="1" kern="100">
                              <a:latin typeface="Cambria Math" panose="02040503050406030204" pitchFamily="18" charset="0"/>
                              <a:cs typeface="Times New Roman" panose="02020603050405020304" pitchFamily="18" charset="0"/>
                            </a:rPr>
                            <m:t>𝑡</m:t>
                          </m:r>
                        </m:sub>
                      </m:sSub>
                      <m:r>
                        <a:rPr lang="en-US" altLang="zh-CN" i="1" kern="100">
                          <a:latin typeface="Cambria Math" panose="02040503050406030204" pitchFamily="18" charset="0"/>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𝑉</m:t>
                          </m:r>
                        </m:e>
                        <m:sub>
                          <m:r>
                            <a:rPr lang="en-US" altLang="zh-CN" i="1" kern="100">
                              <a:latin typeface="Cambria Math" panose="02040503050406030204" pitchFamily="18" charset="0"/>
                              <a:cs typeface="Times New Roman" panose="02020603050405020304" pitchFamily="18" charset="0"/>
                            </a:rPr>
                            <m:t>0</m:t>
                          </m:r>
                        </m:sub>
                      </m:sSub>
                      <m:r>
                        <a:rPr lang="en-US" altLang="zh-CN" i="1" kern="100">
                          <a:latin typeface="Cambria Math" panose="02040503050406030204" pitchFamily="18" charset="0"/>
                          <a:cs typeface="Times New Roman" panose="02020603050405020304" pitchFamily="18" charset="0"/>
                        </a:rPr>
                        <m:t>+</m:t>
                      </m:r>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cs typeface="Times New Roman" panose="02020603050405020304" pitchFamily="18" charset="0"/>
                            </a:rPr>
                            <m:t>𝛾</m:t>
                          </m:r>
                        </m:e>
                        <m:sup>
                          <m:r>
                            <a:rPr lang="en-US" altLang="zh-CN" i="1" kern="100">
                              <a:latin typeface="Cambria Math" panose="02040503050406030204" pitchFamily="18" charset="0"/>
                              <a:cs typeface="Times New Roman" panose="02020603050405020304" pitchFamily="18" charset="0"/>
                            </a:rPr>
                            <m:t>𝑡</m:t>
                          </m:r>
                          <m:r>
                            <a:rPr lang="en-US" altLang="zh-CN" i="1" kern="100">
                              <a:latin typeface="Cambria Math" panose="02040503050406030204" pitchFamily="18" charset="0"/>
                              <a:cs typeface="Times New Roman" panose="02020603050405020304" pitchFamily="18" charset="0"/>
                            </a:rPr>
                            <m:t>−1</m:t>
                          </m:r>
                        </m:sup>
                      </m:sSup>
                      <m:r>
                        <a:rPr lang="en-US" altLang="zh-CN" i="1" kern="100">
                          <a:latin typeface="Cambria Math" panose="02040503050406030204" pitchFamily="18" charset="0"/>
                          <a:cs typeface="Times New Roman" panose="02020603050405020304" pitchFamily="18" charset="0"/>
                        </a:rPr>
                        <m:t>𝑘</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𝜎</m:t>
                          </m:r>
                        </m:e>
                        <m:sub>
                          <m:r>
                            <a:rPr lang="en-US" altLang="zh-CN" i="1" kern="100">
                              <a:latin typeface="Cambria Math" panose="02040503050406030204" pitchFamily="18" charset="0"/>
                              <a:cs typeface="Times New Roman" panose="02020603050405020304" pitchFamily="18" charset="0"/>
                            </a:rPr>
                            <m:t>𝑣</m:t>
                          </m:r>
                        </m:sub>
                      </m:sSub>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𝜀</m:t>
                          </m:r>
                        </m:e>
                        <m:sub>
                          <m:r>
                            <a:rPr lang="en-US" altLang="zh-CN" i="1" kern="100">
                              <a:latin typeface="Cambria Math" panose="02040503050406030204" pitchFamily="18" charset="0"/>
                              <a:cs typeface="Times New Roman" panose="02020603050405020304" pitchFamily="18" charset="0"/>
                            </a:rPr>
                            <m:t>1</m:t>
                          </m:r>
                        </m:sub>
                      </m:sSub>
                      <m:r>
                        <a:rPr lang="en-US" altLang="zh-CN" i="1" kern="100">
                          <a:latin typeface="Cambria Math" panose="02040503050406030204" pitchFamily="18" charset="0"/>
                          <a:cs typeface="Times New Roman" panose="02020603050405020304" pitchFamily="18" charset="0"/>
                        </a:rPr>
                        <m:t>+</m:t>
                      </m:r>
                      <m:nary>
                        <m:naryPr>
                          <m:chr m:val="∑"/>
                          <m:limLoc m:val="undOv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i="1" kern="100">
                              <a:latin typeface="Cambria Math" panose="02040503050406030204" pitchFamily="18" charset="0"/>
                              <a:cs typeface="Times New Roman" panose="02020603050405020304" pitchFamily="18" charset="0"/>
                            </a:rPr>
                            <m:t>𝑖</m:t>
                          </m:r>
                          <m:r>
                            <a:rPr lang="en-US" altLang="zh-CN" i="1" kern="100">
                              <a:latin typeface="Cambria Math" panose="02040503050406030204" pitchFamily="18" charset="0"/>
                              <a:cs typeface="Times New Roman" panose="02020603050405020304" pitchFamily="18" charset="0"/>
                            </a:rPr>
                            <m:t>=1</m:t>
                          </m:r>
                        </m:sub>
                        <m:sup>
                          <m:r>
                            <a:rPr lang="en-US" altLang="zh-CN" i="1" kern="100">
                              <a:latin typeface="Cambria Math" panose="02040503050406030204" pitchFamily="18" charset="0"/>
                              <a:cs typeface="Times New Roman" panose="02020603050405020304" pitchFamily="18" charset="0"/>
                            </a:rPr>
                            <m:t>𝑡</m:t>
                          </m:r>
                        </m:sup>
                        <m:e>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kern="100">
                                  <a:latin typeface="Cambria Math" panose="02040503050406030204" pitchFamily="18" charset="0"/>
                                  <a:cs typeface="Times New Roman" panose="02020603050405020304" pitchFamily="18" charset="0"/>
                                </a:rPr>
                                <m:t>𝜂</m:t>
                              </m:r>
                            </m:e>
                            <m:sub>
                              <m:r>
                                <a:rPr lang="en-US" altLang="zh-CN" i="1" kern="100">
                                  <a:latin typeface="Cambria Math" panose="02040503050406030204" pitchFamily="18" charset="0"/>
                                  <a:cs typeface="Times New Roman" panose="02020603050405020304" pitchFamily="18" charset="0"/>
                                </a:rPr>
                                <m:t>𝑖</m:t>
                              </m:r>
                            </m:sub>
                          </m:sSub>
                        </m:e>
                      </m:nary>
                    </m:oMath>
                  </m:oMathPara>
                </a14:m>
                <a:endParaRPr lang="zh-CN" altLang="en-US" dirty="0"/>
              </a:p>
            </p:txBody>
          </p:sp>
        </mc:Choice>
        <mc:Fallback xmlns="">
          <p:sp>
            <p:nvSpPr>
              <p:cNvPr id="4" name="矩形 3">
                <a:extLst>
                  <a:ext uri="{FF2B5EF4-FFF2-40B4-BE49-F238E27FC236}">
                    <a16:creationId xmlns:a16="http://schemas.microsoft.com/office/drawing/2014/main" id="{D43F0343-E707-4DBF-9F2B-CCC41B705835}"/>
                  </a:ext>
                </a:extLst>
              </p:cNvPr>
              <p:cNvSpPr>
                <a:spLocks noRot="1" noChangeAspect="1" noMove="1" noResize="1" noEditPoints="1" noAdjustHandles="1" noChangeArrowheads="1" noChangeShapeType="1" noTextEdit="1"/>
              </p:cNvSpPr>
              <p:nvPr/>
            </p:nvSpPr>
            <p:spPr>
              <a:xfrm>
                <a:off x="1531130" y="4201322"/>
                <a:ext cx="5364521" cy="1698735"/>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0704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2020/3/7</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13</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a:t>
            </a: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DC6BBEFC-E6A8-4F16-BF66-3330DE1E923B}"/>
              </a:ext>
            </a:extLst>
          </p:cNvPr>
          <p:cNvGrpSpPr/>
          <p:nvPr/>
        </p:nvGrpSpPr>
        <p:grpSpPr>
          <a:xfrm>
            <a:off x="539118" y="1303654"/>
            <a:ext cx="1870595" cy="441004"/>
            <a:chOff x="806824" y="2033195"/>
            <a:chExt cx="1967052" cy="441004"/>
          </a:xfrm>
        </p:grpSpPr>
        <p:sp>
          <p:nvSpPr>
            <p:cNvPr id="10" name="矩形 9">
              <a:extLst>
                <a:ext uri="{FF2B5EF4-FFF2-40B4-BE49-F238E27FC236}">
                  <a16:creationId xmlns:a16="http://schemas.microsoft.com/office/drawing/2014/main" id="{1A0BCBAC-7F04-44B1-89D0-26050B38E263}"/>
                </a:ext>
              </a:extLst>
            </p:cNvPr>
            <p:cNvSpPr/>
            <p:nvPr/>
          </p:nvSpPr>
          <p:spPr>
            <a:xfrm>
              <a:off x="806824" y="2033195"/>
              <a:ext cx="1967052" cy="4410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C40D605-6934-46F8-89BF-28191B69A730}"/>
                </a:ext>
              </a:extLst>
            </p:cNvPr>
            <p:cNvSpPr txBox="1"/>
            <p:nvPr/>
          </p:nvSpPr>
          <p:spPr>
            <a:xfrm>
              <a:off x="862449" y="2074089"/>
              <a:ext cx="1252227" cy="400110"/>
            </a:xfrm>
            <a:prstGeom prst="rect">
              <a:avLst/>
            </a:prstGeom>
            <a:noFill/>
          </p:spPr>
          <p:txBody>
            <a:bodyPr wrap="non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Measure RES</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5" name="矩形 4">
            <a:extLst>
              <a:ext uri="{FF2B5EF4-FFF2-40B4-BE49-F238E27FC236}">
                <a16:creationId xmlns:a16="http://schemas.microsoft.com/office/drawing/2014/main" id="{D3014532-42B7-4DB9-8CF5-2B0A31B40D63}"/>
              </a:ext>
            </a:extLst>
          </p:cNvPr>
          <p:cNvSpPr/>
          <p:nvPr/>
        </p:nvSpPr>
        <p:spPr>
          <a:xfrm>
            <a:off x="112955" y="5156022"/>
            <a:ext cx="8659906" cy="1200329"/>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For a stock that is less resilient (everything else equal), a shock</a:t>
            </a:r>
          </a:p>
          <a:p>
            <a:r>
              <a:rPr lang="en-US" altLang="zh-CN" sz="2400" dirty="0">
                <a:latin typeface="Times New Roman" panose="02020603050405020304" pitchFamily="18" charset="0"/>
                <a:cs typeface="Times New Roman" panose="02020603050405020304" pitchFamily="18" charset="0"/>
              </a:rPr>
              <a:t>creates a larger price impact (higher κ), and it endures longer (larger γ).</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D66D2B84-3416-46F3-9FFA-C62BA958F67E}"/>
                  </a:ext>
                </a:extLst>
              </p:cNvPr>
              <p:cNvSpPr/>
              <p:nvPr/>
            </p:nvSpPr>
            <p:spPr>
              <a:xfrm>
                <a:off x="2332840" y="3965680"/>
                <a:ext cx="4082079" cy="6765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𝑅𝐸𝑆</m:t>
                      </m:r>
                      <m:r>
                        <a:rPr lang="zh-CN" altLang="en-US" i="0">
                          <a:latin typeface="Cambria Math" panose="02040503050406030204" pitchFamily="18" charset="0"/>
                        </a:rPr>
                        <m:t>= </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1">
                                  <a:latin typeface="Cambria Math" panose="02040503050406030204" pitchFamily="18" charset="0"/>
                                </a:rPr>
                                <m:t>𝑐𝑜𝑣</m:t>
                              </m:r>
                              <m:r>
                                <a:rPr lang="zh-CN" altLang="en-US" i="0">
                                  <a:latin typeface="Cambria Math" panose="02040503050406030204" pitchFamily="18" charset="0"/>
                                </a:rPr>
                                <m:t>(</m:t>
                              </m:r>
                              <m:sSub>
                                <m:sSubPr>
                                  <m:ctrlPr>
                                    <a:rPr lang="zh-CN" altLang="en-US" i="1">
                                      <a:latin typeface="Cambria Math" panose="02040503050406030204" pitchFamily="18" charset="0"/>
                                    </a:rPr>
                                  </m:ctrlPr>
                                </m:sSubPr>
                                <m:e>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0">
                                          <a:latin typeface="Cambria Math" panose="02040503050406030204" pitchFamily="18" charset="0"/>
                                        </a:rPr>
                                        <m:t>0</m:t>
                                      </m:r>
                                    </m:sub>
                                  </m:sSub>
                                  <m:r>
                                    <a:rPr lang="zh-CN" altLang="en-US" i="0">
                                      <a:latin typeface="Cambria Math" panose="02040503050406030204" pitchFamily="18" charset="0"/>
                                    </a:rPr>
                                    <m:t>, </m:t>
                                  </m:r>
                                  <m:r>
                                    <a:rPr lang="zh-CN" altLang="en-US" i="1">
                                      <a:latin typeface="Cambria Math" panose="02040503050406030204" pitchFamily="18" charset="0"/>
                                    </a:rPr>
                                    <m:t>𝑃</m:t>
                                  </m:r>
                                </m:e>
                                <m:sub>
                                  <m:r>
                                    <a:rPr lang="zh-CN" altLang="en-US" i="1">
                                      <a:latin typeface="Cambria Math" panose="02040503050406030204" pitchFamily="18" charset="0"/>
                                    </a:rPr>
                                    <m:t>𝑇</m:t>
                                  </m:r>
                                </m:sub>
                              </m:sSub>
                              <m:r>
                                <a:rPr lang="zh-CN" altLang="en-US" i="0">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i="0">
                                      <a:latin typeface="Cambria Math" panose="02040503050406030204" pitchFamily="18" charset="0"/>
                                    </a:rPr>
                                    <m:t>2</m:t>
                                  </m:r>
                                </m:sub>
                              </m:sSub>
                            </m:e>
                          </m:d>
                        </m:num>
                        <m:den>
                          <m:sSup>
                            <m:sSupPr>
                              <m:ctrlPr>
                                <a:rPr lang="zh-CN" altLang="en-US" i="1">
                                  <a:latin typeface="Cambria Math" panose="02040503050406030204" pitchFamily="18" charset="0"/>
                                </a:rPr>
                              </m:ctrlPr>
                            </m:sSupPr>
                            <m:e>
                              <m:sSub>
                                <m:sSubPr>
                                  <m:ctrlPr>
                                    <a:rPr lang="zh-CN" altLang="en-US" i="1">
                                      <a:latin typeface="Cambria Math" panose="02040503050406030204" pitchFamily="18" charset="0"/>
                                    </a:rPr>
                                  </m:ctrlPr>
                                </m:sSubPr>
                                <m:e>
                                  <m:r>
                                    <a:rPr lang="zh-CN" altLang="en-US" i="1">
                                      <a:latin typeface="Cambria Math" panose="02040503050406030204" pitchFamily="18" charset="0"/>
                                    </a:rPr>
                                    <m:t>𝜎</m:t>
                                  </m:r>
                                </m:e>
                                <m:sub>
                                  <m:r>
                                    <a:rPr lang="zh-CN" altLang="en-US" i="1">
                                      <a:latin typeface="Cambria Math" panose="02040503050406030204" pitchFamily="18" charset="0"/>
                                    </a:rPr>
                                    <m:t>𝑣</m:t>
                                  </m:r>
                                </m:sub>
                              </m:sSub>
                            </m:e>
                            <m:sup>
                              <m:r>
                                <a:rPr lang="zh-CN" altLang="en-US" i="0">
                                  <a:latin typeface="Cambria Math" panose="02040503050406030204" pitchFamily="18" charset="0"/>
                                </a:rPr>
                                <m:t>2</m:t>
                              </m:r>
                            </m:sup>
                          </m:sSup>
                        </m:den>
                      </m:f>
                      <m:r>
                        <a:rPr lang="zh-CN" altLang="en-US" i="0">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𝑘</m:t>
                          </m:r>
                        </m:e>
                        <m:sup>
                          <m:r>
                            <a:rPr lang="zh-CN" altLang="en-US" i="0">
                              <a:latin typeface="Cambria Math" panose="02040503050406030204" pitchFamily="18" charset="0"/>
                            </a:rPr>
                            <m:t>2</m:t>
                          </m:r>
                        </m:sup>
                      </m:sSup>
                      <m:sSup>
                        <m:sSupPr>
                          <m:ctrlPr>
                            <a:rPr lang="zh-CN" altLang="en-US" i="1">
                              <a:latin typeface="Cambria Math" panose="02040503050406030204" pitchFamily="18" charset="0"/>
                            </a:rPr>
                          </m:ctrlPr>
                        </m:sSupPr>
                        <m:e>
                          <m:r>
                            <a:rPr lang="zh-CN" altLang="en-US" i="1">
                              <a:latin typeface="Cambria Math" panose="02040503050406030204" pitchFamily="18" charset="0"/>
                            </a:rPr>
                            <m:t>𝛾</m:t>
                          </m:r>
                        </m:e>
                        <m:sup>
                          <m:r>
                            <a:rPr lang="zh-CN" altLang="en-US" i="0">
                              <a:latin typeface="Cambria Math" panose="02040503050406030204" pitchFamily="18" charset="0"/>
                            </a:rPr>
                            <m:t>2</m:t>
                          </m:r>
                        </m:sup>
                      </m:sSup>
                    </m:oMath>
                  </m:oMathPara>
                </a14:m>
                <a:endParaRPr lang="zh-CN" altLang="en-US" dirty="0"/>
              </a:p>
            </p:txBody>
          </p:sp>
        </mc:Choice>
        <mc:Fallback xmlns="">
          <p:sp>
            <p:nvSpPr>
              <p:cNvPr id="4" name="矩形 3">
                <a:extLst>
                  <a:ext uri="{FF2B5EF4-FFF2-40B4-BE49-F238E27FC236}">
                    <a16:creationId xmlns:a16="http://schemas.microsoft.com/office/drawing/2014/main" id="{D66D2B84-3416-46F3-9FFA-C62BA958F67E}"/>
                  </a:ext>
                </a:extLst>
              </p:cNvPr>
              <p:cNvSpPr>
                <a:spLocks noRot="1" noChangeAspect="1" noMove="1" noResize="1" noEditPoints="1" noAdjustHandles="1" noChangeArrowheads="1" noChangeShapeType="1" noTextEdit="1"/>
              </p:cNvSpPr>
              <p:nvPr/>
            </p:nvSpPr>
            <p:spPr>
              <a:xfrm>
                <a:off x="2332840" y="3965680"/>
                <a:ext cx="4082079" cy="67659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83972A42-631E-4B32-B697-7DA4FD62DB58}"/>
                  </a:ext>
                </a:extLst>
              </p:cNvPr>
              <p:cNvSpPr/>
              <p:nvPr/>
            </p:nvSpPr>
            <p:spPr>
              <a:xfrm>
                <a:off x="112955" y="1544603"/>
                <a:ext cx="8160348" cy="2252733"/>
              </a:xfrm>
              <a:prstGeom prst="rect">
                <a:avLst/>
              </a:prstGeom>
            </p:spPr>
            <p:txBody>
              <a:bodyPr wrap="square">
                <a:spAutoFit/>
              </a:bodyPr>
              <a:lstStyle/>
              <a:p>
                <a:pPr marL="228600" indent="266700" algn="just">
                  <a:spcAft>
                    <a:spcPts val="0"/>
                  </a:spcAft>
                </a:pPr>
                <a:endParaRPr lang="en-US" altLang="zh-CN" kern="100" dirty="0">
                  <a:latin typeface="等线"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𝑐𝑜𝑣</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0</m:t>
                              </m:r>
                            </m:sub>
                          </m:sSub>
                          <m:r>
                            <a:rPr lang="en-US" altLang="zh-CN" i="1">
                              <a:latin typeface="Cambria Math" panose="02040503050406030204" pitchFamily="18" charset="0"/>
                            </a:rPr>
                            <m:t>, </m:t>
                          </m:r>
                          <m:r>
                            <a:rPr lang="en-US" altLang="zh-CN" i="1">
                              <a:latin typeface="Cambria Math" panose="02040503050406030204" pitchFamily="18" charset="0"/>
                            </a:rPr>
                            <m:t>𝑃</m:t>
                          </m:r>
                        </m:e>
                        <m:sub>
                          <m:r>
                            <a:rPr lang="en-US" altLang="zh-CN" i="1">
                              <a:latin typeface="Cambria Math" panose="02040503050406030204" pitchFamily="18" charset="0"/>
                            </a:rPr>
                            <m:t>𝑇</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𝑐𝑜𝑣</m:t>
                      </m:r>
                      <m:r>
                        <a:rPr lang="en-US" altLang="zh-CN" i="1">
                          <a:latin typeface="Cambria Math" panose="02040503050406030204" pitchFamily="18" charset="0"/>
                        </a:rPr>
                        <m:t>(</m:t>
                      </m:r>
                      <m:r>
                        <a:rPr lang="en-US" altLang="zh-CN" i="1">
                          <a:latin typeface="Cambria Math" panose="02040503050406030204" pitchFamily="18" charset="0"/>
                        </a:rPr>
                        <m:t>𝛾</m:t>
                      </m:r>
                      <m:r>
                        <a:rPr lang="en-US" altLang="zh-CN" i="1">
                          <a:latin typeface="Cambria Math" panose="02040503050406030204" pitchFamily="18" charset="0"/>
                        </a:rPr>
                        <m:t>𝑘</m:t>
                      </m:r>
                      <m:sSub>
                        <m:sSubPr>
                          <m:ctrlPr>
                            <a:rPr lang="zh-CN"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𝑣</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𝜀</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i="1">
                              <a:latin typeface="Cambria Math" panose="02040503050406030204" pitchFamily="18" charset="0"/>
                            </a:rPr>
                            <m:t>2</m:t>
                          </m:r>
                        </m:sub>
                      </m:sSub>
                      <m:r>
                        <a:rPr lang="en-US" altLang="zh-CN" i="1">
                          <a:latin typeface="Cambria Math" panose="02040503050406030204" pitchFamily="18" charset="0"/>
                        </a:rPr>
                        <m:t>, </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𝛾</m:t>
                              </m:r>
                            </m:e>
                            <m:sup>
                              <m:r>
                                <a:rPr lang="en-US" altLang="zh-CN" i="1">
                                  <a:latin typeface="Cambria Math" panose="02040503050406030204" pitchFamily="18" charset="0"/>
                                </a:rPr>
                                <m:t>𝑇</m:t>
                              </m:r>
                              <m:r>
                                <a:rPr lang="en-US" altLang="zh-CN" i="1">
                                  <a:latin typeface="Cambria Math" panose="02040503050406030204" pitchFamily="18" charset="0"/>
                                </a:rPr>
                                <m:t>−1</m:t>
                              </m:r>
                            </m:sup>
                          </m:sSup>
                          <m:r>
                            <a:rPr lang="en-US" altLang="zh-CN" i="1">
                              <a:latin typeface="Cambria Math" panose="02040503050406030204" pitchFamily="18" charset="0"/>
                            </a:rPr>
                            <m:t>−</m:t>
                          </m:r>
                          <m:r>
                            <a:rPr lang="en-US" altLang="zh-CN" i="1">
                              <a:latin typeface="Cambria Math" panose="02040503050406030204" pitchFamily="18" charset="0"/>
                            </a:rPr>
                            <m:t>𝛾</m:t>
                          </m:r>
                        </m:e>
                      </m:d>
                      <m:r>
                        <a:rPr lang="en-US" altLang="zh-CN" i="1">
                          <a:latin typeface="Cambria Math" panose="02040503050406030204" pitchFamily="18" charset="0"/>
                        </a:rPr>
                        <m:t>𝑘</m:t>
                      </m:r>
                      <m:sSub>
                        <m:sSubPr>
                          <m:ctrlPr>
                            <a:rPr lang="zh-CN"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𝑣</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𝜀</m:t>
                          </m:r>
                        </m:e>
                        <m:sub>
                          <m:r>
                            <a:rPr lang="en-US" altLang="zh-CN" i="1">
                              <a:latin typeface="Cambria Math" panose="02040503050406030204" pitchFamily="18" charset="0"/>
                            </a:rPr>
                            <m:t>1</m:t>
                          </m:r>
                        </m:sub>
                      </m:sSub>
                      <m:r>
                        <a:rPr lang="en-US" altLang="zh-CN" i="1">
                          <a:latin typeface="Cambria Math" panose="02040503050406030204" pitchFamily="18" charset="0"/>
                        </a:rPr>
                        <m:t>+</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=3</m:t>
                          </m:r>
                        </m:sub>
                        <m:sup>
                          <m:r>
                            <a:rPr lang="en-US" altLang="zh-CN" b="0" i="1" smtClean="0">
                              <a:latin typeface="Cambria Math" panose="02040503050406030204" pitchFamily="18" charset="0"/>
                            </a:rPr>
                            <m:t>𝑇</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𝜂</m:t>
                              </m:r>
                            </m:e>
                            <m:sub>
                              <m:r>
                                <a:rPr lang="en-US" altLang="zh-CN" i="1">
                                  <a:latin typeface="Cambria Math" panose="02040503050406030204" pitchFamily="18" charset="0"/>
                                </a:rPr>
                                <m:t>𝑖</m:t>
                              </m:r>
                            </m:sub>
                          </m:sSub>
                        </m:e>
                      </m:nary>
                    </m:oMath>
                  </m:oMathPara>
                </a14:m>
                <a:endParaRPr lang="zh-CN"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𝛾</m:t>
                      </m:r>
                      <m:r>
                        <a:rPr lang="en-US" altLang="zh-CN" i="1">
                          <a:latin typeface="Cambria Math" panose="02040503050406030204" pitchFamily="18" charset="0"/>
                        </a:rPr>
                        <m:t>𝑘</m:t>
                      </m:r>
                      <m:sSub>
                        <m:sSubPr>
                          <m:ctrlPr>
                            <a:rPr lang="zh-CN"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𝑣</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𝜀</m:t>
                          </m:r>
                        </m:e>
                        <m:sub>
                          <m:r>
                            <a:rPr lang="en-US" altLang="zh-CN" i="1">
                              <a:latin typeface="Cambria Math" panose="02040503050406030204" pitchFamily="18" charset="0"/>
                            </a:rPr>
                            <m:t>1</m:t>
                          </m:r>
                        </m:sub>
                      </m:sSub>
                      <m:r>
                        <a:rPr lang="en-US" altLang="zh-CN" i="1">
                          <a:latin typeface="Cambria Math" panose="02040503050406030204" pitchFamily="18" charset="0"/>
                        </a:rPr>
                        <m:t>∗</m:t>
                      </m:r>
                      <m:d>
                        <m:dPr>
                          <m:ctrlPr>
                            <a:rPr lang="zh-CN" altLang="zh-CN" i="1">
                              <a:latin typeface="Cambria Math" panose="02040503050406030204" pitchFamily="18" charset="0"/>
                            </a:rPr>
                          </m:ctrlPr>
                        </m:dPr>
                        <m:e>
                          <m:sSup>
                            <m:sSupPr>
                              <m:ctrlPr>
                                <a:rPr lang="zh-CN" altLang="zh-CN" i="1">
                                  <a:latin typeface="Cambria Math" panose="02040503050406030204" pitchFamily="18" charset="0"/>
                                </a:rPr>
                              </m:ctrlPr>
                            </m:sSupPr>
                            <m:e>
                              <m:r>
                                <a:rPr lang="en-US" altLang="zh-CN" i="1">
                                  <a:latin typeface="Cambria Math" panose="02040503050406030204" pitchFamily="18" charset="0"/>
                                </a:rPr>
                                <m:t>𝛾</m:t>
                              </m:r>
                            </m:e>
                            <m:sup>
                              <m:r>
                                <a:rPr lang="en-US" altLang="zh-CN" i="1">
                                  <a:latin typeface="Cambria Math" panose="02040503050406030204" pitchFamily="18" charset="0"/>
                                </a:rPr>
                                <m:t>𝑇</m:t>
                              </m:r>
                              <m:r>
                                <a:rPr lang="en-US" altLang="zh-CN" i="1">
                                  <a:latin typeface="Cambria Math" panose="02040503050406030204" pitchFamily="18" charset="0"/>
                                </a:rPr>
                                <m:t>−1</m:t>
                              </m:r>
                            </m:sup>
                          </m:sSup>
                          <m:r>
                            <a:rPr lang="en-US" altLang="zh-CN" i="1">
                              <a:latin typeface="Cambria Math" panose="02040503050406030204" pitchFamily="18" charset="0"/>
                            </a:rPr>
                            <m:t>−</m:t>
                          </m:r>
                          <m:r>
                            <a:rPr lang="en-US" altLang="zh-CN" i="1">
                              <a:latin typeface="Cambria Math" panose="02040503050406030204" pitchFamily="18" charset="0"/>
                            </a:rPr>
                            <m:t>𝛾</m:t>
                          </m:r>
                        </m:e>
                      </m:d>
                      <m:r>
                        <a:rPr lang="en-US" altLang="zh-CN" i="1">
                          <a:latin typeface="Cambria Math" panose="02040503050406030204" pitchFamily="18" charset="0"/>
                        </a:rPr>
                        <m:t>𝑘</m:t>
                      </m:r>
                      <m:sSub>
                        <m:sSubPr>
                          <m:ctrlPr>
                            <a:rPr lang="zh-CN"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𝑣</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𝜀</m:t>
                          </m:r>
                        </m:e>
                        <m:sub>
                          <m:r>
                            <a:rPr lang="en-US" altLang="zh-CN" i="1">
                              <a:latin typeface="Cambria Math" panose="02040503050406030204" pitchFamily="18" charset="0"/>
                            </a:rPr>
                            <m:t>1</m:t>
                          </m:r>
                        </m:sub>
                      </m:sSub>
                    </m:oMath>
                  </m:oMathPara>
                </a14:m>
                <a:endParaRPr lang="zh-CN"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2</m:t>
                          </m:r>
                        </m:sup>
                      </m:sSup>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𝑣</m:t>
                              </m:r>
                            </m:sub>
                          </m:sSub>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𝛾</m:t>
                          </m:r>
                        </m:e>
                        <m:sup>
                          <m:r>
                            <a:rPr lang="en-US" altLang="zh-CN" i="1">
                              <a:latin typeface="Cambria Math" panose="02040503050406030204" pitchFamily="18" charset="0"/>
                            </a:rPr>
                            <m:t>2</m:t>
                          </m:r>
                        </m:sup>
                      </m:sSup>
                      <m:d>
                        <m:dPr>
                          <m:ctrlPr>
                            <a:rPr lang="zh-CN" altLang="zh-CN" i="1">
                              <a:latin typeface="Cambria Math" panose="02040503050406030204" pitchFamily="18" charset="0"/>
                            </a:rPr>
                          </m:ctrlPr>
                        </m:dPr>
                        <m:e>
                          <m:r>
                            <a:rPr lang="en-US" altLang="zh-CN" i="1">
                              <a:latin typeface="Cambria Math" panose="02040503050406030204" pitchFamily="18" charset="0"/>
                            </a:rPr>
                            <m:t>1−</m:t>
                          </m:r>
                          <m:sSup>
                            <m:sSupPr>
                              <m:ctrlPr>
                                <a:rPr lang="zh-CN" altLang="zh-CN" i="1">
                                  <a:latin typeface="Cambria Math" panose="02040503050406030204" pitchFamily="18" charset="0"/>
                                </a:rPr>
                              </m:ctrlPr>
                            </m:sSupPr>
                            <m:e>
                              <m:r>
                                <a:rPr lang="en-US" altLang="zh-CN" i="1">
                                  <a:latin typeface="Cambria Math" panose="02040503050406030204" pitchFamily="18" charset="0"/>
                                </a:rPr>
                                <m:t>𝛾</m:t>
                              </m:r>
                            </m:e>
                            <m:sup>
                              <m:r>
                                <a:rPr lang="en-US" altLang="zh-CN" i="1">
                                  <a:latin typeface="Cambria Math" panose="02040503050406030204" pitchFamily="18" charset="0"/>
                                </a:rPr>
                                <m:t>𝑇</m:t>
                              </m:r>
                              <m:r>
                                <a:rPr lang="en-US" altLang="zh-CN" i="1">
                                  <a:latin typeface="Cambria Math" panose="02040503050406030204" pitchFamily="18" charset="0"/>
                                </a:rPr>
                                <m:t>−2</m:t>
                              </m:r>
                            </m:sup>
                          </m:sSup>
                        </m:e>
                      </m:d>
                    </m:oMath>
                  </m:oMathPara>
                </a14:m>
                <a:endParaRPr lang="zh-CN" altLang="zh-CN" dirty="0"/>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𝑘</m:t>
                          </m:r>
                        </m:e>
                        <m:sup>
                          <m:r>
                            <a:rPr lang="en-US" altLang="zh-CN" i="1">
                              <a:latin typeface="Cambria Math" panose="02040503050406030204" pitchFamily="18" charset="0"/>
                            </a:rPr>
                            <m:t>2</m:t>
                          </m:r>
                        </m:sup>
                      </m:sSup>
                      <m:sSup>
                        <m:sSupPr>
                          <m:ctrlPr>
                            <a:rPr lang="zh-CN" altLang="zh-CN" i="1">
                              <a:latin typeface="Cambria Math" panose="02040503050406030204" pitchFamily="18" charset="0"/>
                            </a:rPr>
                          </m:ctrlPr>
                        </m:sSupPr>
                        <m:e>
                          <m:sSub>
                            <m:sSubPr>
                              <m:ctrlPr>
                                <a:rPr lang="zh-CN" altLang="zh-CN" i="1">
                                  <a:latin typeface="Cambria Math" panose="02040503050406030204" pitchFamily="18" charset="0"/>
                                </a:rPr>
                              </m:ctrlPr>
                            </m:sSubPr>
                            <m:e>
                              <m:r>
                                <a:rPr lang="en-US" altLang="zh-CN" i="1">
                                  <a:latin typeface="Cambria Math" panose="02040503050406030204" pitchFamily="18" charset="0"/>
                                </a:rPr>
                                <m:t>𝜎</m:t>
                              </m:r>
                            </m:e>
                            <m:sub>
                              <m:r>
                                <a:rPr lang="en-US" altLang="zh-CN" i="1">
                                  <a:latin typeface="Cambria Math" panose="02040503050406030204" pitchFamily="18" charset="0"/>
                                </a:rPr>
                                <m:t>𝑣</m:t>
                              </m:r>
                            </m:sub>
                          </m:sSub>
                        </m:e>
                        <m:sup>
                          <m:r>
                            <a:rPr lang="en-US" altLang="zh-CN" i="1">
                              <a:latin typeface="Cambria Math" panose="02040503050406030204" pitchFamily="18" charset="0"/>
                            </a:rPr>
                            <m:t>2</m:t>
                          </m:r>
                        </m:sup>
                      </m:sSup>
                      <m:sSup>
                        <m:sSupPr>
                          <m:ctrlPr>
                            <a:rPr lang="zh-CN" altLang="zh-CN" i="1">
                              <a:latin typeface="Cambria Math" panose="02040503050406030204" pitchFamily="18" charset="0"/>
                            </a:rPr>
                          </m:ctrlPr>
                        </m:sSupPr>
                        <m:e>
                          <m:r>
                            <a:rPr lang="en-US" altLang="zh-CN" i="1">
                              <a:latin typeface="Cambria Math" panose="02040503050406030204" pitchFamily="18" charset="0"/>
                            </a:rPr>
                            <m:t>𝛾</m:t>
                          </m:r>
                        </m:e>
                        <m:sup>
                          <m:r>
                            <a:rPr lang="en-US" altLang="zh-CN" i="1">
                              <a:latin typeface="Cambria Math" panose="02040503050406030204" pitchFamily="18" charset="0"/>
                            </a:rPr>
                            <m:t>2</m:t>
                          </m:r>
                        </m:sup>
                      </m:sSup>
                    </m:oMath>
                  </m:oMathPara>
                </a14:m>
                <a:endParaRPr lang="zh-CN" altLang="zh-CN" dirty="0"/>
              </a:p>
              <a:p>
                <a:pPr marL="228600" indent="266700" algn="just">
                  <a:spcAft>
                    <a:spcPts val="0"/>
                  </a:spcAft>
                </a:pPr>
                <a:endParaRPr lang="zh-CN" altLang="zh-CN" kern="100" dirty="0">
                  <a:latin typeface="等线" panose="02010600030101010101" pitchFamily="2" charset="-122"/>
                  <a:cs typeface="Times New Roman" panose="02020603050405020304" pitchFamily="18" charset="0"/>
                </a:endParaRPr>
              </a:p>
            </p:txBody>
          </p:sp>
        </mc:Choice>
        <mc:Fallback xmlns="">
          <p:sp>
            <p:nvSpPr>
              <p:cNvPr id="12" name="矩形 11">
                <a:extLst>
                  <a:ext uri="{FF2B5EF4-FFF2-40B4-BE49-F238E27FC236}">
                    <a16:creationId xmlns:a16="http://schemas.microsoft.com/office/drawing/2014/main" id="{83972A42-631E-4B32-B697-7DA4FD62DB58}"/>
                  </a:ext>
                </a:extLst>
              </p:cNvPr>
              <p:cNvSpPr>
                <a:spLocks noRot="1" noChangeAspect="1" noMove="1" noResize="1" noEditPoints="1" noAdjustHandles="1" noChangeArrowheads="1" noChangeShapeType="1" noTextEdit="1"/>
              </p:cNvSpPr>
              <p:nvPr/>
            </p:nvSpPr>
            <p:spPr>
              <a:xfrm>
                <a:off x="112955" y="1544603"/>
                <a:ext cx="8160348" cy="2252733"/>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00696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2020/3/7</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14</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a:t>
            </a: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DC6BBEFC-E6A8-4F16-BF66-3330DE1E923B}"/>
              </a:ext>
            </a:extLst>
          </p:cNvPr>
          <p:cNvGrpSpPr/>
          <p:nvPr/>
        </p:nvGrpSpPr>
        <p:grpSpPr>
          <a:xfrm>
            <a:off x="539118" y="1303654"/>
            <a:ext cx="2516053" cy="441004"/>
            <a:chOff x="806824" y="2033195"/>
            <a:chExt cx="1967052" cy="441004"/>
          </a:xfrm>
        </p:grpSpPr>
        <p:sp>
          <p:nvSpPr>
            <p:cNvPr id="10" name="矩形 9">
              <a:extLst>
                <a:ext uri="{FF2B5EF4-FFF2-40B4-BE49-F238E27FC236}">
                  <a16:creationId xmlns:a16="http://schemas.microsoft.com/office/drawing/2014/main" id="{1A0BCBAC-7F04-44B1-89D0-26050B38E263}"/>
                </a:ext>
              </a:extLst>
            </p:cNvPr>
            <p:cNvSpPr/>
            <p:nvPr/>
          </p:nvSpPr>
          <p:spPr>
            <a:xfrm>
              <a:off x="806824" y="2033195"/>
              <a:ext cx="1967052" cy="4410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C40D605-6934-46F8-89BF-28191B69A730}"/>
                </a:ext>
              </a:extLst>
            </p:cNvPr>
            <p:cNvSpPr txBox="1"/>
            <p:nvPr/>
          </p:nvSpPr>
          <p:spPr>
            <a:xfrm>
              <a:off x="862449" y="2074089"/>
              <a:ext cx="1252227" cy="400110"/>
            </a:xfrm>
            <a:prstGeom prst="rect">
              <a:avLst/>
            </a:prstGeom>
            <a:noFill/>
          </p:spPr>
          <p:txBody>
            <a:bodyPr wrap="non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Measure RES</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D3014532-42B7-4DB9-8CF5-2B0A31B40D63}"/>
                  </a:ext>
                </a:extLst>
              </p:cNvPr>
              <p:cNvSpPr/>
              <p:nvPr/>
            </p:nvSpPr>
            <p:spPr>
              <a:xfrm>
                <a:off x="0" y="2459504"/>
                <a:ext cx="8659906" cy="3046988"/>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Appropriate selection of times </a:t>
                </a: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𝑡</m:t>
                        </m:r>
                      </m:e>
                      <m:sub>
                        <m:r>
                          <a:rPr lang="en-US" altLang="zh-CN" sz="2400" b="0" i="1" dirty="0" smtClean="0">
                            <a:latin typeface="Cambria Math" panose="02040503050406030204" pitchFamily="18" charset="0"/>
                            <a:cs typeface="Times New Roman" panose="02020603050405020304" pitchFamily="18" charset="0"/>
                          </a:rPr>
                          <m:t>2</m:t>
                        </m:r>
                      </m:sub>
                    </m:sSub>
                  </m:oMath>
                </a14:m>
                <a:r>
                  <a:rPr lang="en-US" altLang="zh-CN" sz="2400" dirty="0">
                    <a:latin typeface="Times New Roman" panose="02020603050405020304" pitchFamily="18" charset="0"/>
                    <a:cs typeface="Times New Roman" panose="02020603050405020304" pitchFamily="18" charset="0"/>
                  </a:rPr>
                  <a:t> and T should satisfy three conditions: </a:t>
                </a:r>
              </a:p>
              <a:p>
                <a:r>
                  <a:rPr lang="en-US" altLang="zh-CN" sz="2400" dirty="0">
                    <a:latin typeface="Times New Roman" panose="02020603050405020304" pitchFamily="18" charset="0"/>
                    <a:cs typeface="Times New Roman" panose="02020603050405020304" pitchFamily="18" charset="0"/>
                  </a:rPr>
                  <a:t>(1) the period between time 0 and time </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𝑡</m:t>
                        </m:r>
                      </m:e>
                      <m:sub>
                        <m:r>
                          <a:rPr lang="en-US" altLang="zh-CN" sz="2400" i="1" dirty="0">
                            <a:latin typeface="Cambria Math" panose="02040503050406030204" pitchFamily="18" charset="0"/>
                            <a:cs typeface="Times New Roman" panose="02020603050405020304" pitchFamily="18" charset="0"/>
                          </a:rPr>
                          <m:t>2</m:t>
                        </m:r>
                      </m:sub>
                    </m:sSub>
                  </m:oMath>
                </a14:m>
                <a:r>
                  <a:rPr lang="en-US" altLang="zh-CN" sz="2400" dirty="0">
                    <a:latin typeface="Times New Roman" panose="02020603050405020304" pitchFamily="18" charset="0"/>
                    <a:cs typeface="Times New Roman" panose="02020603050405020304" pitchFamily="18" charset="0"/>
                  </a:rPr>
                  <a:t> is sufficient for liquidity shocks to occur, </a:t>
                </a:r>
              </a:p>
              <a:p>
                <a:r>
                  <a:rPr lang="en-US" altLang="zh-CN" sz="2400" dirty="0">
                    <a:latin typeface="Times New Roman" panose="02020603050405020304" pitchFamily="18" charset="0"/>
                    <a:cs typeface="Times New Roman" panose="02020603050405020304" pitchFamily="18" charset="0"/>
                  </a:rPr>
                  <a:t>(2) stocks can be differentiated according to their relative reparations as of time</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𝑡</m:t>
                        </m:r>
                      </m:e>
                      <m:sub>
                        <m:r>
                          <a:rPr lang="en-US" altLang="zh-CN" sz="2400" i="1" dirty="0">
                            <a:latin typeface="Cambria Math" panose="02040503050406030204" pitchFamily="18" charset="0"/>
                            <a:cs typeface="Times New Roman" panose="02020603050405020304" pitchFamily="18" charset="0"/>
                          </a:rPr>
                          <m:t>2</m:t>
                        </m:r>
                      </m:sub>
                    </m:sSub>
                  </m:oMath>
                </a14:m>
                <a:r>
                  <a:rPr lang="en-US" altLang="zh-CN" sz="2400" dirty="0">
                    <a:latin typeface="Times New Roman" panose="02020603050405020304" pitchFamily="18" charset="0"/>
                    <a:cs typeface="Times New Roman" panose="02020603050405020304" pitchFamily="18" charset="0"/>
                  </a:rPr>
                  <a:t>,</a:t>
                </a:r>
              </a:p>
              <a:p>
                <a:r>
                  <a:rPr lang="en-US" altLang="zh-CN" sz="2400" dirty="0">
                    <a:latin typeface="Times New Roman" panose="02020603050405020304" pitchFamily="18" charset="0"/>
                    <a:cs typeface="Times New Roman" panose="02020603050405020304" pitchFamily="18" charset="0"/>
                  </a:rPr>
                  <a:t>(3) time T is sufficiently far from time </a:t>
                </a:r>
                <a14:m>
                  <m:oMath xmlns:m="http://schemas.openxmlformats.org/officeDocument/2006/math">
                    <m:sSub>
                      <m:sSubPr>
                        <m:ctrlPr>
                          <a:rPr lang="en-US" altLang="zh-CN" sz="2400" i="1" dirty="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𝑡</m:t>
                        </m:r>
                      </m:e>
                      <m:sub>
                        <m:r>
                          <a:rPr lang="en-US" altLang="zh-CN" sz="2400" i="1" dirty="0">
                            <a:latin typeface="Cambria Math" panose="02040503050406030204" pitchFamily="18" charset="0"/>
                            <a:cs typeface="Times New Roman" panose="02020603050405020304" pitchFamily="18" charset="0"/>
                          </a:rPr>
                          <m:t>2</m:t>
                        </m:r>
                      </m:sub>
                    </m:sSub>
                  </m:oMath>
                </a14:m>
                <a:r>
                  <a:rPr lang="en-US" altLang="zh-CN" sz="2400" dirty="0">
                    <a:latin typeface="Times New Roman" panose="02020603050405020304" pitchFamily="18" charset="0"/>
                    <a:cs typeface="Times New Roman" panose="02020603050405020304" pitchFamily="18" charset="0"/>
                  </a:rPr>
                  <a:t> so that reparations can be completed for all stocks.</a:t>
                </a:r>
              </a:p>
            </p:txBody>
          </p:sp>
        </mc:Choice>
        <mc:Fallback xmlns="">
          <p:sp>
            <p:nvSpPr>
              <p:cNvPr id="5" name="矩形 4">
                <a:extLst>
                  <a:ext uri="{FF2B5EF4-FFF2-40B4-BE49-F238E27FC236}">
                    <a16:creationId xmlns:a16="http://schemas.microsoft.com/office/drawing/2014/main" id="{D3014532-42B7-4DB9-8CF5-2B0A31B40D63}"/>
                  </a:ext>
                </a:extLst>
              </p:cNvPr>
              <p:cNvSpPr>
                <a:spLocks noRot="1" noChangeAspect="1" noMove="1" noResize="1" noEditPoints="1" noAdjustHandles="1" noChangeArrowheads="1" noChangeShapeType="1" noTextEdit="1"/>
              </p:cNvSpPr>
              <p:nvPr/>
            </p:nvSpPr>
            <p:spPr>
              <a:xfrm>
                <a:off x="0" y="2459504"/>
                <a:ext cx="8659906" cy="3046988"/>
              </a:xfrm>
              <a:prstGeom prst="rect">
                <a:avLst/>
              </a:prstGeom>
              <a:blipFill>
                <a:blip r:embed="rId3"/>
                <a:stretch>
                  <a:fillRect l="-1056" t="-1600" r="-1056" b="-3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14092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2020/3/7</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15</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a:t>
            </a: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DC6BBEFC-E6A8-4F16-BF66-3330DE1E923B}"/>
              </a:ext>
            </a:extLst>
          </p:cNvPr>
          <p:cNvGrpSpPr/>
          <p:nvPr/>
        </p:nvGrpSpPr>
        <p:grpSpPr>
          <a:xfrm>
            <a:off x="528360" y="1136641"/>
            <a:ext cx="2516053" cy="441004"/>
            <a:chOff x="806824" y="2033195"/>
            <a:chExt cx="1967052" cy="441004"/>
          </a:xfrm>
        </p:grpSpPr>
        <p:sp>
          <p:nvSpPr>
            <p:cNvPr id="10" name="矩形 9">
              <a:extLst>
                <a:ext uri="{FF2B5EF4-FFF2-40B4-BE49-F238E27FC236}">
                  <a16:creationId xmlns:a16="http://schemas.microsoft.com/office/drawing/2014/main" id="{1A0BCBAC-7F04-44B1-89D0-26050B38E263}"/>
                </a:ext>
              </a:extLst>
            </p:cNvPr>
            <p:cNvSpPr/>
            <p:nvPr/>
          </p:nvSpPr>
          <p:spPr>
            <a:xfrm>
              <a:off x="806824" y="2033195"/>
              <a:ext cx="1967052" cy="4410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C40D605-6934-46F8-89BF-28191B69A730}"/>
                </a:ext>
              </a:extLst>
            </p:cNvPr>
            <p:cNvSpPr txBox="1"/>
            <p:nvPr/>
          </p:nvSpPr>
          <p:spPr>
            <a:xfrm>
              <a:off x="862449" y="2074089"/>
              <a:ext cx="1252227" cy="400110"/>
            </a:xfrm>
            <a:prstGeom prst="rect">
              <a:avLst/>
            </a:prstGeom>
            <a:noFill/>
          </p:spPr>
          <p:txBody>
            <a:bodyPr wrap="non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Measure RES</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5" name="矩形 4">
            <a:extLst>
              <a:ext uri="{FF2B5EF4-FFF2-40B4-BE49-F238E27FC236}">
                <a16:creationId xmlns:a16="http://schemas.microsoft.com/office/drawing/2014/main" id="{D3014532-42B7-4DB9-8CF5-2B0A31B40D63}"/>
              </a:ext>
            </a:extLst>
          </p:cNvPr>
          <p:cNvSpPr/>
          <p:nvPr/>
        </p:nvSpPr>
        <p:spPr>
          <a:xfrm>
            <a:off x="174811" y="1678672"/>
            <a:ext cx="8794377" cy="4893647"/>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We define the first interval (time 0 to time 2) to be 9:30 to 10:00, and the second interval (time 2 to time T) to be 10:00 to 16:00. </a:t>
            </a:r>
          </a:p>
          <a:p>
            <a:r>
              <a:rPr lang="en-US" altLang="zh-CN" sz="2400" dirty="0">
                <a:latin typeface="Times New Roman" panose="02020603050405020304" pitchFamily="18" charset="0"/>
                <a:cs typeface="Times New Roman" panose="02020603050405020304" pitchFamily="18" charset="0"/>
              </a:rPr>
              <a:t>The first interval is more likely to capture liquidity shocks(a crucial time for trading and price formation), whereas the second allows for the reparation of the shocks.</a:t>
            </a: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We assess a stock’s monthly resiliency (RES) based on the covariance of two intraday returns: an opening return (9:30 to 10:00), and a rest of the day return (10:00 to 16:00), where the covariance is divided by the variance of daily returns. We use daily return volatility as our measure of fundamental volatility.</a:t>
            </a: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0C45F5D9-2057-472F-8754-EE11758A9A4B}"/>
                  </a:ext>
                </a:extLst>
              </p:cNvPr>
              <p:cNvSpPr/>
              <p:nvPr/>
            </p:nvSpPr>
            <p:spPr>
              <a:xfrm>
                <a:off x="2352563" y="3787197"/>
                <a:ext cx="3119700" cy="6765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𝑅𝐸𝑆</m:t>
                      </m:r>
                      <m:r>
                        <a:rPr lang="zh-CN" altLang="en-US">
                          <a:latin typeface="Cambria Math" panose="02040503050406030204" pitchFamily="18" charset="0"/>
                        </a:rPr>
                        <m:t>= </m:t>
                      </m:r>
                      <m:f>
                        <m:fPr>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1">
                                  <a:latin typeface="Cambria Math" panose="02040503050406030204" pitchFamily="18" charset="0"/>
                                </a:rPr>
                                <m:t>𝑐𝑜𝑣</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a:latin typeface="Cambria Math" panose="02040503050406030204" pitchFamily="18" charset="0"/>
                                        </a:rPr>
                                        <m:t>2</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a:latin typeface="Cambria Math" panose="02040503050406030204" pitchFamily="18" charset="0"/>
                                        </a:rPr>
                                        <m:t>0</m:t>
                                      </m:r>
                                    </m:sub>
                                  </m:sSub>
                                  <m:r>
                                    <a:rPr lang="zh-CN" altLang="en-US">
                                      <a:latin typeface="Cambria Math" panose="02040503050406030204" pitchFamily="18" charset="0"/>
                                    </a:rPr>
                                    <m:t>, </m:t>
                                  </m:r>
                                  <m:r>
                                    <a:rPr lang="zh-CN" altLang="en-US" i="1">
                                      <a:latin typeface="Cambria Math" panose="02040503050406030204" pitchFamily="18" charset="0"/>
                                    </a:rPr>
                                    <m:t>𝑃</m:t>
                                  </m:r>
                                </m:e>
                                <m:sub>
                                  <m:r>
                                    <a:rPr lang="zh-CN" altLang="en-US" i="1">
                                      <a:latin typeface="Cambria Math" panose="02040503050406030204" pitchFamily="18" charset="0"/>
                                    </a:rPr>
                                    <m:t>𝑇</m:t>
                                  </m:r>
                                </m:sub>
                              </m:sSub>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𝑃</m:t>
                                  </m:r>
                                </m:e>
                                <m:sub>
                                  <m:r>
                                    <a:rPr lang="zh-CN" altLang="en-US">
                                      <a:latin typeface="Cambria Math" panose="02040503050406030204" pitchFamily="18" charset="0"/>
                                    </a:rPr>
                                    <m:t>2</m:t>
                                  </m:r>
                                </m:sub>
                              </m:sSub>
                            </m:e>
                          </m:d>
                        </m:num>
                        <m:den>
                          <m:sSup>
                            <m:sSupPr>
                              <m:ctrlPr>
                                <a:rPr lang="zh-CN" altLang="en-US" i="1">
                                  <a:latin typeface="Cambria Math" panose="02040503050406030204" pitchFamily="18" charset="0"/>
                                </a:rPr>
                              </m:ctrlPr>
                            </m:sSupPr>
                            <m:e>
                              <m:sSub>
                                <m:sSubPr>
                                  <m:ctrlPr>
                                    <a:rPr lang="zh-CN" altLang="en-US" i="1">
                                      <a:latin typeface="Cambria Math" panose="02040503050406030204" pitchFamily="18" charset="0"/>
                                    </a:rPr>
                                  </m:ctrlPr>
                                </m:sSubPr>
                                <m:e>
                                  <m:r>
                                    <a:rPr lang="zh-CN" altLang="en-US" i="1">
                                      <a:latin typeface="Cambria Math" panose="02040503050406030204" pitchFamily="18" charset="0"/>
                                    </a:rPr>
                                    <m:t>𝜎</m:t>
                                  </m:r>
                                </m:e>
                                <m:sub>
                                  <m:r>
                                    <a:rPr lang="zh-CN" altLang="en-US" i="1">
                                      <a:latin typeface="Cambria Math" panose="02040503050406030204" pitchFamily="18" charset="0"/>
                                    </a:rPr>
                                    <m:t>𝑣</m:t>
                                  </m:r>
                                </m:sub>
                              </m:sSub>
                            </m:e>
                            <m:sup>
                              <m:r>
                                <a:rPr lang="zh-CN" altLang="en-US">
                                  <a:latin typeface="Cambria Math" panose="02040503050406030204" pitchFamily="18" charset="0"/>
                                </a:rPr>
                                <m:t>2</m:t>
                              </m:r>
                            </m:sup>
                          </m:sSup>
                        </m:den>
                      </m:f>
                    </m:oMath>
                  </m:oMathPara>
                </a14:m>
                <a:endParaRPr lang="zh-CN" altLang="en-US" dirty="0"/>
              </a:p>
            </p:txBody>
          </p:sp>
        </mc:Choice>
        <mc:Fallback xmlns="">
          <p:sp>
            <p:nvSpPr>
              <p:cNvPr id="4" name="矩形 3">
                <a:extLst>
                  <a:ext uri="{FF2B5EF4-FFF2-40B4-BE49-F238E27FC236}">
                    <a16:creationId xmlns:a16="http://schemas.microsoft.com/office/drawing/2014/main" id="{0C45F5D9-2057-472F-8754-EE11758A9A4B}"/>
                  </a:ext>
                </a:extLst>
              </p:cNvPr>
              <p:cNvSpPr>
                <a:spLocks noRot="1" noChangeAspect="1" noMove="1" noResize="1" noEditPoints="1" noAdjustHandles="1" noChangeArrowheads="1" noChangeShapeType="1" noTextEdit="1"/>
              </p:cNvSpPr>
              <p:nvPr/>
            </p:nvSpPr>
            <p:spPr>
              <a:xfrm>
                <a:off x="2352563" y="3787197"/>
                <a:ext cx="3119700" cy="67659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0147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2020/3/7</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16</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49" y="295162"/>
            <a:ext cx="8375501"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Other Variable</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表格 4">
            <a:extLst>
              <a:ext uri="{FF2B5EF4-FFF2-40B4-BE49-F238E27FC236}">
                <a16:creationId xmlns:a16="http://schemas.microsoft.com/office/drawing/2014/main" id="{E6DC8248-310B-4FF5-83EB-E3E5F3ACD6E7}"/>
              </a:ext>
            </a:extLst>
          </p:cNvPr>
          <p:cNvGraphicFramePr>
            <a:graphicFrameLocks noGrp="1"/>
          </p:cNvGraphicFramePr>
          <p:nvPr>
            <p:extLst>
              <p:ext uri="{D42A27DB-BD31-4B8C-83A1-F6EECF244321}">
                <p14:modId xmlns:p14="http://schemas.microsoft.com/office/powerpoint/2010/main" val="125905706"/>
              </p:ext>
            </p:extLst>
          </p:nvPr>
        </p:nvGraphicFramePr>
        <p:xfrm>
          <a:off x="807845" y="1421225"/>
          <a:ext cx="7528309" cy="4404360"/>
        </p:xfrm>
        <a:graphic>
          <a:graphicData uri="http://schemas.openxmlformats.org/drawingml/2006/table">
            <a:tbl>
              <a:tblPr firstRow="1" bandRow="1">
                <a:tableStyleId>{5C22544A-7EE6-4342-B048-85BDC9FD1C3A}</a:tableStyleId>
              </a:tblPr>
              <a:tblGrid>
                <a:gridCol w="1859030">
                  <a:extLst>
                    <a:ext uri="{9D8B030D-6E8A-4147-A177-3AD203B41FA5}">
                      <a16:colId xmlns:a16="http://schemas.microsoft.com/office/drawing/2014/main" val="4114596616"/>
                    </a:ext>
                  </a:extLst>
                </a:gridCol>
                <a:gridCol w="5669279">
                  <a:extLst>
                    <a:ext uri="{9D8B030D-6E8A-4147-A177-3AD203B41FA5}">
                      <a16:colId xmlns:a16="http://schemas.microsoft.com/office/drawing/2014/main" val="1742406008"/>
                    </a:ext>
                  </a:extLst>
                </a:gridCol>
              </a:tblGrid>
              <a:tr h="370840">
                <a:tc>
                  <a:txBody>
                    <a:bodyPr/>
                    <a:lstStyle/>
                    <a:p>
                      <a:r>
                        <a:rPr lang="en-US" altLang="zh-CN" dirty="0"/>
                        <a:t>Variable</a:t>
                      </a:r>
                    </a:p>
                  </a:txBody>
                  <a:tcPr/>
                </a:tc>
                <a:tc>
                  <a:txBody>
                    <a:bodyPr/>
                    <a:lstStyle/>
                    <a:p>
                      <a:r>
                        <a:rPr lang="en-US" altLang="zh-CN" dirty="0"/>
                        <a:t>Calculation method</a:t>
                      </a:r>
                      <a:endParaRPr lang="zh-CN" altLang="en-US" dirty="0"/>
                    </a:p>
                  </a:txBody>
                  <a:tcPr/>
                </a:tc>
                <a:extLst>
                  <a:ext uri="{0D108BD9-81ED-4DB2-BD59-A6C34878D82A}">
                    <a16:rowId xmlns:a16="http://schemas.microsoft.com/office/drawing/2014/main" val="63711767"/>
                  </a:ext>
                </a:extLst>
              </a:tr>
              <a:tr h="370840">
                <a:tc>
                  <a:txBody>
                    <a:bodyPr/>
                    <a:lstStyle/>
                    <a:p>
                      <a:r>
                        <a:rPr lang="en-US" altLang="zh-CN" dirty="0"/>
                        <a:t>ILLIQ</a:t>
                      </a:r>
                      <a:endParaRPr lang="zh-CN" altLang="en-US" dirty="0"/>
                    </a:p>
                  </a:txBody>
                  <a:tcPr/>
                </a:tc>
                <a:tc>
                  <a:txBody>
                    <a:bodyPr/>
                    <a:lstStyle/>
                    <a:p>
                      <a:r>
                        <a:rPr lang="en-US" altLang="zh-CN" dirty="0"/>
                        <a:t>monthly average ratio of a stock’s absolute daily return to its daily dollar trading volume</a:t>
                      </a:r>
                      <a:endParaRPr lang="zh-CN" altLang="en-US" dirty="0"/>
                    </a:p>
                  </a:txBody>
                  <a:tcPr/>
                </a:tc>
                <a:extLst>
                  <a:ext uri="{0D108BD9-81ED-4DB2-BD59-A6C34878D82A}">
                    <a16:rowId xmlns:a16="http://schemas.microsoft.com/office/drawing/2014/main" val="1863981302"/>
                  </a:ext>
                </a:extLst>
              </a:tr>
              <a:tr h="370840">
                <a:tc>
                  <a:txBody>
                    <a:bodyPr/>
                    <a:lstStyle/>
                    <a:p>
                      <a:r>
                        <a:rPr lang="en-US" altLang="zh-CN" dirty="0"/>
                        <a:t>VRSPR</a:t>
                      </a:r>
                      <a:endParaRPr lang="zh-CN" altLang="en-US" dirty="0"/>
                    </a:p>
                  </a:txBody>
                  <a:tcPr/>
                </a:tc>
                <a:tc>
                  <a:txBody>
                    <a:bodyPr/>
                    <a:lstStyle/>
                    <a:p>
                      <a:r>
                        <a:rPr lang="en-US" altLang="zh-CN" dirty="0"/>
                        <a:t>the monthly average of the intraday volume-weighted effective spreads</a:t>
                      </a:r>
                      <a:endParaRPr lang="zh-CN" altLang="en-US" dirty="0"/>
                    </a:p>
                  </a:txBody>
                  <a:tcPr/>
                </a:tc>
                <a:extLst>
                  <a:ext uri="{0D108BD9-81ED-4DB2-BD59-A6C34878D82A}">
                    <a16:rowId xmlns:a16="http://schemas.microsoft.com/office/drawing/2014/main" val="2561450573"/>
                  </a:ext>
                </a:extLst>
              </a:tr>
              <a:tr h="370840">
                <a:tc>
                  <a:txBody>
                    <a:bodyPr/>
                    <a:lstStyle/>
                    <a:p>
                      <a:r>
                        <a:rPr lang="en-US" altLang="zh-CN" dirty="0"/>
                        <a:t>HLSPR</a:t>
                      </a:r>
                      <a:endParaRPr lang="zh-CN" altLang="en-US" dirty="0"/>
                    </a:p>
                  </a:txBody>
                  <a:tcPr/>
                </a:tc>
                <a:tc>
                  <a:txBody>
                    <a:bodyPr/>
                    <a:lstStyle/>
                    <a:p>
                      <a:r>
                        <a:rPr lang="en-US" altLang="zh-CN" dirty="0"/>
                        <a:t>spread estimates based on daily high and low prices</a:t>
                      </a:r>
                      <a:endParaRPr lang="zh-CN" altLang="en-US" dirty="0"/>
                    </a:p>
                  </a:txBody>
                  <a:tcPr/>
                </a:tc>
                <a:extLst>
                  <a:ext uri="{0D108BD9-81ED-4DB2-BD59-A6C34878D82A}">
                    <a16:rowId xmlns:a16="http://schemas.microsoft.com/office/drawing/2014/main" val="1425583302"/>
                  </a:ext>
                </a:extLst>
              </a:tr>
              <a:tr h="185420">
                <a:tc>
                  <a:txBody>
                    <a:bodyPr/>
                    <a:lstStyle/>
                    <a:p>
                      <a:r>
                        <a:rPr lang="en-US" altLang="zh-CN" dirty="0"/>
                        <a:t>ROLL </a:t>
                      </a:r>
                      <a:endParaRPr lang="zh-CN" altLang="en-US" dirty="0"/>
                    </a:p>
                  </a:txBody>
                  <a:tcPr/>
                </a:tc>
                <a:tc>
                  <a:txBody>
                    <a:bodyPr/>
                    <a:lstStyle/>
                    <a:p>
                      <a:r>
                        <a:rPr lang="en-US" altLang="zh-CN" dirty="0"/>
                        <a:t>Roll’s (1984) spread estimator</a:t>
                      </a:r>
                      <a:endParaRPr lang="zh-CN" altLang="en-US" dirty="0"/>
                    </a:p>
                  </a:txBody>
                  <a:tcPr/>
                </a:tc>
                <a:extLst>
                  <a:ext uri="{0D108BD9-81ED-4DB2-BD59-A6C34878D82A}">
                    <a16:rowId xmlns:a16="http://schemas.microsoft.com/office/drawing/2014/main" val="4065256242"/>
                  </a:ext>
                </a:extLst>
              </a:tr>
              <a:tr h="185420">
                <a:tc>
                  <a:txBody>
                    <a:bodyPr/>
                    <a:lstStyle/>
                    <a:p>
                      <a:r>
                        <a:rPr lang="en-US" altLang="zh-CN" dirty="0"/>
                        <a:t>PS</a:t>
                      </a:r>
                      <a:endParaRPr lang="zh-CN" altLang="en-US" dirty="0"/>
                    </a:p>
                  </a:txBody>
                  <a:tcPr/>
                </a:tc>
                <a:tc>
                  <a:txBody>
                    <a:bodyPr/>
                    <a:lstStyle/>
                    <a:p>
                      <a:r>
                        <a:rPr lang="en-US" altLang="zh-CN" dirty="0"/>
                        <a:t>stock’s liquidity exposure </a:t>
                      </a:r>
                      <a:endParaRPr lang="zh-CN" altLang="en-US" dirty="0"/>
                    </a:p>
                  </a:txBody>
                  <a:tcPr/>
                </a:tc>
                <a:extLst>
                  <a:ext uri="{0D108BD9-81ED-4DB2-BD59-A6C34878D82A}">
                    <a16:rowId xmlns:a16="http://schemas.microsoft.com/office/drawing/2014/main" val="838020448"/>
                  </a:ext>
                </a:extLst>
              </a:tr>
              <a:tr h="370840">
                <a:tc>
                  <a:txBody>
                    <a:bodyPr/>
                    <a:lstStyle/>
                    <a:p>
                      <a:r>
                        <a:rPr lang="en-US" altLang="zh-CN" dirty="0"/>
                        <a:t>OI</a:t>
                      </a:r>
                      <a:endParaRPr lang="zh-CN" altLang="en-US" dirty="0"/>
                    </a:p>
                  </a:txBody>
                  <a:tcPr/>
                </a:tc>
                <a:tc>
                  <a:txBody>
                    <a:bodyPr/>
                    <a:lstStyle/>
                    <a:p>
                      <a:r>
                        <a:rPr lang="en-US" altLang="zh-CN" dirty="0"/>
                        <a:t>the opening half-hour share difference between buy and sell initiated orders, divided by the total number of shares</a:t>
                      </a:r>
                      <a:endParaRPr lang="zh-CN" altLang="en-US" dirty="0"/>
                    </a:p>
                  </a:txBody>
                  <a:tcPr/>
                </a:tc>
                <a:extLst>
                  <a:ext uri="{0D108BD9-81ED-4DB2-BD59-A6C34878D82A}">
                    <a16:rowId xmlns:a16="http://schemas.microsoft.com/office/drawing/2014/main" val="1509217957"/>
                  </a:ext>
                </a:extLst>
              </a:tr>
              <a:tr h="370840">
                <a:tc>
                  <a:txBody>
                    <a:bodyPr/>
                    <a:lstStyle/>
                    <a:p>
                      <a:r>
                        <a:rPr lang="en-US" altLang="zh-CN" dirty="0"/>
                        <a:t>DTURN</a:t>
                      </a:r>
                      <a:endParaRPr lang="zh-CN" altLang="en-US" dirty="0"/>
                    </a:p>
                  </a:txBody>
                  <a:tcPr/>
                </a:tc>
                <a:tc>
                  <a:txBody>
                    <a:bodyPr/>
                    <a:lstStyle/>
                    <a:p>
                      <a:r>
                        <a:rPr lang="en-US" altLang="zh-CN" dirty="0"/>
                        <a:t>the log of the stock’s detrended turnover per month</a:t>
                      </a:r>
                      <a:endParaRPr lang="zh-CN" altLang="en-US" dirty="0"/>
                    </a:p>
                  </a:txBody>
                  <a:tcPr/>
                </a:tc>
                <a:extLst>
                  <a:ext uri="{0D108BD9-81ED-4DB2-BD59-A6C34878D82A}">
                    <a16:rowId xmlns:a16="http://schemas.microsoft.com/office/drawing/2014/main" val="1227443972"/>
                  </a:ext>
                </a:extLst>
              </a:tr>
              <a:tr h="370840">
                <a:tc>
                  <a:txBody>
                    <a:bodyPr/>
                    <a:lstStyle/>
                    <a:p>
                      <a:r>
                        <a:rPr lang="en-US" altLang="zh-CN" dirty="0"/>
                        <a:t>BETA</a:t>
                      </a:r>
                      <a:endParaRPr lang="zh-CN" altLang="en-US" dirty="0"/>
                    </a:p>
                  </a:txBody>
                  <a:tcPr/>
                </a:tc>
                <a:tc>
                  <a:txBody>
                    <a:bodyPr/>
                    <a:lstStyle/>
                    <a:p>
                      <a:r>
                        <a:rPr lang="en-US" altLang="zh-CN" dirty="0"/>
                        <a:t>covariance of market return and stock return over the prior 60 months</a:t>
                      </a:r>
                      <a:endParaRPr lang="zh-CN" altLang="en-US" dirty="0"/>
                    </a:p>
                  </a:txBody>
                  <a:tcPr/>
                </a:tc>
                <a:extLst>
                  <a:ext uri="{0D108BD9-81ED-4DB2-BD59-A6C34878D82A}">
                    <a16:rowId xmlns:a16="http://schemas.microsoft.com/office/drawing/2014/main" val="1389042297"/>
                  </a:ext>
                </a:extLst>
              </a:tr>
            </a:tbl>
          </a:graphicData>
        </a:graphic>
      </p:graphicFrame>
    </p:spTree>
    <p:extLst>
      <p:ext uri="{BB962C8B-B14F-4D97-AF65-F5344CB8AC3E}">
        <p14:creationId xmlns:p14="http://schemas.microsoft.com/office/powerpoint/2010/main" val="4067153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2020/3/7</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17</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49" y="295162"/>
            <a:ext cx="8375501"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Other Variable</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表格 4">
            <a:extLst>
              <a:ext uri="{FF2B5EF4-FFF2-40B4-BE49-F238E27FC236}">
                <a16:creationId xmlns:a16="http://schemas.microsoft.com/office/drawing/2014/main" id="{E6DC8248-310B-4FF5-83EB-E3E5F3ACD6E7}"/>
              </a:ext>
            </a:extLst>
          </p:cNvPr>
          <p:cNvGraphicFramePr>
            <a:graphicFrameLocks noGrp="1"/>
          </p:cNvGraphicFramePr>
          <p:nvPr>
            <p:extLst>
              <p:ext uri="{D42A27DB-BD31-4B8C-83A1-F6EECF244321}">
                <p14:modId xmlns:p14="http://schemas.microsoft.com/office/powerpoint/2010/main" val="2373143651"/>
              </p:ext>
            </p:extLst>
          </p:nvPr>
        </p:nvGraphicFramePr>
        <p:xfrm>
          <a:off x="377055" y="925513"/>
          <a:ext cx="8389889" cy="5516880"/>
        </p:xfrm>
        <a:graphic>
          <a:graphicData uri="http://schemas.openxmlformats.org/drawingml/2006/table">
            <a:tbl>
              <a:tblPr firstRow="1" bandRow="1">
                <a:tableStyleId>{5C22544A-7EE6-4342-B048-85BDC9FD1C3A}</a:tableStyleId>
              </a:tblPr>
              <a:tblGrid>
                <a:gridCol w="1377515">
                  <a:extLst>
                    <a:ext uri="{9D8B030D-6E8A-4147-A177-3AD203B41FA5}">
                      <a16:colId xmlns:a16="http://schemas.microsoft.com/office/drawing/2014/main" val="4114596616"/>
                    </a:ext>
                  </a:extLst>
                </a:gridCol>
                <a:gridCol w="7012374">
                  <a:extLst>
                    <a:ext uri="{9D8B030D-6E8A-4147-A177-3AD203B41FA5}">
                      <a16:colId xmlns:a16="http://schemas.microsoft.com/office/drawing/2014/main" val="1742406008"/>
                    </a:ext>
                  </a:extLst>
                </a:gridCol>
              </a:tblGrid>
              <a:tr h="370840">
                <a:tc>
                  <a:txBody>
                    <a:bodyPr/>
                    <a:lstStyle/>
                    <a:p>
                      <a:r>
                        <a:rPr lang="en-US" altLang="zh-CN" dirty="0"/>
                        <a:t>Variable</a:t>
                      </a:r>
                    </a:p>
                  </a:txBody>
                  <a:tcPr/>
                </a:tc>
                <a:tc>
                  <a:txBody>
                    <a:bodyPr/>
                    <a:lstStyle/>
                    <a:p>
                      <a:r>
                        <a:rPr lang="en-US" altLang="zh-CN" dirty="0"/>
                        <a:t>Calculation method</a:t>
                      </a:r>
                      <a:endParaRPr lang="zh-CN" altLang="en-US" dirty="0"/>
                    </a:p>
                  </a:txBody>
                  <a:tcPr/>
                </a:tc>
                <a:extLst>
                  <a:ext uri="{0D108BD9-81ED-4DB2-BD59-A6C34878D82A}">
                    <a16:rowId xmlns:a16="http://schemas.microsoft.com/office/drawing/2014/main" val="63711767"/>
                  </a:ext>
                </a:extLst>
              </a:tr>
              <a:tr h="370840">
                <a:tc>
                  <a:txBody>
                    <a:bodyPr/>
                    <a:lstStyle/>
                    <a:p>
                      <a:r>
                        <a:rPr lang="en-US" altLang="zh-CN"/>
                        <a:t>LNME</a:t>
                      </a:r>
                      <a:endParaRPr lang="zh-CN" altLang="en-US" dirty="0"/>
                    </a:p>
                  </a:txBody>
                  <a:tcPr/>
                </a:tc>
                <a:tc>
                  <a:txBody>
                    <a:bodyPr/>
                    <a:lstStyle/>
                    <a:p>
                      <a:r>
                        <a:rPr lang="en-US" altLang="zh-CN" dirty="0"/>
                        <a:t>the natural logarithm of a stock’s market capitalization</a:t>
                      </a:r>
                      <a:endParaRPr lang="zh-CN" altLang="en-US" dirty="0"/>
                    </a:p>
                  </a:txBody>
                  <a:tcPr/>
                </a:tc>
                <a:extLst>
                  <a:ext uri="{0D108BD9-81ED-4DB2-BD59-A6C34878D82A}">
                    <a16:rowId xmlns:a16="http://schemas.microsoft.com/office/drawing/2014/main" val="2561450573"/>
                  </a:ext>
                </a:extLst>
              </a:tr>
              <a:tr h="370840">
                <a:tc>
                  <a:txBody>
                    <a:bodyPr/>
                    <a:lstStyle/>
                    <a:p>
                      <a:r>
                        <a:rPr lang="en-US" altLang="zh-CN" dirty="0"/>
                        <a:t>LNBM</a:t>
                      </a:r>
                      <a:endParaRPr lang="zh-CN" altLang="en-US" dirty="0"/>
                    </a:p>
                  </a:txBody>
                  <a:tcPr/>
                </a:tc>
                <a:tc>
                  <a:txBody>
                    <a:bodyPr/>
                    <a:lstStyle/>
                    <a:p>
                      <a:r>
                        <a:rPr lang="en-US" altLang="zh-CN" dirty="0"/>
                        <a:t> the book value of shareholders’ equity scaled by the market value</a:t>
                      </a:r>
                      <a:endParaRPr lang="zh-CN" altLang="en-US" dirty="0"/>
                    </a:p>
                  </a:txBody>
                  <a:tcPr/>
                </a:tc>
                <a:extLst>
                  <a:ext uri="{0D108BD9-81ED-4DB2-BD59-A6C34878D82A}">
                    <a16:rowId xmlns:a16="http://schemas.microsoft.com/office/drawing/2014/main" val="3529297063"/>
                  </a:ext>
                </a:extLst>
              </a:tr>
              <a:tr h="370840">
                <a:tc>
                  <a:txBody>
                    <a:bodyPr/>
                    <a:lstStyle/>
                    <a:p>
                      <a:r>
                        <a:rPr lang="en-US" altLang="zh-CN" dirty="0"/>
                        <a:t>MOM</a:t>
                      </a:r>
                      <a:endParaRPr lang="zh-CN" altLang="en-US" dirty="0"/>
                    </a:p>
                  </a:txBody>
                  <a:tcPr/>
                </a:tc>
                <a:tc>
                  <a:txBody>
                    <a:bodyPr/>
                    <a:lstStyle/>
                    <a:p>
                      <a:r>
                        <a:rPr lang="en-US" altLang="zh-CN" dirty="0"/>
                        <a:t> the cumulative compounded stock returns over a period of 11 months</a:t>
                      </a:r>
                      <a:endParaRPr lang="zh-CN" altLang="en-US" dirty="0"/>
                    </a:p>
                  </a:txBody>
                  <a:tcPr/>
                </a:tc>
                <a:extLst>
                  <a:ext uri="{0D108BD9-81ED-4DB2-BD59-A6C34878D82A}">
                    <a16:rowId xmlns:a16="http://schemas.microsoft.com/office/drawing/2014/main" val="1425583302"/>
                  </a:ext>
                </a:extLst>
              </a:tr>
              <a:tr h="370840">
                <a:tc>
                  <a:txBody>
                    <a:bodyPr/>
                    <a:lstStyle/>
                    <a:p>
                      <a:r>
                        <a:rPr lang="en-US" altLang="zh-CN" dirty="0"/>
                        <a:t>REV</a:t>
                      </a:r>
                      <a:endParaRPr lang="zh-CN" altLang="en-US" dirty="0"/>
                    </a:p>
                  </a:txBody>
                  <a:tcPr/>
                </a:tc>
                <a:tc>
                  <a:txBody>
                    <a:bodyPr/>
                    <a:lstStyle/>
                    <a:p>
                      <a:r>
                        <a:rPr lang="en-US" altLang="zh-CN" dirty="0"/>
                        <a:t> the stock’s prior month return</a:t>
                      </a:r>
                      <a:endParaRPr lang="zh-CN" altLang="en-US" dirty="0"/>
                    </a:p>
                  </a:txBody>
                  <a:tcPr/>
                </a:tc>
                <a:extLst>
                  <a:ext uri="{0D108BD9-81ED-4DB2-BD59-A6C34878D82A}">
                    <a16:rowId xmlns:a16="http://schemas.microsoft.com/office/drawing/2014/main" val="4065256242"/>
                  </a:ext>
                </a:extLst>
              </a:tr>
              <a:tr h="370840">
                <a:tc>
                  <a:txBody>
                    <a:bodyPr/>
                    <a:lstStyle/>
                    <a:p>
                      <a:r>
                        <a:rPr lang="en-US" altLang="zh-CN" dirty="0"/>
                        <a:t>COSKEW</a:t>
                      </a:r>
                      <a:endParaRPr lang="zh-CN" altLang="en-US" dirty="0"/>
                    </a:p>
                  </a:txBody>
                  <a:tcPr/>
                </a:tc>
                <a:tc>
                  <a:txBody>
                    <a:bodyPr/>
                    <a:lstStyle/>
                    <a:p>
                      <a:r>
                        <a:rPr lang="en-US" altLang="zh-CN" dirty="0"/>
                        <a:t> the stock’s and the market’s prior 60 month returns</a:t>
                      </a:r>
                      <a:endParaRPr lang="zh-CN" altLang="en-US" dirty="0"/>
                    </a:p>
                  </a:txBody>
                  <a:tcPr/>
                </a:tc>
                <a:extLst>
                  <a:ext uri="{0D108BD9-81ED-4DB2-BD59-A6C34878D82A}">
                    <a16:rowId xmlns:a16="http://schemas.microsoft.com/office/drawing/2014/main" val="1509217957"/>
                  </a:ext>
                </a:extLst>
              </a:tr>
              <a:tr h="370840">
                <a:tc>
                  <a:txBody>
                    <a:bodyPr/>
                    <a:lstStyle/>
                    <a:p>
                      <a:r>
                        <a:rPr lang="en-US" altLang="zh-CN" dirty="0"/>
                        <a:t>IVOL</a:t>
                      </a:r>
                      <a:endParaRPr lang="zh-CN" altLang="en-US" dirty="0"/>
                    </a:p>
                  </a:txBody>
                  <a:tcPr/>
                </a:tc>
                <a:tc>
                  <a:txBody>
                    <a:bodyPr/>
                    <a:lstStyle/>
                    <a:p>
                      <a:r>
                        <a:rPr lang="en-US" altLang="zh-CN" dirty="0"/>
                        <a:t>the standard deviation of the market model’s residual errors estimated using daily returns</a:t>
                      </a:r>
                      <a:endParaRPr lang="zh-CN" altLang="en-US" dirty="0"/>
                    </a:p>
                  </a:txBody>
                  <a:tcPr/>
                </a:tc>
                <a:extLst>
                  <a:ext uri="{0D108BD9-81ED-4DB2-BD59-A6C34878D82A}">
                    <a16:rowId xmlns:a16="http://schemas.microsoft.com/office/drawing/2014/main" val="1227443972"/>
                  </a:ext>
                </a:extLst>
              </a:tr>
              <a:tr h="0">
                <a:tc>
                  <a:txBody>
                    <a:bodyPr/>
                    <a:lstStyle/>
                    <a:p>
                      <a:r>
                        <a:rPr lang="en-US" altLang="zh-CN" dirty="0"/>
                        <a:t>MAX</a:t>
                      </a:r>
                      <a:endParaRPr lang="zh-CN" altLang="en-US" dirty="0"/>
                    </a:p>
                  </a:txBody>
                  <a:tcPr/>
                </a:tc>
                <a:tc>
                  <a:txBody>
                    <a:bodyPr/>
                    <a:lstStyle/>
                    <a:p>
                      <a:r>
                        <a:rPr lang="en-US" altLang="zh-CN" dirty="0"/>
                        <a:t> the maximum daily return in the prior month</a:t>
                      </a:r>
                      <a:endParaRPr lang="zh-CN" altLang="en-US" dirty="0"/>
                    </a:p>
                  </a:txBody>
                  <a:tcPr/>
                </a:tc>
                <a:extLst>
                  <a:ext uri="{0D108BD9-81ED-4DB2-BD59-A6C34878D82A}">
                    <a16:rowId xmlns:a16="http://schemas.microsoft.com/office/drawing/2014/main" val="1389042297"/>
                  </a:ext>
                </a:extLst>
              </a:tr>
              <a:tr h="291592">
                <a:tc>
                  <a:txBody>
                    <a:bodyPr/>
                    <a:lstStyle/>
                    <a:p>
                      <a:r>
                        <a:rPr lang="en-US" altLang="zh-CN" dirty="0"/>
                        <a:t>TURN</a:t>
                      </a:r>
                      <a:endParaRPr lang="zh-CN" altLang="en-US" dirty="0"/>
                    </a:p>
                  </a:txBody>
                  <a:tcPr/>
                </a:tc>
                <a:tc>
                  <a:txBody>
                    <a:bodyPr/>
                    <a:lstStyle/>
                    <a:p>
                      <a:r>
                        <a:rPr lang="en-US" altLang="zh-CN" dirty="0"/>
                        <a:t> the number of shares traded, divided by the number of shares outstanding</a:t>
                      </a:r>
                      <a:endParaRPr lang="zh-CN" altLang="en-US" dirty="0"/>
                    </a:p>
                  </a:txBody>
                  <a:tcPr/>
                </a:tc>
                <a:extLst>
                  <a:ext uri="{0D108BD9-81ED-4DB2-BD59-A6C34878D82A}">
                    <a16:rowId xmlns:a16="http://schemas.microsoft.com/office/drawing/2014/main" val="862715225"/>
                  </a:ext>
                </a:extLst>
              </a:tr>
              <a:tr h="217424">
                <a:tc>
                  <a:txBody>
                    <a:bodyPr/>
                    <a:lstStyle/>
                    <a:p>
                      <a:r>
                        <a:rPr lang="en-US" altLang="zh-CN" dirty="0"/>
                        <a:t>RET5VOL</a:t>
                      </a:r>
                      <a:endParaRPr lang="zh-CN" altLang="en-US" dirty="0"/>
                    </a:p>
                  </a:txBody>
                  <a:tcPr/>
                </a:tc>
                <a:tc>
                  <a:txBody>
                    <a:bodyPr/>
                    <a:lstStyle/>
                    <a:p>
                      <a:r>
                        <a:rPr lang="en-US" altLang="zh-CN" dirty="0"/>
                        <a:t>the standard deviation of monthly returns over the prior 60 months</a:t>
                      </a:r>
                      <a:endParaRPr lang="zh-CN" altLang="en-US" dirty="0"/>
                    </a:p>
                  </a:txBody>
                  <a:tcPr/>
                </a:tc>
                <a:extLst>
                  <a:ext uri="{0D108BD9-81ED-4DB2-BD59-A6C34878D82A}">
                    <a16:rowId xmlns:a16="http://schemas.microsoft.com/office/drawing/2014/main" val="2640137076"/>
                  </a:ext>
                </a:extLst>
              </a:tr>
              <a:tr h="143256">
                <a:tc>
                  <a:txBody>
                    <a:bodyPr/>
                    <a:lstStyle/>
                    <a:p>
                      <a:r>
                        <a:rPr lang="en-US" altLang="zh-CN" dirty="0"/>
                        <a:t>ES</a:t>
                      </a:r>
                      <a:endParaRPr lang="zh-CN" altLang="en-US" dirty="0"/>
                    </a:p>
                  </a:txBody>
                  <a:tcPr/>
                </a:tc>
                <a:tc>
                  <a:txBody>
                    <a:bodyPr/>
                    <a:lstStyle/>
                    <a:p>
                      <a:r>
                        <a:rPr lang="en-US" altLang="zh-CN" dirty="0"/>
                        <a:t>the difference between the median analysts’ earnings forecasts and actual announced earnings</a:t>
                      </a:r>
                      <a:endParaRPr lang="zh-CN" altLang="en-US" dirty="0"/>
                    </a:p>
                  </a:txBody>
                  <a:tcPr/>
                </a:tc>
                <a:extLst>
                  <a:ext uri="{0D108BD9-81ED-4DB2-BD59-A6C34878D82A}">
                    <a16:rowId xmlns:a16="http://schemas.microsoft.com/office/drawing/2014/main" val="3035309161"/>
                  </a:ext>
                </a:extLst>
              </a:tr>
              <a:tr h="0">
                <a:tc>
                  <a:txBody>
                    <a:bodyPr/>
                    <a:lstStyle/>
                    <a:p>
                      <a:r>
                        <a:rPr lang="en-US" altLang="zh-CN" dirty="0"/>
                        <a:t>DISP</a:t>
                      </a:r>
                      <a:endParaRPr lang="zh-CN" altLang="en-US" dirty="0"/>
                    </a:p>
                  </a:txBody>
                  <a:tcPr/>
                </a:tc>
                <a:tc>
                  <a:txBody>
                    <a:bodyPr/>
                    <a:lstStyle/>
                    <a:p>
                      <a:r>
                        <a:rPr lang="en-US" altLang="zh-CN" dirty="0"/>
                        <a:t> the standard deviation of earnings-per-share forecasts scaled by the absolute value of the average forecast</a:t>
                      </a:r>
                      <a:endParaRPr lang="zh-CN" altLang="en-US" dirty="0"/>
                    </a:p>
                  </a:txBody>
                  <a:tcPr/>
                </a:tc>
                <a:extLst>
                  <a:ext uri="{0D108BD9-81ED-4DB2-BD59-A6C34878D82A}">
                    <a16:rowId xmlns:a16="http://schemas.microsoft.com/office/drawing/2014/main" val="24624736"/>
                  </a:ext>
                </a:extLst>
              </a:tr>
            </a:tbl>
          </a:graphicData>
        </a:graphic>
      </p:graphicFrame>
    </p:spTree>
    <p:extLst>
      <p:ext uri="{BB962C8B-B14F-4D97-AF65-F5344CB8AC3E}">
        <p14:creationId xmlns:p14="http://schemas.microsoft.com/office/powerpoint/2010/main" val="594324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2020/3/7</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18</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Data</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349AE4EF-5970-448D-B110-7885CC547529}"/>
              </a:ext>
            </a:extLst>
          </p:cNvPr>
          <p:cNvSpPr/>
          <p:nvPr/>
        </p:nvSpPr>
        <p:spPr>
          <a:xfrm>
            <a:off x="628650" y="1645266"/>
            <a:ext cx="7963383" cy="2308324"/>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Company financial data</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CRSP</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Compustat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the I/B/E/S data set</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Trade and Quote (TAQ) data</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Period</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1993 -  2014 daily data.</a:t>
            </a:r>
          </a:p>
          <a:p>
            <a:r>
              <a:rPr lang="en-US" altLang="zh-CN" sz="2400" dirty="0">
                <a:latin typeface="Times New Roman" panose="02020603050405020304" pitchFamily="18" charset="0"/>
                <a:cs typeface="Times New Roman" panose="02020603050405020304" pitchFamily="18" charset="0"/>
              </a:rPr>
              <a:t>Sample: The study includes all common stocks traded on the NYSE, Amex, and NASDAQ</a:t>
            </a:r>
          </a:p>
        </p:txBody>
      </p:sp>
    </p:spTree>
    <p:extLst>
      <p:ext uri="{BB962C8B-B14F-4D97-AF65-F5344CB8AC3E}">
        <p14:creationId xmlns:p14="http://schemas.microsoft.com/office/powerpoint/2010/main" val="2737931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2020/3/7</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19</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 : method</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2680115E-D9E6-41CD-B2C4-58FC5D0A8B67}"/>
              </a:ext>
            </a:extLst>
          </p:cNvPr>
          <p:cNvSpPr/>
          <p:nvPr/>
        </p:nvSpPr>
        <p:spPr>
          <a:xfrm>
            <a:off x="1977826" y="2228671"/>
            <a:ext cx="4352108" cy="1200329"/>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Univariate portfolio analysis </a:t>
            </a:r>
          </a:p>
          <a:p>
            <a:r>
              <a:rPr lang="en-US" altLang="zh-CN" sz="2400" dirty="0">
                <a:latin typeface="Times New Roman" panose="02020603050405020304" pitchFamily="18" charset="0"/>
                <a:cs typeface="Times New Roman" panose="02020603050405020304" pitchFamily="18" charset="0"/>
              </a:rPr>
              <a:t>Bivariate portfolio analysis</a:t>
            </a:r>
          </a:p>
          <a:p>
            <a:r>
              <a:rPr lang="en-US" altLang="zh-CN" sz="2400" dirty="0" err="1">
                <a:latin typeface="Times New Roman" panose="02020603050405020304" pitchFamily="18" charset="0"/>
                <a:cs typeface="Times New Roman" panose="02020603050405020304" pitchFamily="18" charset="0"/>
              </a:rPr>
              <a:t>Fama-MacBeth</a:t>
            </a:r>
            <a:r>
              <a:rPr lang="en-US" altLang="zh-CN" sz="2400" dirty="0">
                <a:latin typeface="Times New Roman" panose="02020603050405020304" pitchFamily="18" charset="0"/>
                <a:cs typeface="Times New Roman" panose="02020603050405020304" pitchFamily="18" charset="0"/>
              </a:rPr>
              <a:t> regressions</a:t>
            </a:r>
          </a:p>
        </p:txBody>
      </p:sp>
    </p:spTree>
    <p:extLst>
      <p:ext uri="{BB962C8B-B14F-4D97-AF65-F5344CB8AC3E}">
        <p14:creationId xmlns:p14="http://schemas.microsoft.com/office/powerpoint/2010/main" val="1535342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8186C8BC-AF61-4659-B4C6-F879FC30702C}"/>
              </a:ext>
            </a:extLst>
          </p:cNvPr>
          <p:cNvSpPr>
            <a:spLocks noGrp="1"/>
          </p:cNvSpPr>
          <p:nvPr>
            <p:ph type="dt" sz="half" idx="10"/>
          </p:nvPr>
        </p:nvSpPr>
        <p:spPr/>
        <p:txBody>
          <a:bodyPr/>
          <a:lstStyle/>
          <a:p>
            <a:fld id="{82228CA5-696D-4CB3-8923-6E0B31A6AEF9}" type="datetime1">
              <a:rPr lang="zh-CN" altLang="en-US" smtClean="0"/>
              <a:t>2020/3/7</a:t>
            </a:fld>
            <a:endParaRPr lang="zh-CN" altLang="en-US"/>
          </a:p>
        </p:txBody>
      </p:sp>
      <p:sp>
        <p:nvSpPr>
          <p:cNvPr id="5" name="灯片编号占位符 4">
            <a:extLst>
              <a:ext uri="{FF2B5EF4-FFF2-40B4-BE49-F238E27FC236}">
                <a16:creationId xmlns:a16="http://schemas.microsoft.com/office/drawing/2014/main" id="{7FA84D4B-54F4-4D72-BB3B-A7AD1A9770E8}"/>
              </a:ext>
            </a:extLst>
          </p:cNvPr>
          <p:cNvSpPr>
            <a:spLocks noGrp="1"/>
          </p:cNvSpPr>
          <p:nvPr>
            <p:ph type="sldNum" sz="quarter" idx="12"/>
          </p:nvPr>
        </p:nvSpPr>
        <p:spPr/>
        <p:txBody>
          <a:bodyPr/>
          <a:lstStyle/>
          <a:p>
            <a:fld id="{56682430-6088-448C-9E69-CB0F29779420}" type="slidenum">
              <a:rPr lang="zh-CN" altLang="en-US" smtClean="0"/>
              <a:t>2</a:t>
            </a:fld>
            <a:endParaRPr lang="zh-CN" altLang="en-US"/>
          </a:p>
        </p:txBody>
      </p:sp>
      <p:sp>
        <p:nvSpPr>
          <p:cNvPr id="6" name="标题 1">
            <a:extLst>
              <a:ext uri="{FF2B5EF4-FFF2-40B4-BE49-F238E27FC236}">
                <a16:creationId xmlns:a16="http://schemas.microsoft.com/office/drawing/2014/main" id="{274A4021-B06A-4104-834D-5E0A3A8A6BC6}"/>
              </a:ext>
            </a:extLst>
          </p:cNvPr>
          <p:cNvSpPr>
            <a:spLocks noGrp="1"/>
          </p:cNvSpPr>
          <p:nvPr>
            <p:ph type="title"/>
          </p:nvPr>
        </p:nvSpPr>
        <p:spPr>
          <a:xfrm>
            <a:off x="495011" y="282500"/>
            <a:ext cx="7886700" cy="1325563"/>
          </a:xfrm>
        </p:spPr>
        <p:txBody>
          <a:bodyPr>
            <a:normAutofit/>
          </a:bodyPr>
          <a:lstStyle/>
          <a:p>
            <a:pPr>
              <a:lnSpc>
                <a:spcPct val="120000"/>
              </a:lnSpc>
            </a:pPr>
            <a:r>
              <a:rPr lang="en-US" altLang="zh-CN" sz="5000" dirty="0">
                <a:latin typeface="+mn-lt"/>
                <a:ea typeface="+mn-ea"/>
                <a:cs typeface="+mn-ea"/>
                <a:sym typeface="+mn-lt"/>
              </a:rPr>
              <a:t>Outline</a:t>
            </a:r>
            <a:endParaRPr lang="zh-CN" altLang="en-US" sz="5000" dirty="0">
              <a:latin typeface="+mn-lt"/>
              <a:ea typeface="+mn-ea"/>
              <a:cs typeface="+mn-ea"/>
              <a:sym typeface="+mn-lt"/>
            </a:endParaRPr>
          </a:p>
        </p:txBody>
      </p:sp>
      <p:sp>
        <p:nvSpPr>
          <p:cNvPr id="7" name="内容占位符 2">
            <a:extLst>
              <a:ext uri="{FF2B5EF4-FFF2-40B4-BE49-F238E27FC236}">
                <a16:creationId xmlns:a16="http://schemas.microsoft.com/office/drawing/2014/main" id="{99FAF7A5-7EFB-4200-BAFE-4DAAC0E8D8B8}"/>
              </a:ext>
            </a:extLst>
          </p:cNvPr>
          <p:cNvSpPr>
            <a:spLocks noGrp="1"/>
          </p:cNvSpPr>
          <p:nvPr>
            <p:ph idx="1"/>
          </p:nvPr>
        </p:nvSpPr>
        <p:spPr>
          <a:xfrm>
            <a:off x="762289" y="1608063"/>
            <a:ext cx="7619423" cy="4351338"/>
          </a:xfrm>
        </p:spPr>
        <p:txBody>
          <a:bodyPr>
            <a:normAutofit/>
          </a:bodyPr>
          <a:lstStyle/>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Introduction</a:t>
            </a:r>
          </a:p>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Research design</a:t>
            </a:r>
          </a:p>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Empirical result</a:t>
            </a:r>
          </a:p>
          <a:p>
            <a:pPr marL="857250" lvl="1" indent="-514350">
              <a:lnSpc>
                <a:spcPct val="120000"/>
              </a:lnSpc>
              <a:spcBef>
                <a:spcPct val="0"/>
              </a:spcBef>
              <a:buFont typeface="+mj-lt"/>
              <a:buAutoNum type="arabicPeriod"/>
            </a:pPr>
            <a:r>
              <a:rPr lang="en-US" altLang="zh-CN" sz="3300" dirty="0">
                <a:latin typeface="Times New Roman" panose="02020603050405020304" pitchFamily="18" charset="0"/>
                <a:cs typeface="Times New Roman" panose="02020603050405020304" pitchFamily="18" charset="0"/>
                <a:sym typeface="+mn-lt"/>
              </a:rPr>
              <a:t>Conclusion</a:t>
            </a:r>
          </a:p>
          <a:p>
            <a:pPr marL="514350" indent="-514350">
              <a:lnSpc>
                <a:spcPct val="120000"/>
              </a:lnSpc>
              <a:spcBef>
                <a:spcPct val="0"/>
              </a:spcBef>
              <a:buFont typeface="+mj-lt"/>
              <a:buAutoNum type="arabicPeriod"/>
            </a:pPr>
            <a:endParaRPr lang="zh-CN" altLang="en-US" sz="2800" dirty="0">
              <a:cs typeface="+mn-ea"/>
              <a:sym typeface="+mn-lt"/>
            </a:endParaRPr>
          </a:p>
        </p:txBody>
      </p:sp>
    </p:spTree>
    <p:extLst>
      <p:ext uri="{BB962C8B-B14F-4D97-AF65-F5344CB8AC3E}">
        <p14:creationId xmlns:p14="http://schemas.microsoft.com/office/powerpoint/2010/main" val="2700425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20</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6FF9F970-4037-4D63-8348-5B2F2426A8A0}"/>
              </a:ext>
            </a:extLst>
          </p:cNvPr>
          <p:cNvPicPr/>
          <p:nvPr/>
        </p:nvPicPr>
        <p:blipFill rotWithShape="1">
          <a:blip r:embed="rId3"/>
          <a:srcRect t="9940" b="3692"/>
          <a:stretch/>
        </p:blipFill>
        <p:spPr>
          <a:xfrm>
            <a:off x="247427" y="957943"/>
            <a:ext cx="8616874" cy="4289675"/>
          </a:xfrm>
          <a:prstGeom prst="rect">
            <a:avLst/>
          </a:prstGeom>
        </p:spPr>
      </p:pic>
      <p:sp>
        <p:nvSpPr>
          <p:cNvPr id="13" name="矩形 12">
            <a:extLst>
              <a:ext uri="{FF2B5EF4-FFF2-40B4-BE49-F238E27FC236}">
                <a16:creationId xmlns:a16="http://schemas.microsoft.com/office/drawing/2014/main" id="{D79A6A61-7A80-4846-9C9D-F84192BEE085}"/>
              </a:ext>
            </a:extLst>
          </p:cNvPr>
          <p:cNvSpPr/>
          <p:nvPr/>
        </p:nvSpPr>
        <p:spPr>
          <a:xfrm>
            <a:off x="0" y="5247623"/>
            <a:ext cx="9144000" cy="1631216"/>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RES decile monthly average portfolio raw returns by 33bps for equal-weighted returns, and by 50 bps for value-weighted returns. The returns adjusted by (1) Carhart four factors and (2) Hou, </a:t>
            </a:r>
            <a:r>
              <a:rPr lang="en-US" altLang="zh-CN" sz="2000" dirty="0" err="1">
                <a:latin typeface="Times New Roman" panose="02020603050405020304" pitchFamily="18" charset="0"/>
                <a:cs typeface="Times New Roman" panose="02020603050405020304" pitchFamily="18" charset="0"/>
              </a:rPr>
              <a:t>Xue</a:t>
            </a:r>
            <a:r>
              <a:rPr lang="en-US" altLang="zh-CN" sz="2000" dirty="0">
                <a:latin typeface="Times New Roman" panose="02020603050405020304" pitchFamily="18" charset="0"/>
                <a:cs typeface="Times New Roman" panose="02020603050405020304" pitchFamily="18" charset="0"/>
              </a:rPr>
              <a:t>, and Zhang Q factors is still significant. </a:t>
            </a:r>
          </a:p>
          <a:p>
            <a:r>
              <a:rPr lang="en-US" altLang="zh-CN" sz="2000" dirty="0">
                <a:latin typeface="Times New Roman" panose="02020603050405020304" pitchFamily="18" charset="0"/>
                <a:cs typeface="Times New Roman" panose="02020603050405020304" pitchFamily="18" charset="0"/>
              </a:rPr>
              <a:t>Firm size appears to be reasonably evenly distributed across the deciles, so the results are not likely to be driven by differences in firm size.</a:t>
            </a:r>
            <a:endParaRPr lang="zh-CN" altLang="en-US" sz="2000" dirty="0">
              <a:latin typeface="Times New Roman" panose="02020603050405020304" pitchFamily="18" charset="0"/>
              <a:cs typeface="Times New Roman" panose="02020603050405020304" pitchFamily="18" charset="0"/>
            </a:endParaRPr>
          </a:p>
        </p:txBody>
      </p:sp>
      <p:sp>
        <p:nvSpPr>
          <p:cNvPr id="8" name="标题 1">
            <a:extLst>
              <a:ext uri="{FF2B5EF4-FFF2-40B4-BE49-F238E27FC236}">
                <a16:creationId xmlns:a16="http://schemas.microsoft.com/office/drawing/2014/main" id="{9CEA6977-A224-4959-A339-848DAA9B2234}"/>
              </a:ext>
            </a:extLst>
          </p:cNvPr>
          <p:cNvSpPr txBox="1">
            <a:spLocks/>
          </p:cNvSpPr>
          <p:nvPr/>
        </p:nvSpPr>
        <p:spPr>
          <a:xfrm>
            <a:off x="-69235" y="248875"/>
            <a:ext cx="9662160" cy="180795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rPr>
              <a:t>Univariate portfolio analysis </a:t>
            </a:r>
            <a:endParaRPr lang="en-US" altLang="zh-CN"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EDC0E1E2-2C3A-41F4-BCCD-A5CBEF76741D}"/>
              </a:ext>
            </a:extLst>
          </p:cNvPr>
          <p:cNvSpPr/>
          <p:nvPr/>
        </p:nvSpPr>
        <p:spPr>
          <a:xfrm>
            <a:off x="2021765" y="4964777"/>
            <a:ext cx="5089039" cy="3651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3096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21</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51003870-4120-4084-9FF3-41FEFA0C2129}"/>
              </a:ext>
            </a:extLst>
          </p:cNvPr>
          <p:cNvPicPr/>
          <p:nvPr/>
        </p:nvPicPr>
        <p:blipFill rotWithShape="1">
          <a:blip r:embed="rId3"/>
          <a:srcRect b="2805"/>
          <a:stretch/>
        </p:blipFill>
        <p:spPr>
          <a:xfrm>
            <a:off x="430307" y="1033282"/>
            <a:ext cx="8229600" cy="4118527"/>
          </a:xfrm>
          <a:prstGeom prst="rect">
            <a:avLst/>
          </a:prstGeom>
        </p:spPr>
      </p:pic>
      <p:sp>
        <p:nvSpPr>
          <p:cNvPr id="8" name="矩形 7">
            <a:extLst>
              <a:ext uri="{FF2B5EF4-FFF2-40B4-BE49-F238E27FC236}">
                <a16:creationId xmlns:a16="http://schemas.microsoft.com/office/drawing/2014/main" id="{2E3EF346-B4FD-440A-AFB1-10DD1EAF52FF}"/>
              </a:ext>
            </a:extLst>
          </p:cNvPr>
          <p:cNvSpPr/>
          <p:nvPr/>
        </p:nvSpPr>
        <p:spPr>
          <a:xfrm>
            <a:off x="147582" y="5288340"/>
            <a:ext cx="8795049" cy="1569660"/>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Hou, </a:t>
            </a:r>
            <a:r>
              <a:rPr lang="en-US" altLang="zh-CN" sz="2400" dirty="0" err="1">
                <a:latin typeface="Times New Roman" panose="02020603050405020304" pitchFamily="18" charset="0"/>
                <a:cs typeface="Times New Roman" panose="02020603050405020304" pitchFamily="18" charset="0"/>
              </a:rPr>
              <a:t>Xue</a:t>
            </a:r>
            <a:r>
              <a:rPr lang="en-US" altLang="zh-CN" sz="2400" dirty="0">
                <a:latin typeface="Times New Roman" panose="02020603050405020304" pitchFamily="18" charset="0"/>
                <a:cs typeface="Times New Roman" panose="02020603050405020304" pitchFamily="18" charset="0"/>
              </a:rPr>
              <a:t>, and Zhang (2015, 2017) find that liquidity anomalies disappear when micro-cap stocks are excluded.</a:t>
            </a:r>
          </a:p>
          <a:p>
            <a:r>
              <a:rPr lang="en-US" altLang="zh-CN" sz="2400" dirty="0">
                <a:latin typeface="Times New Roman" panose="02020603050405020304" pitchFamily="18" charset="0"/>
                <a:cs typeface="Times New Roman" panose="02020603050405020304" pitchFamily="18" charset="0"/>
              </a:rPr>
              <a:t>We omit stocks with market caps below the twentieth percentile. The results remain statistically significant. </a:t>
            </a:r>
          </a:p>
        </p:txBody>
      </p:sp>
      <p:sp>
        <p:nvSpPr>
          <p:cNvPr id="10" name="标题 1">
            <a:extLst>
              <a:ext uri="{FF2B5EF4-FFF2-40B4-BE49-F238E27FC236}">
                <a16:creationId xmlns:a16="http://schemas.microsoft.com/office/drawing/2014/main" id="{D84BE1DC-AE3F-458D-A5D2-869E069B695C}"/>
              </a:ext>
            </a:extLst>
          </p:cNvPr>
          <p:cNvSpPr txBox="1">
            <a:spLocks/>
          </p:cNvSpPr>
          <p:nvPr/>
        </p:nvSpPr>
        <p:spPr>
          <a:xfrm>
            <a:off x="-69235" y="248875"/>
            <a:ext cx="9662160" cy="180795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rPr>
              <a:t>Univariate portfolio analysis </a:t>
            </a:r>
            <a:endParaRPr lang="en-US" altLang="zh-CN"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C39DE498-1C26-44B7-BD2F-AE09EC67A796}"/>
              </a:ext>
            </a:extLst>
          </p:cNvPr>
          <p:cNvSpPr/>
          <p:nvPr/>
        </p:nvSpPr>
        <p:spPr>
          <a:xfrm>
            <a:off x="2118584" y="4854946"/>
            <a:ext cx="5089039" cy="3651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8097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22</a:t>
            </a:fld>
            <a:endParaRPr lang="zh-CN" altLang="en-US"/>
          </a:p>
        </p:txBody>
      </p:sp>
      <p:sp>
        <p:nvSpPr>
          <p:cNvPr id="5" name="标题 1">
            <a:extLst>
              <a:ext uri="{FF2B5EF4-FFF2-40B4-BE49-F238E27FC236}">
                <a16:creationId xmlns:a16="http://schemas.microsoft.com/office/drawing/2014/main" id="{1590F714-05C8-4D4D-90C4-C2FF0EFEF1CA}"/>
              </a:ext>
            </a:extLst>
          </p:cNvPr>
          <p:cNvSpPr txBox="1">
            <a:spLocks/>
          </p:cNvSpPr>
          <p:nvPr/>
        </p:nvSpPr>
        <p:spPr>
          <a:xfrm>
            <a:off x="0" y="267948"/>
            <a:ext cx="902566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a:latin typeface="Times New Roman" panose="02020603050405020304" pitchFamily="18" charset="0"/>
                <a:cs typeface="Times New Roman" panose="02020603050405020304" pitchFamily="18" charset="0"/>
              </a:rPr>
              <a:t>Bivariate portfolio analysis</a:t>
            </a:r>
            <a:endParaRPr lang="en-US" altLang="zh-CN" dirty="0">
              <a:latin typeface="Times New Roman" panose="02020603050405020304" pitchFamily="18" charset="0"/>
              <a:cs typeface="Times New Roman" panose="02020603050405020304" pitchFamily="18" charset="0"/>
              <a:sym typeface="+mn-lt"/>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82B581A3-9FD5-4282-BC9D-7C9A64059B35}"/>
              </a:ext>
            </a:extLst>
          </p:cNvPr>
          <p:cNvSpPr/>
          <p:nvPr/>
        </p:nvSpPr>
        <p:spPr>
          <a:xfrm>
            <a:off x="80682" y="4413152"/>
            <a:ext cx="8794376" cy="2308324"/>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Firstly forming tercile portfolios according to each control variable, then within each control variable tercile, forming RES deciles, the portfolio return is then obtained by averaging across the control variable’s tercile groups.</a:t>
            </a:r>
          </a:p>
          <a:p>
            <a:r>
              <a:rPr lang="en-US" altLang="zh-CN" sz="2400" dirty="0">
                <a:latin typeface="Times New Roman" panose="02020603050405020304" pitchFamily="18" charset="0"/>
                <a:cs typeface="Times New Roman" panose="02020603050405020304" pitchFamily="18" charset="0"/>
              </a:rPr>
              <a:t>The double-sorted portfolio results confirm that the aforementioned control variables do not account for the RES return relationship.</a:t>
            </a:r>
            <a:endParaRPr lang="zh-CN" altLang="en-US" sz="2400" dirty="0">
              <a:latin typeface="Times New Roman" panose="02020603050405020304" pitchFamily="18" charset="0"/>
              <a:cs typeface="Times New Roman" panose="02020603050405020304" pitchFamily="18" charset="0"/>
            </a:endParaRPr>
          </a:p>
        </p:txBody>
      </p:sp>
      <p:grpSp>
        <p:nvGrpSpPr>
          <p:cNvPr id="2" name="组合 1">
            <a:extLst>
              <a:ext uri="{FF2B5EF4-FFF2-40B4-BE49-F238E27FC236}">
                <a16:creationId xmlns:a16="http://schemas.microsoft.com/office/drawing/2014/main" id="{4FFC9EF7-C224-4BDA-A785-BA9885691DA7}"/>
              </a:ext>
            </a:extLst>
          </p:cNvPr>
          <p:cNvGrpSpPr/>
          <p:nvPr/>
        </p:nvGrpSpPr>
        <p:grpSpPr>
          <a:xfrm>
            <a:off x="37652" y="1041595"/>
            <a:ext cx="8880437" cy="3145373"/>
            <a:chOff x="580912" y="1017831"/>
            <a:chExt cx="7761214" cy="2221715"/>
          </a:xfrm>
        </p:grpSpPr>
        <p:pic>
          <p:nvPicPr>
            <p:cNvPr id="7" name="图片 6">
              <a:extLst>
                <a:ext uri="{FF2B5EF4-FFF2-40B4-BE49-F238E27FC236}">
                  <a16:creationId xmlns:a16="http://schemas.microsoft.com/office/drawing/2014/main" id="{D01EFDB1-1BA5-4C49-8B21-92D1F2C4CE5D}"/>
                </a:ext>
              </a:extLst>
            </p:cNvPr>
            <p:cNvPicPr/>
            <p:nvPr/>
          </p:nvPicPr>
          <p:blipFill rotWithShape="1">
            <a:blip r:embed="rId3"/>
            <a:srcRect b="85497"/>
            <a:stretch/>
          </p:blipFill>
          <p:spPr>
            <a:xfrm>
              <a:off x="580913" y="1017831"/>
              <a:ext cx="7761213" cy="630108"/>
            </a:xfrm>
            <a:prstGeom prst="rect">
              <a:avLst/>
            </a:prstGeom>
          </p:spPr>
        </p:pic>
        <p:pic>
          <p:nvPicPr>
            <p:cNvPr id="9" name="图片 8">
              <a:extLst>
                <a:ext uri="{FF2B5EF4-FFF2-40B4-BE49-F238E27FC236}">
                  <a16:creationId xmlns:a16="http://schemas.microsoft.com/office/drawing/2014/main" id="{AA32551B-A082-4460-B4D3-C87FE82B156F}"/>
                </a:ext>
              </a:extLst>
            </p:cNvPr>
            <p:cNvPicPr/>
            <p:nvPr/>
          </p:nvPicPr>
          <p:blipFill rotWithShape="1">
            <a:blip r:embed="rId3"/>
            <a:srcRect t="63757" b="1138"/>
            <a:stretch/>
          </p:blipFill>
          <p:spPr>
            <a:xfrm>
              <a:off x="580912" y="1714347"/>
              <a:ext cx="7761213" cy="1525199"/>
            </a:xfrm>
            <a:prstGeom prst="rect">
              <a:avLst/>
            </a:prstGeom>
          </p:spPr>
        </p:pic>
      </p:grpSp>
    </p:spTree>
    <p:extLst>
      <p:ext uri="{BB962C8B-B14F-4D97-AF65-F5344CB8AC3E}">
        <p14:creationId xmlns:p14="http://schemas.microsoft.com/office/powerpoint/2010/main" val="340467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23</a:t>
            </a:fld>
            <a:endParaRPr lang="zh-CN" altLang="en-US"/>
          </a:p>
        </p:txBody>
      </p:sp>
      <p:sp>
        <p:nvSpPr>
          <p:cNvPr id="5" name="标题 1">
            <a:extLst>
              <a:ext uri="{FF2B5EF4-FFF2-40B4-BE49-F238E27FC236}">
                <a16:creationId xmlns:a16="http://schemas.microsoft.com/office/drawing/2014/main" id="{1590F714-05C8-4D4D-90C4-C2FF0EFEF1CA}"/>
              </a:ext>
            </a:extLst>
          </p:cNvPr>
          <p:cNvSpPr txBox="1">
            <a:spLocks/>
          </p:cNvSpPr>
          <p:nvPr/>
        </p:nvSpPr>
        <p:spPr>
          <a:xfrm>
            <a:off x="-76650" y="295161"/>
            <a:ext cx="8908677"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800" dirty="0" err="1">
                <a:latin typeface="Times New Roman" panose="02020603050405020304" pitchFamily="18" charset="0"/>
                <a:cs typeface="Times New Roman" panose="02020603050405020304" pitchFamily="18" charset="0"/>
              </a:rPr>
              <a:t>Fama-MacBeth</a:t>
            </a:r>
            <a:r>
              <a:rPr lang="en-US" altLang="zh-CN" sz="2800" dirty="0">
                <a:latin typeface="Times New Roman" panose="02020603050405020304" pitchFamily="18" charset="0"/>
                <a:cs typeface="Times New Roman" panose="02020603050405020304" pitchFamily="18" charset="0"/>
              </a:rPr>
              <a:t> regressions</a:t>
            </a:r>
          </a:p>
          <a:p>
            <a:endParaRPr lang="en-US" altLang="zh-CN" dirty="0">
              <a:latin typeface="Times New Roman" panose="02020603050405020304" pitchFamily="18" charset="0"/>
              <a:cs typeface="Times New Roman" panose="02020603050405020304" pitchFamily="18" charset="0"/>
              <a:sym typeface="+mn-lt"/>
            </a:endParaRP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91C51B26-8FBC-45DC-A989-75EE86BC5CA9}"/>
              </a:ext>
            </a:extLst>
          </p:cNvPr>
          <p:cNvPicPr/>
          <p:nvPr/>
        </p:nvPicPr>
        <p:blipFill rotWithShape="1">
          <a:blip r:embed="rId3"/>
          <a:srcRect t="4363" b="37144"/>
          <a:stretch/>
        </p:blipFill>
        <p:spPr>
          <a:xfrm>
            <a:off x="548640" y="1324383"/>
            <a:ext cx="7966709" cy="3048039"/>
          </a:xfrm>
          <a:prstGeom prst="rect">
            <a:avLst/>
          </a:prstGeom>
        </p:spPr>
      </p:pic>
      <p:sp>
        <p:nvSpPr>
          <p:cNvPr id="8" name="矩形 7">
            <a:extLst>
              <a:ext uri="{FF2B5EF4-FFF2-40B4-BE49-F238E27FC236}">
                <a16:creationId xmlns:a16="http://schemas.microsoft.com/office/drawing/2014/main" id="{75D1E8B2-FA50-44DD-A309-BE9E52126A5D}"/>
              </a:ext>
            </a:extLst>
          </p:cNvPr>
          <p:cNvSpPr/>
          <p:nvPr/>
        </p:nvSpPr>
        <p:spPr>
          <a:xfrm>
            <a:off x="193638" y="5156022"/>
            <a:ext cx="8756723" cy="1200329"/>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RES has a significantly negative slope coefficient that ranges from      -0.436 to -0.654. This confirms our sorting results that stocks with lower resiliency do indeed yield higher expected returns.</a:t>
            </a:r>
          </a:p>
        </p:txBody>
      </p:sp>
      <p:sp>
        <p:nvSpPr>
          <p:cNvPr id="9" name="矩形 8">
            <a:extLst>
              <a:ext uri="{FF2B5EF4-FFF2-40B4-BE49-F238E27FC236}">
                <a16:creationId xmlns:a16="http://schemas.microsoft.com/office/drawing/2014/main" id="{EB90A3F2-A378-458E-98A2-259FAED20956}"/>
              </a:ext>
            </a:extLst>
          </p:cNvPr>
          <p:cNvSpPr/>
          <p:nvPr/>
        </p:nvSpPr>
        <p:spPr>
          <a:xfrm>
            <a:off x="1833168" y="2012524"/>
            <a:ext cx="6493251" cy="3651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61601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24</a:t>
            </a:fld>
            <a:endParaRPr lang="zh-CN" altLang="en-US"/>
          </a:p>
        </p:txBody>
      </p:sp>
      <p:sp>
        <p:nvSpPr>
          <p:cNvPr id="5" name="标题 1">
            <a:extLst>
              <a:ext uri="{FF2B5EF4-FFF2-40B4-BE49-F238E27FC236}">
                <a16:creationId xmlns:a16="http://schemas.microsoft.com/office/drawing/2014/main" id="{1590F714-05C8-4D4D-90C4-C2FF0EFEF1CA}"/>
              </a:ext>
            </a:extLst>
          </p:cNvPr>
          <p:cNvSpPr txBox="1">
            <a:spLocks/>
          </p:cNvSpPr>
          <p:nvPr/>
        </p:nvSpPr>
        <p:spPr>
          <a:xfrm>
            <a:off x="0" y="295161"/>
            <a:ext cx="91440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comparison with other liquidity</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82B581A3-9FD5-4282-BC9D-7C9A64059B35}"/>
              </a:ext>
            </a:extLst>
          </p:cNvPr>
          <p:cNvSpPr/>
          <p:nvPr/>
        </p:nvSpPr>
        <p:spPr>
          <a:xfrm>
            <a:off x="179854" y="4983060"/>
            <a:ext cx="8784291" cy="2308324"/>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We directly compare the ability of various liquidity measures to explain cross-sectional differences in expected returns.</a:t>
            </a:r>
          </a:p>
          <a:p>
            <a:r>
              <a:rPr lang="en-US" altLang="zh-CN" sz="2400" dirty="0">
                <a:latin typeface="Times New Roman" panose="02020603050405020304" pitchFamily="18" charset="0"/>
                <a:cs typeface="Times New Roman" panose="02020603050405020304" pitchFamily="18" charset="0"/>
              </a:rPr>
              <a:t>We confirm their finding that the existing liquidity measures give no evidence of significant value-weighted abnormal returns. In contrast, RES is robustly priced.</a:t>
            </a:r>
          </a:p>
          <a:p>
            <a:endParaRPr lang="zh-CN" altLang="en-US" sz="24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2A8F722F-0005-44D3-9385-51CBF032BB97}"/>
              </a:ext>
            </a:extLst>
          </p:cNvPr>
          <p:cNvPicPr/>
          <p:nvPr/>
        </p:nvPicPr>
        <p:blipFill rotWithShape="1">
          <a:blip r:embed="rId3"/>
          <a:srcRect t="10895"/>
          <a:stretch/>
        </p:blipFill>
        <p:spPr>
          <a:xfrm>
            <a:off x="1364688" y="957942"/>
            <a:ext cx="6778851" cy="4119661"/>
          </a:xfrm>
          <a:prstGeom prst="rect">
            <a:avLst/>
          </a:prstGeom>
        </p:spPr>
      </p:pic>
    </p:spTree>
    <p:extLst>
      <p:ext uri="{BB962C8B-B14F-4D97-AF65-F5344CB8AC3E}">
        <p14:creationId xmlns:p14="http://schemas.microsoft.com/office/powerpoint/2010/main" val="3637792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25</a:t>
            </a:fld>
            <a:endParaRPr lang="zh-CN" altLang="en-US"/>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7D1AAA9B-983A-443C-B1E0-F8E173D04B2D}"/>
              </a:ext>
            </a:extLst>
          </p:cNvPr>
          <p:cNvPicPr/>
          <p:nvPr/>
        </p:nvPicPr>
        <p:blipFill rotWithShape="1">
          <a:blip r:embed="rId3"/>
          <a:srcRect t="5948"/>
          <a:stretch/>
        </p:blipFill>
        <p:spPr>
          <a:xfrm>
            <a:off x="798399" y="958174"/>
            <a:ext cx="7388171" cy="3787714"/>
          </a:xfrm>
          <a:prstGeom prst="rect">
            <a:avLst/>
          </a:prstGeom>
        </p:spPr>
      </p:pic>
      <p:sp>
        <p:nvSpPr>
          <p:cNvPr id="8" name="矩形 7">
            <a:extLst>
              <a:ext uri="{FF2B5EF4-FFF2-40B4-BE49-F238E27FC236}">
                <a16:creationId xmlns:a16="http://schemas.microsoft.com/office/drawing/2014/main" id="{370A3A4C-53E3-4421-97F5-B5811188E79E}"/>
              </a:ext>
            </a:extLst>
          </p:cNvPr>
          <p:cNvSpPr/>
          <p:nvPr/>
        </p:nvSpPr>
        <p:spPr>
          <a:xfrm>
            <a:off x="136929" y="5278072"/>
            <a:ext cx="9144000" cy="830997"/>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RES’s explanatory power regarding future returns remains in the bivariate sorts</a:t>
            </a:r>
            <a:endParaRPr lang="zh-CN" altLang="en-US" sz="2400" dirty="0">
              <a:latin typeface="Times New Roman" panose="02020603050405020304" pitchFamily="18" charset="0"/>
              <a:cs typeface="Times New Roman" panose="02020603050405020304" pitchFamily="18" charset="0"/>
            </a:endParaRPr>
          </a:p>
        </p:txBody>
      </p:sp>
      <p:sp>
        <p:nvSpPr>
          <p:cNvPr id="9" name="标题 1">
            <a:extLst>
              <a:ext uri="{FF2B5EF4-FFF2-40B4-BE49-F238E27FC236}">
                <a16:creationId xmlns:a16="http://schemas.microsoft.com/office/drawing/2014/main" id="{88AF83FD-2CD4-4CE2-93A6-D0E4C098E21E}"/>
              </a:ext>
            </a:extLst>
          </p:cNvPr>
          <p:cNvSpPr txBox="1">
            <a:spLocks/>
          </p:cNvSpPr>
          <p:nvPr/>
        </p:nvSpPr>
        <p:spPr>
          <a:xfrm>
            <a:off x="0" y="295161"/>
            <a:ext cx="91440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 </a:t>
            </a:r>
            <a:r>
              <a:rPr lang="en-US" altLang="zh-CN" sz="2400" dirty="0">
                <a:latin typeface="Times New Roman" panose="02020603050405020304" pitchFamily="18" charset="0"/>
                <a:cs typeface="Times New Roman" panose="02020603050405020304" pitchFamily="18" charset="0"/>
                <a:sym typeface="+mn-lt"/>
              </a:rPr>
              <a:t>comparison with other liquidity</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6492AB48-367B-4530-BE76-C87A43015C12}"/>
              </a:ext>
            </a:extLst>
          </p:cNvPr>
          <p:cNvSpPr/>
          <p:nvPr/>
        </p:nvSpPr>
        <p:spPr>
          <a:xfrm>
            <a:off x="2473587" y="3246437"/>
            <a:ext cx="5347222" cy="149945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95927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26</a:t>
            </a:fld>
            <a:endParaRPr lang="zh-CN" altLang="en-US"/>
          </a:p>
        </p:txBody>
      </p:sp>
      <p:sp>
        <p:nvSpPr>
          <p:cNvPr id="5" name="标题 1">
            <a:extLst>
              <a:ext uri="{FF2B5EF4-FFF2-40B4-BE49-F238E27FC236}">
                <a16:creationId xmlns:a16="http://schemas.microsoft.com/office/drawing/2014/main" id="{1590F714-05C8-4D4D-90C4-C2FF0EFEF1CA}"/>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E9E6F219-797F-4A4C-9C81-A7B6A4D2CC78}"/>
              </a:ext>
            </a:extLst>
          </p:cNvPr>
          <p:cNvPicPr/>
          <p:nvPr/>
        </p:nvPicPr>
        <p:blipFill rotWithShape="1">
          <a:blip r:embed="rId3"/>
          <a:srcRect b="39425"/>
          <a:stretch/>
        </p:blipFill>
        <p:spPr>
          <a:xfrm>
            <a:off x="247426" y="1030555"/>
            <a:ext cx="8896574" cy="3649013"/>
          </a:xfrm>
          <a:prstGeom prst="rect">
            <a:avLst/>
          </a:prstGeom>
        </p:spPr>
      </p:pic>
      <p:sp>
        <p:nvSpPr>
          <p:cNvPr id="8" name="矩形 7">
            <a:extLst>
              <a:ext uri="{FF2B5EF4-FFF2-40B4-BE49-F238E27FC236}">
                <a16:creationId xmlns:a16="http://schemas.microsoft.com/office/drawing/2014/main" id="{40FD9956-DC52-4E85-A13F-10FA48367A23}"/>
              </a:ext>
            </a:extLst>
          </p:cNvPr>
          <p:cNvSpPr/>
          <p:nvPr/>
        </p:nvSpPr>
        <p:spPr>
          <a:xfrm>
            <a:off x="86061" y="4953384"/>
            <a:ext cx="9057939" cy="1938992"/>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RES also can be affected by information shocks. We deal with this by controlling for information asymmetry and for the occurrence of information shocks. To control for information asymmetry, we include information related variables. Across all specifications, the coefficients on RES remain statistically significant.</a:t>
            </a:r>
          </a:p>
        </p:txBody>
      </p:sp>
      <p:sp>
        <p:nvSpPr>
          <p:cNvPr id="9" name="矩形 8">
            <a:extLst>
              <a:ext uri="{FF2B5EF4-FFF2-40B4-BE49-F238E27FC236}">
                <a16:creationId xmlns:a16="http://schemas.microsoft.com/office/drawing/2014/main" id="{C189789D-3B2F-48EA-A947-151EB1E80303}"/>
              </a:ext>
            </a:extLst>
          </p:cNvPr>
          <p:cNvSpPr/>
          <p:nvPr/>
        </p:nvSpPr>
        <p:spPr>
          <a:xfrm>
            <a:off x="1580702" y="1711977"/>
            <a:ext cx="7315872" cy="42879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5155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FC808BF-33BD-4BC1-BAD3-DCFC8141D1D6}"/>
              </a:ext>
            </a:extLst>
          </p:cNvPr>
          <p:cNvSpPr>
            <a:spLocks noGrp="1"/>
          </p:cNvSpPr>
          <p:nvPr>
            <p:ph type="sldNum" sz="quarter" idx="12"/>
          </p:nvPr>
        </p:nvSpPr>
        <p:spPr/>
        <p:txBody>
          <a:bodyPr/>
          <a:lstStyle/>
          <a:p>
            <a:fld id="{56682430-6088-448C-9E69-CB0F29779420}" type="slidenum">
              <a:rPr lang="zh-CN" altLang="en-US" smtClean="0"/>
              <a:t>27</a:t>
            </a:fld>
            <a:endParaRPr lang="zh-CN" altLang="en-US"/>
          </a:p>
        </p:txBody>
      </p:sp>
      <p:sp>
        <p:nvSpPr>
          <p:cNvPr id="5" name="标题 1">
            <a:extLst>
              <a:ext uri="{FF2B5EF4-FFF2-40B4-BE49-F238E27FC236}">
                <a16:creationId xmlns:a16="http://schemas.microsoft.com/office/drawing/2014/main" id="{1590F714-05C8-4D4D-90C4-C2FF0EFEF1CA}"/>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mn-lt"/>
              </a:rPr>
              <a:t>Empirical result</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6" name="直接连接符 5">
            <a:extLst>
              <a:ext uri="{FF2B5EF4-FFF2-40B4-BE49-F238E27FC236}">
                <a16:creationId xmlns:a16="http://schemas.microsoft.com/office/drawing/2014/main" id="{BF317A36-3126-4450-A51C-01CCAA404FF8}"/>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E619AC39-8F06-438A-9A88-3EAB7E3ABB4C}"/>
              </a:ext>
            </a:extLst>
          </p:cNvPr>
          <p:cNvSpPr/>
          <p:nvPr/>
        </p:nvSpPr>
        <p:spPr>
          <a:xfrm>
            <a:off x="410583" y="4214445"/>
            <a:ext cx="8322833" cy="1938992"/>
          </a:xfrm>
          <a:prstGeom prst="rect">
            <a:avLst/>
          </a:prstGeom>
        </p:spPr>
        <p:txBody>
          <a:bodyPr wrap="square">
            <a:spAutoFit/>
          </a:bodyPr>
          <a:lstStyle/>
          <a:p>
            <a:r>
              <a:rPr lang="en-US" altLang="zh-CN" sz="2400" dirty="0">
                <a:latin typeface="Times New Roman" panose="02020603050405020304" pitchFamily="18" charset="0"/>
                <a:cs typeface="Times New Roman" panose="02020603050405020304" pitchFamily="18" charset="0"/>
              </a:rPr>
              <a:t>We include trading volume in our analysis to better focus on the liquidity driven component of RES.</a:t>
            </a:r>
          </a:p>
          <a:p>
            <a:r>
              <a:rPr lang="en-US" altLang="zh-CN" sz="2400" dirty="0">
                <a:latin typeface="Times New Roman" panose="02020603050405020304" pitchFamily="18" charset="0"/>
                <a:cs typeface="Times New Roman" panose="02020603050405020304" pitchFamily="18" charset="0"/>
              </a:rPr>
              <a:t>The interaction between DTURN and RES is also negative and significant, which suggests that the RES expected return relationship is indeed stronger when trading volume is heavier.</a:t>
            </a:r>
          </a:p>
        </p:txBody>
      </p:sp>
      <p:grpSp>
        <p:nvGrpSpPr>
          <p:cNvPr id="2" name="组合 1">
            <a:extLst>
              <a:ext uri="{FF2B5EF4-FFF2-40B4-BE49-F238E27FC236}">
                <a16:creationId xmlns:a16="http://schemas.microsoft.com/office/drawing/2014/main" id="{092F285F-7612-4342-88C3-1378AA6630BA}"/>
              </a:ext>
            </a:extLst>
          </p:cNvPr>
          <p:cNvGrpSpPr/>
          <p:nvPr/>
        </p:nvGrpSpPr>
        <p:grpSpPr>
          <a:xfrm>
            <a:off x="1906513" y="1144281"/>
            <a:ext cx="4289891" cy="2998548"/>
            <a:chOff x="1734391" y="1215865"/>
            <a:chExt cx="3670729" cy="2795663"/>
          </a:xfrm>
        </p:grpSpPr>
        <p:pic>
          <p:nvPicPr>
            <p:cNvPr id="7" name="图片 6">
              <a:extLst>
                <a:ext uri="{FF2B5EF4-FFF2-40B4-BE49-F238E27FC236}">
                  <a16:creationId xmlns:a16="http://schemas.microsoft.com/office/drawing/2014/main" id="{A5F50C91-DBAA-4D40-BEB7-AA1D6894B7D9}"/>
                </a:ext>
              </a:extLst>
            </p:cNvPr>
            <p:cNvPicPr/>
            <p:nvPr/>
          </p:nvPicPr>
          <p:blipFill rotWithShape="1">
            <a:blip r:embed="rId3"/>
            <a:srcRect r="75383" b="44084"/>
            <a:stretch/>
          </p:blipFill>
          <p:spPr>
            <a:xfrm>
              <a:off x="1734391" y="1215865"/>
              <a:ext cx="2116249" cy="2795651"/>
            </a:xfrm>
            <a:prstGeom prst="rect">
              <a:avLst/>
            </a:prstGeom>
          </p:spPr>
        </p:pic>
        <p:pic>
          <p:nvPicPr>
            <p:cNvPr id="9" name="图片 8">
              <a:extLst>
                <a:ext uri="{FF2B5EF4-FFF2-40B4-BE49-F238E27FC236}">
                  <a16:creationId xmlns:a16="http://schemas.microsoft.com/office/drawing/2014/main" id="{26ABC25E-3769-492E-9600-2324CCBD1719}"/>
                </a:ext>
              </a:extLst>
            </p:cNvPr>
            <p:cNvPicPr/>
            <p:nvPr/>
          </p:nvPicPr>
          <p:blipFill rotWithShape="1">
            <a:blip r:embed="rId3"/>
            <a:srcRect l="64770" r="21140" b="44084"/>
            <a:stretch/>
          </p:blipFill>
          <p:spPr>
            <a:xfrm>
              <a:off x="3957320" y="1215866"/>
              <a:ext cx="1447800" cy="2795662"/>
            </a:xfrm>
            <a:prstGeom prst="rect">
              <a:avLst/>
            </a:prstGeom>
          </p:spPr>
        </p:pic>
      </p:grpSp>
      <p:sp>
        <p:nvSpPr>
          <p:cNvPr id="10" name="矩形 9">
            <a:extLst>
              <a:ext uri="{FF2B5EF4-FFF2-40B4-BE49-F238E27FC236}">
                <a16:creationId xmlns:a16="http://schemas.microsoft.com/office/drawing/2014/main" id="{21147759-E123-4EAC-AA98-817082720410}"/>
              </a:ext>
            </a:extLst>
          </p:cNvPr>
          <p:cNvSpPr/>
          <p:nvPr/>
        </p:nvSpPr>
        <p:spPr>
          <a:xfrm>
            <a:off x="4711849" y="1509777"/>
            <a:ext cx="1484555" cy="4158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7D96BB85-BA4F-4E55-9593-0809EE21F527}"/>
              </a:ext>
            </a:extLst>
          </p:cNvPr>
          <p:cNvSpPr/>
          <p:nvPr/>
        </p:nvSpPr>
        <p:spPr>
          <a:xfrm>
            <a:off x="4711848" y="2313491"/>
            <a:ext cx="1484555" cy="4158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7452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2020/3/7</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28</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4. </a:t>
            </a:r>
            <a:r>
              <a:rPr lang="en-US" altLang="zh-CN" dirty="0">
                <a:latin typeface="Times New Roman" panose="02020603050405020304" pitchFamily="18" charset="0"/>
                <a:cs typeface="Times New Roman" panose="02020603050405020304" pitchFamily="18" charset="0"/>
                <a:sym typeface="+mn-lt"/>
              </a:rPr>
              <a:t>Conclusion</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E9B5076B-A9D0-4324-BF90-2495095AA585}"/>
              </a:ext>
            </a:extLst>
          </p:cNvPr>
          <p:cNvSpPr/>
          <p:nvPr/>
        </p:nvSpPr>
        <p:spPr>
          <a:xfrm>
            <a:off x="193638" y="1676848"/>
            <a:ext cx="8853543" cy="3785652"/>
          </a:xfrm>
          <a:prstGeom prst="rect">
            <a:avLst/>
          </a:prstGeom>
        </p:spPr>
        <p:txBody>
          <a:bodyPr wrap="square">
            <a:spAutoFit/>
          </a:bodyPr>
          <a:lstStyle/>
          <a:p>
            <a:pPr marL="342900" indent="-3429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RES is negatively correlated with expected returns for a broad cross-section of stocks. </a:t>
            </a:r>
          </a:p>
          <a:p>
            <a:pPr marL="342900" indent="-3429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The premium persists when other liquidity measures and standard return determinants are controlled for. These results remain after controlling for information and when micro-cap stocks are excluded. Further, the RES return relationship is stronger on month with high trading volume.</a:t>
            </a:r>
          </a:p>
          <a:p>
            <a:pPr marL="342900" indent="-342900">
              <a:buFontTx/>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Hou,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Xue</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and Zhang (2015, 2017) cast doubt on the existence of an illiquidity premium. We suggest </a:t>
            </a:r>
            <a:r>
              <a:rPr lang="en-US" altLang="zh-CN" sz="2400" dirty="0">
                <a:latin typeface="Times New Roman" panose="02020603050405020304" pitchFamily="18" charset="0"/>
                <a:cs typeface="Times New Roman" panose="02020603050405020304" pitchFamily="18" charset="0"/>
              </a:rPr>
              <a:t>that liquidity is indeed a crucial factor for asset pricing across the broad spectrum of stocks.</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35288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2020/3/7</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3</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p>
          <a:p>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415969" y="1364212"/>
            <a:ext cx="8312061" cy="2369880"/>
          </a:xfrm>
          <a:prstGeom prst="rect">
            <a:avLst/>
          </a:prstGeom>
        </p:spPr>
        <p:txBody>
          <a:bodyPr wrap="square">
            <a:spAutoFit/>
          </a:bodyPr>
          <a:lstStyle/>
          <a:p>
            <a:r>
              <a:rPr lang="en-US" altLang="zh-CN" sz="2800" b="1" dirty="0">
                <a:latin typeface="宋体" panose="02010600030101010101" pitchFamily="2" charset="-122"/>
                <a:ea typeface="宋体" panose="02010600030101010101" pitchFamily="2" charset="-122"/>
                <a:cs typeface="Times New Roman" panose="02020603050405020304" pitchFamily="18" charset="0"/>
              </a:rPr>
              <a:t>Background</a:t>
            </a:r>
          </a:p>
          <a:p>
            <a:pPr marL="457200" indent="-457200">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It has been established in the literature that liquidity is a key determinant of asset prices and investors demand a premium for less liquid stocks. </a:t>
            </a:r>
          </a:p>
          <a:p>
            <a:pPr marL="457200" indent="-457200">
              <a:buAutoNum type="arabicPeriod"/>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Hou, </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Xue</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and Zhang ( 2015, 2017)  argues that many related to frictions associated with illiquidity, are not robust.</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153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2020/3/7</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4</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62782"/>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p>
        </p:txBody>
      </p:sp>
      <p:sp>
        <p:nvSpPr>
          <p:cNvPr id="7" name="矩形 6">
            <a:extLst>
              <a:ext uri="{FF2B5EF4-FFF2-40B4-BE49-F238E27FC236}">
                <a16:creationId xmlns:a16="http://schemas.microsoft.com/office/drawing/2014/main" id="{6E79FAEC-CD4A-4EF8-A5CD-FF128E4549BF}"/>
              </a:ext>
            </a:extLst>
          </p:cNvPr>
          <p:cNvSpPr/>
          <p:nvPr/>
        </p:nvSpPr>
        <p:spPr>
          <a:xfrm>
            <a:off x="420460" y="2047252"/>
            <a:ext cx="8540660" cy="1631216"/>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Motivation</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The failure to find a robust illiquidity premium in previous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literature </a:t>
            </a:r>
            <a:r>
              <a:rPr lang="en-US" altLang="zh-CN" sz="2400" dirty="0">
                <a:latin typeface="Times New Roman" panose="02020603050405020304" pitchFamily="18" charset="0"/>
                <a:cs typeface="Times New Roman" panose="02020603050405020304" pitchFamily="18" charset="0"/>
              </a:rPr>
              <a:t>can be attributed to a misspecification of how liquidity is defined and measured.</a:t>
            </a:r>
            <a:endParaRPr lang="zh-CN" altLang="zh-CN" sz="2400" dirty="0">
              <a:latin typeface="Times New Roman" panose="02020603050405020304" pitchFamily="18" charset="0"/>
              <a:cs typeface="Times New Roman" panose="02020603050405020304" pitchFamily="18" charset="0"/>
            </a:endParaRP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8991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2020/3/7</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5</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476930" y="2167116"/>
            <a:ext cx="8190140" cy="1261884"/>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Research question</a:t>
            </a:r>
          </a:p>
          <a:p>
            <a:r>
              <a:rPr lang="en-US" altLang="zh-CN" sz="2400" dirty="0">
                <a:latin typeface="Times New Roman" panose="02020603050405020304" pitchFamily="18" charset="0"/>
                <a:cs typeface="Times New Roman" panose="02020603050405020304" pitchFamily="18" charset="0"/>
              </a:rPr>
              <a:t>1. We present an expanded definition of liquidity, can we prove that liquidity has a real relationship with expected returns</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747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2020/3/7</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6</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540202" y="1784809"/>
            <a:ext cx="8195007" cy="3908762"/>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Related researches</a:t>
            </a:r>
          </a:p>
          <a:p>
            <a:pPr marL="457200" indent="-457200">
              <a:buAutoNum type="arabicPeriod"/>
            </a:pP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Amihud</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and Mendelson (1986) first argued that investors demand a premium for less liquid stocks.</a:t>
            </a:r>
          </a:p>
          <a:p>
            <a:pPr marL="457200" indent="-457200">
              <a:buAutoNum type="arabicPeriod"/>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It has been established in the literature that illiquidity is positively priced in the cross-section of expected stock returns (Easley and O’Hara 2004;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Amihud</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Mendelson, and Pedersen 2005). </a:t>
            </a:r>
          </a:p>
          <a:p>
            <a:pPr marL="457200" indent="-457200">
              <a:buAutoNum type="arabicPeriod"/>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If a stock is not perfectly liquid, a liquidity shock will generate a transitory price movement that takes time to reverse. (Grossman (1988), Campbell (1993),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Llorente</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(2002), and Bao (2011) )</a:t>
            </a:r>
          </a:p>
          <a:p>
            <a:pPr marL="457200" indent="-457200">
              <a:buAutoNum type="arabicPeriod"/>
            </a:pP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Hou,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Xue</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and Zhang (2015, 2017) points out that the earlier analyses have been based mostly on equal-weighted returns that cause the anomaly findings to be excessively influenced by micro-cap stocks.</a:t>
            </a: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7838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2020/3/7</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7</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257173" y="2147125"/>
            <a:ext cx="8790008" cy="3108543"/>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Research Contents</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This paper presents an expanded definition of liquidity. We refer to it as resiliency (RES): an asset is more resilient if a shock is less apt to drive a wedge between its price and its equilibrium value and, when a deviation does occur, if it is repaired swiftly.</a:t>
            </a:r>
          </a:p>
          <a:p>
            <a:pPr marL="457200" indent="-457200">
              <a:buAutoNum type="arabicPeriod"/>
            </a:pPr>
            <a:r>
              <a:rPr lang="en-US" altLang="zh-CN" sz="2400" dirty="0">
                <a:latin typeface="Times New Roman" panose="02020603050405020304" pitchFamily="18" charset="0"/>
                <a:cs typeface="Times New Roman" panose="02020603050405020304" pitchFamily="18" charset="0"/>
              </a:rPr>
              <a:t>RES has a strong negative relationship with returns and the relationship is indeed stronger in high volume month, which is consistent with the previous paper on liquidity.</a:t>
            </a:r>
            <a:endParaRPr lang="zh-CN" altLang="zh-CN" sz="2400" dirty="0">
              <a:latin typeface="Times New Roman" panose="02020603050405020304" pitchFamily="18" charset="0"/>
              <a:cs typeface="Times New Roman" panose="02020603050405020304" pitchFamily="18" charset="0"/>
            </a:endParaRP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5015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2020/3/7</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8</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1"/>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mn-lt"/>
              </a:rPr>
              <a:t> Introduction</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6E79FAEC-CD4A-4EF8-A5CD-FF128E4549BF}"/>
              </a:ext>
            </a:extLst>
          </p:cNvPr>
          <p:cNvSpPr/>
          <p:nvPr/>
        </p:nvSpPr>
        <p:spPr>
          <a:xfrm>
            <a:off x="420460" y="2414666"/>
            <a:ext cx="8094890" cy="1631216"/>
          </a:xfrm>
          <a:prstGeom prst="rect">
            <a:avLst/>
          </a:prstGeom>
        </p:spPr>
        <p:txBody>
          <a:bodyPr wrap="square">
            <a:spAutoFit/>
          </a:bodyPr>
          <a:lstStyle/>
          <a:p>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Contribution </a:t>
            </a:r>
          </a:p>
          <a:p>
            <a:r>
              <a:rPr lang="en-US" altLang="zh-CN" sz="2400" dirty="0">
                <a:latin typeface="Times New Roman" panose="02020603050405020304" pitchFamily="18" charset="0"/>
                <a:cs typeface="Times New Roman" panose="02020603050405020304" pitchFamily="18" charset="0"/>
              </a:rPr>
              <a:t>We proposed resiliency as a more comprehensive liquidity measure, and suggest that liquidity is indeed a crucial factor for asset pricing across the broad spectrum of stocks.</a:t>
            </a:r>
            <a:endParaRPr lang="zh-CN" altLang="zh-CN" sz="2400" dirty="0">
              <a:latin typeface="Times New Roman" panose="02020603050405020304" pitchFamily="18" charset="0"/>
              <a:cs typeface="Times New Roman" panose="02020603050405020304" pitchFamily="18" charset="0"/>
            </a:endParaRPr>
          </a:p>
        </p:txBody>
      </p:sp>
      <p:cxnSp>
        <p:nvCxnSpPr>
          <p:cNvPr id="5" name="直接连接符 4">
            <a:extLst>
              <a:ext uri="{FF2B5EF4-FFF2-40B4-BE49-F238E27FC236}">
                <a16:creationId xmlns:a16="http://schemas.microsoft.com/office/drawing/2014/main" id="{AA97A10D-FE67-44AD-ABC7-C4ECFED6C874}"/>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3908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1A90B9C-1A7D-4D7C-A3C7-AC0CDD0117D6}"/>
              </a:ext>
            </a:extLst>
          </p:cNvPr>
          <p:cNvSpPr>
            <a:spLocks noGrp="1"/>
          </p:cNvSpPr>
          <p:nvPr>
            <p:ph type="dt" sz="half" idx="10"/>
          </p:nvPr>
        </p:nvSpPr>
        <p:spPr/>
        <p:txBody>
          <a:bodyPr/>
          <a:lstStyle/>
          <a:p>
            <a:fld id="{352D8603-68A8-45EF-B79E-FD0BAC9FB63C}" type="datetime1">
              <a:rPr lang="zh-CN" altLang="en-US" smtClean="0"/>
              <a:t>2020/3/7</a:t>
            </a:fld>
            <a:endParaRPr lang="zh-CN" altLang="en-US"/>
          </a:p>
        </p:txBody>
      </p:sp>
      <p:sp>
        <p:nvSpPr>
          <p:cNvPr id="3" name="灯片编号占位符 2">
            <a:extLst>
              <a:ext uri="{FF2B5EF4-FFF2-40B4-BE49-F238E27FC236}">
                <a16:creationId xmlns:a16="http://schemas.microsoft.com/office/drawing/2014/main" id="{6D2B6183-08D7-44D0-8785-F16DD904C37F}"/>
              </a:ext>
            </a:extLst>
          </p:cNvPr>
          <p:cNvSpPr>
            <a:spLocks noGrp="1"/>
          </p:cNvSpPr>
          <p:nvPr>
            <p:ph type="sldNum" sz="quarter" idx="12"/>
          </p:nvPr>
        </p:nvSpPr>
        <p:spPr/>
        <p:txBody>
          <a:bodyPr/>
          <a:lstStyle/>
          <a:p>
            <a:fld id="{56682430-6088-448C-9E69-CB0F29779420}" type="slidenum">
              <a:rPr lang="zh-CN" altLang="en-US" smtClean="0"/>
              <a:t>9</a:t>
            </a:fld>
            <a:endParaRPr lang="zh-CN" altLang="en-US"/>
          </a:p>
        </p:txBody>
      </p:sp>
      <p:sp>
        <p:nvSpPr>
          <p:cNvPr id="6" name="标题 1">
            <a:extLst>
              <a:ext uri="{FF2B5EF4-FFF2-40B4-BE49-F238E27FC236}">
                <a16:creationId xmlns:a16="http://schemas.microsoft.com/office/drawing/2014/main" id="{F1152BBC-961A-4771-9273-1EAC2582DEB0}"/>
              </a:ext>
            </a:extLst>
          </p:cNvPr>
          <p:cNvSpPr txBox="1">
            <a:spLocks/>
          </p:cNvSpPr>
          <p:nvPr/>
        </p:nvSpPr>
        <p:spPr>
          <a:xfrm>
            <a:off x="628650" y="295162"/>
            <a:ext cx="7886700" cy="6341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mn-lt"/>
              </a:rPr>
              <a:t>Research design</a:t>
            </a:r>
          </a:p>
        </p:txBody>
      </p:sp>
      <p:cxnSp>
        <p:nvCxnSpPr>
          <p:cNvPr id="7" name="直接连接符 6">
            <a:extLst>
              <a:ext uri="{FF2B5EF4-FFF2-40B4-BE49-F238E27FC236}">
                <a16:creationId xmlns:a16="http://schemas.microsoft.com/office/drawing/2014/main" id="{0569E36C-9F2B-4471-9F41-DB87ABA9518F}"/>
              </a:ext>
            </a:extLst>
          </p:cNvPr>
          <p:cNvCxnSpPr>
            <a:cxnSpLocks/>
          </p:cNvCxnSpPr>
          <p:nvPr/>
        </p:nvCxnSpPr>
        <p:spPr>
          <a:xfrm>
            <a:off x="0" y="957943"/>
            <a:ext cx="9144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89F834A8-FD78-45A4-B1CF-B69BA9EB4EAA}"/>
              </a:ext>
            </a:extLst>
          </p:cNvPr>
          <p:cNvGrpSpPr/>
          <p:nvPr/>
        </p:nvGrpSpPr>
        <p:grpSpPr>
          <a:xfrm>
            <a:off x="3224281" y="1183286"/>
            <a:ext cx="1672871" cy="441004"/>
            <a:chOff x="806824" y="2033195"/>
            <a:chExt cx="1307851" cy="441004"/>
          </a:xfrm>
        </p:grpSpPr>
        <p:sp>
          <p:nvSpPr>
            <p:cNvPr id="4" name="矩形 3">
              <a:extLst>
                <a:ext uri="{FF2B5EF4-FFF2-40B4-BE49-F238E27FC236}">
                  <a16:creationId xmlns:a16="http://schemas.microsoft.com/office/drawing/2014/main" id="{9818D1E1-026E-4D9D-9615-8A01ED6A8493}"/>
                </a:ext>
              </a:extLst>
            </p:cNvPr>
            <p:cNvSpPr/>
            <p:nvPr/>
          </p:nvSpPr>
          <p:spPr>
            <a:xfrm>
              <a:off x="806824" y="2033195"/>
              <a:ext cx="1280160" cy="4410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4A65AE3B-D3DC-4555-820C-B49A9D37533A}"/>
                </a:ext>
              </a:extLst>
            </p:cNvPr>
            <p:cNvSpPr txBox="1"/>
            <p:nvPr/>
          </p:nvSpPr>
          <p:spPr>
            <a:xfrm>
              <a:off x="862449" y="2074089"/>
              <a:ext cx="1252226" cy="400110"/>
            </a:xfrm>
            <a:prstGeom prst="rect">
              <a:avLst/>
            </a:prstGeom>
            <a:noFill/>
          </p:spPr>
          <p:txBody>
            <a:bodyPr wrap="non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Measure RES</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9" name="组合 28">
            <a:extLst>
              <a:ext uri="{FF2B5EF4-FFF2-40B4-BE49-F238E27FC236}">
                <a16:creationId xmlns:a16="http://schemas.microsoft.com/office/drawing/2014/main" id="{B53B182C-579C-4ED8-B686-4652075A798D}"/>
              </a:ext>
            </a:extLst>
          </p:cNvPr>
          <p:cNvGrpSpPr/>
          <p:nvPr/>
        </p:nvGrpSpPr>
        <p:grpSpPr>
          <a:xfrm>
            <a:off x="1130992" y="2069240"/>
            <a:ext cx="6028768" cy="491672"/>
            <a:chOff x="806823" y="2033194"/>
            <a:chExt cx="4149300" cy="706205"/>
          </a:xfrm>
        </p:grpSpPr>
        <p:sp>
          <p:nvSpPr>
            <p:cNvPr id="30" name="矩形 29">
              <a:extLst>
                <a:ext uri="{FF2B5EF4-FFF2-40B4-BE49-F238E27FC236}">
                  <a16:creationId xmlns:a16="http://schemas.microsoft.com/office/drawing/2014/main" id="{F6BF7716-9006-4BF5-9CD4-3872D7376C49}"/>
                </a:ext>
              </a:extLst>
            </p:cNvPr>
            <p:cNvSpPr/>
            <p:nvPr/>
          </p:nvSpPr>
          <p:spPr>
            <a:xfrm>
              <a:off x="806823" y="2033194"/>
              <a:ext cx="4149300" cy="7062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6E6183DE-E2EF-4149-A01C-02A5D61C7703}"/>
                </a:ext>
              </a:extLst>
            </p:cNvPr>
            <p:cNvSpPr txBox="1"/>
            <p:nvPr/>
          </p:nvSpPr>
          <p:spPr>
            <a:xfrm>
              <a:off x="810657" y="2078661"/>
              <a:ext cx="3984295" cy="574692"/>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Whether RES can obtain significant excess return?</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36" name="组合 35">
            <a:extLst>
              <a:ext uri="{FF2B5EF4-FFF2-40B4-BE49-F238E27FC236}">
                <a16:creationId xmlns:a16="http://schemas.microsoft.com/office/drawing/2014/main" id="{47A1E362-BFD5-47F4-B162-30DF1047BAF2}"/>
              </a:ext>
            </a:extLst>
          </p:cNvPr>
          <p:cNvGrpSpPr/>
          <p:nvPr/>
        </p:nvGrpSpPr>
        <p:grpSpPr>
          <a:xfrm>
            <a:off x="1626338" y="2944221"/>
            <a:ext cx="5038076" cy="823098"/>
            <a:chOff x="806824" y="2033195"/>
            <a:chExt cx="3554877" cy="569307"/>
          </a:xfrm>
        </p:grpSpPr>
        <p:sp>
          <p:nvSpPr>
            <p:cNvPr id="37" name="矩形 36">
              <a:extLst>
                <a:ext uri="{FF2B5EF4-FFF2-40B4-BE49-F238E27FC236}">
                  <a16:creationId xmlns:a16="http://schemas.microsoft.com/office/drawing/2014/main" id="{58D7A385-FDD2-426F-828F-51B344F25860}"/>
                </a:ext>
              </a:extLst>
            </p:cNvPr>
            <p:cNvSpPr/>
            <p:nvPr/>
          </p:nvSpPr>
          <p:spPr>
            <a:xfrm>
              <a:off x="806824" y="2033195"/>
              <a:ext cx="3468731" cy="5693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90ED147C-6D6F-425C-A2B5-B017823E0F35}"/>
                </a:ext>
              </a:extLst>
            </p:cNvPr>
            <p:cNvSpPr txBox="1"/>
            <p:nvPr/>
          </p:nvSpPr>
          <p:spPr>
            <a:xfrm>
              <a:off x="862449" y="2074089"/>
              <a:ext cx="3499252" cy="489619"/>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Is it still significant after the adjustment of the methods of Hou (2015, 2017) ?</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5" name="组合 44">
            <a:extLst>
              <a:ext uri="{FF2B5EF4-FFF2-40B4-BE49-F238E27FC236}">
                <a16:creationId xmlns:a16="http://schemas.microsoft.com/office/drawing/2014/main" id="{4C0FF1F5-1E27-4CCF-BFB5-DEAB00D396B1}"/>
              </a:ext>
            </a:extLst>
          </p:cNvPr>
          <p:cNvGrpSpPr/>
          <p:nvPr/>
        </p:nvGrpSpPr>
        <p:grpSpPr>
          <a:xfrm>
            <a:off x="1712482" y="4390024"/>
            <a:ext cx="4827954" cy="441004"/>
            <a:chOff x="806824" y="2033195"/>
            <a:chExt cx="3549140" cy="441004"/>
          </a:xfrm>
        </p:grpSpPr>
        <p:sp>
          <p:nvSpPr>
            <p:cNvPr id="46" name="矩形 45">
              <a:extLst>
                <a:ext uri="{FF2B5EF4-FFF2-40B4-BE49-F238E27FC236}">
                  <a16:creationId xmlns:a16="http://schemas.microsoft.com/office/drawing/2014/main" id="{94D197D3-94CC-470F-A6C0-66DDA5EDDABC}"/>
                </a:ext>
              </a:extLst>
            </p:cNvPr>
            <p:cNvSpPr/>
            <p:nvPr/>
          </p:nvSpPr>
          <p:spPr>
            <a:xfrm>
              <a:off x="806824" y="2033195"/>
              <a:ext cx="3468731" cy="4410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06A5C926-33DD-4E8A-9C66-2C3BB4AA7659}"/>
                </a:ext>
              </a:extLst>
            </p:cNvPr>
            <p:cNvSpPr txBox="1"/>
            <p:nvPr/>
          </p:nvSpPr>
          <p:spPr>
            <a:xfrm>
              <a:off x="834637" y="2059279"/>
              <a:ext cx="3521327" cy="400110"/>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Comparison with other liquidity measures.</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48" name="组合 47">
            <a:extLst>
              <a:ext uri="{FF2B5EF4-FFF2-40B4-BE49-F238E27FC236}">
                <a16:creationId xmlns:a16="http://schemas.microsoft.com/office/drawing/2014/main" id="{F8FC2F5D-4F06-4048-BCE4-7901FBC368A4}"/>
              </a:ext>
            </a:extLst>
          </p:cNvPr>
          <p:cNvGrpSpPr/>
          <p:nvPr/>
        </p:nvGrpSpPr>
        <p:grpSpPr>
          <a:xfrm>
            <a:off x="1184555" y="5343234"/>
            <a:ext cx="6490826" cy="441004"/>
            <a:chOff x="806824" y="2033195"/>
            <a:chExt cx="3468731" cy="441004"/>
          </a:xfrm>
        </p:grpSpPr>
        <p:sp>
          <p:nvSpPr>
            <p:cNvPr id="49" name="矩形 48">
              <a:extLst>
                <a:ext uri="{FF2B5EF4-FFF2-40B4-BE49-F238E27FC236}">
                  <a16:creationId xmlns:a16="http://schemas.microsoft.com/office/drawing/2014/main" id="{2D923DD2-1F02-4A2B-B9AF-50792EA94947}"/>
                </a:ext>
              </a:extLst>
            </p:cNvPr>
            <p:cNvSpPr/>
            <p:nvPr/>
          </p:nvSpPr>
          <p:spPr>
            <a:xfrm>
              <a:off x="806824" y="2033195"/>
              <a:ext cx="3468731" cy="4410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12D20AB4-1AA2-4811-A602-3564E958E23A}"/>
                </a:ext>
              </a:extLst>
            </p:cNvPr>
            <p:cNvSpPr txBox="1"/>
            <p:nvPr/>
          </p:nvSpPr>
          <p:spPr>
            <a:xfrm>
              <a:off x="862449" y="2074089"/>
              <a:ext cx="3413106" cy="400110"/>
            </a:xfrm>
            <a:prstGeom prst="rect">
              <a:avLst/>
            </a:prstGeom>
            <a:noFill/>
          </p:spPr>
          <p:txBody>
            <a:bodyPr wrap="square" rtlCol="0">
              <a:spAutoFit/>
            </a:bodyPr>
            <a:lstStyle/>
            <a:p>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How does RES perform in the month with large volume?</a:t>
              </a:r>
              <a:endParaRPr lang="zh-CN" altLang="en-US" sz="2000" dirty="0">
                <a:latin typeface="Times New Roman" panose="02020603050405020304" pitchFamily="18" charset="0"/>
                <a:ea typeface="宋体" panose="02010600030101010101" pitchFamily="2" charset="-122"/>
                <a:cs typeface="Times New Roman" panose="02020603050405020304" pitchFamily="18" charset="0"/>
              </a:endParaRPr>
            </a:p>
          </p:txBody>
        </p:sp>
      </p:grpSp>
      <p:cxnSp>
        <p:nvCxnSpPr>
          <p:cNvPr id="10" name="直接箭头连接符 9">
            <a:extLst>
              <a:ext uri="{FF2B5EF4-FFF2-40B4-BE49-F238E27FC236}">
                <a16:creationId xmlns:a16="http://schemas.microsoft.com/office/drawing/2014/main" id="{0E4A1444-9AC8-4B21-9EC6-77D7F23C15BD}"/>
              </a:ext>
            </a:extLst>
          </p:cNvPr>
          <p:cNvCxnSpPr>
            <a:cxnSpLocks/>
            <a:stCxn id="5" idx="2"/>
          </p:cNvCxnSpPr>
          <p:nvPr/>
        </p:nvCxnSpPr>
        <p:spPr>
          <a:xfrm>
            <a:off x="4096292" y="1624290"/>
            <a:ext cx="0" cy="4766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161872A0-B4C7-437F-90BC-85D188C2F36B}"/>
              </a:ext>
            </a:extLst>
          </p:cNvPr>
          <p:cNvCxnSpPr>
            <a:cxnSpLocks/>
          </p:cNvCxnSpPr>
          <p:nvPr/>
        </p:nvCxnSpPr>
        <p:spPr>
          <a:xfrm>
            <a:off x="4096292" y="4831028"/>
            <a:ext cx="0" cy="4766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8E64786E-8A10-48E5-98A5-7641A46E5795}"/>
              </a:ext>
            </a:extLst>
          </p:cNvPr>
          <p:cNvCxnSpPr>
            <a:cxnSpLocks/>
            <a:stCxn id="37" idx="2"/>
          </p:cNvCxnSpPr>
          <p:nvPr/>
        </p:nvCxnSpPr>
        <p:spPr>
          <a:xfrm>
            <a:off x="4084332" y="3767319"/>
            <a:ext cx="11960" cy="6227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F0D821F-E5F1-4F34-9888-F6A8A5B881E8}"/>
              </a:ext>
            </a:extLst>
          </p:cNvPr>
          <p:cNvCxnSpPr>
            <a:cxnSpLocks/>
          </p:cNvCxnSpPr>
          <p:nvPr/>
        </p:nvCxnSpPr>
        <p:spPr>
          <a:xfrm>
            <a:off x="4099299" y="2560912"/>
            <a:ext cx="0" cy="4766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27060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rgbClr val="FF0000"/>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2932</TotalTime>
  <Words>1940</Words>
  <Application>Microsoft Office PowerPoint</Application>
  <PresentationFormat>全屏显示(4:3)</PresentationFormat>
  <Paragraphs>237</Paragraphs>
  <Slides>28</Slides>
  <Notes>26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等线</vt:lpstr>
      <vt:lpstr>汉仪中楷简</vt:lpstr>
      <vt:lpstr>黑体</vt:lpstr>
      <vt:lpstr>宋体</vt:lpstr>
      <vt:lpstr>Arial</vt:lpstr>
      <vt:lpstr>Calibri</vt:lpstr>
      <vt:lpstr>Calibri Light</vt:lpstr>
      <vt:lpstr>Cambria Math</vt:lpstr>
      <vt:lpstr>Times New Roman</vt:lpstr>
      <vt:lpstr>Office 主题​​</vt:lpstr>
      <vt:lpstr>PowerPoint 演示文稿</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shuo</dc:creator>
  <cp:lastModifiedBy>wang shuo</cp:lastModifiedBy>
  <cp:revision>1189</cp:revision>
  <dcterms:created xsi:type="dcterms:W3CDTF">2019-09-24T13:17:14Z</dcterms:created>
  <dcterms:modified xsi:type="dcterms:W3CDTF">2020-03-07T02:16:31Z</dcterms:modified>
</cp:coreProperties>
</file>