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506" r:id="rId2"/>
    <p:sldId id="257" r:id="rId3"/>
    <p:sldId id="449" r:id="rId4"/>
    <p:sldId id="532" r:id="rId5"/>
    <p:sldId id="484" r:id="rId6"/>
    <p:sldId id="523" r:id="rId7"/>
    <p:sldId id="522" r:id="rId8"/>
    <p:sldId id="464" r:id="rId9"/>
    <p:sldId id="524" r:id="rId10"/>
    <p:sldId id="434" r:id="rId11"/>
    <p:sldId id="535" r:id="rId12"/>
    <p:sldId id="452" r:id="rId13"/>
    <p:sldId id="516" r:id="rId14"/>
    <p:sldId id="467" r:id="rId15"/>
    <p:sldId id="517" r:id="rId16"/>
    <p:sldId id="518" r:id="rId17"/>
    <p:sldId id="536" r:id="rId18"/>
    <p:sldId id="519" r:id="rId19"/>
    <p:sldId id="500" r:id="rId20"/>
    <p:sldId id="520" r:id="rId21"/>
    <p:sldId id="515" r:id="rId22"/>
    <p:sldId id="521" r:id="rId23"/>
    <p:sldId id="525" r:id="rId24"/>
    <p:sldId id="533" r:id="rId25"/>
    <p:sldId id="534" r:id="rId26"/>
    <p:sldId id="526" r:id="rId27"/>
    <p:sldId id="527" r:id="rId28"/>
    <p:sldId id="537" r:id="rId29"/>
    <p:sldId id="528" r:id="rId30"/>
    <p:sldId id="530" r:id="rId31"/>
    <p:sldId id="529" r:id="rId32"/>
    <p:sldId id="531"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96" autoAdjust="0"/>
    <p:restoredTop sz="94660"/>
  </p:normalViewPr>
  <p:slideViewPr>
    <p:cSldViewPr snapToGrid="0">
      <p:cViewPr varScale="1">
        <p:scale>
          <a:sx n="63" d="100"/>
          <a:sy n="63" d="100"/>
        </p:scale>
        <p:origin x="14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0A8BDC-449E-4F46-9D2E-5A9CCEFFA80C}" type="datetimeFigureOut">
              <a:rPr lang="zh-CN" altLang="en-US" smtClean="0"/>
              <a:t>2020/5/1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BB37BA-6B08-405D-AE9E-E06A77D99907}" type="slidenum">
              <a:rPr lang="zh-CN" altLang="en-US" smtClean="0"/>
              <a:t>‹#›</a:t>
            </a:fld>
            <a:endParaRPr lang="zh-CN" altLang="en-US"/>
          </a:p>
        </p:txBody>
      </p:sp>
    </p:spTree>
    <p:extLst>
      <p:ext uri="{BB962C8B-B14F-4D97-AF65-F5344CB8AC3E}">
        <p14:creationId xmlns:p14="http://schemas.microsoft.com/office/powerpoint/2010/main" val="3450515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10</a:t>
            </a:fld>
            <a:endParaRPr lang="zh-CN" altLang="en-US"/>
          </a:p>
        </p:txBody>
      </p:sp>
    </p:spTree>
    <p:extLst>
      <p:ext uri="{BB962C8B-B14F-4D97-AF65-F5344CB8AC3E}">
        <p14:creationId xmlns:p14="http://schemas.microsoft.com/office/powerpoint/2010/main" val="2725963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19</a:t>
            </a:fld>
            <a:endParaRPr lang="zh-CN" altLang="en-US"/>
          </a:p>
        </p:txBody>
      </p:sp>
    </p:spTree>
    <p:extLst>
      <p:ext uri="{BB962C8B-B14F-4D97-AF65-F5344CB8AC3E}">
        <p14:creationId xmlns:p14="http://schemas.microsoft.com/office/powerpoint/2010/main" val="607173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20</a:t>
            </a:fld>
            <a:endParaRPr lang="zh-CN" altLang="en-US"/>
          </a:p>
        </p:txBody>
      </p:sp>
    </p:spTree>
    <p:extLst>
      <p:ext uri="{BB962C8B-B14F-4D97-AF65-F5344CB8AC3E}">
        <p14:creationId xmlns:p14="http://schemas.microsoft.com/office/powerpoint/2010/main" val="4117741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21</a:t>
            </a:fld>
            <a:endParaRPr lang="zh-CN" altLang="en-US"/>
          </a:p>
        </p:txBody>
      </p:sp>
    </p:spTree>
    <p:extLst>
      <p:ext uri="{BB962C8B-B14F-4D97-AF65-F5344CB8AC3E}">
        <p14:creationId xmlns:p14="http://schemas.microsoft.com/office/powerpoint/2010/main" val="2755892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22</a:t>
            </a:fld>
            <a:endParaRPr lang="zh-CN" altLang="en-US"/>
          </a:p>
        </p:txBody>
      </p:sp>
    </p:spTree>
    <p:extLst>
      <p:ext uri="{BB962C8B-B14F-4D97-AF65-F5344CB8AC3E}">
        <p14:creationId xmlns:p14="http://schemas.microsoft.com/office/powerpoint/2010/main" val="827557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23</a:t>
            </a:fld>
            <a:endParaRPr lang="zh-CN" altLang="en-US"/>
          </a:p>
        </p:txBody>
      </p:sp>
    </p:spTree>
    <p:extLst>
      <p:ext uri="{BB962C8B-B14F-4D97-AF65-F5344CB8AC3E}">
        <p14:creationId xmlns:p14="http://schemas.microsoft.com/office/powerpoint/2010/main" val="3996435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24</a:t>
            </a:fld>
            <a:endParaRPr lang="zh-CN" altLang="en-US"/>
          </a:p>
        </p:txBody>
      </p:sp>
    </p:spTree>
    <p:extLst>
      <p:ext uri="{BB962C8B-B14F-4D97-AF65-F5344CB8AC3E}">
        <p14:creationId xmlns:p14="http://schemas.microsoft.com/office/powerpoint/2010/main" val="36144069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25</a:t>
            </a:fld>
            <a:endParaRPr lang="zh-CN" altLang="en-US"/>
          </a:p>
        </p:txBody>
      </p:sp>
    </p:spTree>
    <p:extLst>
      <p:ext uri="{BB962C8B-B14F-4D97-AF65-F5344CB8AC3E}">
        <p14:creationId xmlns:p14="http://schemas.microsoft.com/office/powerpoint/2010/main" val="9366817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26</a:t>
            </a:fld>
            <a:endParaRPr lang="zh-CN" altLang="en-US"/>
          </a:p>
        </p:txBody>
      </p:sp>
    </p:spTree>
    <p:extLst>
      <p:ext uri="{BB962C8B-B14F-4D97-AF65-F5344CB8AC3E}">
        <p14:creationId xmlns:p14="http://schemas.microsoft.com/office/powerpoint/2010/main" val="2184817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27</a:t>
            </a:fld>
            <a:endParaRPr lang="zh-CN" altLang="en-US"/>
          </a:p>
        </p:txBody>
      </p:sp>
    </p:spTree>
    <p:extLst>
      <p:ext uri="{BB962C8B-B14F-4D97-AF65-F5344CB8AC3E}">
        <p14:creationId xmlns:p14="http://schemas.microsoft.com/office/powerpoint/2010/main" val="9366463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28</a:t>
            </a:fld>
            <a:endParaRPr lang="zh-CN" altLang="en-US"/>
          </a:p>
        </p:txBody>
      </p:sp>
    </p:spTree>
    <p:extLst>
      <p:ext uri="{BB962C8B-B14F-4D97-AF65-F5344CB8AC3E}">
        <p14:creationId xmlns:p14="http://schemas.microsoft.com/office/powerpoint/2010/main" val="3341415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11</a:t>
            </a:fld>
            <a:endParaRPr lang="zh-CN" altLang="en-US"/>
          </a:p>
        </p:txBody>
      </p:sp>
    </p:spTree>
    <p:extLst>
      <p:ext uri="{BB962C8B-B14F-4D97-AF65-F5344CB8AC3E}">
        <p14:creationId xmlns:p14="http://schemas.microsoft.com/office/powerpoint/2010/main" val="31034434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29</a:t>
            </a:fld>
            <a:endParaRPr lang="zh-CN" altLang="en-US"/>
          </a:p>
        </p:txBody>
      </p:sp>
    </p:spTree>
    <p:extLst>
      <p:ext uri="{BB962C8B-B14F-4D97-AF65-F5344CB8AC3E}">
        <p14:creationId xmlns:p14="http://schemas.microsoft.com/office/powerpoint/2010/main" val="20126759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 proxy for the investor redemption </a:t>
            </a:r>
            <a:r>
              <a:rPr lang="en-US" altLang="zh-CN" dirty="0" err="1"/>
              <a:t>risk,because</a:t>
            </a:r>
            <a:r>
              <a:rPr lang="en-US" altLang="zh-CN" dirty="0"/>
              <a:t> Ω is sensitive to the investor’s utility function</a:t>
            </a:r>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30</a:t>
            </a:fld>
            <a:endParaRPr lang="zh-CN" altLang="en-US"/>
          </a:p>
        </p:txBody>
      </p:sp>
    </p:spTree>
    <p:extLst>
      <p:ext uri="{BB962C8B-B14F-4D97-AF65-F5344CB8AC3E}">
        <p14:creationId xmlns:p14="http://schemas.microsoft.com/office/powerpoint/2010/main" val="24171059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 proxy for the investor redemption </a:t>
            </a:r>
            <a:r>
              <a:rPr lang="en-US" altLang="zh-CN" dirty="0" err="1"/>
              <a:t>risk,because</a:t>
            </a:r>
            <a:r>
              <a:rPr lang="en-US" altLang="zh-CN" dirty="0"/>
              <a:t> Ω is sensitive to the investor’s utility function</a:t>
            </a:r>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31</a:t>
            </a:fld>
            <a:endParaRPr lang="zh-CN" altLang="en-US"/>
          </a:p>
        </p:txBody>
      </p:sp>
    </p:spTree>
    <p:extLst>
      <p:ext uri="{BB962C8B-B14F-4D97-AF65-F5344CB8AC3E}">
        <p14:creationId xmlns:p14="http://schemas.microsoft.com/office/powerpoint/2010/main" val="11618572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 proxy for the investor redemption </a:t>
            </a:r>
            <a:r>
              <a:rPr lang="en-US" altLang="zh-CN" dirty="0" err="1"/>
              <a:t>risk,because</a:t>
            </a:r>
            <a:r>
              <a:rPr lang="en-US" altLang="zh-CN" dirty="0"/>
              <a:t> Ω is sensitive to the investor’s utility function</a:t>
            </a:r>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32</a:t>
            </a:fld>
            <a:endParaRPr lang="zh-CN" altLang="en-US"/>
          </a:p>
        </p:txBody>
      </p:sp>
    </p:spTree>
    <p:extLst>
      <p:ext uri="{BB962C8B-B14F-4D97-AF65-F5344CB8AC3E}">
        <p14:creationId xmlns:p14="http://schemas.microsoft.com/office/powerpoint/2010/main" val="1165049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12</a:t>
            </a:fld>
            <a:endParaRPr lang="zh-CN" altLang="en-US"/>
          </a:p>
        </p:txBody>
      </p:sp>
    </p:spTree>
    <p:extLst>
      <p:ext uri="{BB962C8B-B14F-4D97-AF65-F5344CB8AC3E}">
        <p14:creationId xmlns:p14="http://schemas.microsoft.com/office/powerpoint/2010/main" val="2872278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13</a:t>
            </a:fld>
            <a:endParaRPr lang="zh-CN" altLang="en-US"/>
          </a:p>
        </p:txBody>
      </p:sp>
    </p:spTree>
    <p:extLst>
      <p:ext uri="{BB962C8B-B14F-4D97-AF65-F5344CB8AC3E}">
        <p14:creationId xmlns:p14="http://schemas.microsoft.com/office/powerpoint/2010/main" val="4177033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14</a:t>
            </a:fld>
            <a:endParaRPr lang="zh-CN" altLang="en-US"/>
          </a:p>
        </p:txBody>
      </p:sp>
    </p:spTree>
    <p:extLst>
      <p:ext uri="{BB962C8B-B14F-4D97-AF65-F5344CB8AC3E}">
        <p14:creationId xmlns:p14="http://schemas.microsoft.com/office/powerpoint/2010/main" val="3433576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15</a:t>
            </a:fld>
            <a:endParaRPr lang="zh-CN" altLang="en-US"/>
          </a:p>
        </p:txBody>
      </p:sp>
    </p:spTree>
    <p:extLst>
      <p:ext uri="{BB962C8B-B14F-4D97-AF65-F5344CB8AC3E}">
        <p14:creationId xmlns:p14="http://schemas.microsoft.com/office/powerpoint/2010/main" val="1337565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16</a:t>
            </a:fld>
            <a:endParaRPr lang="zh-CN" altLang="en-US"/>
          </a:p>
        </p:txBody>
      </p:sp>
    </p:spTree>
    <p:extLst>
      <p:ext uri="{BB962C8B-B14F-4D97-AF65-F5344CB8AC3E}">
        <p14:creationId xmlns:p14="http://schemas.microsoft.com/office/powerpoint/2010/main" val="1336996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17</a:t>
            </a:fld>
            <a:endParaRPr lang="zh-CN" altLang="en-US"/>
          </a:p>
        </p:txBody>
      </p:sp>
    </p:spTree>
    <p:extLst>
      <p:ext uri="{BB962C8B-B14F-4D97-AF65-F5344CB8AC3E}">
        <p14:creationId xmlns:p14="http://schemas.microsoft.com/office/powerpoint/2010/main" val="2656638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BB37BA-6B08-405D-AE9E-E06A77D99907}" type="slidenum">
              <a:rPr lang="zh-CN" altLang="en-US" smtClean="0"/>
              <a:t>18</a:t>
            </a:fld>
            <a:endParaRPr lang="zh-CN" altLang="en-US"/>
          </a:p>
        </p:txBody>
      </p:sp>
    </p:spTree>
    <p:extLst>
      <p:ext uri="{BB962C8B-B14F-4D97-AF65-F5344CB8AC3E}">
        <p14:creationId xmlns:p14="http://schemas.microsoft.com/office/powerpoint/2010/main" val="2638373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2CC47AB-79BC-49B7-A53D-8F7EBE4A8E52}" type="datetime1">
              <a:rPr lang="zh-CN" altLang="en-US" smtClean="0"/>
              <a:t>2020/5/1</a:t>
            </a:fld>
            <a:endParaRPr lang="zh-CN" altLang="en-US"/>
          </a:p>
        </p:txBody>
      </p:sp>
      <p:sp>
        <p:nvSpPr>
          <p:cNvPr id="5" name="Footer Placeholder 4"/>
          <p:cNvSpPr>
            <a:spLocks noGrp="1"/>
          </p:cNvSpPr>
          <p:nvPr>
            <p:ph type="ftr" sz="quarter" idx="11"/>
          </p:nvPr>
        </p:nvSpPr>
        <p:spPr/>
        <p:txBody>
          <a:bodyPr/>
          <a:lstStyle/>
          <a:p>
            <a:r>
              <a:rPr lang="en-US" altLang="zh-CN"/>
              <a:t>2019</a:t>
            </a:r>
            <a:r>
              <a:rPr lang="zh-CN" altLang="en-US"/>
              <a:t>上组会 李玥阳</a:t>
            </a:r>
          </a:p>
        </p:txBody>
      </p:sp>
      <p:sp>
        <p:nvSpPr>
          <p:cNvPr id="6" name="Slide Number Placeholder 5"/>
          <p:cNvSpPr>
            <a:spLocks noGrp="1"/>
          </p:cNvSpPr>
          <p:nvPr>
            <p:ph type="sldNum" sz="quarter" idx="12"/>
          </p:nvPr>
        </p:nvSpPr>
        <p:spPr/>
        <p:txBody>
          <a:bodyPr/>
          <a:lstStyle/>
          <a:p>
            <a:fld id="{6131721A-95F3-4C10-B9AE-0F28F1BB9086}" type="slidenum">
              <a:rPr lang="zh-CN" altLang="en-US" smtClean="0"/>
              <a:t>‹#›</a:t>
            </a:fld>
            <a:endParaRPr lang="zh-CN" altLang="en-US"/>
          </a:p>
        </p:txBody>
      </p:sp>
    </p:spTree>
    <p:extLst>
      <p:ext uri="{BB962C8B-B14F-4D97-AF65-F5344CB8AC3E}">
        <p14:creationId xmlns:p14="http://schemas.microsoft.com/office/powerpoint/2010/main" val="2093495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66543F8-ED1A-4B8A-8F9A-805E3DB94640}" type="datetime1">
              <a:rPr lang="zh-CN" altLang="en-US" smtClean="0"/>
              <a:t>2020/5/1</a:t>
            </a:fld>
            <a:endParaRPr lang="zh-CN" altLang="en-US"/>
          </a:p>
        </p:txBody>
      </p:sp>
      <p:sp>
        <p:nvSpPr>
          <p:cNvPr id="5" name="Footer Placeholder 4"/>
          <p:cNvSpPr>
            <a:spLocks noGrp="1"/>
          </p:cNvSpPr>
          <p:nvPr>
            <p:ph type="ftr" sz="quarter" idx="11"/>
          </p:nvPr>
        </p:nvSpPr>
        <p:spPr/>
        <p:txBody>
          <a:bodyPr/>
          <a:lstStyle/>
          <a:p>
            <a:r>
              <a:rPr lang="en-US" altLang="zh-CN"/>
              <a:t>2019</a:t>
            </a:r>
            <a:r>
              <a:rPr lang="zh-CN" altLang="en-US"/>
              <a:t>上组会 李玥阳</a:t>
            </a:r>
          </a:p>
        </p:txBody>
      </p:sp>
      <p:sp>
        <p:nvSpPr>
          <p:cNvPr id="6" name="Slide Number Placeholder 5"/>
          <p:cNvSpPr>
            <a:spLocks noGrp="1"/>
          </p:cNvSpPr>
          <p:nvPr>
            <p:ph type="sldNum" sz="quarter" idx="12"/>
          </p:nvPr>
        </p:nvSpPr>
        <p:spPr/>
        <p:txBody>
          <a:bodyPr/>
          <a:lstStyle/>
          <a:p>
            <a:fld id="{6131721A-95F3-4C10-B9AE-0F28F1BB9086}" type="slidenum">
              <a:rPr lang="zh-CN" altLang="en-US" smtClean="0"/>
              <a:t>‹#›</a:t>
            </a:fld>
            <a:endParaRPr lang="zh-CN" altLang="en-US"/>
          </a:p>
        </p:txBody>
      </p:sp>
    </p:spTree>
    <p:extLst>
      <p:ext uri="{BB962C8B-B14F-4D97-AF65-F5344CB8AC3E}">
        <p14:creationId xmlns:p14="http://schemas.microsoft.com/office/powerpoint/2010/main" val="1665726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8F08723-A357-47DA-A943-47D8420EBD1E}" type="datetime1">
              <a:rPr lang="zh-CN" altLang="en-US" smtClean="0"/>
              <a:t>2020/5/1</a:t>
            </a:fld>
            <a:endParaRPr lang="zh-CN" altLang="en-US"/>
          </a:p>
        </p:txBody>
      </p:sp>
      <p:sp>
        <p:nvSpPr>
          <p:cNvPr id="5" name="Footer Placeholder 4"/>
          <p:cNvSpPr>
            <a:spLocks noGrp="1"/>
          </p:cNvSpPr>
          <p:nvPr>
            <p:ph type="ftr" sz="quarter" idx="11"/>
          </p:nvPr>
        </p:nvSpPr>
        <p:spPr/>
        <p:txBody>
          <a:bodyPr/>
          <a:lstStyle/>
          <a:p>
            <a:r>
              <a:rPr lang="en-US" altLang="zh-CN"/>
              <a:t>2019</a:t>
            </a:r>
            <a:r>
              <a:rPr lang="zh-CN" altLang="en-US"/>
              <a:t>上组会 李玥阳</a:t>
            </a:r>
          </a:p>
        </p:txBody>
      </p:sp>
      <p:sp>
        <p:nvSpPr>
          <p:cNvPr id="6" name="Slide Number Placeholder 5"/>
          <p:cNvSpPr>
            <a:spLocks noGrp="1"/>
          </p:cNvSpPr>
          <p:nvPr>
            <p:ph type="sldNum" sz="quarter" idx="12"/>
          </p:nvPr>
        </p:nvSpPr>
        <p:spPr/>
        <p:txBody>
          <a:bodyPr/>
          <a:lstStyle/>
          <a:p>
            <a:fld id="{6131721A-95F3-4C10-B9AE-0F28F1BB9086}" type="slidenum">
              <a:rPr lang="zh-CN" altLang="en-US" smtClean="0"/>
              <a:t>‹#›</a:t>
            </a:fld>
            <a:endParaRPr lang="zh-CN" altLang="en-US"/>
          </a:p>
        </p:txBody>
      </p:sp>
    </p:spTree>
    <p:extLst>
      <p:ext uri="{BB962C8B-B14F-4D97-AF65-F5344CB8AC3E}">
        <p14:creationId xmlns:p14="http://schemas.microsoft.com/office/powerpoint/2010/main" val="1766422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1D9F0B1-BE05-4454-8DB8-40FCC415B6DE}" type="datetime1">
              <a:rPr lang="zh-CN" altLang="en-US" smtClean="0"/>
              <a:t>2020/5/1</a:t>
            </a:fld>
            <a:endParaRPr lang="zh-CN" altLang="en-US"/>
          </a:p>
        </p:txBody>
      </p:sp>
      <p:sp>
        <p:nvSpPr>
          <p:cNvPr id="5" name="Footer Placeholder 4"/>
          <p:cNvSpPr>
            <a:spLocks noGrp="1"/>
          </p:cNvSpPr>
          <p:nvPr>
            <p:ph type="ftr" sz="quarter" idx="11"/>
          </p:nvPr>
        </p:nvSpPr>
        <p:spPr/>
        <p:txBody>
          <a:bodyPr/>
          <a:lstStyle/>
          <a:p>
            <a:r>
              <a:rPr lang="en-US" altLang="zh-CN"/>
              <a:t>2019</a:t>
            </a:r>
            <a:r>
              <a:rPr lang="zh-CN" altLang="en-US"/>
              <a:t>上组会 李玥阳</a:t>
            </a:r>
          </a:p>
        </p:txBody>
      </p:sp>
      <p:sp>
        <p:nvSpPr>
          <p:cNvPr id="6" name="Slide Number Placeholder 5"/>
          <p:cNvSpPr>
            <a:spLocks noGrp="1"/>
          </p:cNvSpPr>
          <p:nvPr>
            <p:ph type="sldNum" sz="quarter" idx="12"/>
          </p:nvPr>
        </p:nvSpPr>
        <p:spPr/>
        <p:txBody>
          <a:bodyPr/>
          <a:lstStyle/>
          <a:p>
            <a:fld id="{6131721A-95F3-4C10-B9AE-0F28F1BB9086}" type="slidenum">
              <a:rPr lang="zh-CN" altLang="en-US" smtClean="0"/>
              <a:t>‹#›</a:t>
            </a:fld>
            <a:endParaRPr lang="zh-CN" altLang="en-US"/>
          </a:p>
        </p:txBody>
      </p:sp>
    </p:spTree>
    <p:extLst>
      <p:ext uri="{BB962C8B-B14F-4D97-AF65-F5344CB8AC3E}">
        <p14:creationId xmlns:p14="http://schemas.microsoft.com/office/powerpoint/2010/main" val="2398995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EDBBE2C-4D06-4418-B271-1D179494F109}" type="datetime1">
              <a:rPr lang="zh-CN" altLang="en-US" smtClean="0"/>
              <a:t>2020/5/1</a:t>
            </a:fld>
            <a:endParaRPr lang="zh-CN" altLang="en-US"/>
          </a:p>
        </p:txBody>
      </p:sp>
      <p:sp>
        <p:nvSpPr>
          <p:cNvPr id="5" name="Footer Placeholder 4"/>
          <p:cNvSpPr>
            <a:spLocks noGrp="1"/>
          </p:cNvSpPr>
          <p:nvPr>
            <p:ph type="ftr" sz="quarter" idx="11"/>
          </p:nvPr>
        </p:nvSpPr>
        <p:spPr/>
        <p:txBody>
          <a:bodyPr/>
          <a:lstStyle/>
          <a:p>
            <a:r>
              <a:rPr lang="en-US" altLang="zh-CN"/>
              <a:t>2019</a:t>
            </a:r>
            <a:r>
              <a:rPr lang="zh-CN" altLang="en-US"/>
              <a:t>上组会 李玥阳</a:t>
            </a:r>
          </a:p>
        </p:txBody>
      </p:sp>
      <p:sp>
        <p:nvSpPr>
          <p:cNvPr id="6" name="Slide Number Placeholder 5"/>
          <p:cNvSpPr>
            <a:spLocks noGrp="1"/>
          </p:cNvSpPr>
          <p:nvPr>
            <p:ph type="sldNum" sz="quarter" idx="12"/>
          </p:nvPr>
        </p:nvSpPr>
        <p:spPr/>
        <p:txBody>
          <a:bodyPr/>
          <a:lstStyle/>
          <a:p>
            <a:fld id="{6131721A-95F3-4C10-B9AE-0F28F1BB9086}" type="slidenum">
              <a:rPr lang="zh-CN" altLang="en-US" smtClean="0"/>
              <a:t>‹#›</a:t>
            </a:fld>
            <a:endParaRPr lang="zh-CN" altLang="en-US"/>
          </a:p>
        </p:txBody>
      </p:sp>
    </p:spTree>
    <p:extLst>
      <p:ext uri="{BB962C8B-B14F-4D97-AF65-F5344CB8AC3E}">
        <p14:creationId xmlns:p14="http://schemas.microsoft.com/office/powerpoint/2010/main" val="3629513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A1F66A43-310A-40DC-B1D4-DA7AF6A967BD}" type="datetime1">
              <a:rPr lang="zh-CN" altLang="en-US" smtClean="0"/>
              <a:t>2020/5/1</a:t>
            </a:fld>
            <a:endParaRPr lang="zh-CN" altLang="en-US"/>
          </a:p>
        </p:txBody>
      </p:sp>
      <p:sp>
        <p:nvSpPr>
          <p:cNvPr id="6" name="Footer Placeholder 5"/>
          <p:cNvSpPr>
            <a:spLocks noGrp="1"/>
          </p:cNvSpPr>
          <p:nvPr>
            <p:ph type="ftr" sz="quarter" idx="11"/>
          </p:nvPr>
        </p:nvSpPr>
        <p:spPr/>
        <p:txBody>
          <a:bodyPr/>
          <a:lstStyle/>
          <a:p>
            <a:r>
              <a:rPr lang="en-US" altLang="zh-CN"/>
              <a:t>2019</a:t>
            </a:r>
            <a:r>
              <a:rPr lang="zh-CN" altLang="en-US"/>
              <a:t>上组会 李玥阳</a:t>
            </a:r>
          </a:p>
        </p:txBody>
      </p:sp>
      <p:sp>
        <p:nvSpPr>
          <p:cNvPr id="7" name="Slide Number Placeholder 6"/>
          <p:cNvSpPr>
            <a:spLocks noGrp="1"/>
          </p:cNvSpPr>
          <p:nvPr>
            <p:ph type="sldNum" sz="quarter" idx="12"/>
          </p:nvPr>
        </p:nvSpPr>
        <p:spPr/>
        <p:txBody>
          <a:bodyPr/>
          <a:lstStyle/>
          <a:p>
            <a:fld id="{6131721A-95F3-4C10-B9AE-0F28F1BB9086}" type="slidenum">
              <a:rPr lang="zh-CN" altLang="en-US" smtClean="0"/>
              <a:t>‹#›</a:t>
            </a:fld>
            <a:endParaRPr lang="zh-CN" altLang="en-US"/>
          </a:p>
        </p:txBody>
      </p:sp>
    </p:spTree>
    <p:extLst>
      <p:ext uri="{BB962C8B-B14F-4D97-AF65-F5344CB8AC3E}">
        <p14:creationId xmlns:p14="http://schemas.microsoft.com/office/powerpoint/2010/main" val="1843458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AB9FA966-75FD-475C-A334-2FD74AAC4BFC}" type="datetime1">
              <a:rPr lang="zh-CN" altLang="en-US" smtClean="0"/>
              <a:t>2020/5/1</a:t>
            </a:fld>
            <a:endParaRPr lang="zh-CN" altLang="en-US"/>
          </a:p>
        </p:txBody>
      </p:sp>
      <p:sp>
        <p:nvSpPr>
          <p:cNvPr id="8" name="Footer Placeholder 7"/>
          <p:cNvSpPr>
            <a:spLocks noGrp="1"/>
          </p:cNvSpPr>
          <p:nvPr>
            <p:ph type="ftr" sz="quarter" idx="11"/>
          </p:nvPr>
        </p:nvSpPr>
        <p:spPr/>
        <p:txBody>
          <a:bodyPr/>
          <a:lstStyle/>
          <a:p>
            <a:r>
              <a:rPr lang="en-US" altLang="zh-CN"/>
              <a:t>2019</a:t>
            </a:r>
            <a:r>
              <a:rPr lang="zh-CN" altLang="en-US"/>
              <a:t>上组会 李玥阳</a:t>
            </a:r>
          </a:p>
        </p:txBody>
      </p:sp>
      <p:sp>
        <p:nvSpPr>
          <p:cNvPr id="9" name="Slide Number Placeholder 8"/>
          <p:cNvSpPr>
            <a:spLocks noGrp="1"/>
          </p:cNvSpPr>
          <p:nvPr>
            <p:ph type="sldNum" sz="quarter" idx="12"/>
          </p:nvPr>
        </p:nvSpPr>
        <p:spPr/>
        <p:txBody>
          <a:bodyPr/>
          <a:lstStyle/>
          <a:p>
            <a:fld id="{6131721A-95F3-4C10-B9AE-0F28F1BB9086}" type="slidenum">
              <a:rPr lang="zh-CN" altLang="en-US" smtClean="0"/>
              <a:t>‹#›</a:t>
            </a:fld>
            <a:endParaRPr lang="zh-CN" altLang="en-US"/>
          </a:p>
        </p:txBody>
      </p:sp>
    </p:spTree>
    <p:extLst>
      <p:ext uri="{BB962C8B-B14F-4D97-AF65-F5344CB8AC3E}">
        <p14:creationId xmlns:p14="http://schemas.microsoft.com/office/powerpoint/2010/main" val="314844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5A67C84-1455-45CD-B55B-7A197CEA9221}" type="datetime1">
              <a:rPr lang="zh-CN" altLang="en-US" smtClean="0"/>
              <a:t>2020/5/1</a:t>
            </a:fld>
            <a:endParaRPr lang="zh-CN" altLang="en-US"/>
          </a:p>
        </p:txBody>
      </p:sp>
      <p:sp>
        <p:nvSpPr>
          <p:cNvPr id="4" name="Footer Placeholder 3"/>
          <p:cNvSpPr>
            <a:spLocks noGrp="1"/>
          </p:cNvSpPr>
          <p:nvPr>
            <p:ph type="ftr" sz="quarter" idx="11"/>
          </p:nvPr>
        </p:nvSpPr>
        <p:spPr/>
        <p:txBody>
          <a:bodyPr/>
          <a:lstStyle/>
          <a:p>
            <a:r>
              <a:rPr lang="en-US" altLang="zh-CN"/>
              <a:t>2019</a:t>
            </a:r>
            <a:r>
              <a:rPr lang="zh-CN" altLang="en-US"/>
              <a:t>上组会 李玥阳</a:t>
            </a:r>
          </a:p>
        </p:txBody>
      </p:sp>
      <p:sp>
        <p:nvSpPr>
          <p:cNvPr id="5" name="Slide Number Placeholder 4"/>
          <p:cNvSpPr>
            <a:spLocks noGrp="1"/>
          </p:cNvSpPr>
          <p:nvPr>
            <p:ph type="sldNum" sz="quarter" idx="12"/>
          </p:nvPr>
        </p:nvSpPr>
        <p:spPr/>
        <p:txBody>
          <a:bodyPr/>
          <a:lstStyle/>
          <a:p>
            <a:fld id="{6131721A-95F3-4C10-B9AE-0F28F1BB9086}" type="slidenum">
              <a:rPr lang="zh-CN" altLang="en-US" smtClean="0"/>
              <a:t>‹#›</a:t>
            </a:fld>
            <a:endParaRPr lang="zh-CN" altLang="en-US"/>
          </a:p>
        </p:txBody>
      </p:sp>
    </p:spTree>
    <p:extLst>
      <p:ext uri="{BB962C8B-B14F-4D97-AF65-F5344CB8AC3E}">
        <p14:creationId xmlns:p14="http://schemas.microsoft.com/office/powerpoint/2010/main" val="510152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57455E-1E9D-4BE9-A79C-2ABB25C2E3CC}" type="datetime1">
              <a:rPr lang="zh-CN" altLang="en-US" smtClean="0"/>
              <a:t>2020/5/1</a:t>
            </a:fld>
            <a:endParaRPr lang="zh-CN" altLang="en-US"/>
          </a:p>
        </p:txBody>
      </p:sp>
      <p:sp>
        <p:nvSpPr>
          <p:cNvPr id="3" name="Footer Placeholder 2"/>
          <p:cNvSpPr>
            <a:spLocks noGrp="1"/>
          </p:cNvSpPr>
          <p:nvPr>
            <p:ph type="ftr" sz="quarter" idx="11"/>
          </p:nvPr>
        </p:nvSpPr>
        <p:spPr/>
        <p:txBody>
          <a:bodyPr/>
          <a:lstStyle/>
          <a:p>
            <a:r>
              <a:rPr lang="en-US" altLang="zh-CN"/>
              <a:t>2019</a:t>
            </a:r>
            <a:r>
              <a:rPr lang="zh-CN" altLang="en-US"/>
              <a:t>上组会 李玥阳</a:t>
            </a:r>
          </a:p>
        </p:txBody>
      </p:sp>
      <p:sp>
        <p:nvSpPr>
          <p:cNvPr id="4" name="Slide Number Placeholder 3"/>
          <p:cNvSpPr>
            <a:spLocks noGrp="1"/>
          </p:cNvSpPr>
          <p:nvPr>
            <p:ph type="sldNum" sz="quarter" idx="12"/>
          </p:nvPr>
        </p:nvSpPr>
        <p:spPr/>
        <p:txBody>
          <a:bodyPr/>
          <a:lstStyle/>
          <a:p>
            <a:fld id="{6131721A-95F3-4C10-B9AE-0F28F1BB9086}" type="slidenum">
              <a:rPr lang="zh-CN" altLang="en-US" smtClean="0"/>
              <a:t>‹#›</a:t>
            </a:fld>
            <a:endParaRPr lang="zh-CN" altLang="en-US"/>
          </a:p>
        </p:txBody>
      </p:sp>
    </p:spTree>
    <p:extLst>
      <p:ext uri="{BB962C8B-B14F-4D97-AF65-F5344CB8AC3E}">
        <p14:creationId xmlns:p14="http://schemas.microsoft.com/office/powerpoint/2010/main" val="620167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5AB4793-7B27-4EF4-A4E7-2D97868D5E10}" type="datetime1">
              <a:rPr lang="zh-CN" altLang="en-US" smtClean="0"/>
              <a:t>2020/5/1</a:t>
            </a:fld>
            <a:endParaRPr lang="zh-CN" altLang="en-US"/>
          </a:p>
        </p:txBody>
      </p:sp>
      <p:sp>
        <p:nvSpPr>
          <p:cNvPr id="6" name="Footer Placeholder 5"/>
          <p:cNvSpPr>
            <a:spLocks noGrp="1"/>
          </p:cNvSpPr>
          <p:nvPr>
            <p:ph type="ftr" sz="quarter" idx="11"/>
          </p:nvPr>
        </p:nvSpPr>
        <p:spPr/>
        <p:txBody>
          <a:bodyPr/>
          <a:lstStyle/>
          <a:p>
            <a:r>
              <a:rPr lang="en-US" altLang="zh-CN"/>
              <a:t>2019</a:t>
            </a:r>
            <a:r>
              <a:rPr lang="zh-CN" altLang="en-US"/>
              <a:t>上组会 李玥阳</a:t>
            </a:r>
          </a:p>
        </p:txBody>
      </p:sp>
      <p:sp>
        <p:nvSpPr>
          <p:cNvPr id="7" name="Slide Number Placeholder 6"/>
          <p:cNvSpPr>
            <a:spLocks noGrp="1"/>
          </p:cNvSpPr>
          <p:nvPr>
            <p:ph type="sldNum" sz="quarter" idx="12"/>
          </p:nvPr>
        </p:nvSpPr>
        <p:spPr/>
        <p:txBody>
          <a:bodyPr/>
          <a:lstStyle/>
          <a:p>
            <a:fld id="{6131721A-95F3-4C10-B9AE-0F28F1BB9086}" type="slidenum">
              <a:rPr lang="zh-CN" altLang="en-US" smtClean="0"/>
              <a:t>‹#›</a:t>
            </a:fld>
            <a:endParaRPr lang="zh-CN" altLang="en-US"/>
          </a:p>
        </p:txBody>
      </p:sp>
    </p:spTree>
    <p:extLst>
      <p:ext uri="{BB962C8B-B14F-4D97-AF65-F5344CB8AC3E}">
        <p14:creationId xmlns:p14="http://schemas.microsoft.com/office/powerpoint/2010/main" val="287819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EC4F72F-DFBB-4AF6-8130-51098BE42454}" type="datetime1">
              <a:rPr lang="zh-CN" altLang="en-US" smtClean="0"/>
              <a:t>2020/5/1</a:t>
            </a:fld>
            <a:endParaRPr lang="zh-CN" altLang="en-US"/>
          </a:p>
        </p:txBody>
      </p:sp>
      <p:sp>
        <p:nvSpPr>
          <p:cNvPr id="6" name="Footer Placeholder 5"/>
          <p:cNvSpPr>
            <a:spLocks noGrp="1"/>
          </p:cNvSpPr>
          <p:nvPr>
            <p:ph type="ftr" sz="quarter" idx="11"/>
          </p:nvPr>
        </p:nvSpPr>
        <p:spPr/>
        <p:txBody>
          <a:bodyPr/>
          <a:lstStyle/>
          <a:p>
            <a:r>
              <a:rPr lang="en-US" altLang="zh-CN"/>
              <a:t>2019</a:t>
            </a:r>
            <a:r>
              <a:rPr lang="zh-CN" altLang="en-US"/>
              <a:t>上组会 李玥阳</a:t>
            </a:r>
          </a:p>
        </p:txBody>
      </p:sp>
      <p:sp>
        <p:nvSpPr>
          <p:cNvPr id="7" name="Slide Number Placeholder 6"/>
          <p:cNvSpPr>
            <a:spLocks noGrp="1"/>
          </p:cNvSpPr>
          <p:nvPr>
            <p:ph type="sldNum" sz="quarter" idx="12"/>
          </p:nvPr>
        </p:nvSpPr>
        <p:spPr/>
        <p:txBody>
          <a:bodyPr/>
          <a:lstStyle/>
          <a:p>
            <a:fld id="{6131721A-95F3-4C10-B9AE-0F28F1BB9086}" type="slidenum">
              <a:rPr lang="zh-CN" altLang="en-US" smtClean="0"/>
              <a:t>‹#›</a:t>
            </a:fld>
            <a:endParaRPr lang="zh-CN" altLang="en-US"/>
          </a:p>
        </p:txBody>
      </p:sp>
    </p:spTree>
    <p:extLst>
      <p:ext uri="{BB962C8B-B14F-4D97-AF65-F5344CB8AC3E}">
        <p14:creationId xmlns:p14="http://schemas.microsoft.com/office/powerpoint/2010/main" val="738610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54C6CA-085A-4B79-A682-57C3FE4D8530}" type="datetime1">
              <a:rPr lang="zh-CN" altLang="en-US" smtClean="0"/>
              <a:t>2020/5/1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2019</a:t>
            </a:r>
            <a:r>
              <a:rPr lang="zh-CN" altLang="en-US"/>
              <a:t>上组会 李玥阳</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31721A-95F3-4C10-B9AE-0F28F1BB9086}" type="slidenum">
              <a:rPr lang="zh-CN" altLang="en-US" smtClean="0"/>
              <a:t>‹#›</a:t>
            </a:fld>
            <a:endParaRPr lang="zh-CN" altLang="en-US"/>
          </a:p>
        </p:txBody>
      </p:sp>
    </p:spTree>
    <p:extLst>
      <p:ext uri="{BB962C8B-B14F-4D97-AF65-F5344CB8AC3E}">
        <p14:creationId xmlns:p14="http://schemas.microsoft.com/office/powerpoint/2010/main" val="35323959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7440A28-8D88-49B2-9DB5-7074C2BBA371}"/>
              </a:ext>
            </a:extLst>
          </p:cNvPr>
          <p:cNvSpPr>
            <a:spLocks noGrp="1"/>
          </p:cNvSpPr>
          <p:nvPr>
            <p:ph type="dt" sz="half" idx="10"/>
          </p:nvPr>
        </p:nvSpPr>
        <p:spPr/>
        <p:txBody>
          <a:bodyPr/>
          <a:lstStyle/>
          <a:p>
            <a:fld id="{31D9F0B1-BE05-4454-8DB8-40FCC415B6DE}" type="datetime1">
              <a:rPr lang="zh-CN" altLang="en-US" smtClean="0"/>
              <a:t>2020/5/1</a:t>
            </a:fld>
            <a:endParaRPr lang="zh-CN" altLang="en-US"/>
          </a:p>
        </p:txBody>
      </p:sp>
      <p:sp>
        <p:nvSpPr>
          <p:cNvPr id="5" name="页脚占位符 4">
            <a:extLst>
              <a:ext uri="{FF2B5EF4-FFF2-40B4-BE49-F238E27FC236}">
                <a16:creationId xmlns:a16="http://schemas.microsoft.com/office/drawing/2014/main" id="{BAFDE2E5-DBB6-4117-BB78-F87C2E540BA4}"/>
              </a:ext>
            </a:extLst>
          </p:cNvPr>
          <p:cNvSpPr>
            <a:spLocks noGrp="1"/>
          </p:cNvSpPr>
          <p:nvPr>
            <p:ph type="ftr" sz="quarter" idx="11"/>
          </p:nvPr>
        </p:nvSpPr>
        <p:spPr/>
        <p:txBody>
          <a:bodyPr/>
          <a:lstStyle/>
          <a:p>
            <a:r>
              <a:rPr lang="zh-CN" altLang="en-US" dirty="0"/>
              <a:t>雷印如</a:t>
            </a:r>
          </a:p>
        </p:txBody>
      </p:sp>
      <p:sp>
        <p:nvSpPr>
          <p:cNvPr id="6" name="灯片编号占位符 5">
            <a:extLst>
              <a:ext uri="{FF2B5EF4-FFF2-40B4-BE49-F238E27FC236}">
                <a16:creationId xmlns:a16="http://schemas.microsoft.com/office/drawing/2014/main" id="{AFC4D85D-28E7-42E5-8161-EDD0DDB1C4D4}"/>
              </a:ext>
            </a:extLst>
          </p:cNvPr>
          <p:cNvSpPr>
            <a:spLocks noGrp="1"/>
          </p:cNvSpPr>
          <p:nvPr>
            <p:ph type="sldNum" sz="quarter" idx="12"/>
          </p:nvPr>
        </p:nvSpPr>
        <p:spPr/>
        <p:txBody>
          <a:bodyPr/>
          <a:lstStyle/>
          <a:p>
            <a:fld id="{6131721A-95F3-4C10-B9AE-0F28F1BB9086}" type="slidenum">
              <a:rPr lang="zh-CN" altLang="en-US" smtClean="0"/>
              <a:t>1</a:t>
            </a:fld>
            <a:endParaRPr lang="zh-CN" altLang="en-US"/>
          </a:p>
        </p:txBody>
      </p:sp>
      <p:pic>
        <p:nvPicPr>
          <p:cNvPr id="12" name="图片 11">
            <a:extLst>
              <a:ext uri="{FF2B5EF4-FFF2-40B4-BE49-F238E27FC236}">
                <a16:creationId xmlns:a16="http://schemas.microsoft.com/office/drawing/2014/main" id="{53F05957-A402-4AE9-BB79-8A0D070CB926}"/>
              </a:ext>
            </a:extLst>
          </p:cNvPr>
          <p:cNvPicPr>
            <a:picLocks noChangeAspect="1"/>
          </p:cNvPicPr>
          <p:nvPr/>
        </p:nvPicPr>
        <p:blipFill>
          <a:blip r:embed="rId2"/>
          <a:stretch>
            <a:fillRect/>
          </a:stretch>
        </p:blipFill>
        <p:spPr>
          <a:xfrm>
            <a:off x="1552036" y="1838434"/>
            <a:ext cx="6039928" cy="3658126"/>
          </a:xfrm>
          <a:prstGeom prst="rect">
            <a:avLst/>
          </a:prstGeom>
        </p:spPr>
      </p:pic>
      <p:sp>
        <p:nvSpPr>
          <p:cNvPr id="13" name="文本框 12">
            <a:extLst>
              <a:ext uri="{FF2B5EF4-FFF2-40B4-BE49-F238E27FC236}">
                <a16:creationId xmlns:a16="http://schemas.microsoft.com/office/drawing/2014/main" id="{8E8E4B60-0452-41F0-A83C-82662D90AB64}"/>
              </a:ext>
            </a:extLst>
          </p:cNvPr>
          <p:cNvSpPr txBox="1"/>
          <p:nvPr/>
        </p:nvSpPr>
        <p:spPr>
          <a:xfrm>
            <a:off x="3403600" y="1572751"/>
            <a:ext cx="3302000" cy="369332"/>
          </a:xfrm>
          <a:prstGeom prst="rect">
            <a:avLst/>
          </a:prstGeom>
          <a:noFill/>
        </p:spPr>
        <p:txBody>
          <a:bodyPr wrap="square" rtlCol="0">
            <a:spAutoFit/>
          </a:bodyPr>
          <a:lstStyle/>
          <a:p>
            <a:r>
              <a:rPr lang="en-US" altLang="zh-CN" dirty="0"/>
              <a:t>Feature importance</a:t>
            </a:r>
            <a:endParaRPr lang="zh-CN" altLang="en-US" dirty="0"/>
          </a:p>
        </p:txBody>
      </p:sp>
    </p:spTree>
    <p:extLst>
      <p:ext uri="{BB962C8B-B14F-4D97-AF65-F5344CB8AC3E}">
        <p14:creationId xmlns:p14="http://schemas.microsoft.com/office/powerpoint/2010/main" val="3038274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Research Design: Data</a:t>
            </a:r>
          </a:p>
        </p:txBody>
      </p:sp>
      <p:sp>
        <p:nvSpPr>
          <p:cNvPr id="3" name="内容占位符 2">
            <a:extLst>
              <a:ext uri="{FF2B5EF4-FFF2-40B4-BE49-F238E27FC236}">
                <a16:creationId xmlns:a16="http://schemas.microsoft.com/office/drawing/2014/main" id="{DEDD48A4-7D44-414B-B868-7AB78D5B2A73}"/>
              </a:ext>
            </a:extLst>
          </p:cNvPr>
          <p:cNvSpPr>
            <a:spLocks noGrp="1"/>
          </p:cNvSpPr>
          <p:nvPr>
            <p:ph idx="1"/>
          </p:nvPr>
        </p:nvSpPr>
        <p:spPr>
          <a:xfrm>
            <a:off x="478508" y="1593345"/>
            <a:ext cx="8186984" cy="4605439"/>
          </a:xfrm>
        </p:spPr>
        <p:txBody>
          <a:bodyPr>
            <a:normAutofit/>
          </a:bodyPr>
          <a:lstStyle/>
          <a:p>
            <a:r>
              <a:rPr lang="en-US" altLang="zh-CN" dirty="0">
                <a:latin typeface="Times New Roman" panose="02020603050405020304" pitchFamily="18" charset="0"/>
                <a:cs typeface="Times New Roman" panose="02020603050405020304" pitchFamily="18" charset="0"/>
              </a:rPr>
              <a:t>Mutual fund sample</a:t>
            </a:r>
          </a:p>
          <a:p>
            <a:pPr lvl="1"/>
            <a:r>
              <a:rPr lang="en-US" altLang="zh-CN" dirty="0">
                <a:latin typeface="Times New Roman" panose="02020603050405020304" pitchFamily="18" charset="0"/>
                <a:cs typeface="Times New Roman" panose="02020603050405020304" pitchFamily="18" charset="0"/>
              </a:rPr>
              <a:t>(CRSP) Survivor-Bias-Free U.S. Mutual Fund database</a:t>
            </a:r>
          </a:p>
          <a:p>
            <a:r>
              <a:rPr lang="en-US" altLang="zh-CN" dirty="0">
                <a:latin typeface="Times New Roman" panose="02020603050405020304" pitchFamily="18" charset="0"/>
                <a:cs typeface="Times New Roman" panose="02020603050405020304" pitchFamily="18" charset="0"/>
              </a:rPr>
              <a:t>Holding data</a:t>
            </a:r>
          </a:p>
          <a:p>
            <a:pPr lvl="1"/>
            <a:r>
              <a:rPr lang="en-US" altLang="zh-CN" dirty="0">
                <a:latin typeface="Times New Roman" panose="02020603050405020304" pitchFamily="18" charset="0"/>
                <a:cs typeface="Times New Roman" panose="02020603050405020304" pitchFamily="18" charset="0"/>
              </a:rPr>
              <a:t>Thomson Reuters Mutual Fund Holdings Database </a:t>
            </a:r>
          </a:p>
          <a:p>
            <a:r>
              <a:rPr lang="en-US" altLang="zh-CN" dirty="0">
                <a:latin typeface="Times New Roman" panose="02020603050405020304" pitchFamily="18" charset="0"/>
                <a:cs typeface="Times New Roman" panose="02020603050405020304" pitchFamily="18" charset="0"/>
              </a:rPr>
              <a:t>Fund Filter </a:t>
            </a:r>
          </a:p>
          <a:p>
            <a:pPr lvl="1"/>
            <a:r>
              <a:rPr lang="en-US" altLang="zh-CN" dirty="0">
                <a:latin typeface="Times New Roman" panose="02020603050405020304" pitchFamily="18" charset="0"/>
                <a:cs typeface="Times New Roman" panose="02020603050405020304" pitchFamily="18" charset="0"/>
              </a:rPr>
              <a:t>Only use funds which Lipper identifies as following a traditional long-only U.S. equity strategy.</a:t>
            </a:r>
          </a:p>
          <a:p>
            <a:pPr lvl="1"/>
            <a:r>
              <a:rPr lang="en-US" altLang="zh-CN" dirty="0">
                <a:latin typeface="Times New Roman" panose="02020603050405020304" pitchFamily="18" charset="0"/>
                <a:cs typeface="Times New Roman" panose="02020603050405020304" pitchFamily="18" charset="0"/>
              </a:rPr>
              <a:t>Require funds invest at least 80 percent of their assets in common equity.</a:t>
            </a:r>
          </a:p>
          <a:p>
            <a:pPr lvl="1"/>
            <a:r>
              <a:rPr lang="en-US" altLang="zh-CN" dirty="0">
                <a:latin typeface="Times New Roman" panose="02020603050405020304" pitchFamily="18" charset="0"/>
                <a:cs typeface="Times New Roman" panose="02020603050405020304" pitchFamily="18" charset="0"/>
              </a:rPr>
              <a:t>Include funds at least two years old and until it has reached at least $20 million in assets.</a:t>
            </a:r>
          </a:p>
          <a:p>
            <a:pPr lvl="1"/>
            <a:endParaRPr lang="en-US" altLang="zh-CN" dirty="0">
              <a:latin typeface="Times New Roman" panose="02020603050405020304" pitchFamily="18" charset="0"/>
              <a:cs typeface="Times New Roman" panose="02020603050405020304" pitchFamily="18" charset="0"/>
            </a:endParaRP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2020/5/1</a:t>
            </a:fld>
            <a:endParaRPr lang="zh-CN" altLang="en-US" dirty="0"/>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10</a:t>
            </a:fld>
            <a:endParaRPr lang="zh-CN" altLang="en-US"/>
          </a:p>
        </p:txBody>
      </p:sp>
      <p:sp>
        <p:nvSpPr>
          <p:cNvPr id="8" name="页脚占位符 5">
            <a:extLst>
              <a:ext uri="{FF2B5EF4-FFF2-40B4-BE49-F238E27FC236}">
                <a16:creationId xmlns:a16="http://schemas.microsoft.com/office/drawing/2014/main" id="{4F24729A-2C75-4AA5-A28B-7CF7E646AC4E}"/>
              </a:ext>
            </a:extLst>
          </p:cNvPr>
          <p:cNvSpPr>
            <a:spLocks noGrp="1"/>
          </p:cNvSpPr>
          <p:nvPr>
            <p:ph type="ftr" sz="quarter" idx="11"/>
          </p:nvPr>
        </p:nvSpPr>
        <p:spPr>
          <a:xfrm>
            <a:off x="3028950" y="6356351"/>
            <a:ext cx="3086100" cy="365125"/>
          </a:xfrm>
        </p:spPr>
        <p:txBody>
          <a:bodyPr/>
          <a:lstStyle/>
          <a:p>
            <a:r>
              <a:rPr lang="zh-CN" altLang="en-US" dirty="0"/>
              <a:t>雷印如</a:t>
            </a:r>
          </a:p>
        </p:txBody>
      </p:sp>
    </p:spTree>
    <p:extLst>
      <p:ext uri="{BB962C8B-B14F-4D97-AF65-F5344CB8AC3E}">
        <p14:creationId xmlns:p14="http://schemas.microsoft.com/office/powerpoint/2010/main" val="3513754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Research Design: Data</a:t>
            </a:r>
          </a:p>
        </p:txBody>
      </p:sp>
      <p:sp>
        <p:nvSpPr>
          <p:cNvPr id="3" name="内容占位符 2">
            <a:extLst>
              <a:ext uri="{FF2B5EF4-FFF2-40B4-BE49-F238E27FC236}">
                <a16:creationId xmlns:a16="http://schemas.microsoft.com/office/drawing/2014/main" id="{DEDD48A4-7D44-414B-B868-7AB78D5B2A73}"/>
              </a:ext>
            </a:extLst>
          </p:cNvPr>
          <p:cNvSpPr>
            <a:spLocks noGrp="1"/>
          </p:cNvSpPr>
          <p:nvPr>
            <p:ph idx="1"/>
          </p:nvPr>
        </p:nvSpPr>
        <p:spPr>
          <a:xfrm>
            <a:off x="478508" y="1593345"/>
            <a:ext cx="8208292" cy="4605439"/>
          </a:xfrm>
        </p:spPr>
        <p:txBody>
          <a:bodyPr>
            <a:normAutofit/>
          </a:bodyPr>
          <a:lstStyle/>
          <a:p>
            <a:r>
              <a:rPr lang="en-US" altLang="zh-CN" dirty="0">
                <a:latin typeface="Times New Roman" panose="02020603050405020304" pitchFamily="18" charset="0"/>
                <a:cs typeface="Times New Roman" panose="02020603050405020304" pitchFamily="18" charset="0"/>
              </a:rPr>
              <a:t>Fund Filter</a:t>
            </a:r>
          </a:p>
          <a:p>
            <a:pPr lvl="1"/>
            <a:r>
              <a:rPr lang="en-US" altLang="zh-CN" dirty="0">
                <a:latin typeface="Times New Roman" panose="02020603050405020304" pitchFamily="18" charset="0"/>
                <a:cs typeface="Times New Roman" panose="02020603050405020304" pitchFamily="18" charset="0"/>
              </a:rPr>
              <a:t>Fund holdings are available starting in the 1980s, but our analysis begins in 1999 because that is the first full year in which CRSP has daily fund returns available, which allows us to effectively measure quarterly risk-adjusted fund returns</a:t>
            </a:r>
          </a:p>
          <a:p>
            <a:r>
              <a:rPr lang="en-US" altLang="zh-CN" dirty="0">
                <a:latin typeface="Times New Roman" panose="02020603050405020304" pitchFamily="18" charset="0"/>
                <a:cs typeface="Times New Roman" panose="02020603050405020304" pitchFamily="18" charset="0"/>
              </a:rPr>
              <a:t>Our final sample has 45,912 fund-quarter observations across 1875 unique funds covering the period 1999 to 2014.</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2020/5/1</a:t>
            </a:fld>
            <a:endParaRPr lang="zh-CN" altLang="en-US" dirty="0"/>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11</a:t>
            </a:fld>
            <a:endParaRPr lang="zh-CN" altLang="en-US"/>
          </a:p>
        </p:txBody>
      </p:sp>
      <p:sp>
        <p:nvSpPr>
          <p:cNvPr id="8" name="页脚占位符 5">
            <a:extLst>
              <a:ext uri="{FF2B5EF4-FFF2-40B4-BE49-F238E27FC236}">
                <a16:creationId xmlns:a16="http://schemas.microsoft.com/office/drawing/2014/main" id="{4F24729A-2C75-4AA5-A28B-7CF7E646AC4E}"/>
              </a:ext>
            </a:extLst>
          </p:cNvPr>
          <p:cNvSpPr>
            <a:spLocks noGrp="1"/>
          </p:cNvSpPr>
          <p:nvPr>
            <p:ph type="ftr" sz="quarter" idx="11"/>
          </p:nvPr>
        </p:nvSpPr>
        <p:spPr>
          <a:xfrm>
            <a:off x="3028950" y="6356351"/>
            <a:ext cx="3086100" cy="365125"/>
          </a:xfrm>
        </p:spPr>
        <p:txBody>
          <a:bodyPr/>
          <a:lstStyle/>
          <a:p>
            <a:r>
              <a:rPr lang="zh-CN" altLang="en-US" dirty="0"/>
              <a:t>雷印如</a:t>
            </a:r>
          </a:p>
        </p:txBody>
      </p:sp>
    </p:spTree>
    <p:extLst>
      <p:ext uri="{BB962C8B-B14F-4D97-AF65-F5344CB8AC3E}">
        <p14:creationId xmlns:p14="http://schemas.microsoft.com/office/powerpoint/2010/main" val="3275938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a:xfrm>
            <a:off x="628650" y="201612"/>
            <a:ext cx="8149590" cy="1325563"/>
          </a:xfrm>
        </p:spPr>
        <p:txBody>
          <a:bodyPr/>
          <a:lstStyle/>
          <a:p>
            <a:r>
              <a:rPr lang="en-US" altLang="zh-CN" dirty="0">
                <a:latin typeface="Times New Roman" panose="02020603050405020304" pitchFamily="18" charset="0"/>
                <a:cs typeface="Times New Roman" panose="02020603050405020304" pitchFamily="18" charset="0"/>
              </a:rPr>
              <a:t>Measuring concentration</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2020/5/1</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zh-CN" altLang="en-US" dirty="0"/>
              <a:t>雷印如</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12</a:t>
            </a:fld>
            <a:endParaRPr lang="zh-CN" altLang="en-US"/>
          </a:p>
        </p:txBody>
      </p:sp>
      <mc:AlternateContent xmlns:mc="http://schemas.openxmlformats.org/markup-compatibility/2006">
        <mc:Choice xmlns:a14="http://schemas.microsoft.com/office/drawing/2010/main" Requires="a14">
          <p:sp>
            <p:nvSpPr>
              <p:cNvPr id="11" name="内容占位符 2">
                <a:extLst>
                  <a:ext uri="{FF2B5EF4-FFF2-40B4-BE49-F238E27FC236}">
                    <a16:creationId xmlns:a16="http://schemas.microsoft.com/office/drawing/2014/main" id="{963CD9C0-CA48-43BA-9182-CCBE203B8D30}"/>
                  </a:ext>
                </a:extLst>
              </p:cNvPr>
              <p:cNvSpPr>
                <a:spLocks noGrp="1"/>
              </p:cNvSpPr>
              <p:nvPr>
                <p:ph idx="1"/>
              </p:nvPr>
            </p:nvSpPr>
            <p:spPr>
              <a:xfrm>
                <a:off x="365760" y="1419224"/>
                <a:ext cx="8295260" cy="5438776"/>
              </a:xfrm>
            </p:spPr>
            <p:txBody>
              <a:bodyPr>
                <a:normAutofit/>
              </a:bodyPr>
              <a:lstStyle/>
              <a:p>
                <a:pPr lvl="1"/>
                <a:r>
                  <a:rPr lang="en-US" altLang="zh-CN" sz="2800" dirty="0">
                    <a:latin typeface="Times New Roman" panose="02020603050405020304" pitchFamily="18" charset="0"/>
                    <a:cs typeface="Times New Roman" panose="02020603050405020304" pitchFamily="18" charset="0"/>
                  </a:rPr>
                  <a:t>We make two adjustments to HHI</a:t>
                </a:r>
              </a:p>
              <a:p>
                <a:pPr lvl="1"/>
                <a:endParaRPr lang="en-US" altLang="zh-CN" sz="1000" dirty="0">
                  <a:latin typeface="Times New Roman" panose="02020603050405020304" pitchFamily="18" charset="0"/>
                  <a:cs typeface="Times New Roman" panose="020206030504050203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𝐻𝐻</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𝐼</m:t>
                          </m:r>
                        </m:e>
                        <m:sub>
                          <m: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𝑡</m:t>
                          </m:r>
                        </m:sub>
                      </m:sSub>
                      <m:r>
                        <a:rPr lang="en-US" altLang="zh-CN" b="0" i="1" smtClean="0">
                          <a:latin typeface="Cambria Math" panose="02040503050406030204" pitchFamily="18" charset="0"/>
                          <a:cs typeface="Times New Roman" panose="02020603050405020304" pitchFamily="18" charset="0"/>
                        </a:rPr>
                        <m:t>=</m:t>
                      </m:r>
                      <m:nary>
                        <m:naryPr>
                          <m:chr m:val="∑"/>
                          <m:ctrlPr>
                            <a:rPr lang="en-US" altLang="zh-CN" b="0" i="1" smtClean="0">
                              <a:latin typeface="Cambria Math" panose="02040503050406030204" pitchFamily="18" charset="0"/>
                              <a:cs typeface="Times New Roman" panose="02020603050405020304" pitchFamily="18" charset="0"/>
                            </a:rPr>
                          </m:ctrlPr>
                        </m:naryPr>
                        <m:sub>
                          <m:r>
                            <a:rPr lang="en-US" altLang="zh-CN" b="0" i="1" smtClean="0">
                              <a:latin typeface="Cambria Math" panose="02040503050406030204" pitchFamily="18" charset="0"/>
                              <a:cs typeface="Times New Roman" panose="02020603050405020304" pitchFamily="18" charset="0"/>
                            </a:rPr>
                            <m:t>𝑗</m:t>
                          </m:r>
                          <m:r>
                            <a:rPr lang="en-US" altLang="zh-CN" b="0" i="1" smtClean="0">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𝑁</m:t>
                          </m:r>
                        </m:sup>
                        <m:e>
                          <m:sSup>
                            <m:sSupPr>
                              <m:ctrlPr>
                                <a:rPr lang="en-US" altLang="zh-CN" b="0" i="1" smtClean="0">
                                  <a:latin typeface="Cambria Math" panose="02040503050406030204" pitchFamily="18" charset="0"/>
                                  <a:cs typeface="Times New Roman" panose="02020603050405020304" pitchFamily="18" charset="0"/>
                                </a:rPr>
                              </m:ctrlPr>
                            </m:sSupPr>
                            <m:e>
                              <m:d>
                                <m:dPr>
                                  <m:ctrlPr>
                                    <a:rPr lang="en-US" altLang="zh-CN" b="0" i="1" smtClean="0">
                                      <a:latin typeface="Cambria Math" panose="02040503050406030204" pitchFamily="18" charset="0"/>
                                      <a:cs typeface="Times New Roman" panose="02020603050405020304" pitchFamily="18" charset="0"/>
                                    </a:rPr>
                                  </m:ctrlPr>
                                </m:dPr>
                                <m:e>
                                  <m:f>
                                    <m:fPr>
                                      <m:ctrlPr>
                                        <a:rPr lang="en-US" altLang="zh-CN" b="0" i="1" smtClean="0">
                                          <a:latin typeface="Cambria Math" panose="02040503050406030204" pitchFamily="18" charset="0"/>
                                          <a:cs typeface="Times New Roman" panose="02020603050405020304" pitchFamily="18" charset="0"/>
                                        </a:rPr>
                                      </m:ctrlPr>
                                    </m:fPr>
                                    <m:num>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𝑋</m:t>
                                          </m:r>
                                        </m:e>
                                        <m:sub>
                                          <m:r>
                                            <a:rPr lang="en-US" altLang="zh-CN" b="0" i="1" smtClean="0">
                                              <a:latin typeface="Cambria Math" panose="02040503050406030204" pitchFamily="18" charset="0"/>
                                              <a:cs typeface="Times New Roman" panose="02020603050405020304" pitchFamily="18" charset="0"/>
                                            </a:rPr>
                                            <m:t>𝑗</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𝑡</m:t>
                                          </m:r>
                                        </m:sub>
                                      </m:sSub>
                                    </m:num>
                                    <m:den>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𝑋</m:t>
                                          </m:r>
                                        </m:e>
                                        <m:sub>
                                          <m: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𝑡</m:t>
                                          </m:r>
                                        </m:sub>
                                      </m:sSub>
                                    </m:den>
                                  </m:f>
                                </m:e>
                              </m:d>
                            </m:e>
                            <m:sup>
                              <m:r>
                                <a:rPr lang="en-US" altLang="zh-CN" b="0" i="1" smtClean="0">
                                  <a:latin typeface="Cambria Math" panose="02040503050406030204" pitchFamily="18" charset="0"/>
                                  <a:cs typeface="Times New Roman" panose="02020603050405020304" pitchFamily="18" charset="0"/>
                                </a:rPr>
                                <m:t>2</m:t>
                              </m:r>
                            </m:sup>
                          </m:sSup>
                        </m:e>
                      </m:nary>
                    </m:oMath>
                  </m:oMathPara>
                </a14:m>
                <a:endParaRPr lang="en-US" altLang="zh-CN" dirty="0">
                  <a:latin typeface="Times New Roman" panose="02020603050405020304" pitchFamily="18" charset="0"/>
                  <a:cs typeface="Times New Roman" panose="02020603050405020304" pitchFamily="18" charset="0"/>
                </a:endParaRPr>
              </a:p>
              <a:p>
                <a:pPr marL="457200" lvl="1" indent="0">
                  <a:buNone/>
                </a:pPr>
                <a:endParaRPr lang="en-US" altLang="zh-CN"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𝑃𝑜𝑟𝑡𝑓𝑜𝑙𝑖𝑜</m:t>
                      </m:r>
                      <m:r>
                        <a:rPr lang="en-US" altLang="zh-CN" sz="2400" i="1">
                          <a:latin typeface="Cambria Math" panose="02040503050406030204" pitchFamily="18" charset="0"/>
                        </a:rPr>
                        <m:t> </m:t>
                      </m:r>
                      <m:r>
                        <a:rPr lang="en-US" altLang="zh-CN" sz="2400" i="1">
                          <a:latin typeface="Cambria Math" panose="02040503050406030204" pitchFamily="18" charset="0"/>
                        </a:rPr>
                        <m:t>𝑐𝑜𝑛𝑐𝑒𝑛𝑡𝑟𝑎𝑡𝑖𝑜𝑛</m:t>
                      </m:r>
                      <m:r>
                        <a:rPr lang="en-US" altLang="zh-CN" sz="2400" i="1">
                          <a:latin typeface="Cambria Math" panose="02040503050406030204" pitchFamily="18" charset="0"/>
                        </a:rPr>
                        <m:t>=</m:t>
                      </m:r>
                      <m:f>
                        <m:fPr>
                          <m:ctrlPr>
                            <a:rPr lang="en-US" altLang="zh-CN" sz="2400" i="1" smtClean="0">
                              <a:latin typeface="Cambria Math" panose="02040503050406030204" pitchFamily="18" charset="0"/>
                            </a:rPr>
                          </m:ctrlPr>
                        </m:fPr>
                        <m:num>
                          <m:r>
                            <a:rPr lang="en-US" altLang="zh-CN" sz="2400" b="0" i="1" smtClean="0">
                              <a:latin typeface="Cambria Math" panose="02040503050406030204" pitchFamily="18" charset="0"/>
                            </a:rPr>
                            <m:t>𝐻𝐻𝐼</m:t>
                          </m:r>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𝜇</m:t>
                          </m:r>
                        </m:num>
                        <m:den>
                          <m:r>
                            <a:rPr lang="zh-CN" altLang="en-US" sz="2400" i="1" smtClean="0">
                              <a:latin typeface="Cambria Math" panose="02040503050406030204" pitchFamily="18" charset="0"/>
                            </a:rPr>
                            <m:t>𝛿</m:t>
                          </m:r>
                        </m:den>
                      </m:f>
                    </m:oMath>
                  </m:oMathPara>
                </a14:m>
                <a:endParaRPr lang="en-US" altLang="zh-CN" sz="2400" dirty="0"/>
              </a:p>
              <a:p>
                <a:pPr marL="0" indent="0">
                  <a:buNone/>
                </a:pPr>
                <a:endParaRPr lang="zh-CN" altLang="zh-CN" sz="800" dirty="0"/>
              </a:p>
              <a:p>
                <a:pPr lvl="1">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HHI is first measured as the sum of the squared percentage weights in a fund’s equity portfolio and then z-scored (demeaned and divided by the standard deviation) within each benchmark-quarter.</a:t>
                </a:r>
              </a:p>
              <a:p>
                <a:pPr lvl="1">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If a benchmark-quarter contains less than 10 funds, then those observations are dropped from the sample.</a:t>
                </a:r>
              </a:p>
            </p:txBody>
          </p:sp>
        </mc:Choice>
        <mc:Fallback>
          <p:sp>
            <p:nvSpPr>
              <p:cNvPr id="11" name="内容占位符 2">
                <a:extLst>
                  <a:ext uri="{FF2B5EF4-FFF2-40B4-BE49-F238E27FC236}">
                    <a16:creationId xmlns:a16="http://schemas.microsoft.com/office/drawing/2014/main" id="{963CD9C0-CA48-43BA-9182-CCBE203B8D30}"/>
                  </a:ext>
                </a:extLst>
              </p:cNvPr>
              <p:cNvSpPr>
                <a:spLocks noGrp="1" noRot="1" noChangeAspect="1" noMove="1" noResize="1" noEditPoints="1" noAdjustHandles="1" noChangeArrowheads="1" noChangeShapeType="1" noTextEdit="1"/>
              </p:cNvSpPr>
              <p:nvPr>
                <p:ph idx="1"/>
              </p:nvPr>
            </p:nvSpPr>
            <p:spPr>
              <a:xfrm>
                <a:off x="365760" y="1419224"/>
                <a:ext cx="8295260" cy="5438776"/>
              </a:xfrm>
              <a:blipFill>
                <a:blip r:embed="rId3"/>
                <a:stretch>
                  <a:fillRect t="-20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16987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a:xfrm>
            <a:off x="430651" y="301285"/>
            <a:ext cx="8282697" cy="1325563"/>
          </a:xfrm>
        </p:spPr>
        <p:txBody>
          <a:bodyPr>
            <a:normAutofit/>
          </a:bodyPr>
          <a:lstStyle/>
          <a:p>
            <a:r>
              <a:rPr lang="en-US" altLang="zh-CN" sz="4000" dirty="0">
                <a:latin typeface="Times New Roman" panose="02020603050405020304" pitchFamily="18" charset="0"/>
                <a:cs typeface="Times New Roman" panose="02020603050405020304" pitchFamily="18" charset="0"/>
              </a:rPr>
              <a:t>Mutual Fund Concentration</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2020/5/1</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zh-CN" altLang="en-US" dirty="0"/>
              <a:t>雷印如</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13</a:t>
            </a:fld>
            <a:endParaRPr lang="zh-CN" altLang="en-US"/>
          </a:p>
        </p:txBody>
      </p:sp>
      <p:sp>
        <p:nvSpPr>
          <p:cNvPr id="4" name="矩形 3">
            <a:extLst>
              <a:ext uri="{FF2B5EF4-FFF2-40B4-BE49-F238E27FC236}">
                <a16:creationId xmlns:a16="http://schemas.microsoft.com/office/drawing/2014/main" id="{8CEFC6C1-B7F9-4FFC-8DA2-2E0163791BDF}"/>
              </a:ext>
            </a:extLst>
          </p:cNvPr>
          <p:cNvSpPr/>
          <p:nvPr/>
        </p:nvSpPr>
        <p:spPr>
          <a:xfrm>
            <a:off x="7101840" y="3105834"/>
            <a:ext cx="4572000" cy="369332"/>
          </a:xfrm>
          <a:prstGeom prst="rect">
            <a:avLst/>
          </a:prstGeom>
        </p:spPr>
        <p:txBody>
          <a:bodyPr>
            <a:spAutoFit/>
          </a:bodyPr>
          <a:lstStyle/>
          <a:p>
            <a:endParaRPr lang="zh-CN" altLang="en-US" dirty="0"/>
          </a:p>
        </p:txBody>
      </p:sp>
      <p:pic>
        <p:nvPicPr>
          <p:cNvPr id="8" name="图片 7">
            <a:extLst>
              <a:ext uri="{FF2B5EF4-FFF2-40B4-BE49-F238E27FC236}">
                <a16:creationId xmlns:a16="http://schemas.microsoft.com/office/drawing/2014/main" id="{B5352B51-BFDF-4C1F-A372-B0434A5935EA}"/>
              </a:ext>
            </a:extLst>
          </p:cNvPr>
          <p:cNvPicPr>
            <a:picLocks noChangeAspect="1"/>
          </p:cNvPicPr>
          <p:nvPr/>
        </p:nvPicPr>
        <p:blipFill>
          <a:blip r:embed="rId3"/>
          <a:stretch>
            <a:fillRect/>
          </a:stretch>
        </p:blipFill>
        <p:spPr>
          <a:xfrm>
            <a:off x="1456082" y="2635260"/>
            <a:ext cx="5952843" cy="3781137"/>
          </a:xfrm>
          <a:prstGeom prst="rect">
            <a:avLst/>
          </a:prstGeom>
        </p:spPr>
      </p:pic>
      <p:sp>
        <p:nvSpPr>
          <p:cNvPr id="3" name="矩形 2">
            <a:extLst>
              <a:ext uri="{FF2B5EF4-FFF2-40B4-BE49-F238E27FC236}">
                <a16:creationId xmlns:a16="http://schemas.microsoft.com/office/drawing/2014/main" id="{BE9D9DD7-D82A-4357-AB47-573F1A087493}"/>
              </a:ext>
            </a:extLst>
          </p:cNvPr>
          <p:cNvSpPr/>
          <p:nvPr/>
        </p:nvSpPr>
        <p:spPr>
          <a:xfrm>
            <a:off x="490422" y="1487273"/>
            <a:ext cx="7779817" cy="1107996"/>
          </a:xfrm>
          <a:prstGeom prst="rect">
            <a:avLst/>
          </a:prstGeom>
        </p:spPr>
        <p:txBody>
          <a:bodyPr wrap="square">
            <a:spAutoFit/>
          </a:bodyPr>
          <a:lstStyle/>
          <a:p>
            <a:pPr marL="285750" indent="-285750">
              <a:buFont typeface="Arial" panose="020B0604020202020204" pitchFamily="34" charset="0"/>
              <a:buChar char="•"/>
            </a:pPr>
            <a:r>
              <a:rPr lang="en-US" altLang="zh-CN" sz="2200" dirty="0">
                <a:latin typeface="Times New Roman" panose="02020603050405020304" pitchFamily="18" charset="0"/>
                <a:cs typeface="Times New Roman" panose="02020603050405020304" pitchFamily="18" charset="0"/>
              </a:rPr>
              <a:t>We control for differences in concentration over time and across benchmarks by z-scoring (i.e., de-meaning and dividing by the standard deviation) HHI within each benchmark-quarter.</a:t>
            </a:r>
            <a:endParaRPr lang="zh-CN"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4899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a:xfrm>
            <a:off x="430651" y="301285"/>
            <a:ext cx="8282697" cy="1325563"/>
          </a:xfrm>
        </p:spPr>
        <p:txBody>
          <a:bodyPr>
            <a:normAutofit/>
          </a:bodyPr>
          <a:lstStyle/>
          <a:p>
            <a:r>
              <a:rPr lang="en-US" altLang="zh-CN" sz="4000" dirty="0">
                <a:latin typeface="Times New Roman" panose="02020603050405020304" pitchFamily="18" charset="0"/>
                <a:cs typeface="Times New Roman" panose="02020603050405020304" pitchFamily="18" charset="0"/>
              </a:rPr>
              <a:t>Mutual Fund Concentration</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2020/5/1</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zh-CN" altLang="en-US" dirty="0"/>
              <a:t>雷印如</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14</a:t>
            </a:fld>
            <a:endParaRPr lang="zh-CN" altLang="en-US"/>
          </a:p>
        </p:txBody>
      </p:sp>
      <p:sp>
        <p:nvSpPr>
          <p:cNvPr id="4" name="矩形 3">
            <a:extLst>
              <a:ext uri="{FF2B5EF4-FFF2-40B4-BE49-F238E27FC236}">
                <a16:creationId xmlns:a16="http://schemas.microsoft.com/office/drawing/2014/main" id="{8CEFC6C1-B7F9-4FFC-8DA2-2E0163791BDF}"/>
              </a:ext>
            </a:extLst>
          </p:cNvPr>
          <p:cNvSpPr/>
          <p:nvPr/>
        </p:nvSpPr>
        <p:spPr>
          <a:xfrm>
            <a:off x="7101840" y="3105834"/>
            <a:ext cx="4572000" cy="369332"/>
          </a:xfrm>
          <a:prstGeom prst="rect">
            <a:avLst/>
          </a:prstGeom>
        </p:spPr>
        <p:txBody>
          <a:bodyPr>
            <a:spAutoFit/>
          </a:bodyPr>
          <a:lstStyle/>
          <a:p>
            <a:endParaRPr lang="zh-CN" altLang="en-US" dirty="0"/>
          </a:p>
        </p:txBody>
      </p:sp>
      <p:pic>
        <p:nvPicPr>
          <p:cNvPr id="3" name="图片 2">
            <a:extLst>
              <a:ext uri="{FF2B5EF4-FFF2-40B4-BE49-F238E27FC236}">
                <a16:creationId xmlns:a16="http://schemas.microsoft.com/office/drawing/2014/main" id="{8686C059-B3FA-4477-972E-A5230269D4F0}"/>
              </a:ext>
            </a:extLst>
          </p:cNvPr>
          <p:cNvPicPr>
            <a:picLocks noChangeAspect="1"/>
          </p:cNvPicPr>
          <p:nvPr/>
        </p:nvPicPr>
        <p:blipFill>
          <a:blip r:embed="rId3"/>
          <a:stretch>
            <a:fillRect/>
          </a:stretch>
        </p:blipFill>
        <p:spPr>
          <a:xfrm>
            <a:off x="1110615" y="2016749"/>
            <a:ext cx="6570345" cy="3682096"/>
          </a:xfrm>
          <a:prstGeom prst="rect">
            <a:avLst/>
          </a:prstGeom>
        </p:spPr>
      </p:pic>
    </p:spTree>
    <p:extLst>
      <p:ext uri="{BB962C8B-B14F-4D97-AF65-F5344CB8AC3E}">
        <p14:creationId xmlns:p14="http://schemas.microsoft.com/office/powerpoint/2010/main" val="2031515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a:xfrm>
            <a:off x="430651" y="301285"/>
            <a:ext cx="8282697" cy="1325563"/>
          </a:xfrm>
        </p:spPr>
        <p:txBody>
          <a:bodyPr>
            <a:normAutofit/>
          </a:bodyPr>
          <a:lstStyle/>
          <a:p>
            <a:r>
              <a:rPr lang="en-US" altLang="zh-CN" sz="4000">
                <a:latin typeface="Times New Roman" panose="02020603050405020304" pitchFamily="18" charset="0"/>
                <a:cs typeface="Times New Roman" panose="02020603050405020304" pitchFamily="18" charset="0"/>
              </a:rPr>
              <a:t>Mutual Fund Concentration</a:t>
            </a:r>
            <a:endParaRPr lang="en-US" altLang="zh-CN" sz="4000" dirty="0">
              <a:latin typeface="Times New Roman" panose="02020603050405020304" pitchFamily="18" charset="0"/>
              <a:cs typeface="Times New Roman" panose="02020603050405020304" pitchFamily="18" charset="0"/>
            </a:endParaRP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2020/5/1</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zh-CN" altLang="en-US" dirty="0"/>
              <a:t>雷印如</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15</a:t>
            </a:fld>
            <a:endParaRPr lang="zh-CN" altLang="en-US"/>
          </a:p>
        </p:txBody>
      </p:sp>
      <p:sp>
        <p:nvSpPr>
          <p:cNvPr id="4" name="矩形 3">
            <a:extLst>
              <a:ext uri="{FF2B5EF4-FFF2-40B4-BE49-F238E27FC236}">
                <a16:creationId xmlns:a16="http://schemas.microsoft.com/office/drawing/2014/main" id="{8CEFC6C1-B7F9-4FFC-8DA2-2E0163791BDF}"/>
              </a:ext>
            </a:extLst>
          </p:cNvPr>
          <p:cNvSpPr/>
          <p:nvPr/>
        </p:nvSpPr>
        <p:spPr>
          <a:xfrm>
            <a:off x="7101840" y="3105834"/>
            <a:ext cx="4572000" cy="369332"/>
          </a:xfrm>
          <a:prstGeom prst="rect">
            <a:avLst/>
          </a:prstGeom>
        </p:spPr>
        <p:txBody>
          <a:bodyPr>
            <a:spAutoFit/>
          </a:bodyPr>
          <a:lstStyle/>
          <a:p>
            <a:endParaRPr lang="zh-CN" altLang="en-US" dirty="0"/>
          </a:p>
        </p:txBody>
      </p:sp>
      <p:pic>
        <p:nvPicPr>
          <p:cNvPr id="3" name="图片 2">
            <a:extLst>
              <a:ext uri="{FF2B5EF4-FFF2-40B4-BE49-F238E27FC236}">
                <a16:creationId xmlns:a16="http://schemas.microsoft.com/office/drawing/2014/main" id="{7FE09CAE-96A4-4579-B8FB-BF3FCBBA32C5}"/>
              </a:ext>
            </a:extLst>
          </p:cNvPr>
          <p:cNvPicPr>
            <a:picLocks noChangeAspect="1"/>
          </p:cNvPicPr>
          <p:nvPr/>
        </p:nvPicPr>
        <p:blipFill>
          <a:blip r:embed="rId3"/>
          <a:stretch>
            <a:fillRect/>
          </a:stretch>
        </p:blipFill>
        <p:spPr>
          <a:xfrm>
            <a:off x="-1" y="2806028"/>
            <a:ext cx="9144000" cy="2932503"/>
          </a:xfrm>
          <a:prstGeom prst="rect">
            <a:avLst/>
          </a:prstGeom>
        </p:spPr>
      </p:pic>
      <p:sp>
        <p:nvSpPr>
          <p:cNvPr id="8" name="矩形 7">
            <a:extLst>
              <a:ext uri="{FF2B5EF4-FFF2-40B4-BE49-F238E27FC236}">
                <a16:creationId xmlns:a16="http://schemas.microsoft.com/office/drawing/2014/main" id="{9FA46AEB-600F-457A-B028-870394EB7874}"/>
              </a:ext>
            </a:extLst>
          </p:cNvPr>
          <p:cNvSpPr/>
          <p:nvPr/>
        </p:nvSpPr>
        <p:spPr>
          <a:xfrm>
            <a:off x="529650" y="1464429"/>
            <a:ext cx="8084698" cy="1200329"/>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Funds appear to have a ‘‘concentration style’’ (i.e., they are low, medium, or high concentration), but they do vary their concentration while staying within their style.</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5723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a:xfrm>
            <a:off x="430651" y="301285"/>
            <a:ext cx="8282697" cy="1325563"/>
          </a:xfrm>
        </p:spPr>
        <p:txBody>
          <a:bodyPr>
            <a:normAutofit/>
          </a:bodyPr>
          <a:lstStyle/>
          <a:p>
            <a:r>
              <a:rPr lang="en-US" altLang="zh-CN" sz="4000" dirty="0">
                <a:latin typeface="Times New Roman" panose="02020603050405020304" pitchFamily="18" charset="0"/>
                <a:cs typeface="Times New Roman" panose="02020603050405020304" pitchFamily="18" charset="0"/>
              </a:rPr>
              <a:t>Measuring Performance</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2020/5/1</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zh-CN" altLang="en-US" dirty="0"/>
              <a:t>雷印如</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16</a:t>
            </a:fld>
            <a:endParaRPr lang="zh-CN" altLang="en-US"/>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D5CDF475-7D88-4CE5-93B2-E45578F82451}"/>
                  </a:ext>
                </a:extLst>
              </p:cNvPr>
              <p:cNvSpPr/>
              <p:nvPr/>
            </p:nvSpPr>
            <p:spPr>
              <a:xfrm>
                <a:off x="527050" y="1626848"/>
                <a:ext cx="7906777" cy="4506939"/>
              </a:xfrm>
              <a:prstGeom prst="rect">
                <a:avLst/>
              </a:prstGeom>
            </p:spPr>
            <p:txBody>
              <a:bodyPr wrap="square">
                <a:spAutoFit/>
              </a:bodyPr>
              <a:lstStyle/>
              <a:p>
                <a:pPr marL="285750" indent="-285750">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We measure the risk-adjusted return of each fund each quarter using daily returns and a six-factor model:</a:t>
                </a:r>
              </a:p>
              <a:p>
                <a:pPr marL="285750" indent="-285750">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Where </a:t>
                </a:r>
                <a14:m>
                  <m:oMath xmlns:m="http://schemas.openxmlformats.org/officeDocument/2006/math">
                    <m:r>
                      <m:rPr>
                        <m:sty m:val="p"/>
                      </m:rPr>
                      <a:rPr lang="en-US" altLang="zh-CN" sz="2000" i="1" dirty="0" smtClean="0">
                        <a:latin typeface="Cambria Math" panose="02040503050406030204" pitchFamily="18" charset="0"/>
                        <a:cs typeface="Times New Roman" panose="02020603050405020304" pitchFamily="18" charset="0"/>
                      </a:rPr>
                      <m:t>r</m:t>
                    </m:r>
                    <m:r>
                      <a:rPr lang="zh-CN" altLang="en-US" sz="2000" i="1" dirty="0">
                        <a:latin typeface="Cambria Math" panose="02040503050406030204" pitchFamily="18" charset="0"/>
                        <a:cs typeface="Times New Roman" panose="02020603050405020304" pitchFamily="18" charset="0"/>
                      </a:rPr>
                      <m:t>𝑡</m:t>
                    </m:r>
                    <m:r>
                      <a:rPr lang="zh-CN" altLang="en-US" sz="2000" i="1" dirty="0">
                        <a:latin typeface="Cambria Math" panose="02040503050406030204" pitchFamily="18" charset="0"/>
                        <a:cs typeface="Times New Roman" panose="02020603050405020304" pitchFamily="18" charset="0"/>
                      </a:rPr>
                      <m:t> </m:t>
                    </m:r>
                  </m:oMath>
                </a14:m>
                <a:r>
                  <a:rPr lang="en-US" altLang="zh-CN" sz="2000" dirty="0">
                    <a:latin typeface="Times New Roman" panose="02020603050405020304" pitchFamily="18" charset="0"/>
                    <a:cs typeface="Times New Roman" panose="02020603050405020304" pitchFamily="18" charset="0"/>
                  </a:rPr>
                  <a:t>is the net return for a given fund in a given quarter on day </a:t>
                </a:r>
                <a:r>
                  <a:rPr lang="en-US" altLang="zh-CN" sz="2000" i="1" dirty="0">
                    <a:latin typeface="Times New Roman" panose="02020603050405020304" pitchFamily="18" charset="0"/>
                    <a:cs typeface="Times New Roman" panose="02020603050405020304" pitchFamily="18" charset="0"/>
                  </a:rPr>
                  <a:t>t</a:t>
                </a:r>
                <a:r>
                  <a:rPr lang="en-US" altLang="zh-CN" sz="2000" dirty="0">
                    <a:latin typeface="Times New Roman" panose="02020603050405020304" pitchFamily="18" charset="0"/>
                    <a:cs typeface="Times New Roman" panose="02020603050405020304" pitchFamily="18" charset="0"/>
                  </a:rPr>
                  <a:t>, rf</a:t>
                </a:r>
                <a:r>
                  <a:rPr lang="zh-CN" altLang="en-US" sz="2000" i="1" dirty="0">
                    <a:latin typeface="Times New Roman" panose="02020603050405020304" pitchFamily="18" charset="0"/>
                    <a:cs typeface="Times New Roman" panose="02020603050405020304" pitchFamily="18" charset="0"/>
                  </a:rPr>
                  <a:t>𝑡 </a:t>
                </a:r>
                <a:r>
                  <a:rPr lang="en-US" altLang="zh-CN" sz="2000" dirty="0">
                    <a:latin typeface="Times New Roman" panose="02020603050405020304" pitchFamily="18" charset="0"/>
                    <a:cs typeface="Times New Roman" panose="02020603050405020304" pitchFamily="18" charset="0"/>
                  </a:rPr>
                  <a:t>is the risk-free rate on day </a:t>
                </a:r>
                <a:r>
                  <a:rPr lang="en-US" altLang="zh-CN" sz="2000" i="1" dirty="0">
                    <a:latin typeface="Times New Roman" panose="02020603050405020304" pitchFamily="18" charset="0"/>
                    <a:cs typeface="Times New Roman" panose="02020603050405020304" pitchFamily="18" charset="0"/>
                  </a:rPr>
                  <a:t>t</a:t>
                </a:r>
                <a:r>
                  <a:rPr lang="en-US" altLang="zh-CN" sz="2000" dirty="0">
                    <a:latin typeface="Times New Roman" panose="02020603050405020304" pitchFamily="18" charset="0"/>
                    <a:cs typeface="Times New Roman" panose="02020603050405020304" pitchFamily="18" charset="0"/>
                  </a:rPr>
                  <a:t>, and </a:t>
                </a:r>
                <a:r>
                  <a:rPr lang="zh-CN" altLang="en-US" sz="2000" i="1" dirty="0">
                    <a:latin typeface="Times New Roman" panose="02020603050405020304" pitchFamily="18" charset="0"/>
                    <a:cs typeface="Times New Roman" panose="02020603050405020304" pitchFamily="18" charset="0"/>
                  </a:rPr>
                  <a:t>𝛼 </a:t>
                </a:r>
                <a:r>
                  <a:rPr lang="en-US" altLang="zh-CN" sz="2000" dirty="0">
                    <a:latin typeface="Times New Roman" panose="02020603050405020304" pitchFamily="18" charset="0"/>
                    <a:cs typeface="Times New Roman" panose="02020603050405020304" pitchFamily="18" charset="0"/>
                  </a:rPr>
                  <a:t>is the risk-adjusted net daily return.</a:t>
                </a:r>
              </a:p>
              <a:p>
                <a:pPr marL="285750" indent="-285750">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14:m>
                  <m:oMath xmlns:m="http://schemas.openxmlformats.org/officeDocument/2006/math">
                    <m:sSub>
                      <m:sSubPr>
                        <m:ctrlPr>
                          <a:rPr lang="en-US" altLang="zh-CN" sz="2000" b="0" i="1" dirty="0" smtClean="0">
                            <a:latin typeface="Cambria Math" panose="02040503050406030204" pitchFamily="18" charset="0"/>
                            <a:cs typeface="Times New Roman" panose="02020603050405020304" pitchFamily="18" charset="0"/>
                          </a:rPr>
                        </m:ctrlPr>
                      </m:sSubPr>
                      <m:e>
                        <m:r>
                          <m:rPr>
                            <m:sty m:val="p"/>
                          </m:rPr>
                          <a:rPr lang="en-US" altLang="zh-CN" sz="2000" i="1" dirty="0" smtClean="0">
                            <a:latin typeface="Cambria Math" panose="02040503050406030204" pitchFamily="18" charset="0"/>
                            <a:cs typeface="Times New Roman" panose="02020603050405020304" pitchFamily="18" charset="0"/>
                          </a:rPr>
                          <m:t>f</m:t>
                        </m:r>
                      </m:e>
                      <m:sub>
                        <m:r>
                          <a:rPr lang="zh-CN" altLang="en-US" sz="2000" i="1" dirty="0">
                            <a:latin typeface="Cambria Math" panose="02040503050406030204" pitchFamily="18" charset="0"/>
                            <a:cs typeface="Times New Roman" panose="02020603050405020304" pitchFamily="18" charset="0"/>
                          </a:rPr>
                          <m:t>𝑖</m:t>
                        </m:r>
                        <m:r>
                          <a:rPr lang="en-US" altLang="zh-CN" sz="2000" i="1" dirty="0">
                            <a:latin typeface="Cambria Math" panose="02040503050406030204" pitchFamily="18" charset="0"/>
                            <a:cs typeface="Times New Roman" panose="02020603050405020304" pitchFamily="18" charset="0"/>
                          </a:rPr>
                          <m:t>,</m:t>
                        </m:r>
                        <m:r>
                          <a:rPr lang="zh-CN" altLang="en-US" sz="2000" i="1" dirty="0">
                            <a:latin typeface="Cambria Math" panose="02040503050406030204" pitchFamily="18" charset="0"/>
                            <a:cs typeface="Times New Roman" panose="02020603050405020304" pitchFamily="18" charset="0"/>
                          </a:rPr>
                          <m:t>𝑡</m:t>
                        </m:r>
                      </m:sub>
                    </m:sSub>
                  </m:oMath>
                </a14:m>
                <a:r>
                  <a:rPr lang="en-US" altLang="zh-CN" sz="2000" dirty="0">
                    <a:latin typeface="Times New Roman" panose="02020603050405020304" pitchFamily="18" charset="0"/>
                    <a:cs typeface="Times New Roman" panose="02020603050405020304" pitchFamily="18" charset="0"/>
                  </a:rPr>
                  <a:t>is the return on pricing factor </a:t>
                </a:r>
                <a:r>
                  <a:rPr lang="en-US" altLang="zh-CN" sz="2000" i="1" dirty="0" err="1">
                    <a:latin typeface="Times New Roman" panose="02020603050405020304" pitchFamily="18" charset="0"/>
                    <a:cs typeface="Times New Roman" panose="02020603050405020304" pitchFamily="18" charset="0"/>
                  </a:rPr>
                  <a:t>i</a:t>
                </a:r>
                <a:r>
                  <a:rPr lang="en-US" altLang="zh-CN" sz="2000" i="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on day </a:t>
                </a:r>
                <a:r>
                  <a:rPr lang="en-US" altLang="zh-CN" sz="2000" i="1" dirty="0">
                    <a:latin typeface="Times New Roman" panose="02020603050405020304" pitchFamily="18" charset="0"/>
                    <a:cs typeface="Times New Roman" panose="02020603050405020304" pitchFamily="18" charset="0"/>
                  </a:rPr>
                  <a:t>t</a:t>
                </a:r>
                <a:r>
                  <a:rPr lang="en-US" altLang="zh-CN" sz="2000" dirty="0">
                    <a:latin typeface="Times New Roman" panose="02020603050405020304" pitchFamily="18" charset="0"/>
                    <a:cs typeface="Times New Roman" panose="02020603050405020304" pitchFamily="18" charset="0"/>
                  </a:rPr>
                  <a:t>. Our set of factors include the market (beta), size (</a:t>
                </a:r>
                <a:r>
                  <a:rPr lang="en-US" altLang="zh-CN" sz="2000" i="1" dirty="0">
                    <a:latin typeface="Times New Roman" panose="02020603050405020304" pitchFamily="18" charset="0"/>
                    <a:cs typeface="Times New Roman" panose="02020603050405020304" pitchFamily="18" charset="0"/>
                  </a:rPr>
                  <a:t>SMB</a:t>
                </a:r>
                <a:r>
                  <a:rPr lang="en-US" altLang="zh-CN" sz="2000" dirty="0">
                    <a:latin typeface="Times New Roman" panose="02020603050405020304" pitchFamily="18" charset="0"/>
                    <a:cs typeface="Times New Roman" panose="02020603050405020304" pitchFamily="18" charset="0"/>
                  </a:rPr>
                  <a:t>), value (</a:t>
                </a:r>
                <a:r>
                  <a:rPr lang="en-US" altLang="zh-CN" sz="2000" i="1" dirty="0">
                    <a:latin typeface="Times New Roman" panose="02020603050405020304" pitchFamily="18" charset="0"/>
                    <a:cs typeface="Times New Roman" panose="02020603050405020304" pitchFamily="18" charset="0"/>
                  </a:rPr>
                  <a:t>HML</a:t>
                </a:r>
                <a:r>
                  <a:rPr lang="en-US" altLang="zh-CN" sz="2000" dirty="0">
                    <a:latin typeface="Times New Roman" panose="02020603050405020304" pitchFamily="18" charset="0"/>
                    <a:cs typeface="Times New Roman" panose="02020603050405020304" pitchFamily="18" charset="0"/>
                  </a:rPr>
                  <a:t>), the momentum factor (</a:t>
                </a:r>
                <a:r>
                  <a:rPr lang="en-US" altLang="zh-CN" sz="2000" i="1" dirty="0">
                    <a:latin typeface="Times New Roman" panose="02020603050405020304" pitchFamily="18" charset="0"/>
                    <a:cs typeface="Times New Roman" panose="02020603050405020304" pitchFamily="18" charset="0"/>
                  </a:rPr>
                  <a:t>UMD</a:t>
                </a:r>
                <a:r>
                  <a:rPr lang="en-US" altLang="zh-CN" sz="2000" dirty="0">
                    <a:latin typeface="Times New Roman" panose="02020603050405020304" pitchFamily="18" charset="0"/>
                    <a:cs typeface="Times New Roman" panose="02020603050405020304" pitchFamily="18" charset="0"/>
                  </a:rPr>
                  <a:t>) from Carhart (1997), and the profitability (</a:t>
                </a:r>
                <a:r>
                  <a:rPr lang="en-US" altLang="zh-CN" sz="2000" i="1" dirty="0">
                    <a:latin typeface="Times New Roman" panose="02020603050405020304" pitchFamily="18" charset="0"/>
                    <a:cs typeface="Times New Roman" panose="02020603050405020304" pitchFamily="18" charset="0"/>
                  </a:rPr>
                  <a:t>RMW</a:t>
                </a:r>
                <a:r>
                  <a:rPr lang="en-US" altLang="zh-CN" sz="2000" dirty="0">
                    <a:latin typeface="Times New Roman" panose="02020603050405020304" pitchFamily="18" charset="0"/>
                    <a:cs typeface="Times New Roman" panose="02020603050405020304" pitchFamily="18" charset="0"/>
                  </a:rPr>
                  <a:t>) and investment (</a:t>
                </a:r>
                <a:r>
                  <a:rPr lang="en-US" altLang="zh-CN" sz="2000" i="1" dirty="0">
                    <a:latin typeface="Times New Roman" panose="02020603050405020304" pitchFamily="18" charset="0"/>
                    <a:cs typeface="Times New Roman" panose="02020603050405020304" pitchFamily="18" charset="0"/>
                  </a:rPr>
                  <a:t>CMA</a:t>
                </a:r>
                <a:r>
                  <a:rPr lang="en-US" altLang="zh-CN" sz="2000" dirty="0">
                    <a:latin typeface="Times New Roman" panose="02020603050405020304" pitchFamily="18" charset="0"/>
                    <a:cs typeface="Times New Roman" panose="02020603050405020304" pitchFamily="18" charset="0"/>
                  </a:rPr>
                  <a:t>)</a:t>
                </a:r>
              </a:p>
              <a:p>
                <a:endParaRPr lang="zh-CN" altLang="en-US" dirty="0"/>
              </a:p>
            </p:txBody>
          </p:sp>
        </mc:Choice>
        <mc:Fallback xmlns="">
          <p:sp>
            <p:nvSpPr>
              <p:cNvPr id="9" name="矩形 8">
                <a:extLst>
                  <a:ext uri="{FF2B5EF4-FFF2-40B4-BE49-F238E27FC236}">
                    <a16:creationId xmlns:a16="http://schemas.microsoft.com/office/drawing/2014/main" id="{D5CDF475-7D88-4CE5-93B2-E45578F82451}"/>
                  </a:ext>
                </a:extLst>
              </p:cNvPr>
              <p:cNvSpPr>
                <a:spLocks noRot="1" noChangeAspect="1" noMove="1" noResize="1" noEditPoints="1" noAdjustHandles="1" noChangeArrowheads="1" noChangeShapeType="1" noTextEdit="1"/>
              </p:cNvSpPr>
              <p:nvPr/>
            </p:nvSpPr>
            <p:spPr>
              <a:xfrm>
                <a:off x="527050" y="1626848"/>
                <a:ext cx="7906777" cy="4506939"/>
              </a:xfrm>
              <a:prstGeom prst="rect">
                <a:avLst/>
              </a:prstGeom>
              <a:blipFill>
                <a:blip r:embed="rId3"/>
                <a:stretch>
                  <a:fillRect l="-1002" t="-1083" r="-385"/>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EB26E981-A67D-49D7-8DE4-956747E74B7C}"/>
              </a:ext>
            </a:extLst>
          </p:cNvPr>
          <p:cNvPicPr>
            <a:picLocks noChangeAspect="1"/>
          </p:cNvPicPr>
          <p:nvPr/>
        </p:nvPicPr>
        <p:blipFill>
          <a:blip r:embed="rId4"/>
          <a:stretch>
            <a:fillRect/>
          </a:stretch>
        </p:blipFill>
        <p:spPr>
          <a:xfrm>
            <a:off x="2896870" y="2721125"/>
            <a:ext cx="3086100" cy="837808"/>
          </a:xfrm>
          <a:prstGeom prst="rect">
            <a:avLst/>
          </a:prstGeom>
        </p:spPr>
      </p:pic>
    </p:spTree>
    <p:extLst>
      <p:ext uri="{BB962C8B-B14F-4D97-AF65-F5344CB8AC3E}">
        <p14:creationId xmlns:p14="http://schemas.microsoft.com/office/powerpoint/2010/main" val="3665355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a:xfrm>
            <a:off x="430651" y="301285"/>
            <a:ext cx="8282697" cy="1325563"/>
          </a:xfrm>
        </p:spPr>
        <p:txBody>
          <a:bodyPr>
            <a:normAutofit/>
          </a:bodyPr>
          <a:lstStyle/>
          <a:p>
            <a:r>
              <a:rPr lang="en-US" altLang="zh-CN" sz="4000" dirty="0">
                <a:latin typeface="Times New Roman" panose="02020603050405020304" pitchFamily="18" charset="0"/>
                <a:cs typeface="Times New Roman" panose="02020603050405020304" pitchFamily="18" charset="0"/>
              </a:rPr>
              <a:t>Why t-statistics?</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2020/5/1</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zh-CN" altLang="en-US" dirty="0"/>
              <a:t>雷印如</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17</a:t>
            </a:fld>
            <a:endParaRPr lang="zh-CN" altLang="en-US"/>
          </a:p>
        </p:txBody>
      </p:sp>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D5CDF475-7D88-4CE5-93B2-E45578F82451}"/>
                  </a:ext>
                </a:extLst>
              </p:cNvPr>
              <p:cNvSpPr/>
              <p:nvPr/>
            </p:nvSpPr>
            <p:spPr>
              <a:xfrm>
                <a:off x="516890" y="1473320"/>
                <a:ext cx="7906777" cy="4893647"/>
              </a:xfrm>
              <a:prstGeom prst="rect">
                <a:avLst/>
              </a:prstGeom>
            </p:spPr>
            <p:txBody>
              <a:bodyPr wrap="square">
                <a:spAutoFit/>
              </a:bodyPr>
              <a:lstStyle/>
              <a:p>
                <a:pPr marL="285750" indent="-285750">
                  <a:buFont typeface="Wingdings" panose="05000000000000000000" pitchFamily="2" charset="2"/>
                  <a:buChar char="Ø"/>
                </a:pPr>
                <a14:m>
                  <m:oMath xmlns:m="http://schemas.openxmlformats.org/officeDocument/2006/math">
                    <m:acc>
                      <m:accPr>
                        <m:chr m:val="̂"/>
                        <m:ctrlPr>
                          <a:rPr lang="en-US" altLang="zh-CN" sz="2400" i="1" dirty="0" smtClean="0">
                            <a:latin typeface="Cambria Math" panose="02040503050406030204" pitchFamily="18" charset="0"/>
                            <a:cs typeface="Times New Roman" panose="02020603050405020304" pitchFamily="18" charset="0"/>
                          </a:rPr>
                        </m:ctrlPr>
                      </m:accPr>
                      <m:e>
                        <m:r>
                          <a:rPr lang="en-US" altLang="zh-CN" sz="2400" i="1" dirty="0">
                            <a:latin typeface="Cambria Math" panose="02040503050406030204" pitchFamily="18" charset="0"/>
                            <a:cs typeface="Times New Roman" panose="02020603050405020304" pitchFamily="18" charset="0"/>
                          </a:rPr>
                          <m:t>𝛼</m:t>
                        </m:r>
                      </m:e>
                    </m:acc>
                  </m:oMath>
                </a14:m>
                <a:r>
                  <a:rPr lang="en-US" altLang="zh-CN" sz="2400" dirty="0">
                    <a:latin typeface="Times New Roman" panose="02020603050405020304" pitchFamily="18" charset="0"/>
                    <a:cs typeface="Times New Roman" panose="02020603050405020304" pitchFamily="18" charset="0"/>
                  </a:rPr>
                  <a:t> measures the economic size of abnormal performance, but suffers from a potential lack of precision in the construction of confidence intervals, whereas </a:t>
                </a:r>
                <a14:m>
                  <m:oMath xmlns:m="http://schemas.openxmlformats.org/officeDocument/2006/math">
                    <m:sSub>
                      <m:sSubPr>
                        <m:ctrlPr>
                          <a:rPr lang="en-US" altLang="zh-CN" sz="2400" i="1" dirty="0" smtClean="0">
                            <a:latin typeface="Cambria Math" panose="02040503050406030204" pitchFamily="18" charset="0"/>
                            <a:cs typeface="Times New Roman" panose="02020603050405020304" pitchFamily="18" charset="0"/>
                          </a:rPr>
                        </m:ctrlPr>
                      </m:sSubPr>
                      <m:e>
                        <m:acc>
                          <m:accPr>
                            <m:chr m:val="̂"/>
                            <m:ctrlPr>
                              <a:rPr lang="en-US" altLang="zh-CN" sz="2400" i="1" dirty="0">
                                <a:latin typeface="Cambria Math" panose="02040503050406030204" pitchFamily="18" charset="0"/>
                                <a:cs typeface="Times New Roman" panose="02020603050405020304" pitchFamily="18" charset="0"/>
                              </a:rPr>
                            </m:ctrlPr>
                          </m:accPr>
                          <m:e>
                            <m:r>
                              <a:rPr lang="en-US" altLang="zh-CN" sz="2400" i="1" dirty="0">
                                <a:latin typeface="Cambria Math" panose="02040503050406030204" pitchFamily="18" charset="0"/>
                                <a:cs typeface="Times New Roman" panose="02020603050405020304" pitchFamily="18" charset="0"/>
                              </a:rPr>
                              <m:t>𝑡</m:t>
                            </m:r>
                          </m:e>
                        </m:acc>
                      </m:e>
                      <m:sub>
                        <m:acc>
                          <m:accPr>
                            <m:chr m:val="̂"/>
                            <m:ctrlPr>
                              <a:rPr lang="en-US" altLang="zh-CN" sz="2400" i="1" dirty="0" smtClean="0">
                                <a:latin typeface="Cambria Math" panose="02040503050406030204" pitchFamily="18" charset="0"/>
                                <a:cs typeface="Times New Roman" panose="02020603050405020304" pitchFamily="18" charset="0"/>
                              </a:rPr>
                            </m:ctrlPr>
                          </m:accPr>
                          <m:e>
                            <m:r>
                              <a:rPr lang="zh-CN" altLang="en-US" sz="2400" i="1" dirty="0" smtClean="0">
                                <a:latin typeface="Cambria Math" panose="02040503050406030204" pitchFamily="18" charset="0"/>
                                <a:cs typeface="Times New Roman" panose="02020603050405020304" pitchFamily="18" charset="0"/>
                              </a:rPr>
                              <m:t>𝛼</m:t>
                            </m:r>
                          </m:e>
                        </m:acc>
                      </m:sub>
                    </m:sSub>
                  </m:oMath>
                </a14:m>
                <a:r>
                  <a:rPr lang="en-US" altLang="zh-CN" sz="2400" dirty="0">
                    <a:latin typeface="Times New Roman" panose="02020603050405020304" pitchFamily="18" charset="0"/>
                    <a:cs typeface="Times New Roman" panose="02020603050405020304" pitchFamily="18" charset="0"/>
                  </a:rPr>
                  <a:t>is a pivotal statistic with better sampling properties. (</a:t>
                </a:r>
                <a:r>
                  <a:rPr lang="en-US" altLang="zh-CN" sz="2400" dirty="0" err="1">
                    <a:latin typeface="Times New Roman" panose="02020603050405020304" pitchFamily="18" charset="0"/>
                    <a:cs typeface="Times New Roman" panose="02020603050405020304" pitchFamily="18" charset="0"/>
                  </a:rPr>
                  <a:t>Kosowski</a:t>
                </a:r>
                <a:r>
                  <a:rPr lang="en-US" altLang="zh-CN" sz="2400" dirty="0">
                    <a:latin typeface="Times New Roman" panose="02020603050405020304" pitchFamily="18" charset="0"/>
                    <a:cs typeface="Times New Roman" panose="02020603050405020304" pitchFamily="18" charset="0"/>
                  </a:rPr>
                  <a:t> et al. 2006)</a:t>
                </a:r>
              </a:p>
              <a:p>
                <a:pPr marL="742950" lvl="1" indent="-285750">
                  <a:buFont typeface="Wingdings" panose="05000000000000000000" pitchFamily="2" charset="2"/>
                  <a:buChar char="Ø"/>
                </a:pPr>
                <a:r>
                  <a:rPr lang="en-US" altLang="zh-CN" sz="2200" dirty="0">
                    <a:latin typeface="Times New Roman" panose="02020603050405020304" pitchFamily="18" charset="0"/>
                    <a:cs typeface="Times New Roman" panose="02020603050405020304" pitchFamily="18" charset="0"/>
                  </a:rPr>
                  <a:t>A fund that has a short life or engages in high risk-taking will have a high variance-estimated alpha distribution.</a:t>
                </a:r>
              </a:p>
              <a:p>
                <a:pPr marL="742950" lvl="1" indent="-285750">
                  <a:buFont typeface="Wingdings" panose="05000000000000000000" pitchFamily="2" charset="2"/>
                  <a:buChar char="Ø"/>
                </a:pPr>
                <a:r>
                  <a:rPr lang="en-US" altLang="zh-CN" sz="2200" dirty="0">
                    <a:latin typeface="Times New Roman" panose="02020603050405020304" pitchFamily="18" charset="0"/>
                    <a:cs typeface="Times New Roman" panose="02020603050405020304" pitchFamily="18" charset="0"/>
                  </a:rPr>
                  <a:t>In addition, these funds tend to be smaller funds that are more likely to be subject to survival bias, raising the concern that the extreme right tail of the cross section of fund alphas is inflated.</a:t>
                </a:r>
              </a:p>
              <a:p>
                <a:pPr marL="742950" lvl="1" indent="-285750">
                  <a:buFont typeface="Wingdings" panose="05000000000000000000" pitchFamily="2" charset="2"/>
                  <a:buChar char="Ø"/>
                </a:pPr>
                <a:r>
                  <a:rPr lang="en-US" altLang="zh-CN" sz="2200" dirty="0">
                    <a:latin typeface="Times New Roman" panose="02020603050405020304" pitchFamily="18" charset="0"/>
                    <a:cs typeface="Times New Roman" panose="02020603050405020304" pitchFamily="18" charset="0"/>
                  </a:rPr>
                  <a:t>The t-statistic provides a correction for these spurious outliers by normalizing the estimated alpha by the estimated variance of the alpha estimate.</a:t>
                </a:r>
              </a:p>
              <a:p>
                <a:endParaRPr lang="zh-CN" altLang="en-US" dirty="0"/>
              </a:p>
            </p:txBody>
          </p:sp>
        </mc:Choice>
        <mc:Fallback>
          <p:sp>
            <p:nvSpPr>
              <p:cNvPr id="9" name="矩形 8">
                <a:extLst>
                  <a:ext uri="{FF2B5EF4-FFF2-40B4-BE49-F238E27FC236}">
                    <a16:creationId xmlns:a16="http://schemas.microsoft.com/office/drawing/2014/main" id="{D5CDF475-7D88-4CE5-93B2-E45578F82451}"/>
                  </a:ext>
                </a:extLst>
              </p:cNvPr>
              <p:cNvSpPr>
                <a:spLocks noRot="1" noChangeAspect="1" noMove="1" noResize="1" noEditPoints="1" noAdjustHandles="1" noChangeArrowheads="1" noChangeShapeType="1" noTextEdit="1"/>
              </p:cNvSpPr>
              <p:nvPr/>
            </p:nvSpPr>
            <p:spPr>
              <a:xfrm>
                <a:off x="516890" y="1473320"/>
                <a:ext cx="7906777" cy="4893647"/>
              </a:xfrm>
              <a:prstGeom prst="rect">
                <a:avLst/>
              </a:prstGeom>
              <a:blipFill>
                <a:blip r:embed="rId3"/>
                <a:stretch>
                  <a:fillRect l="-1079" t="-998" r="-12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2913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a:xfrm>
            <a:off x="430651" y="301285"/>
            <a:ext cx="8282697" cy="1325563"/>
          </a:xfrm>
        </p:spPr>
        <p:txBody>
          <a:bodyPr>
            <a:normAutofit/>
          </a:bodyPr>
          <a:lstStyle/>
          <a:p>
            <a:r>
              <a:rPr lang="en-US" altLang="zh-CN" sz="4000" dirty="0">
                <a:latin typeface="Times New Roman" panose="02020603050405020304" pitchFamily="18" charset="0"/>
                <a:cs typeface="Times New Roman" panose="02020603050405020304" pitchFamily="18" charset="0"/>
              </a:rPr>
              <a:t>The relation between concentration and performance</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2020/5/1</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zh-CN" altLang="en-US" dirty="0"/>
              <a:t>雷印如</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18</a:t>
            </a:fld>
            <a:endParaRPr lang="zh-CN" altLang="en-US"/>
          </a:p>
        </p:txBody>
      </p:sp>
      <p:pic>
        <p:nvPicPr>
          <p:cNvPr id="8" name="图片 7">
            <a:extLst>
              <a:ext uri="{FF2B5EF4-FFF2-40B4-BE49-F238E27FC236}">
                <a16:creationId xmlns:a16="http://schemas.microsoft.com/office/drawing/2014/main" id="{651A5458-783E-425F-924D-A8B32DF4EBA1}"/>
              </a:ext>
            </a:extLst>
          </p:cNvPr>
          <p:cNvPicPr>
            <a:picLocks noChangeAspect="1"/>
          </p:cNvPicPr>
          <p:nvPr/>
        </p:nvPicPr>
        <p:blipFill>
          <a:blip r:embed="rId3"/>
          <a:stretch>
            <a:fillRect/>
          </a:stretch>
        </p:blipFill>
        <p:spPr>
          <a:xfrm>
            <a:off x="831851" y="2166109"/>
            <a:ext cx="7336790" cy="4258355"/>
          </a:xfrm>
          <a:prstGeom prst="rect">
            <a:avLst/>
          </a:prstGeom>
        </p:spPr>
      </p:pic>
      <p:pic>
        <p:nvPicPr>
          <p:cNvPr id="9" name="图片 8">
            <a:extLst>
              <a:ext uri="{FF2B5EF4-FFF2-40B4-BE49-F238E27FC236}">
                <a16:creationId xmlns:a16="http://schemas.microsoft.com/office/drawing/2014/main" id="{9CA6FEED-19CF-4E10-B643-A749E47089A9}"/>
              </a:ext>
            </a:extLst>
          </p:cNvPr>
          <p:cNvPicPr>
            <a:picLocks noChangeAspect="1"/>
          </p:cNvPicPr>
          <p:nvPr/>
        </p:nvPicPr>
        <p:blipFill>
          <a:blip r:embed="rId4"/>
          <a:stretch>
            <a:fillRect/>
          </a:stretch>
        </p:blipFill>
        <p:spPr>
          <a:xfrm>
            <a:off x="1918971" y="1645828"/>
            <a:ext cx="5162550" cy="409575"/>
          </a:xfrm>
          <a:prstGeom prst="rect">
            <a:avLst/>
          </a:prstGeom>
        </p:spPr>
      </p:pic>
      <p:sp>
        <p:nvSpPr>
          <p:cNvPr id="3" name="文本框 2">
            <a:extLst>
              <a:ext uri="{FF2B5EF4-FFF2-40B4-BE49-F238E27FC236}">
                <a16:creationId xmlns:a16="http://schemas.microsoft.com/office/drawing/2014/main" id="{EDB181B4-25CD-42E7-9405-3056422BD49E}"/>
              </a:ext>
            </a:extLst>
          </p:cNvPr>
          <p:cNvSpPr txBox="1"/>
          <p:nvPr/>
        </p:nvSpPr>
        <p:spPr>
          <a:xfrm>
            <a:off x="3972560" y="2166109"/>
            <a:ext cx="1635760" cy="369332"/>
          </a:xfrm>
          <a:prstGeom prst="rect">
            <a:avLst/>
          </a:prstGeom>
          <a:noFill/>
        </p:spPr>
        <p:txBody>
          <a:bodyPr wrap="square" rtlCol="0">
            <a:spAutoFit/>
          </a:bodyPr>
          <a:lstStyle/>
          <a:p>
            <a:r>
              <a:rPr lang="en-US" altLang="zh-CN" dirty="0">
                <a:solidFill>
                  <a:srgbClr val="FF0000"/>
                </a:solidFill>
              </a:rPr>
              <a:t>Cross sectional</a:t>
            </a:r>
            <a:endParaRPr lang="zh-CN" altLang="en-US" dirty="0">
              <a:solidFill>
                <a:srgbClr val="FF0000"/>
              </a:solidFill>
            </a:endParaRPr>
          </a:p>
        </p:txBody>
      </p:sp>
      <p:sp>
        <p:nvSpPr>
          <p:cNvPr id="10" name="文本框 9">
            <a:extLst>
              <a:ext uri="{FF2B5EF4-FFF2-40B4-BE49-F238E27FC236}">
                <a16:creationId xmlns:a16="http://schemas.microsoft.com/office/drawing/2014/main" id="{6EFA2787-A968-453B-94E5-AC07480C628A}"/>
              </a:ext>
            </a:extLst>
          </p:cNvPr>
          <p:cNvSpPr txBox="1"/>
          <p:nvPr/>
        </p:nvSpPr>
        <p:spPr>
          <a:xfrm>
            <a:off x="5608320" y="2166109"/>
            <a:ext cx="1248410" cy="369332"/>
          </a:xfrm>
          <a:prstGeom prst="rect">
            <a:avLst/>
          </a:prstGeom>
          <a:noFill/>
        </p:spPr>
        <p:txBody>
          <a:bodyPr wrap="square" rtlCol="0">
            <a:spAutoFit/>
          </a:bodyPr>
          <a:lstStyle/>
          <a:p>
            <a:r>
              <a:rPr lang="en-US" altLang="zh-CN" dirty="0">
                <a:solidFill>
                  <a:srgbClr val="FF0000"/>
                </a:solidFill>
              </a:rPr>
              <a:t>Time series</a:t>
            </a:r>
            <a:endParaRPr lang="zh-CN" altLang="en-US" dirty="0">
              <a:solidFill>
                <a:srgbClr val="FF0000"/>
              </a:solidFill>
            </a:endParaRPr>
          </a:p>
        </p:txBody>
      </p:sp>
    </p:spTree>
    <p:extLst>
      <p:ext uri="{BB962C8B-B14F-4D97-AF65-F5344CB8AC3E}">
        <p14:creationId xmlns:p14="http://schemas.microsoft.com/office/powerpoint/2010/main" val="1140373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a:xfrm>
            <a:off x="497205" y="432750"/>
            <a:ext cx="8149590" cy="1325563"/>
          </a:xfrm>
        </p:spPr>
        <p:txBody>
          <a:bodyPr/>
          <a:lstStyle/>
          <a:p>
            <a:r>
              <a:rPr lang="en-US" altLang="zh-CN" dirty="0">
                <a:latin typeface="Times New Roman" panose="02020603050405020304" pitchFamily="18" charset="0"/>
                <a:cs typeface="Times New Roman" panose="02020603050405020304" pitchFamily="18" charset="0"/>
              </a:rPr>
              <a:t>Variation in the relation between concentration and performance</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2020/5/1</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zh-CN" altLang="en-US" dirty="0"/>
              <a:t>雷印如</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19</a:t>
            </a:fld>
            <a:endParaRPr lang="zh-CN" altLang="en-US"/>
          </a:p>
        </p:txBody>
      </p:sp>
      <p:sp>
        <p:nvSpPr>
          <p:cNvPr id="11" name="内容占位符 2">
            <a:extLst>
              <a:ext uri="{FF2B5EF4-FFF2-40B4-BE49-F238E27FC236}">
                <a16:creationId xmlns:a16="http://schemas.microsoft.com/office/drawing/2014/main" id="{963CD9C0-CA48-43BA-9182-CCBE203B8D30}"/>
              </a:ext>
            </a:extLst>
          </p:cNvPr>
          <p:cNvSpPr>
            <a:spLocks noGrp="1"/>
          </p:cNvSpPr>
          <p:nvPr>
            <p:ph idx="1"/>
          </p:nvPr>
        </p:nvSpPr>
        <p:spPr>
          <a:xfrm>
            <a:off x="497205" y="1933573"/>
            <a:ext cx="7977950" cy="4403091"/>
          </a:xfrm>
        </p:spPr>
        <p:txBody>
          <a:bodyPr>
            <a:normAutofit/>
          </a:bodyPr>
          <a:lstStyle/>
          <a:p>
            <a:r>
              <a:rPr lang="en-US" altLang="zh-CN" dirty="0">
                <a:latin typeface="Times New Roman" panose="02020603050405020304" pitchFamily="18" charset="0"/>
                <a:cs typeface="Times New Roman" panose="02020603050405020304" pitchFamily="18" charset="0"/>
              </a:rPr>
              <a:t>We expect that the strength of the relation between concentration and performance will vary depending on the characteristics of the mutual funds and market conditions</a:t>
            </a:r>
          </a:p>
          <a:p>
            <a:pPr lvl="1"/>
            <a:r>
              <a:rPr lang="en-US" altLang="zh-CN" dirty="0">
                <a:latin typeface="Times New Roman" panose="02020603050405020304" pitchFamily="18" charset="0"/>
                <a:cs typeface="Times New Roman" panose="02020603050405020304" pitchFamily="18" charset="0"/>
              </a:rPr>
              <a:t>We first consider how cross-sectional variation in fund characteristics affects the relation between concentration and performance. </a:t>
            </a:r>
          </a:p>
          <a:p>
            <a:pPr lvl="1"/>
            <a:r>
              <a:rPr lang="en-US" altLang="zh-CN" dirty="0">
                <a:latin typeface="Times New Roman" panose="02020603050405020304" pitchFamily="18" charset="0"/>
                <a:cs typeface="Times New Roman" panose="02020603050405020304" pitchFamily="18" charset="0"/>
              </a:rPr>
              <a:t>We then consider how time-series variation in market conditions affects the same relation.</a:t>
            </a:r>
          </a:p>
        </p:txBody>
      </p:sp>
    </p:spTree>
    <p:extLst>
      <p:ext uri="{BB962C8B-B14F-4D97-AF65-F5344CB8AC3E}">
        <p14:creationId xmlns:p14="http://schemas.microsoft.com/office/powerpoint/2010/main" val="3767673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E6D013C-0213-4FC9-B3CB-7FF81C602AA8}"/>
              </a:ext>
            </a:extLst>
          </p:cNvPr>
          <p:cNvSpPr>
            <a:spLocks noGrp="1"/>
          </p:cNvSpPr>
          <p:nvPr>
            <p:ph idx="1"/>
          </p:nvPr>
        </p:nvSpPr>
        <p:spPr>
          <a:xfrm>
            <a:off x="628650" y="1148238"/>
            <a:ext cx="8098790" cy="4561523"/>
          </a:xfrm>
        </p:spPr>
        <p:txBody>
          <a:bodyPr>
            <a:normAutofit/>
          </a:bodyPr>
          <a:lstStyle/>
          <a:p>
            <a:r>
              <a:rPr lang="zh-CN" altLang="en-US" sz="2400" dirty="0">
                <a:latin typeface="黑体" panose="02010609060101010101" pitchFamily="49" charset="-122"/>
                <a:ea typeface="黑体" panose="02010609060101010101" pitchFamily="49" charset="-122"/>
                <a:cs typeface="Times New Roman" panose="02020603050405020304" pitchFamily="18" charset="0"/>
              </a:rPr>
              <a:t>私募预测</a:t>
            </a:r>
            <a:endParaRPr lang="en-US" altLang="zh-CN" sz="2400" dirty="0">
              <a:latin typeface="黑体" panose="02010609060101010101" pitchFamily="49" charset="-122"/>
              <a:ea typeface="黑体" panose="02010609060101010101" pitchFamily="49" charset="-122"/>
              <a:cs typeface="Times New Roman" panose="02020603050405020304" pitchFamily="18" charset="0"/>
            </a:endParaRPr>
          </a:p>
          <a:p>
            <a:pPr lvl="1"/>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Fung Hsieh 7 factor alpha</a:t>
            </a:r>
          </a:p>
          <a:p>
            <a:pPr lvl="1"/>
            <a:r>
              <a:rPr lang="zh-CN" altLang="en-US" sz="2000" dirty="0">
                <a:latin typeface="黑体" panose="02010609060101010101" pitchFamily="49" charset="-122"/>
                <a:ea typeface="黑体" panose="02010609060101010101" pitchFamily="49" charset="-122"/>
                <a:cs typeface="Times New Roman" panose="02020603050405020304" pitchFamily="18" charset="0"/>
              </a:rPr>
              <a:t>国内没有相关的研究，国债收益</a:t>
            </a:r>
            <a:r>
              <a:rPr lang="en-US" altLang="zh-CN" sz="2000" dirty="0">
                <a:latin typeface="黑体" panose="02010609060101010101" pitchFamily="49" charset="-122"/>
                <a:ea typeface="黑体" panose="02010609060101010101" pitchFamily="49" charset="-122"/>
                <a:cs typeface="Times New Roman" panose="02020603050405020304" pitchFamily="18" charset="0"/>
              </a:rPr>
              <a:t>/</a:t>
            </a:r>
            <a:r>
              <a:rPr lang="zh-CN" altLang="en-US" sz="2000" dirty="0">
                <a:latin typeface="黑体" panose="02010609060101010101" pitchFamily="49" charset="-122"/>
                <a:ea typeface="黑体" panose="02010609060101010101" pitchFamily="49" charset="-122"/>
                <a:cs typeface="Times New Roman" panose="02020603050405020304" pitchFamily="18" charset="0"/>
              </a:rPr>
              <a:t>违约利差</a:t>
            </a:r>
            <a:r>
              <a:rPr lang="en-US" altLang="zh-CN" sz="2000" dirty="0">
                <a:latin typeface="黑体" panose="02010609060101010101" pitchFamily="49" charset="-122"/>
                <a:ea typeface="黑体" panose="02010609060101010101" pitchFamily="49" charset="-122"/>
                <a:cs typeface="Times New Roman" panose="02020603050405020304" pitchFamily="18" charset="0"/>
              </a:rPr>
              <a:t>/</a:t>
            </a:r>
            <a:r>
              <a:rPr lang="zh-CN" altLang="en-US" sz="2000" dirty="0">
                <a:latin typeface="黑体" panose="02010609060101010101" pitchFamily="49" charset="-122"/>
                <a:ea typeface="黑体" panose="02010609060101010101" pitchFamily="49" charset="-122"/>
                <a:cs typeface="Times New Roman" panose="02020603050405020304" pitchFamily="18" charset="0"/>
              </a:rPr>
              <a:t>市场收益</a:t>
            </a:r>
            <a:r>
              <a:rPr lang="en-US" altLang="zh-CN" sz="2000"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rPr>
              <a:t>smb</a:t>
            </a:r>
            <a:r>
              <a:rPr lang="en-US" altLang="zh-CN" sz="2000" dirty="0">
                <a:latin typeface="黑体" panose="02010609060101010101" pitchFamily="49" charset="-122"/>
                <a:ea typeface="黑体" panose="02010609060101010101" pitchFamily="49" charset="-122"/>
                <a:cs typeface="Times New Roman" panose="02020603050405020304" pitchFamily="18" charset="0"/>
              </a:rPr>
              <a:t> </a:t>
            </a:r>
            <a:r>
              <a:rPr lang="zh-CN" altLang="en-US" sz="2000" dirty="0">
                <a:latin typeface="黑体" panose="02010609060101010101" pitchFamily="49" charset="-122"/>
                <a:ea typeface="黑体" panose="02010609060101010101" pitchFamily="49" charset="-122"/>
                <a:cs typeface="Times New Roman" panose="02020603050405020304" pitchFamily="18" charset="0"/>
              </a:rPr>
              <a:t>可以获得，但是根据债券期货</a:t>
            </a:r>
            <a:r>
              <a:rPr lang="en-US" altLang="zh-CN" sz="2000" dirty="0">
                <a:latin typeface="黑体" panose="02010609060101010101" pitchFamily="49" charset="-122"/>
                <a:ea typeface="黑体" panose="02010609060101010101" pitchFamily="49" charset="-122"/>
                <a:cs typeface="Times New Roman" panose="02020603050405020304" pitchFamily="18" charset="0"/>
              </a:rPr>
              <a:t>/</a:t>
            </a:r>
            <a:r>
              <a:rPr lang="zh-CN" altLang="en-US" sz="2000" dirty="0">
                <a:latin typeface="黑体" panose="02010609060101010101" pitchFamily="49" charset="-122"/>
                <a:ea typeface="黑体" panose="02010609060101010101" pitchFamily="49" charset="-122"/>
                <a:cs typeface="Times New Roman" panose="02020603050405020304" pitchFamily="18" charset="0"/>
              </a:rPr>
              <a:t>商品期货和外汇期货构成期权</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portfolio</a:t>
            </a:r>
            <a:r>
              <a:rPr lang="zh-CN" altLang="en-US" sz="2000" dirty="0">
                <a:latin typeface="黑体" panose="02010609060101010101" pitchFamily="49" charset="-122"/>
                <a:ea typeface="黑体" panose="02010609060101010101" pitchFamily="49" charset="-122"/>
                <a:cs typeface="Times New Roman" panose="02020603050405020304" pitchFamily="18" charset="0"/>
              </a:rPr>
              <a:t>，国内没有外汇期货。指标无法获取</a:t>
            </a:r>
          </a:p>
          <a:p>
            <a:endParaRPr lang="en-US" altLang="zh-CN" sz="2400" dirty="0">
              <a:latin typeface="黑体" panose="02010609060101010101" pitchFamily="49" charset="-122"/>
              <a:ea typeface="黑体" panose="02010609060101010101" pitchFamily="49" charset="-122"/>
              <a:cs typeface="Times New Roman" panose="02020603050405020304" pitchFamily="18" charset="0"/>
            </a:endParaRPr>
          </a:p>
          <a:p>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指数回溯</a:t>
            </a:r>
            <a:endParaRPr lang="en-US" altLang="zh-CN" sz="2400" dirty="0">
              <a:latin typeface="黑体" panose="02010609060101010101" pitchFamily="49" charset="-122"/>
              <a:ea typeface="黑体" panose="02010609060101010101" pitchFamily="49" charset="-122"/>
              <a:cs typeface="Times New Roman" panose="02020603050405020304" pitchFamily="18" charset="0"/>
            </a:endParaRPr>
          </a:p>
          <a:p>
            <a:pPr lvl="1"/>
            <a:r>
              <a:rPr lang="zh-CN" altLang="en-US" sz="2000" dirty="0">
                <a:latin typeface="黑体" panose="02010609060101010101" pitchFamily="49" charset="-122"/>
                <a:ea typeface="黑体" panose="02010609060101010101" pitchFamily="49" charset="-122"/>
                <a:cs typeface="Times New Roman" panose="02020603050405020304" pitchFamily="18" charset="0"/>
              </a:rPr>
              <a:t>上证指数中有一些没有权重（自由流通股数计算）</a:t>
            </a:r>
            <a:endParaRPr lang="en-US" altLang="zh-CN" sz="2000" dirty="0">
              <a:latin typeface="黑体" panose="02010609060101010101" pitchFamily="49" charset="-122"/>
              <a:ea typeface="黑体" panose="02010609060101010101" pitchFamily="49" charset="-122"/>
              <a:cs typeface="Times New Roman" panose="02020603050405020304" pitchFamily="18" charset="0"/>
            </a:endParaRPr>
          </a:p>
          <a:p>
            <a:pPr lvl="1"/>
            <a:r>
              <a:rPr lang="zh-CN" altLang="en-US" sz="2000" dirty="0">
                <a:latin typeface="黑体" panose="02010609060101010101" pitchFamily="49" charset="-122"/>
                <a:ea typeface="黑体" panose="02010609060101010101" pitchFamily="49" charset="-122"/>
                <a:cs typeface="Times New Roman" panose="02020603050405020304" pitchFamily="18" charset="0"/>
              </a:rPr>
              <a:t>中证指数：沪深</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300</a:t>
            </a:r>
            <a:r>
              <a:rPr lang="zh-CN" altLang="en-US" sz="2000" dirty="0">
                <a:latin typeface="黑体" panose="02010609060101010101" pitchFamily="49" charset="-122"/>
                <a:ea typeface="黑体" panose="02010609060101010101" pitchFamily="49" charset="-122"/>
                <a:cs typeface="Times New Roman" panose="02020603050405020304" pitchFamily="18" charset="0"/>
              </a:rPr>
              <a:t>先根据交易金额排序删掉后</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50%</a:t>
            </a:r>
            <a:r>
              <a:rPr lang="zh-CN" altLang="en-US" sz="2000" dirty="0">
                <a:latin typeface="黑体" panose="02010609060101010101" pitchFamily="49" charset="-122"/>
                <a:ea typeface="黑体" panose="02010609060101010101" pitchFamily="49" charset="-122"/>
                <a:cs typeface="Times New Roman" panose="02020603050405020304" pitchFamily="18" charset="0"/>
              </a:rPr>
              <a:t>再根据市值排序，但是</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1998</a:t>
            </a:r>
            <a:r>
              <a:rPr lang="zh-CN" altLang="en-US" sz="2000" dirty="0">
                <a:latin typeface="黑体" panose="02010609060101010101" pitchFamily="49" charset="-122"/>
                <a:ea typeface="黑体" panose="02010609060101010101" pitchFamily="49" charset="-122"/>
                <a:cs typeface="Times New Roman" panose="02020603050405020304" pitchFamily="18" charset="0"/>
              </a:rPr>
              <a:t>到</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2000</a:t>
            </a:r>
            <a:r>
              <a:rPr lang="zh-CN" altLang="en-US" sz="2000" dirty="0">
                <a:latin typeface="黑体" panose="02010609060101010101" pitchFamily="49" charset="-122"/>
                <a:ea typeface="黑体" panose="02010609060101010101" pitchFamily="49" charset="-122"/>
                <a:cs typeface="Times New Roman" panose="02020603050405020304" pitchFamily="18" charset="0"/>
              </a:rPr>
              <a:t>初沪深只有</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700</a:t>
            </a:r>
            <a:r>
              <a:rPr lang="zh-CN" altLang="en-US" sz="2000" dirty="0">
                <a:latin typeface="黑体" panose="02010609060101010101" pitchFamily="49" charset="-122"/>
                <a:ea typeface="黑体" panose="02010609060101010101" pitchFamily="49" charset="-122"/>
                <a:cs typeface="Times New Roman" panose="02020603050405020304" pitchFamily="18" charset="0"/>
              </a:rPr>
              <a:t>只股票，如果根据条件继续筛选，并保持</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10%</a:t>
            </a:r>
            <a:r>
              <a:rPr lang="zh-CN" altLang="en-US" sz="2000" dirty="0">
                <a:latin typeface="黑体" panose="02010609060101010101" pitchFamily="49" charset="-122"/>
                <a:ea typeface="黑体" panose="02010609060101010101" pitchFamily="49" charset="-122"/>
                <a:cs typeface="Times New Roman" panose="02020603050405020304" pitchFamily="18" charset="0"/>
              </a:rPr>
              <a:t>的比例变动，成份股无法满足</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300</a:t>
            </a:r>
            <a:r>
              <a:rPr lang="zh-CN" altLang="en-US" sz="2000" dirty="0">
                <a:latin typeface="黑体" panose="02010609060101010101" pitchFamily="49" charset="-122"/>
                <a:ea typeface="黑体" panose="02010609060101010101" pitchFamily="49" charset="-122"/>
                <a:cs typeface="Times New Roman" panose="02020603050405020304" pitchFamily="18" charset="0"/>
              </a:rPr>
              <a:t>只</a:t>
            </a:r>
            <a:endParaRPr lang="en-US" altLang="zh-CN" sz="2000" dirty="0">
              <a:latin typeface="黑体" panose="02010609060101010101" pitchFamily="49" charset="-122"/>
              <a:ea typeface="黑体" panose="02010609060101010101" pitchFamily="49" charset="-122"/>
            </a:endParaRPr>
          </a:p>
        </p:txBody>
      </p:sp>
      <p:sp>
        <p:nvSpPr>
          <p:cNvPr id="4" name="日期占位符 3">
            <a:extLst>
              <a:ext uri="{FF2B5EF4-FFF2-40B4-BE49-F238E27FC236}">
                <a16:creationId xmlns:a16="http://schemas.microsoft.com/office/drawing/2014/main" id="{2647CEC1-89F9-4275-A4EB-BF5B434000AB}"/>
              </a:ext>
            </a:extLst>
          </p:cNvPr>
          <p:cNvSpPr>
            <a:spLocks noGrp="1"/>
          </p:cNvSpPr>
          <p:nvPr>
            <p:ph type="dt" sz="half" idx="10"/>
          </p:nvPr>
        </p:nvSpPr>
        <p:spPr/>
        <p:txBody>
          <a:bodyPr/>
          <a:lstStyle/>
          <a:p>
            <a:fld id="{721DC7F6-8B79-41D1-96D0-E2F43F61AB6D}" type="datetime1">
              <a:rPr lang="zh-CN" altLang="en-US" smtClean="0"/>
              <a:t>2020/5/1</a:t>
            </a:fld>
            <a:endParaRPr lang="zh-CN" altLang="en-US"/>
          </a:p>
        </p:txBody>
      </p:sp>
      <p:sp>
        <p:nvSpPr>
          <p:cNvPr id="6" name="灯片编号占位符 5">
            <a:extLst>
              <a:ext uri="{FF2B5EF4-FFF2-40B4-BE49-F238E27FC236}">
                <a16:creationId xmlns:a16="http://schemas.microsoft.com/office/drawing/2014/main" id="{79542482-FABB-4893-A6E1-9663907D6939}"/>
              </a:ext>
            </a:extLst>
          </p:cNvPr>
          <p:cNvSpPr>
            <a:spLocks noGrp="1"/>
          </p:cNvSpPr>
          <p:nvPr>
            <p:ph type="sldNum" sz="quarter" idx="12"/>
          </p:nvPr>
        </p:nvSpPr>
        <p:spPr/>
        <p:txBody>
          <a:bodyPr/>
          <a:lstStyle/>
          <a:p>
            <a:fld id="{6131721A-95F3-4C10-B9AE-0F28F1BB9086}" type="slidenum">
              <a:rPr lang="zh-CN" altLang="en-US" smtClean="0"/>
              <a:t>2</a:t>
            </a:fld>
            <a:endParaRPr lang="zh-CN" altLang="en-US"/>
          </a:p>
        </p:txBody>
      </p:sp>
      <p:sp>
        <p:nvSpPr>
          <p:cNvPr id="7" name="页脚占位符 4">
            <a:extLst>
              <a:ext uri="{FF2B5EF4-FFF2-40B4-BE49-F238E27FC236}">
                <a16:creationId xmlns:a16="http://schemas.microsoft.com/office/drawing/2014/main" id="{05495A47-1DBE-4649-A7CD-26C34B273CAF}"/>
              </a:ext>
            </a:extLst>
          </p:cNvPr>
          <p:cNvSpPr>
            <a:spLocks noGrp="1"/>
          </p:cNvSpPr>
          <p:nvPr>
            <p:ph type="ftr" sz="quarter" idx="11"/>
          </p:nvPr>
        </p:nvSpPr>
        <p:spPr>
          <a:xfrm>
            <a:off x="3028950" y="6356351"/>
            <a:ext cx="3086100" cy="365125"/>
          </a:xfrm>
        </p:spPr>
        <p:txBody>
          <a:bodyPr/>
          <a:lstStyle/>
          <a:p>
            <a:r>
              <a:rPr lang="zh-CN" altLang="en-US" dirty="0"/>
              <a:t>雷印如</a:t>
            </a:r>
          </a:p>
        </p:txBody>
      </p:sp>
    </p:spTree>
    <p:extLst>
      <p:ext uri="{BB962C8B-B14F-4D97-AF65-F5344CB8AC3E}">
        <p14:creationId xmlns:p14="http://schemas.microsoft.com/office/powerpoint/2010/main" val="1149766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a:xfrm>
            <a:off x="628650" y="201612"/>
            <a:ext cx="8149590" cy="1325563"/>
          </a:xfrm>
        </p:spPr>
        <p:txBody>
          <a:bodyPr/>
          <a:lstStyle/>
          <a:p>
            <a:r>
              <a:rPr lang="en-US" altLang="zh-CN" dirty="0">
                <a:latin typeface="Times New Roman" panose="02020603050405020304" pitchFamily="18" charset="0"/>
                <a:cs typeface="Times New Roman" panose="02020603050405020304" pitchFamily="18" charset="0"/>
              </a:rPr>
              <a:t>Cross-sectional variation</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2020/5/1</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zh-CN" altLang="en-US" dirty="0"/>
              <a:t>雷印如</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20</a:t>
            </a:fld>
            <a:endParaRPr lang="zh-CN" altLang="en-US"/>
          </a:p>
        </p:txBody>
      </p:sp>
      <p:sp>
        <p:nvSpPr>
          <p:cNvPr id="11" name="内容占位符 2">
            <a:extLst>
              <a:ext uri="{FF2B5EF4-FFF2-40B4-BE49-F238E27FC236}">
                <a16:creationId xmlns:a16="http://schemas.microsoft.com/office/drawing/2014/main" id="{963CD9C0-CA48-43BA-9182-CCBE203B8D30}"/>
              </a:ext>
            </a:extLst>
          </p:cNvPr>
          <p:cNvSpPr>
            <a:spLocks noGrp="1"/>
          </p:cNvSpPr>
          <p:nvPr>
            <p:ph idx="1"/>
          </p:nvPr>
        </p:nvSpPr>
        <p:spPr>
          <a:xfrm>
            <a:off x="537400" y="1473200"/>
            <a:ext cx="7977950" cy="5029200"/>
          </a:xfrm>
        </p:spPr>
        <p:txBody>
          <a:bodyPr>
            <a:normAutofit/>
          </a:bodyPr>
          <a:lstStyle/>
          <a:p>
            <a:r>
              <a:rPr lang="en-US" altLang="zh-CN" sz="2400" dirty="0">
                <a:latin typeface="Times New Roman" panose="02020603050405020304" pitchFamily="18" charset="0"/>
                <a:cs typeface="Times New Roman" panose="02020603050405020304" pitchFamily="18" charset="0"/>
              </a:rPr>
              <a:t>The first characteristic is the average </a:t>
            </a:r>
            <a:r>
              <a:rPr lang="en-US" altLang="zh-CN" sz="2400" dirty="0">
                <a:solidFill>
                  <a:srgbClr val="FF0000"/>
                </a:solidFill>
                <a:latin typeface="Times New Roman" panose="02020603050405020304" pitchFamily="18" charset="0"/>
                <a:cs typeface="Times New Roman" panose="02020603050405020304" pitchFamily="18" charset="0"/>
              </a:rPr>
              <a:t>liquidity</a:t>
            </a:r>
            <a:r>
              <a:rPr lang="en-US" altLang="zh-CN" sz="2400" dirty="0">
                <a:latin typeface="Times New Roman" panose="02020603050405020304" pitchFamily="18" charset="0"/>
                <a:cs typeface="Times New Roman" panose="02020603050405020304" pitchFamily="18" charset="0"/>
              </a:rPr>
              <a:t> of the equities held by the fund.</a:t>
            </a:r>
            <a:endParaRPr lang="en-US" altLang="zh-CN" sz="2000" dirty="0">
              <a:latin typeface="Times New Roman" panose="02020603050405020304" pitchFamily="18" charset="0"/>
              <a:cs typeface="Times New Roman" panose="02020603050405020304" pitchFamily="18" charset="0"/>
            </a:endParaRPr>
          </a:p>
          <a:p>
            <a:pPr lvl="1"/>
            <a:r>
              <a:rPr lang="en-US" altLang="zh-CN" sz="2000" dirty="0">
                <a:latin typeface="Times New Roman" panose="02020603050405020304" pitchFamily="18" charset="0"/>
                <a:cs typeface="Times New Roman" panose="02020603050405020304" pitchFamily="18" charset="0"/>
              </a:rPr>
              <a:t>We measure liquidity for a fund as the asset-weighted average </a:t>
            </a:r>
            <a:r>
              <a:rPr lang="en-US" altLang="zh-CN" sz="2000" dirty="0" err="1">
                <a:latin typeface="Times New Roman" panose="02020603050405020304" pitchFamily="18" charset="0"/>
                <a:cs typeface="Times New Roman" panose="02020603050405020304" pitchFamily="18" charset="0"/>
              </a:rPr>
              <a:t>Amihud</a:t>
            </a:r>
            <a:r>
              <a:rPr lang="en-US" altLang="zh-CN" sz="2000" dirty="0">
                <a:latin typeface="Times New Roman" panose="02020603050405020304" pitchFamily="18" charset="0"/>
                <a:cs typeface="Times New Roman" panose="02020603050405020304" pitchFamily="18" charset="0"/>
              </a:rPr>
              <a:t> (2002) liquidity of the equities in a fund’s portfolio.</a:t>
            </a:r>
          </a:p>
          <a:p>
            <a:r>
              <a:rPr lang="en-US" altLang="zh-CN" sz="2400" dirty="0">
                <a:latin typeface="Times New Roman" panose="02020603050405020304" pitchFamily="18" charset="0"/>
                <a:cs typeface="Times New Roman" panose="02020603050405020304" pitchFamily="18" charset="0"/>
              </a:rPr>
              <a:t>The second characteristic is how difficult it is to </a:t>
            </a:r>
            <a:r>
              <a:rPr lang="en-US" altLang="zh-CN" sz="2400" dirty="0">
                <a:solidFill>
                  <a:srgbClr val="FF0000"/>
                </a:solidFill>
                <a:latin typeface="Times New Roman" panose="02020603050405020304" pitchFamily="18" charset="0"/>
                <a:cs typeface="Times New Roman" panose="02020603050405020304" pitchFamily="18" charset="0"/>
              </a:rPr>
              <a:t>value the equities </a:t>
            </a:r>
            <a:r>
              <a:rPr lang="en-US" altLang="zh-CN" sz="2400" dirty="0">
                <a:latin typeface="Times New Roman" panose="02020603050405020304" pitchFamily="18" charset="0"/>
                <a:cs typeface="Times New Roman" panose="02020603050405020304" pitchFamily="18" charset="0"/>
              </a:rPr>
              <a:t>held by a mutual fund. </a:t>
            </a:r>
            <a:endParaRPr lang="en-US" altLang="zh-CN" dirty="0">
              <a:latin typeface="Times New Roman" panose="02020603050405020304" pitchFamily="18" charset="0"/>
              <a:cs typeface="Times New Roman" panose="02020603050405020304" pitchFamily="18" charset="0"/>
            </a:endParaRPr>
          </a:p>
          <a:p>
            <a:pPr lvl="1"/>
            <a:r>
              <a:rPr lang="en-US" altLang="zh-CN" sz="2000" dirty="0">
                <a:latin typeface="Times New Roman" panose="02020603050405020304" pitchFamily="18" charset="0"/>
                <a:cs typeface="Times New Roman" panose="02020603050405020304" pitchFamily="18" charset="0"/>
              </a:rPr>
              <a:t>We measure valuation certainty as the sum of the asset weighted average profitability (RMW) and investment (CMA) exposures of a mutual fund’s equity holdings</a:t>
            </a:r>
          </a:p>
          <a:p>
            <a:pPr lvl="1"/>
            <a:endParaRPr lang="en-US" altLang="zh-CN" sz="11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The final characteristic is the proportion of the mutual fund held by </a:t>
            </a:r>
            <a:r>
              <a:rPr lang="en-US" altLang="zh-CN" sz="2400" dirty="0">
                <a:solidFill>
                  <a:srgbClr val="FF0000"/>
                </a:solidFill>
                <a:latin typeface="Times New Roman" panose="02020603050405020304" pitchFamily="18" charset="0"/>
                <a:cs typeface="Times New Roman" panose="02020603050405020304" pitchFamily="18" charset="0"/>
              </a:rPr>
              <a:t>institutional investors.</a:t>
            </a:r>
          </a:p>
          <a:p>
            <a:pPr lvl="1"/>
            <a:r>
              <a:rPr lang="en-US" altLang="zh-CN" sz="2000" dirty="0">
                <a:latin typeface="Times New Roman" panose="02020603050405020304" pitchFamily="18" charset="0"/>
                <a:cs typeface="Times New Roman" panose="02020603050405020304" pitchFamily="18" charset="0"/>
              </a:rPr>
              <a:t>We measure the institutional investors by calculating the percentage of fund assets held in share classes which are designated by CRSP as for institutional investors only.</a:t>
            </a:r>
          </a:p>
          <a:p>
            <a:endParaRPr lang="en-US" altLang="zh-CN"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085E330-C5D9-4D19-99C6-B4B6299ACCBA}"/>
                  </a:ext>
                </a:extLst>
              </p:cNvPr>
              <p:cNvSpPr txBox="1"/>
              <p:nvPr/>
            </p:nvSpPr>
            <p:spPr>
              <a:xfrm>
                <a:off x="4905375" y="4236996"/>
                <a:ext cx="1647190" cy="540469"/>
              </a:xfrm>
              <a:prstGeom prst="rect">
                <a:avLst/>
              </a:prstGeom>
              <a:no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𝑇𝑉</m:t>
                      </m:r>
                      <m:r>
                        <a:rPr lang="en-US" altLang="zh-CN" sz="1400" b="0" i="1" smtClean="0">
                          <a:latin typeface="Cambria Math" panose="02040503050406030204" pitchFamily="18" charset="0"/>
                        </a:rPr>
                        <m:t>=</m:t>
                      </m:r>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𝐹𝐶𝐹</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𝑔</m:t>
                          </m:r>
                          <m:r>
                            <a:rPr lang="en-US" altLang="zh-CN" sz="1400" b="0" i="1" smtClean="0">
                              <a:latin typeface="Cambria Math" panose="02040503050406030204" pitchFamily="18" charset="0"/>
                            </a:rPr>
                            <m:t>)</m:t>
                          </m:r>
                        </m:num>
                        <m:den>
                          <m:r>
                            <a:rPr lang="en-US" altLang="zh-CN" sz="1400" b="0" i="1" smtClean="0">
                              <a:latin typeface="Cambria Math" panose="02040503050406030204" pitchFamily="18" charset="0"/>
                            </a:rPr>
                            <m:t>𝑊𝐴𝐶𝐶</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𝑔</m:t>
                          </m:r>
                        </m:den>
                      </m:f>
                    </m:oMath>
                  </m:oMathPara>
                </a14:m>
                <a:endParaRPr lang="zh-CN" altLang="en-US" sz="1400" dirty="0"/>
              </a:p>
            </p:txBody>
          </p:sp>
        </mc:Choice>
        <mc:Fallback xmlns="">
          <p:sp>
            <p:nvSpPr>
              <p:cNvPr id="3" name="文本框 2">
                <a:extLst>
                  <a:ext uri="{FF2B5EF4-FFF2-40B4-BE49-F238E27FC236}">
                    <a16:creationId xmlns:a16="http://schemas.microsoft.com/office/drawing/2014/main" id="{3085E330-C5D9-4D19-99C6-B4B6299ACCBA}"/>
                  </a:ext>
                </a:extLst>
              </p:cNvPr>
              <p:cNvSpPr txBox="1">
                <a:spLocks noRot="1" noChangeAspect="1" noMove="1" noResize="1" noEditPoints="1" noAdjustHandles="1" noChangeArrowheads="1" noChangeShapeType="1" noTextEdit="1"/>
              </p:cNvSpPr>
              <p:nvPr/>
            </p:nvSpPr>
            <p:spPr>
              <a:xfrm>
                <a:off x="4905375" y="4236996"/>
                <a:ext cx="1647190" cy="540469"/>
              </a:xfrm>
              <a:prstGeom prst="rect">
                <a:avLst/>
              </a:prstGeom>
              <a:blipFill>
                <a:blip r:embed="rId3"/>
                <a:stretch>
                  <a:fillRect/>
                </a:stretch>
              </a:blipFill>
              <a:ln>
                <a:solidFill>
                  <a:srgbClr val="FF0000"/>
                </a:solidFill>
              </a:ln>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A59B0B41-B47D-461C-9788-09C9E74F7040}"/>
              </a:ext>
            </a:extLst>
          </p:cNvPr>
          <p:cNvPicPr>
            <a:picLocks noChangeAspect="1"/>
          </p:cNvPicPr>
          <p:nvPr/>
        </p:nvPicPr>
        <p:blipFill>
          <a:blip r:embed="rId4"/>
          <a:stretch>
            <a:fillRect/>
          </a:stretch>
        </p:blipFill>
        <p:spPr>
          <a:xfrm>
            <a:off x="6648451" y="878997"/>
            <a:ext cx="2292350" cy="549285"/>
          </a:xfrm>
          <a:prstGeom prst="rect">
            <a:avLst/>
          </a:prstGeom>
          <a:ln>
            <a:solidFill>
              <a:srgbClr val="FF0000"/>
            </a:solidFill>
          </a:ln>
        </p:spPr>
      </p:pic>
    </p:spTree>
    <p:extLst>
      <p:ext uri="{BB962C8B-B14F-4D97-AF65-F5344CB8AC3E}">
        <p14:creationId xmlns:p14="http://schemas.microsoft.com/office/powerpoint/2010/main" val="3377401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EDD48A4-7D44-414B-B868-7AB78D5B2A73}"/>
              </a:ext>
            </a:extLst>
          </p:cNvPr>
          <p:cNvSpPr>
            <a:spLocks noGrp="1"/>
          </p:cNvSpPr>
          <p:nvPr>
            <p:ph idx="1"/>
          </p:nvPr>
        </p:nvSpPr>
        <p:spPr>
          <a:xfrm>
            <a:off x="638175" y="1884262"/>
            <a:ext cx="7578372" cy="4605439"/>
          </a:xfrm>
        </p:spPr>
        <p:txBody>
          <a:bodyPr>
            <a:normAutofit/>
          </a:bodyPr>
          <a:lstStyle/>
          <a:p>
            <a:r>
              <a:rPr lang="en-US" altLang="zh-CN" sz="2400" dirty="0">
                <a:latin typeface="Times New Roman" panose="02020603050405020304" pitchFamily="18" charset="0"/>
                <a:cs typeface="Times New Roman" panose="02020603050405020304" pitchFamily="18" charset="0"/>
              </a:rPr>
              <a:t>For institutional ownership, we divide the sample into low (&lt; 10 %), medium (&gt; 10 % &amp; &lt; 75 %), and high (&gt;75 %) groups using manual cut-offs because a large number of mutual funds have almost no institutional ownership or almost complete institutional ownership.</a:t>
            </a:r>
          </a:p>
          <a:p>
            <a:r>
              <a:rPr lang="en-US" altLang="zh-CN" sz="2400" dirty="0">
                <a:latin typeface="Times New Roman" panose="02020603050405020304" pitchFamily="18" charset="0"/>
                <a:cs typeface="Times New Roman" panose="02020603050405020304" pitchFamily="18" charset="0"/>
              </a:rPr>
              <a:t>For liquidity and value uncertainty, funds are sorted into terciles at the end of quarter t using the asset-weighted average </a:t>
            </a:r>
            <a:r>
              <a:rPr lang="en-US" altLang="zh-CN" sz="2400" dirty="0" err="1">
                <a:latin typeface="Times New Roman" panose="02020603050405020304" pitchFamily="18" charset="0"/>
                <a:cs typeface="Times New Roman" panose="02020603050405020304" pitchFamily="18" charset="0"/>
              </a:rPr>
              <a:t>Amihud</a:t>
            </a:r>
            <a:r>
              <a:rPr lang="en-US" altLang="zh-CN" sz="2400" dirty="0">
                <a:latin typeface="Times New Roman" panose="02020603050405020304" pitchFamily="18" charset="0"/>
                <a:cs typeface="Times New Roman" panose="02020603050405020304" pitchFamily="18" charset="0"/>
              </a:rPr>
              <a:t> (2002) liquidity of equity holdings and the sum of the asset-weighted average RMW and CMA exposures of equity holdings.</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2020/5/1</a:t>
            </a:fld>
            <a:endParaRPr lang="zh-CN" altLang="en-US" dirty="0"/>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21</a:t>
            </a:fld>
            <a:endParaRPr lang="zh-CN" altLang="en-US"/>
          </a:p>
        </p:txBody>
      </p:sp>
      <p:sp>
        <p:nvSpPr>
          <p:cNvPr id="8" name="页脚占位符 5">
            <a:extLst>
              <a:ext uri="{FF2B5EF4-FFF2-40B4-BE49-F238E27FC236}">
                <a16:creationId xmlns:a16="http://schemas.microsoft.com/office/drawing/2014/main" id="{4F24729A-2C75-4AA5-A28B-7CF7E646AC4E}"/>
              </a:ext>
            </a:extLst>
          </p:cNvPr>
          <p:cNvSpPr>
            <a:spLocks noGrp="1"/>
          </p:cNvSpPr>
          <p:nvPr>
            <p:ph type="ftr" sz="quarter" idx="11"/>
          </p:nvPr>
        </p:nvSpPr>
        <p:spPr>
          <a:xfrm>
            <a:off x="3028950" y="6356351"/>
            <a:ext cx="3086100" cy="365125"/>
          </a:xfrm>
        </p:spPr>
        <p:txBody>
          <a:bodyPr/>
          <a:lstStyle/>
          <a:p>
            <a:r>
              <a:rPr lang="zh-CN" altLang="en-US" dirty="0"/>
              <a:t>雷印如</a:t>
            </a:r>
          </a:p>
        </p:txBody>
      </p:sp>
      <p:sp>
        <p:nvSpPr>
          <p:cNvPr id="9" name="标题 1">
            <a:extLst>
              <a:ext uri="{FF2B5EF4-FFF2-40B4-BE49-F238E27FC236}">
                <a16:creationId xmlns:a16="http://schemas.microsoft.com/office/drawing/2014/main" id="{99F1B01F-F6F9-4979-8055-398BD218FFAE}"/>
              </a:ext>
            </a:extLst>
          </p:cNvPr>
          <p:cNvSpPr txBox="1">
            <a:spLocks/>
          </p:cNvSpPr>
          <p:nvPr/>
        </p:nvSpPr>
        <p:spPr>
          <a:xfrm>
            <a:off x="684530" y="338353"/>
            <a:ext cx="814959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Cross-sectional variation</a:t>
            </a:r>
          </a:p>
        </p:txBody>
      </p:sp>
    </p:spTree>
    <p:extLst>
      <p:ext uri="{BB962C8B-B14F-4D97-AF65-F5344CB8AC3E}">
        <p14:creationId xmlns:p14="http://schemas.microsoft.com/office/powerpoint/2010/main" val="1184252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a:xfrm>
            <a:off x="430651" y="301285"/>
            <a:ext cx="8282697" cy="1325563"/>
          </a:xfrm>
        </p:spPr>
        <p:txBody>
          <a:bodyPr>
            <a:normAutofit/>
          </a:bodyPr>
          <a:lstStyle/>
          <a:p>
            <a:r>
              <a:rPr lang="en-US" altLang="zh-CN" sz="4000" dirty="0">
                <a:latin typeface="Times New Roman" panose="02020603050405020304" pitchFamily="18" charset="0"/>
                <a:cs typeface="Times New Roman" panose="02020603050405020304" pitchFamily="18" charset="0"/>
              </a:rPr>
              <a:t>The relation between concentration and performance</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2020/5/1</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zh-CN" altLang="en-US" dirty="0"/>
              <a:t>雷印如</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22</a:t>
            </a:fld>
            <a:endParaRPr lang="zh-CN" altLang="en-US"/>
          </a:p>
        </p:txBody>
      </p:sp>
      <p:pic>
        <p:nvPicPr>
          <p:cNvPr id="9" name="图片 8">
            <a:extLst>
              <a:ext uri="{FF2B5EF4-FFF2-40B4-BE49-F238E27FC236}">
                <a16:creationId xmlns:a16="http://schemas.microsoft.com/office/drawing/2014/main" id="{9CA6FEED-19CF-4E10-B643-A749E47089A9}"/>
              </a:ext>
            </a:extLst>
          </p:cNvPr>
          <p:cNvPicPr>
            <a:picLocks noChangeAspect="1"/>
          </p:cNvPicPr>
          <p:nvPr/>
        </p:nvPicPr>
        <p:blipFill>
          <a:blip r:embed="rId3"/>
          <a:stretch>
            <a:fillRect/>
          </a:stretch>
        </p:blipFill>
        <p:spPr>
          <a:xfrm>
            <a:off x="3352800" y="1031196"/>
            <a:ext cx="5162550" cy="409575"/>
          </a:xfrm>
          <a:prstGeom prst="rect">
            <a:avLst/>
          </a:prstGeom>
        </p:spPr>
      </p:pic>
      <p:pic>
        <p:nvPicPr>
          <p:cNvPr id="3" name="图片 2">
            <a:extLst>
              <a:ext uri="{FF2B5EF4-FFF2-40B4-BE49-F238E27FC236}">
                <a16:creationId xmlns:a16="http://schemas.microsoft.com/office/drawing/2014/main" id="{8F71C606-D0E3-4635-AE17-A2505CE1E683}"/>
              </a:ext>
            </a:extLst>
          </p:cNvPr>
          <p:cNvPicPr>
            <a:picLocks noChangeAspect="1"/>
          </p:cNvPicPr>
          <p:nvPr/>
        </p:nvPicPr>
        <p:blipFill>
          <a:blip r:embed="rId4"/>
          <a:stretch>
            <a:fillRect/>
          </a:stretch>
        </p:blipFill>
        <p:spPr>
          <a:xfrm>
            <a:off x="1282912" y="1626848"/>
            <a:ext cx="6394027" cy="4998720"/>
          </a:xfrm>
          <a:prstGeom prst="rect">
            <a:avLst/>
          </a:prstGeom>
        </p:spPr>
      </p:pic>
      <p:sp>
        <p:nvSpPr>
          <p:cNvPr id="8" name="文本框 7">
            <a:extLst>
              <a:ext uri="{FF2B5EF4-FFF2-40B4-BE49-F238E27FC236}">
                <a16:creationId xmlns:a16="http://schemas.microsoft.com/office/drawing/2014/main" id="{94325896-4514-4C49-BF58-4499933FA9E6}"/>
              </a:ext>
            </a:extLst>
          </p:cNvPr>
          <p:cNvSpPr txBox="1"/>
          <p:nvPr/>
        </p:nvSpPr>
        <p:spPr>
          <a:xfrm>
            <a:off x="1847850" y="5449818"/>
            <a:ext cx="808990" cy="369332"/>
          </a:xfrm>
          <a:prstGeom prst="rect">
            <a:avLst/>
          </a:prstGeom>
          <a:noFill/>
        </p:spPr>
        <p:txBody>
          <a:bodyPr wrap="square" rtlCol="0">
            <a:spAutoFit/>
          </a:bodyPr>
          <a:lstStyle/>
          <a:p>
            <a:r>
              <a:rPr lang="en-US" altLang="zh-CN" dirty="0">
                <a:solidFill>
                  <a:srgbClr val="FF0000"/>
                </a:solidFill>
              </a:rPr>
              <a:t>&lt;10%</a:t>
            </a:r>
            <a:endParaRPr lang="zh-CN" altLang="en-US" dirty="0">
              <a:solidFill>
                <a:srgbClr val="FF0000"/>
              </a:solidFill>
            </a:endParaRPr>
          </a:p>
        </p:txBody>
      </p:sp>
      <p:sp>
        <p:nvSpPr>
          <p:cNvPr id="10" name="文本框 9">
            <a:extLst>
              <a:ext uri="{FF2B5EF4-FFF2-40B4-BE49-F238E27FC236}">
                <a16:creationId xmlns:a16="http://schemas.microsoft.com/office/drawing/2014/main" id="{60E8A5BE-DB88-48AE-8969-7A72BA96D942}"/>
              </a:ext>
            </a:extLst>
          </p:cNvPr>
          <p:cNvSpPr txBox="1"/>
          <p:nvPr/>
        </p:nvSpPr>
        <p:spPr>
          <a:xfrm>
            <a:off x="7599679" y="5449818"/>
            <a:ext cx="808990" cy="369332"/>
          </a:xfrm>
          <a:prstGeom prst="rect">
            <a:avLst/>
          </a:prstGeom>
          <a:noFill/>
        </p:spPr>
        <p:txBody>
          <a:bodyPr wrap="square" rtlCol="0">
            <a:spAutoFit/>
          </a:bodyPr>
          <a:lstStyle/>
          <a:p>
            <a:r>
              <a:rPr lang="en-US" altLang="zh-CN" dirty="0">
                <a:solidFill>
                  <a:srgbClr val="FF0000"/>
                </a:solidFill>
              </a:rPr>
              <a:t>&gt;75%</a:t>
            </a:r>
            <a:endParaRPr lang="zh-CN" altLang="en-US" dirty="0">
              <a:solidFill>
                <a:srgbClr val="FF0000"/>
              </a:solidFill>
            </a:endParaRPr>
          </a:p>
        </p:txBody>
      </p:sp>
    </p:spTree>
    <p:extLst>
      <p:ext uri="{BB962C8B-B14F-4D97-AF65-F5344CB8AC3E}">
        <p14:creationId xmlns:p14="http://schemas.microsoft.com/office/powerpoint/2010/main" val="813504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EDD48A4-7D44-414B-B868-7AB78D5B2A73}"/>
              </a:ext>
            </a:extLst>
          </p:cNvPr>
          <p:cNvSpPr>
            <a:spLocks noGrp="1"/>
          </p:cNvSpPr>
          <p:nvPr>
            <p:ph idx="1"/>
          </p:nvPr>
        </p:nvSpPr>
        <p:spPr>
          <a:xfrm>
            <a:off x="435610" y="1488022"/>
            <a:ext cx="7886700" cy="4605439"/>
          </a:xfrm>
        </p:spPr>
        <p:txBody>
          <a:bodyPr>
            <a:normAutofit/>
          </a:bodyPr>
          <a:lstStyle/>
          <a:p>
            <a:r>
              <a:rPr lang="en-US" altLang="zh-CN" dirty="0">
                <a:latin typeface="Times New Roman" panose="02020603050405020304" pitchFamily="18" charset="0"/>
                <a:cs typeface="Times New Roman" panose="02020603050405020304" pitchFamily="18" charset="0"/>
              </a:rPr>
              <a:t>If market conditions make increased concentration costlier, mutual fund managers should require a more valuable information set before choosing to increase concentration.</a:t>
            </a:r>
          </a:p>
          <a:p>
            <a:pPr lvl="1"/>
            <a:r>
              <a:rPr lang="en-US" altLang="zh-CN" dirty="0">
                <a:latin typeface="Times New Roman" panose="02020603050405020304" pitchFamily="18" charset="0"/>
                <a:cs typeface="Times New Roman" panose="02020603050405020304" pitchFamily="18" charset="0"/>
              </a:rPr>
              <a:t>The first is the expected market volatility</a:t>
            </a:r>
          </a:p>
          <a:p>
            <a:pPr lvl="2"/>
            <a:r>
              <a:rPr lang="en-US" altLang="zh-CN" dirty="0">
                <a:latin typeface="Times New Roman" panose="02020603050405020304" pitchFamily="18" charset="0"/>
                <a:cs typeface="Times New Roman" panose="02020603050405020304" pitchFamily="18" charset="0"/>
              </a:rPr>
              <a:t>We measure expected volatility using the CBOE VIX</a:t>
            </a:r>
          </a:p>
          <a:p>
            <a:pPr lvl="1"/>
            <a:r>
              <a:rPr lang="en-US" altLang="zh-CN" dirty="0">
                <a:latin typeface="Times New Roman" panose="02020603050405020304" pitchFamily="18" charset="0"/>
                <a:cs typeface="Times New Roman" panose="02020603050405020304" pitchFamily="18" charset="0"/>
              </a:rPr>
              <a:t>The second is the aggregate level of market liquidity</a:t>
            </a:r>
          </a:p>
          <a:p>
            <a:pPr lvl="2"/>
            <a:r>
              <a:rPr lang="en-US" altLang="zh-CN" dirty="0">
                <a:latin typeface="Times New Roman" panose="02020603050405020304" pitchFamily="18" charset="0"/>
                <a:cs typeface="Times New Roman" panose="02020603050405020304" pitchFamily="18" charset="0"/>
              </a:rPr>
              <a:t>We measure the level of aggregate liquidity in the U.S. equity market following Pastor and Stambaugh (2003)</a:t>
            </a:r>
          </a:p>
          <a:p>
            <a:pPr lvl="1"/>
            <a:r>
              <a:rPr lang="en-US" altLang="zh-CN" dirty="0">
                <a:latin typeface="Times New Roman" panose="02020603050405020304" pitchFamily="18" charset="0"/>
                <a:cs typeface="Times New Roman" panose="02020603050405020304" pitchFamily="18" charset="0"/>
              </a:rPr>
              <a:t>The final measure we consider is investor sentiment</a:t>
            </a:r>
          </a:p>
          <a:p>
            <a:pPr lvl="2"/>
            <a:r>
              <a:rPr lang="en-US" altLang="zh-CN" dirty="0">
                <a:latin typeface="Times New Roman" panose="02020603050405020304" pitchFamily="18" charset="0"/>
                <a:cs typeface="Times New Roman" panose="02020603050405020304" pitchFamily="18" charset="0"/>
              </a:rPr>
              <a:t>We measure investor sentiment following Baker and </a:t>
            </a:r>
            <a:r>
              <a:rPr lang="en-US" altLang="zh-CN" dirty="0" err="1">
                <a:latin typeface="Times New Roman" panose="02020603050405020304" pitchFamily="18" charset="0"/>
                <a:cs typeface="Times New Roman" panose="02020603050405020304" pitchFamily="18" charset="0"/>
              </a:rPr>
              <a:t>Wurgler</a:t>
            </a:r>
            <a:r>
              <a:rPr lang="en-US" altLang="zh-CN" dirty="0">
                <a:latin typeface="Times New Roman" panose="02020603050405020304" pitchFamily="18" charset="0"/>
                <a:cs typeface="Times New Roman" panose="02020603050405020304" pitchFamily="18" charset="0"/>
              </a:rPr>
              <a:t> (2006)</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2020/5/1</a:t>
            </a:fld>
            <a:endParaRPr lang="zh-CN" altLang="en-US" dirty="0"/>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23</a:t>
            </a:fld>
            <a:endParaRPr lang="zh-CN" altLang="en-US"/>
          </a:p>
        </p:txBody>
      </p:sp>
      <p:sp>
        <p:nvSpPr>
          <p:cNvPr id="8" name="页脚占位符 5">
            <a:extLst>
              <a:ext uri="{FF2B5EF4-FFF2-40B4-BE49-F238E27FC236}">
                <a16:creationId xmlns:a16="http://schemas.microsoft.com/office/drawing/2014/main" id="{4F24729A-2C75-4AA5-A28B-7CF7E646AC4E}"/>
              </a:ext>
            </a:extLst>
          </p:cNvPr>
          <p:cNvSpPr>
            <a:spLocks noGrp="1"/>
          </p:cNvSpPr>
          <p:nvPr>
            <p:ph type="ftr" sz="quarter" idx="11"/>
          </p:nvPr>
        </p:nvSpPr>
        <p:spPr>
          <a:xfrm>
            <a:off x="3028950" y="6356351"/>
            <a:ext cx="3086100" cy="365125"/>
          </a:xfrm>
        </p:spPr>
        <p:txBody>
          <a:bodyPr/>
          <a:lstStyle/>
          <a:p>
            <a:r>
              <a:rPr lang="zh-CN" altLang="en-US" dirty="0"/>
              <a:t>雷印如</a:t>
            </a:r>
          </a:p>
        </p:txBody>
      </p:sp>
      <p:sp>
        <p:nvSpPr>
          <p:cNvPr id="9" name="标题 1">
            <a:extLst>
              <a:ext uri="{FF2B5EF4-FFF2-40B4-BE49-F238E27FC236}">
                <a16:creationId xmlns:a16="http://schemas.microsoft.com/office/drawing/2014/main" id="{99F1B01F-F6F9-4979-8055-398BD218FFAE}"/>
              </a:ext>
            </a:extLst>
          </p:cNvPr>
          <p:cNvSpPr txBox="1">
            <a:spLocks/>
          </p:cNvSpPr>
          <p:nvPr/>
        </p:nvSpPr>
        <p:spPr>
          <a:xfrm>
            <a:off x="684530" y="338353"/>
            <a:ext cx="814959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Time-series variation</a:t>
            </a:r>
          </a:p>
        </p:txBody>
      </p:sp>
    </p:spTree>
    <p:extLst>
      <p:ext uri="{BB962C8B-B14F-4D97-AF65-F5344CB8AC3E}">
        <p14:creationId xmlns:p14="http://schemas.microsoft.com/office/powerpoint/2010/main" val="3357377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EDD48A4-7D44-414B-B868-7AB78D5B2A73}"/>
                  </a:ext>
                </a:extLst>
              </p:cNvPr>
              <p:cNvSpPr>
                <a:spLocks noGrp="1"/>
              </p:cNvSpPr>
              <p:nvPr>
                <p:ph idx="1"/>
              </p:nvPr>
            </p:nvSpPr>
            <p:spPr>
              <a:xfrm>
                <a:off x="435610" y="1488022"/>
                <a:ext cx="7886700" cy="4605439"/>
              </a:xfrm>
            </p:spPr>
            <p:txBody>
              <a:bodyPr>
                <a:normAutofit/>
              </a:bodyPr>
              <a:lstStyle/>
              <a:p>
                <a:r>
                  <a:rPr lang="en-US" altLang="zh-CN" dirty="0">
                    <a:latin typeface="Times New Roman" panose="02020603050405020304" pitchFamily="18" charset="0"/>
                    <a:cs typeface="Times New Roman" panose="02020603050405020304" pitchFamily="18" charset="0"/>
                  </a:rPr>
                  <a:t>Pastor and Stambaugh (2003)</a:t>
                </a:r>
              </a:p>
              <a:p>
                <a:pPr lvl="1"/>
                <a:r>
                  <a:rPr lang="en-US" altLang="zh-CN" sz="1800" dirty="0">
                    <a:latin typeface="Times New Roman" panose="02020603050405020304" pitchFamily="18" charset="0"/>
                    <a:cs typeface="Times New Roman" panose="02020603050405020304" pitchFamily="18" charset="0"/>
                  </a:rPr>
                  <a:t>We construct a measure of market liquidity in a given month as the equally weighted average of the liquidity measures of individual stocks on the (NYSE) and (AMEX), using daily data within the month.</a:t>
                </a:r>
              </a:p>
              <a:p>
                <a:pPr lvl="1"/>
                <a14:m>
                  <m:oMath xmlns:m="http://schemas.openxmlformats.org/officeDocument/2006/math">
                    <m:r>
                      <a:rPr lang="en-US" altLang="zh-CN" sz="1800" i="1">
                        <a:latin typeface="Cambria Math" panose="02040503050406030204" pitchFamily="18" charset="0"/>
                        <a:ea typeface="Cambria Math" panose="02040503050406030204" pitchFamily="18" charset="0"/>
                        <a:cs typeface="Times New Roman" panose="02020603050405020304" pitchFamily="18" charset="0"/>
                      </a:rPr>
                      <m:t>𝑑</m:t>
                    </m:r>
                    <m:r>
                      <a:rPr lang="en-US" altLang="zh-CN" sz="1800" i="1">
                        <a:latin typeface="Cambria Math" panose="02040503050406030204" pitchFamily="18" charset="0"/>
                        <a:ea typeface="Cambria Math" panose="02040503050406030204" pitchFamily="18" charset="0"/>
                        <a:cs typeface="Times New Roman" panose="02020603050405020304" pitchFamily="18" charset="0"/>
                      </a:rPr>
                      <m:t>=1,···</m:t>
                    </m:r>
                    <m:r>
                      <a:rPr lang="en-US" altLang="zh-CN" sz="1800" i="1">
                        <a:latin typeface="Cambria Math" panose="02040503050406030204" pitchFamily="18" charset="0"/>
                        <a:ea typeface="Cambria Math" panose="02040503050406030204" pitchFamily="18" charset="0"/>
                        <a:cs typeface="Times New Roman" panose="02020603050405020304" pitchFamily="18" charset="0"/>
                      </a:rPr>
                      <m:t>𝐷</m:t>
                    </m:r>
                  </m:oMath>
                </a14:m>
                <a:r>
                  <a:rPr lang="en-US" altLang="zh-CN" sz="1800" dirty="0">
                    <a:latin typeface="Times New Roman" panose="02020603050405020304" pitchFamily="18" charset="0"/>
                    <a:ea typeface="Cambria Math" panose="02040503050406030204" pitchFamily="18" charset="0"/>
                    <a:cs typeface="Times New Roman" panose="02020603050405020304" pitchFamily="18" charset="0"/>
                  </a:rPr>
                  <a:t>, only if </a:t>
                </a:r>
                <a14:m>
                  <m:oMath xmlns:m="http://schemas.openxmlformats.org/officeDocument/2006/math">
                    <m:r>
                      <a:rPr lang="en-US" altLang="zh-CN" sz="1800" b="0" i="1" dirty="0" smtClean="0">
                        <a:latin typeface="Cambria Math" panose="02040503050406030204" pitchFamily="18" charset="0"/>
                        <a:ea typeface="Cambria Math" panose="02040503050406030204" pitchFamily="18" charset="0"/>
                        <a:cs typeface="Times New Roman" panose="02020603050405020304" pitchFamily="18" charset="0"/>
                      </a:rPr>
                      <m:t>𝐷</m:t>
                    </m:r>
                    <m:r>
                      <a:rPr lang="en-US" altLang="zh-CN" sz="1800" b="0" i="1" dirty="0" smtClean="0">
                        <a:latin typeface="Cambria Math" panose="02040503050406030204" pitchFamily="18" charset="0"/>
                        <a:ea typeface="Cambria Math" panose="02040503050406030204" pitchFamily="18" charset="0"/>
                        <a:cs typeface="Times New Roman" panose="02020603050405020304" pitchFamily="18" charset="0"/>
                      </a:rPr>
                      <m:t>&gt;15</m:t>
                    </m:r>
                  </m:oMath>
                </a14:m>
                <a:r>
                  <a:rPr lang="en-US" altLang="zh-CN" sz="1800" dirty="0">
                    <a:latin typeface="Times New Roman" panose="02020603050405020304" pitchFamily="18" charset="0"/>
                    <a:ea typeface="Cambria Math" panose="02040503050406030204" pitchFamily="18" charset="0"/>
                    <a:cs typeface="Times New Roman" panose="02020603050405020304" pitchFamily="18" charset="0"/>
                  </a:rPr>
                  <a:t> we estimate the regression</a:t>
                </a:r>
              </a:p>
              <a:p>
                <a:pPr lvl="1"/>
                <a:endParaRPr lang="en-US" altLang="zh-CN" sz="18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altLang="zh-CN" sz="2400" b="0" i="1" smtClean="0">
                              <a:latin typeface="Cambria Math" panose="02040503050406030204" pitchFamily="18" charset="0"/>
                              <a:cs typeface="Times New Roman" panose="02020603050405020304" pitchFamily="18" charset="0"/>
                            </a:rPr>
                          </m:ctrlPr>
                        </m:sSubSupPr>
                        <m:e>
                          <m:r>
                            <a:rPr lang="en-US" altLang="zh-CN" sz="2400" b="0" i="1" smtClean="0">
                              <a:latin typeface="Cambria Math" panose="02040503050406030204" pitchFamily="18" charset="0"/>
                              <a:cs typeface="Times New Roman" panose="02020603050405020304" pitchFamily="18" charset="0"/>
                            </a:rPr>
                            <m:t>𝑟</m:t>
                          </m:r>
                        </m:e>
                        <m:sub>
                          <m:r>
                            <a:rPr lang="en-US" altLang="zh-CN" sz="2400" b="0" i="1" smtClean="0">
                              <a:latin typeface="Cambria Math" panose="02040503050406030204" pitchFamily="18" charset="0"/>
                              <a:cs typeface="Times New Roman" panose="02020603050405020304" pitchFamily="18" charset="0"/>
                            </a:rPr>
                            <m:t>𝑖</m:t>
                          </m:r>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𝑑</m:t>
                          </m:r>
                          <m:r>
                            <a:rPr lang="en-US" altLang="zh-CN" sz="2400" b="0" i="1" smtClean="0">
                              <a:latin typeface="Cambria Math" panose="02040503050406030204" pitchFamily="18" charset="0"/>
                              <a:cs typeface="Times New Roman" panose="02020603050405020304" pitchFamily="18" charset="0"/>
                            </a:rPr>
                            <m:t>+1,</m:t>
                          </m:r>
                          <m:r>
                            <a:rPr lang="en-US" altLang="zh-CN" sz="2400" b="0" i="1" smtClean="0">
                              <a:latin typeface="Cambria Math" panose="02040503050406030204" pitchFamily="18" charset="0"/>
                              <a:cs typeface="Times New Roman" panose="02020603050405020304" pitchFamily="18" charset="0"/>
                            </a:rPr>
                            <m:t>𝑡</m:t>
                          </m:r>
                        </m:sub>
                        <m:sup>
                          <m:r>
                            <a:rPr lang="en-US" altLang="zh-CN" sz="2400" b="0" i="1" smtClean="0">
                              <a:latin typeface="Cambria Math" panose="02040503050406030204" pitchFamily="18" charset="0"/>
                              <a:cs typeface="Times New Roman" panose="02020603050405020304" pitchFamily="18" charset="0"/>
                            </a:rPr>
                            <m:t>𝑒</m:t>
                          </m:r>
                        </m:sup>
                      </m:sSubSup>
                      <m:r>
                        <a:rPr lang="en-US" altLang="zh-CN" sz="2400" b="0" i="1" smtClean="0">
                          <a:latin typeface="Cambria Math" panose="02040503050406030204" pitchFamily="18" charset="0"/>
                          <a:cs typeface="Times New Roman" panose="02020603050405020304" pitchFamily="18" charset="0"/>
                        </a:rPr>
                        <m:t>=</m:t>
                      </m:r>
                      <m:sSub>
                        <m:sSubPr>
                          <m:ctrlPr>
                            <a:rPr lang="en-US" altLang="zh-CN" sz="2400" b="0" i="1" smtClean="0">
                              <a:latin typeface="Cambria Math" panose="02040503050406030204" pitchFamily="18" charset="0"/>
                              <a:cs typeface="Times New Roman" panose="02020603050405020304" pitchFamily="18" charset="0"/>
                            </a:rPr>
                          </m:ctrlPr>
                        </m:sSubPr>
                        <m:e>
                          <m:r>
                            <a:rPr lang="zh-CN" altLang="en-US" sz="2400" b="0" i="1" smtClean="0">
                              <a:latin typeface="Cambria Math" panose="02040503050406030204" pitchFamily="18" charset="0"/>
                              <a:cs typeface="Times New Roman" panose="02020603050405020304" pitchFamily="18" charset="0"/>
                            </a:rPr>
                            <m:t>𝜃</m:t>
                          </m:r>
                        </m:e>
                        <m:sub>
                          <m:r>
                            <a:rPr lang="en-US" altLang="zh-CN" sz="2400" b="0" i="1" smtClean="0">
                              <a:latin typeface="Cambria Math" panose="02040503050406030204" pitchFamily="18" charset="0"/>
                              <a:cs typeface="Times New Roman" panose="02020603050405020304" pitchFamily="18" charset="0"/>
                            </a:rPr>
                            <m:t>𝑖</m:t>
                          </m:r>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𝑡</m:t>
                          </m:r>
                        </m:sub>
                      </m:sSub>
                      <m:r>
                        <a:rPr lang="en-US" altLang="zh-CN" sz="2400" b="0" i="1" smtClean="0">
                          <a:latin typeface="Cambria Math" panose="02040503050406030204" pitchFamily="18" charset="0"/>
                          <a:cs typeface="Times New Roman" panose="02020603050405020304" pitchFamily="18" charset="0"/>
                        </a:rPr>
                        <m:t>+</m:t>
                      </m:r>
                      <m:sSub>
                        <m:sSubPr>
                          <m:ctrlPr>
                            <a:rPr lang="en-US" altLang="zh-CN" sz="2400" b="0" i="1" smtClean="0">
                              <a:latin typeface="Cambria Math" panose="02040503050406030204" pitchFamily="18" charset="0"/>
                              <a:cs typeface="Times New Roman" panose="02020603050405020304" pitchFamily="18" charset="0"/>
                            </a:rPr>
                          </m:ctrlPr>
                        </m:sSubPr>
                        <m:e>
                          <m:r>
                            <a:rPr lang="zh-CN" altLang="en-US" sz="2400" b="0" i="1" smtClean="0">
                              <a:latin typeface="Cambria Math" panose="02040503050406030204" pitchFamily="18" charset="0"/>
                              <a:cs typeface="Times New Roman" panose="02020603050405020304" pitchFamily="18" charset="0"/>
                            </a:rPr>
                            <m:t>𝜑</m:t>
                          </m:r>
                        </m:e>
                        <m:sub>
                          <m:r>
                            <a:rPr lang="en-US" altLang="zh-CN" sz="2400" b="0" i="1" smtClean="0">
                              <a:latin typeface="Cambria Math" panose="02040503050406030204" pitchFamily="18" charset="0"/>
                              <a:cs typeface="Times New Roman" panose="02020603050405020304" pitchFamily="18" charset="0"/>
                            </a:rPr>
                            <m:t>𝑖</m:t>
                          </m:r>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𝑡</m:t>
                          </m:r>
                        </m:sub>
                      </m:sSub>
                      <m:sSub>
                        <m:sSubPr>
                          <m:ctrlPr>
                            <a:rPr lang="en-US" altLang="zh-CN" sz="2400" b="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𝑟</m:t>
                          </m:r>
                        </m:e>
                        <m:sub>
                          <m:r>
                            <a:rPr lang="en-US" altLang="zh-CN" sz="2400" b="0" i="1" smtClean="0">
                              <a:latin typeface="Cambria Math" panose="02040503050406030204" pitchFamily="18" charset="0"/>
                              <a:cs typeface="Times New Roman" panose="02020603050405020304" pitchFamily="18" charset="0"/>
                            </a:rPr>
                            <m:t>𝑖</m:t>
                          </m:r>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𝑑</m:t>
                          </m:r>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𝑡</m:t>
                          </m:r>
                        </m:sub>
                      </m:sSub>
                      <m:r>
                        <a:rPr lang="en-US" altLang="zh-CN" sz="2400" b="0" i="1" smtClean="0">
                          <a:latin typeface="Cambria Math" panose="02040503050406030204" pitchFamily="18" charset="0"/>
                          <a:cs typeface="Times New Roman" panose="02020603050405020304" pitchFamily="18" charset="0"/>
                        </a:rPr>
                        <m:t>+</m:t>
                      </m:r>
                      <m:sSub>
                        <m:sSubPr>
                          <m:ctrlPr>
                            <a:rPr lang="en-US" altLang="zh-CN" sz="2400" b="0" i="1" smtClean="0">
                              <a:latin typeface="Cambria Math" panose="02040503050406030204" pitchFamily="18" charset="0"/>
                              <a:cs typeface="Times New Roman" panose="02020603050405020304" pitchFamily="18" charset="0"/>
                            </a:rPr>
                          </m:ctrlPr>
                        </m:sSubPr>
                        <m:e>
                          <m:r>
                            <a:rPr lang="zh-CN" altLang="en-US" sz="2400" b="0" i="1" smtClean="0">
                              <a:latin typeface="Cambria Math" panose="02040503050406030204" pitchFamily="18" charset="0"/>
                              <a:cs typeface="Times New Roman" panose="02020603050405020304" pitchFamily="18" charset="0"/>
                            </a:rPr>
                            <m:t>𝛾</m:t>
                          </m:r>
                        </m:e>
                        <m:sub>
                          <m:r>
                            <a:rPr lang="en-US" altLang="zh-CN" sz="2400" b="0" i="1" smtClean="0">
                              <a:latin typeface="Cambria Math" panose="02040503050406030204" pitchFamily="18" charset="0"/>
                              <a:cs typeface="Times New Roman" panose="02020603050405020304" pitchFamily="18" charset="0"/>
                            </a:rPr>
                            <m:t>𝑖</m:t>
                          </m:r>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𝑡</m:t>
                          </m:r>
                        </m:sub>
                      </m:sSub>
                      <m:r>
                        <a:rPr lang="en-US" altLang="zh-CN" sz="2400" b="0" i="1" smtClean="0">
                          <a:latin typeface="Cambria Math" panose="02040503050406030204" pitchFamily="18" charset="0"/>
                          <a:cs typeface="Times New Roman" panose="02020603050405020304" pitchFamily="18" charset="0"/>
                        </a:rPr>
                        <m:t>𝑠𝑖𝑔𝑛</m:t>
                      </m:r>
                      <m:d>
                        <m:dPr>
                          <m:ctrlPr>
                            <a:rPr lang="en-US" altLang="zh-CN" sz="2400" b="0" i="1" smtClean="0">
                              <a:latin typeface="Cambria Math" panose="02040503050406030204" pitchFamily="18" charset="0"/>
                              <a:cs typeface="Times New Roman" panose="02020603050405020304" pitchFamily="18" charset="0"/>
                            </a:rPr>
                          </m:ctrlPr>
                        </m:dPr>
                        <m:e>
                          <m:sSubSup>
                            <m:sSubSupPr>
                              <m:ctrlPr>
                                <a:rPr lang="en-US" altLang="zh-CN" sz="2400" i="1">
                                  <a:latin typeface="Cambria Math" panose="02040503050406030204" pitchFamily="18" charset="0"/>
                                  <a:cs typeface="Times New Roman" panose="02020603050405020304" pitchFamily="18" charset="0"/>
                                </a:rPr>
                              </m:ctrlPr>
                            </m:sSubSupPr>
                            <m:e>
                              <m:r>
                                <a:rPr lang="en-US" altLang="zh-CN" sz="2400" i="1">
                                  <a:latin typeface="Cambria Math" panose="02040503050406030204" pitchFamily="18" charset="0"/>
                                  <a:cs typeface="Times New Roman" panose="02020603050405020304" pitchFamily="18" charset="0"/>
                                </a:rPr>
                                <m:t>𝑟</m:t>
                              </m:r>
                            </m:e>
                            <m:sub>
                              <m:r>
                                <a:rPr lang="en-US" altLang="zh-CN" sz="2400" i="1">
                                  <a:latin typeface="Cambria Math" panose="02040503050406030204" pitchFamily="18" charset="0"/>
                                  <a:cs typeface="Times New Roman" panose="02020603050405020304" pitchFamily="18" charset="0"/>
                                </a:rPr>
                                <m:t>𝑖</m:t>
                              </m:r>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𝑑</m:t>
                              </m:r>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𝑡</m:t>
                              </m:r>
                            </m:sub>
                            <m:sup>
                              <m:r>
                                <a:rPr lang="en-US" altLang="zh-CN" sz="2400" i="1">
                                  <a:latin typeface="Cambria Math" panose="02040503050406030204" pitchFamily="18" charset="0"/>
                                  <a:cs typeface="Times New Roman" panose="02020603050405020304" pitchFamily="18" charset="0"/>
                                </a:rPr>
                                <m:t>𝑒</m:t>
                              </m:r>
                            </m:sup>
                          </m:sSubSup>
                        </m:e>
                      </m:d>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𝑣</m:t>
                          </m:r>
                        </m:e>
                        <m: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𝑑</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𝑡</m:t>
                          </m:r>
                        </m:sub>
                      </m:s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sz="2400" b="0" i="1" smtClean="0">
                              <a:latin typeface="Cambria Math" panose="02040503050406030204" pitchFamily="18" charset="0"/>
                              <a:ea typeface="Cambria Math" panose="02040503050406030204" pitchFamily="18" charset="0"/>
                              <a:cs typeface="Times New Roman" panose="02020603050405020304" pitchFamily="18" charset="0"/>
                            </a:rPr>
                            <m:t>𝜀</m:t>
                          </m:r>
                        </m:e>
                        <m: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𝑑</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+1,</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𝑡</m:t>
                          </m:r>
                        </m:sub>
                      </m:sSub>
                    </m:oMath>
                  </m:oMathPara>
                </a14:m>
                <a:endParaRPr lang="en-US" altLang="zh-CN" sz="2400" b="0" i="1" dirty="0">
                  <a:latin typeface="Cambria Math" panose="02040503050406030204" pitchFamily="18" charset="0"/>
                  <a:ea typeface="Cambria Math" panose="02040503050406030204" pitchFamily="18" charset="0"/>
                  <a:cs typeface="Times New Roman" panose="02020603050405020304" pitchFamily="18" charset="0"/>
                </a:endParaRPr>
              </a:p>
              <a:p>
                <a:pPr marL="0" indent="0">
                  <a:buNone/>
                </a:pPr>
                <a:endParaRPr lang="en-US" altLang="zh-CN" sz="1000" b="0" i="1" dirty="0">
                  <a:latin typeface="Cambria Math" panose="02040503050406030204" pitchFamily="18" charset="0"/>
                  <a:ea typeface="Cambria Math" panose="020405030504060302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Baker and </a:t>
                </a:r>
                <a:r>
                  <a:rPr lang="en-US" altLang="zh-CN" dirty="0" err="1">
                    <a:latin typeface="Times New Roman" panose="02020603050405020304" pitchFamily="18" charset="0"/>
                    <a:cs typeface="Times New Roman" panose="02020603050405020304" pitchFamily="18" charset="0"/>
                  </a:rPr>
                  <a:t>Wurgler</a:t>
                </a:r>
                <a:r>
                  <a:rPr lang="en-US" altLang="zh-CN" dirty="0">
                    <a:latin typeface="Times New Roman" panose="02020603050405020304" pitchFamily="18" charset="0"/>
                    <a:cs typeface="Times New Roman" panose="02020603050405020304" pitchFamily="18" charset="0"/>
                  </a:rPr>
                  <a:t> (2006)</a:t>
                </a:r>
              </a:p>
              <a:p>
                <a:pPr lvl="1"/>
                <a:r>
                  <a:rPr lang="en-US" altLang="zh-CN" sz="2000" dirty="0">
                    <a:latin typeface="Times New Roman" panose="02020603050405020304" pitchFamily="18" charset="0"/>
                    <a:cs typeface="Times New Roman" panose="02020603050405020304" pitchFamily="18" charset="0"/>
                  </a:rPr>
                  <a:t>Six underlying proxies for sentiment: </a:t>
                </a:r>
              </a:p>
              <a:p>
                <a:pPr lvl="1"/>
                <a:r>
                  <a:rPr lang="en-US" altLang="zh-CN" sz="2000" dirty="0">
                    <a:latin typeface="Times New Roman" panose="02020603050405020304" pitchFamily="18" charset="0"/>
                    <a:cs typeface="Times New Roman" panose="02020603050405020304" pitchFamily="18" charset="0"/>
                  </a:rPr>
                  <a:t>The closed-end fund discount, NYSE share turnover, the number and average first-day returns on IPOs, the equity share in new issues, and the dividend premium(diff(log(market/book))).</a:t>
                </a:r>
              </a:p>
            </p:txBody>
          </p:sp>
        </mc:Choice>
        <mc:Fallback>
          <p:sp>
            <p:nvSpPr>
              <p:cNvPr id="3" name="内容占位符 2">
                <a:extLst>
                  <a:ext uri="{FF2B5EF4-FFF2-40B4-BE49-F238E27FC236}">
                    <a16:creationId xmlns:a16="http://schemas.microsoft.com/office/drawing/2014/main" id="{DEDD48A4-7D44-414B-B868-7AB78D5B2A73}"/>
                  </a:ext>
                </a:extLst>
              </p:cNvPr>
              <p:cNvSpPr>
                <a:spLocks noGrp="1" noRot="1" noChangeAspect="1" noMove="1" noResize="1" noEditPoints="1" noAdjustHandles="1" noChangeArrowheads="1" noChangeShapeType="1" noTextEdit="1"/>
              </p:cNvSpPr>
              <p:nvPr>
                <p:ph idx="1"/>
              </p:nvPr>
            </p:nvSpPr>
            <p:spPr>
              <a:xfrm>
                <a:off x="435610" y="1488022"/>
                <a:ext cx="7886700" cy="4605439"/>
              </a:xfrm>
              <a:blipFill>
                <a:blip r:embed="rId3"/>
                <a:stretch>
                  <a:fillRect l="-1391" t="-2249" r="-1546"/>
                </a:stretch>
              </a:blipFill>
            </p:spPr>
            <p:txBody>
              <a:bodyPr/>
              <a:lstStyle/>
              <a:p>
                <a:r>
                  <a:rPr lang="zh-CN" altLang="en-US">
                    <a:noFill/>
                  </a:rPr>
                  <a:t> </a:t>
                </a:r>
              </a:p>
            </p:txBody>
          </p:sp>
        </mc:Fallback>
      </mc:AlternateContent>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2020/5/1</a:t>
            </a:fld>
            <a:endParaRPr lang="zh-CN" altLang="en-US" dirty="0"/>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24</a:t>
            </a:fld>
            <a:endParaRPr lang="zh-CN" altLang="en-US"/>
          </a:p>
        </p:txBody>
      </p:sp>
      <p:sp>
        <p:nvSpPr>
          <p:cNvPr id="8" name="页脚占位符 5">
            <a:extLst>
              <a:ext uri="{FF2B5EF4-FFF2-40B4-BE49-F238E27FC236}">
                <a16:creationId xmlns:a16="http://schemas.microsoft.com/office/drawing/2014/main" id="{4F24729A-2C75-4AA5-A28B-7CF7E646AC4E}"/>
              </a:ext>
            </a:extLst>
          </p:cNvPr>
          <p:cNvSpPr>
            <a:spLocks noGrp="1"/>
          </p:cNvSpPr>
          <p:nvPr>
            <p:ph type="ftr" sz="quarter" idx="11"/>
          </p:nvPr>
        </p:nvSpPr>
        <p:spPr>
          <a:xfrm>
            <a:off x="3028950" y="6356351"/>
            <a:ext cx="3086100" cy="365125"/>
          </a:xfrm>
        </p:spPr>
        <p:txBody>
          <a:bodyPr/>
          <a:lstStyle/>
          <a:p>
            <a:r>
              <a:rPr lang="zh-CN" altLang="en-US" dirty="0"/>
              <a:t>雷印如</a:t>
            </a:r>
          </a:p>
        </p:txBody>
      </p:sp>
      <p:sp>
        <p:nvSpPr>
          <p:cNvPr id="9" name="标题 1">
            <a:extLst>
              <a:ext uri="{FF2B5EF4-FFF2-40B4-BE49-F238E27FC236}">
                <a16:creationId xmlns:a16="http://schemas.microsoft.com/office/drawing/2014/main" id="{99F1B01F-F6F9-4979-8055-398BD218FFAE}"/>
              </a:ext>
            </a:extLst>
          </p:cNvPr>
          <p:cNvSpPr txBox="1">
            <a:spLocks/>
          </p:cNvSpPr>
          <p:nvPr/>
        </p:nvSpPr>
        <p:spPr>
          <a:xfrm>
            <a:off x="684530" y="338353"/>
            <a:ext cx="814959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Time-series variation</a:t>
            </a:r>
          </a:p>
        </p:txBody>
      </p:sp>
      <p:sp>
        <p:nvSpPr>
          <p:cNvPr id="2" name="文本框 1">
            <a:extLst>
              <a:ext uri="{FF2B5EF4-FFF2-40B4-BE49-F238E27FC236}">
                <a16:creationId xmlns:a16="http://schemas.microsoft.com/office/drawing/2014/main" id="{4038B7A4-10B4-4935-80DA-FFBAAF8D4F4A}"/>
              </a:ext>
            </a:extLst>
          </p:cNvPr>
          <p:cNvSpPr txBox="1"/>
          <p:nvPr/>
        </p:nvSpPr>
        <p:spPr>
          <a:xfrm>
            <a:off x="3992880" y="3323380"/>
            <a:ext cx="467360" cy="435819"/>
          </a:xfrm>
          <a:prstGeom prst="rect">
            <a:avLst/>
          </a:prstGeom>
          <a:noFill/>
          <a:ln w="28575">
            <a:solidFill>
              <a:srgbClr val="FF0000"/>
            </a:solidFill>
          </a:ln>
        </p:spPr>
        <p:txBody>
          <a:bodyPr wrap="square" rtlCol="0">
            <a:spAutoFit/>
          </a:bodyPr>
          <a:lstStyle/>
          <a:p>
            <a:endParaRPr lang="zh-CN" altLang="en-US" dirty="0"/>
          </a:p>
        </p:txBody>
      </p:sp>
    </p:spTree>
    <p:extLst>
      <p:ext uri="{BB962C8B-B14F-4D97-AF65-F5344CB8AC3E}">
        <p14:creationId xmlns:p14="http://schemas.microsoft.com/office/powerpoint/2010/main" val="1567444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EDD48A4-7D44-414B-B868-7AB78D5B2A73}"/>
              </a:ext>
            </a:extLst>
          </p:cNvPr>
          <p:cNvSpPr>
            <a:spLocks noGrp="1"/>
          </p:cNvSpPr>
          <p:nvPr>
            <p:ph idx="1"/>
          </p:nvPr>
        </p:nvSpPr>
        <p:spPr>
          <a:xfrm>
            <a:off x="435610" y="1488022"/>
            <a:ext cx="7886700" cy="4605439"/>
          </a:xfrm>
        </p:spPr>
        <p:txBody>
          <a:bodyPr>
            <a:normAutofit/>
          </a:bodyPr>
          <a:lstStyle/>
          <a:p>
            <a:r>
              <a:rPr lang="en-US" altLang="zh-CN" dirty="0">
                <a:latin typeface="Times New Roman" panose="02020603050405020304" pitchFamily="18" charset="0"/>
                <a:cs typeface="Times New Roman" panose="02020603050405020304" pitchFamily="18" charset="0"/>
              </a:rPr>
              <a:t>Baker and </a:t>
            </a:r>
            <a:r>
              <a:rPr lang="en-US" altLang="zh-CN" dirty="0" err="1">
                <a:latin typeface="Times New Roman" panose="02020603050405020304" pitchFamily="18" charset="0"/>
                <a:cs typeface="Times New Roman" panose="02020603050405020304" pitchFamily="18" charset="0"/>
              </a:rPr>
              <a:t>Wurgler</a:t>
            </a:r>
            <a:r>
              <a:rPr lang="en-US" altLang="zh-CN" dirty="0">
                <a:latin typeface="Times New Roman" panose="02020603050405020304" pitchFamily="18" charset="0"/>
                <a:cs typeface="Times New Roman" panose="02020603050405020304" pitchFamily="18" charset="0"/>
              </a:rPr>
              <a:t> (2006)</a:t>
            </a:r>
          </a:p>
          <a:p>
            <a:pPr lvl="1"/>
            <a:r>
              <a:rPr lang="en-US" altLang="zh-CN" dirty="0">
                <a:latin typeface="Times New Roman" panose="02020603050405020304" pitchFamily="18" charset="0"/>
                <a:cs typeface="Times New Roman" panose="02020603050405020304" pitchFamily="18" charset="0"/>
              </a:rPr>
              <a:t>We define SENTIMENT as the first principal component of the correlation matrix of six variables</a:t>
            </a:r>
          </a:p>
          <a:p>
            <a:pPr lvl="1"/>
            <a:endParaRPr lang="en-US" altLang="zh-CN" sz="2000" dirty="0">
              <a:latin typeface="Times New Roman" panose="02020603050405020304" pitchFamily="18" charset="0"/>
              <a:cs typeface="Times New Roman" panose="02020603050405020304" pitchFamily="18" charset="0"/>
            </a:endParaRPr>
          </a:p>
          <a:p>
            <a:pPr lvl="1"/>
            <a:endParaRPr lang="en-US" altLang="zh-CN" sz="2000" dirty="0">
              <a:latin typeface="Times New Roman" panose="02020603050405020304" pitchFamily="18" charset="0"/>
              <a:cs typeface="Times New Roman" panose="02020603050405020304" pitchFamily="18" charset="0"/>
            </a:endParaRPr>
          </a:p>
          <a:p>
            <a:pPr marL="457200" lvl="1" indent="0">
              <a:buNone/>
            </a:pPr>
            <a:endParaRPr lang="en-US" altLang="zh-CN" sz="1800" dirty="0">
              <a:latin typeface="Times New Roman" panose="02020603050405020304" pitchFamily="18" charset="0"/>
              <a:cs typeface="Times New Roman" panose="02020603050405020304" pitchFamily="18" charset="0"/>
            </a:endParaRPr>
          </a:p>
          <a:p>
            <a:pPr lvl="1"/>
            <a:r>
              <a:rPr lang="en-US" altLang="zh-CN" sz="2000" dirty="0">
                <a:latin typeface="Times New Roman" panose="02020603050405020304" pitchFamily="18" charset="0"/>
                <a:cs typeface="Times New Roman" panose="02020603050405020304" pitchFamily="18" charset="0"/>
              </a:rPr>
              <a:t>Specifically, we regress each of the six raw proxies on growth in the industrial production index, growth in consumer durables, nondurables, and services, and a dummy variable for NBER recessions</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2020/5/1</a:t>
            </a:fld>
            <a:endParaRPr lang="zh-CN" altLang="en-US" dirty="0"/>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25</a:t>
            </a:fld>
            <a:endParaRPr lang="zh-CN" altLang="en-US"/>
          </a:p>
        </p:txBody>
      </p:sp>
      <p:sp>
        <p:nvSpPr>
          <p:cNvPr id="8" name="页脚占位符 5">
            <a:extLst>
              <a:ext uri="{FF2B5EF4-FFF2-40B4-BE49-F238E27FC236}">
                <a16:creationId xmlns:a16="http://schemas.microsoft.com/office/drawing/2014/main" id="{4F24729A-2C75-4AA5-A28B-7CF7E646AC4E}"/>
              </a:ext>
            </a:extLst>
          </p:cNvPr>
          <p:cNvSpPr>
            <a:spLocks noGrp="1"/>
          </p:cNvSpPr>
          <p:nvPr>
            <p:ph type="ftr" sz="quarter" idx="11"/>
          </p:nvPr>
        </p:nvSpPr>
        <p:spPr>
          <a:xfrm>
            <a:off x="3028950" y="6356351"/>
            <a:ext cx="3086100" cy="365125"/>
          </a:xfrm>
        </p:spPr>
        <p:txBody>
          <a:bodyPr/>
          <a:lstStyle/>
          <a:p>
            <a:r>
              <a:rPr lang="zh-CN" altLang="en-US" dirty="0"/>
              <a:t>雷印如</a:t>
            </a:r>
          </a:p>
        </p:txBody>
      </p:sp>
      <p:sp>
        <p:nvSpPr>
          <p:cNvPr id="9" name="标题 1">
            <a:extLst>
              <a:ext uri="{FF2B5EF4-FFF2-40B4-BE49-F238E27FC236}">
                <a16:creationId xmlns:a16="http://schemas.microsoft.com/office/drawing/2014/main" id="{99F1B01F-F6F9-4979-8055-398BD218FFAE}"/>
              </a:ext>
            </a:extLst>
          </p:cNvPr>
          <p:cNvSpPr txBox="1">
            <a:spLocks/>
          </p:cNvSpPr>
          <p:nvPr/>
        </p:nvSpPr>
        <p:spPr>
          <a:xfrm>
            <a:off x="684530" y="338353"/>
            <a:ext cx="814959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Time-series variation</a:t>
            </a:r>
          </a:p>
        </p:txBody>
      </p:sp>
      <p:pic>
        <p:nvPicPr>
          <p:cNvPr id="4" name="图片 3">
            <a:extLst>
              <a:ext uri="{FF2B5EF4-FFF2-40B4-BE49-F238E27FC236}">
                <a16:creationId xmlns:a16="http://schemas.microsoft.com/office/drawing/2014/main" id="{CF69D470-DD03-47AB-B5A7-3230933E717B}"/>
              </a:ext>
            </a:extLst>
          </p:cNvPr>
          <p:cNvPicPr>
            <a:picLocks noChangeAspect="1"/>
          </p:cNvPicPr>
          <p:nvPr/>
        </p:nvPicPr>
        <p:blipFill>
          <a:blip r:embed="rId3"/>
          <a:stretch>
            <a:fillRect/>
          </a:stretch>
        </p:blipFill>
        <p:spPr>
          <a:xfrm>
            <a:off x="1088072" y="2778551"/>
            <a:ext cx="6581775" cy="733425"/>
          </a:xfrm>
          <a:prstGeom prst="rect">
            <a:avLst/>
          </a:prstGeom>
        </p:spPr>
      </p:pic>
      <p:pic>
        <p:nvPicPr>
          <p:cNvPr id="6" name="图片 5">
            <a:extLst>
              <a:ext uri="{FF2B5EF4-FFF2-40B4-BE49-F238E27FC236}">
                <a16:creationId xmlns:a16="http://schemas.microsoft.com/office/drawing/2014/main" id="{C983F05E-1BC2-418A-AF68-6374D17AFB6A}"/>
              </a:ext>
            </a:extLst>
          </p:cNvPr>
          <p:cNvPicPr>
            <a:picLocks noChangeAspect="1"/>
          </p:cNvPicPr>
          <p:nvPr/>
        </p:nvPicPr>
        <p:blipFill>
          <a:blip r:embed="rId4"/>
          <a:stretch>
            <a:fillRect/>
          </a:stretch>
        </p:blipFill>
        <p:spPr>
          <a:xfrm>
            <a:off x="1088072" y="4965165"/>
            <a:ext cx="6753225" cy="809625"/>
          </a:xfrm>
          <a:prstGeom prst="rect">
            <a:avLst/>
          </a:prstGeom>
        </p:spPr>
      </p:pic>
    </p:spTree>
    <p:extLst>
      <p:ext uri="{BB962C8B-B14F-4D97-AF65-F5344CB8AC3E}">
        <p14:creationId xmlns:p14="http://schemas.microsoft.com/office/powerpoint/2010/main" val="922893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a:xfrm>
            <a:off x="430651" y="301285"/>
            <a:ext cx="8282697" cy="1325563"/>
          </a:xfrm>
        </p:spPr>
        <p:txBody>
          <a:bodyPr>
            <a:normAutofit/>
          </a:bodyPr>
          <a:lstStyle/>
          <a:p>
            <a:r>
              <a:rPr lang="en-US" altLang="zh-CN" sz="4000" dirty="0">
                <a:latin typeface="Times New Roman" panose="02020603050405020304" pitchFamily="18" charset="0"/>
                <a:cs typeface="Times New Roman" panose="02020603050405020304" pitchFamily="18" charset="0"/>
              </a:rPr>
              <a:t>The relation between concentration and performance</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2020/5/1</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zh-CN" altLang="en-US" dirty="0"/>
              <a:t>雷印如</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26</a:t>
            </a:fld>
            <a:endParaRPr lang="zh-CN" altLang="en-US"/>
          </a:p>
        </p:txBody>
      </p:sp>
      <p:pic>
        <p:nvPicPr>
          <p:cNvPr id="9" name="图片 8">
            <a:extLst>
              <a:ext uri="{FF2B5EF4-FFF2-40B4-BE49-F238E27FC236}">
                <a16:creationId xmlns:a16="http://schemas.microsoft.com/office/drawing/2014/main" id="{9CA6FEED-19CF-4E10-B643-A749E47089A9}"/>
              </a:ext>
            </a:extLst>
          </p:cNvPr>
          <p:cNvPicPr>
            <a:picLocks noChangeAspect="1"/>
          </p:cNvPicPr>
          <p:nvPr/>
        </p:nvPicPr>
        <p:blipFill>
          <a:blip r:embed="rId3"/>
          <a:stretch>
            <a:fillRect/>
          </a:stretch>
        </p:blipFill>
        <p:spPr>
          <a:xfrm>
            <a:off x="3352800" y="1031196"/>
            <a:ext cx="5162550" cy="409575"/>
          </a:xfrm>
          <a:prstGeom prst="rect">
            <a:avLst/>
          </a:prstGeom>
        </p:spPr>
      </p:pic>
      <p:pic>
        <p:nvPicPr>
          <p:cNvPr id="4" name="图片 3">
            <a:extLst>
              <a:ext uri="{FF2B5EF4-FFF2-40B4-BE49-F238E27FC236}">
                <a16:creationId xmlns:a16="http://schemas.microsoft.com/office/drawing/2014/main" id="{8C357A20-F27E-44BC-B49B-63F15817290E}"/>
              </a:ext>
            </a:extLst>
          </p:cNvPr>
          <p:cNvPicPr>
            <a:picLocks noChangeAspect="1"/>
          </p:cNvPicPr>
          <p:nvPr/>
        </p:nvPicPr>
        <p:blipFill>
          <a:blip r:embed="rId4"/>
          <a:stretch>
            <a:fillRect/>
          </a:stretch>
        </p:blipFill>
        <p:spPr>
          <a:xfrm>
            <a:off x="1757680" y="1626848"/>
            <a:ext cx="5256955" cy="4787900"/>
          </a:xfrm>
          <a:prstGeom prst="rect">
            <a:avLst/>
          </a:prstGeom>
        </p:spPr>
      </p:pic>
    </p:spTree>
    <p:extLst>
      <p:ext uri="{BB962C8B-B14F-4D97-AF65-F5344CB8AC3E}">
        <p14:creationId xmlns:p14="http://schemas.microsoft.com/office/powerpoint/2010/main" val="19681829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a:xfrm>
            <a:off x="559433" y="364173"/>
            <a:ext cx="8149590" cy="1325563"/>
          </a:xfrm>
        </p:spPr>
        <p:txBody>
          <a:bodyPr/>
          <a:lstStyle/>
          <a:p>
            <a:r>
              <a:rPr lang="en-US" altLang="zh-CN" dirty="0">
                <a:latin typeface="Times New Roman" panose="02020603050405020304" pitchFamily="18" charset="0"/>
                <a:cs typeface="Times New Roman" panose="02020603050405020304" pitchFamily="18" charset="0"/>
              </a:rPr>
              <a:t>Results  </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2020/5/1</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zh-CN" altLang="en-US" dirty="0"/>
              <a:t>雷印如</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27</a:t>
            </a:fld>
            <a:endParaRPr lang="zh-CN" altLang="en-US"/>
          </a:p>
        </p:txBody>
      </p:sp>
      <p:sp>
        <p:nvSpPr>
          <p:cNvPr id="11" name="内容占位符 2">
            <a:extLst>
              <a:ext uri="{FF2B5EF4-FFF2-40B4-BE49-F238E27FC236}">
                <a16:creationId xmlns:a16="http://schemas.microsoft.com/office/drawing/2014/main" id="{963CD9C0-CA48-43BA-9182-CCBE203B8D30}"/>
              </a:ext>
            </a:extLst>
          </p:cNvPr>
          <p:cNvSpPr>
            <a:spLocks noGrp="1"/>
          </p:cNvSpPr>
          <p:nvPr>
            <p:ph idx="1"/>
          </p:nvPr>
        </p:nvSpPr>
        <p:spPr>
          <a:xfrm>
            <a:off x="497205" y="1443038"/>
            <a:ext cx="8149589" cy="5095875"/>
          </a:xfrm>
        </p:spPr>
        <p:txBody>
          <a:bodyPr>
            <a:normAutofit/>
          </a:bodyPr>
          <a:lstStyle/>
          <a:p>
            <a:r>
              <a:rPr lang="en-US" altLang="zh-CN" dirty="0">
                <a:latin typeface="Times New Roman" panose="02020603050405020304" pitchFamily="18" charset="0"/>
                <a:cs typeface="Times New Roman" panose="02020603050405020304" pitchFamily="18" charset="0"/>
              </a:rPr>
              <a:t>Cross sectional variation</a:t>
            </a:r>
          </a:p>
          <a:p>
            <a:pPr lvl="1"/>
            <a:r>
              <a:rPr lang="en-US" altLang="zh-CN" dirty="0">
                <a:latin typeface="Times New Roman" panose="02020603050405020304" pitchFamily="18" charset="0"/>
                <a:cs typeface="Times New Roman" panose="02020603050405020304" pitchFamily="18" charset="0"/>
              </a:rPr>
              <a:t>We do not find the anticipated results with respect to equity liquidity.</a:t>
            </a:r>
          </a:p>
          <a:p>
            <a:pPr lvl="1"/>
            <a:r>
              <a:rPr lang="en-US" altLang="zh-CN" dirty="0">
                <a:latin typeface="Times New Roman" panose="02020603050405020304" pitchFamily="18" charset="0"/>
                <a:cs typeface="Times New Roman" panose="02020603050405020304" pitchFamily="18" charset="0"/>
              </a:rPr>
              <a:t>Mutual funds that invest in more difficult to value equities have a stronger relation between HHI and performance.</a:t>
            </a:r>
          </a:p>
          <a:p>
            <a:pPr lvl="1"/>
            <a:r>
              <a:rPr lang="en-US" altLang="zh-CN" dirty="0">
                <a:latin typeface="Times New Roman" panose="02020603050405020304" pitchFamily="18" charset="0"/>
                <a:cs typeface="Times New Roman" panose="02020603050405020304" pitchFamily="18" charset="0"/>
              </a:rPr>
              <a:t>Funds with less institutional ownership have a stronger relation between concentration and performance.</a:t>
            </a:r>
          </a:p>
          <a:p>
            <a:r>
              <a:rPr lang="en-US" altLang="zh-CN" dirty="0">
                <a:latin typeface="Times New Roman" panose="02020603050405020304" pitchFamily="18" charset="0"/>
                <a:cs typeface="Times New Roman" panose="02020603050405020304" pitchFamily="18" charset="0"/>
              </a:rPr>
              <a:t>Time series variation</a:t>
            </a:r>
          </a:p>
          <a:p>
            <a:pPr lvl="1"/>
            <a:r>
              <a:rPr lang="en-US" altLang="zh-CN" dirty="0">
                <a:latin typeface="Times New Roman" panose="02020603050405020304" pitchFamily="18" charset="0"/>
                <a:cs typeface="Times New Roman" panose="02020603050405020304" pitchFamily="18" charset="0"/>
              </a:rPr>
              <a:t>The impact of concentration on performance is large within the high tercile of expected market volatility.</a:t>
            </a:r>
          </a:p>
          <a:p>
            <a:pPr lvl="1"/>
            <a:r>
              <a:rPr lang="en-US" altLang="zh-CN" dirty="0">
                <a:latin typeface="Times New Roman" panose="02020603050405020304" pitchFamily="18" charset="0"/>
                <a:cs typeface="Times New Roman" panose="02020603050405020304" pitchFamily="18" charset="0"/>
              </a:rPr>
              <a:t>The impact of concentration on performance is large within the low terciles of aggregate liquidity and investor sentiment.</a:t>
            </a:r>
          </a:p>
        </p:txBody>
      </p:sp>
    </p:spTree>
    <p:extLst>
      <p:ext uri="{BB962C8B-B14F-4D97-AF65-F5344CB8AC3E}">
        <p14:creationId xmlns:p14="http://schemas.microsoft.com/office/powerpoint/2010/main" val="3078699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a:xfrm>
            <a:off x="559433" y="364173"/>
            <a:ext cx="8149590" cy="1325563"/>
          </a:xfrm>
        </p:spPr>
        <p:txBody>
          <a:bodyPr/>
          <a:lstStyle/>
          <a:p>
            <a:r>
              <a:rPr lang="en-US" altLang="zh-CN" dirty="0">
                <a:latin typeface="Times New Roman" panose="02020603050405020304" pitchFamily="18" charset="0"/>
                <a:cs typeface="Times New Roman" panose="02020603050405020304" pitchFamily="18" charset="0"/>
              </a:rPr>
              <a:t>Robustness </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2020/5/1</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zh-CN" altLang="en-US" dirty="0"/>
              <a:t>雷印如</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28</a:t>
            </a:fld>
            <a:endParaRPr lang="zh-CN" altLang="en-US"/>
          </a:p>
        </p:txBody>
      </p:sp>
      <p:sp>
        <p:nvSpPr>
          <p:cNvPr id="11" name="内容占位符 2">
            <a:extLst>
              <a:ext uri="{FF2B5EF4-FFF2-40B4-BE49-F238E27FC236}">
                <a16:creationId xmlns:a16="http://schemas.microsoft.com/office/drawing/2014/main" id="{963CD9C0-CA48-43BA-9182-CCBE203B8D30}"/>
              </a:ext>
            </a:extLst>
          </p:cNvPr>
          <p:cNvSpPr>
            <a:spLocks noGrp="1"/>
          </p:cNvSpPr>
          <p:nvPr>
            <p:ph idx="1"/>
          </p:nvPr>
        </p:nvSpPr>
        <p:spPr>
          <a:xfrm>
            <a:off x="497204" y="1625601"/>
            <a:ext cx="8149589" cy="4711064"/>
          </a:xfrm>
        </p:spPr>
        <p:txBody>
          <a:bodyPr>
            <a:normAutofit fontScale="92500" lnSpcReduction="10000"/>
          </a:bodyPr>
          <a:lstStyle/>
          <a:p>
            <a:r>
              <a:rPr lang="en-US" altLang="zh-CN" dirty="0">
                <a:latin typeface="Times New Roman" panose="02020603050405020304" pitchFamily="18" charset="0"/>
                <a:cs typeface="Times New Roman" panose="02020603050405020304" pitchFamily="18" charset="0"/>
              </a:rPr>
              <a:t>Alternative Measures of Concentration</a:t>
            </a:r>
          </a:p>
          <a:p>
            <a:pPr lvl="1"/>
            <a:r>
              <a:rPr lang="en-US" altLang="zh-CN" dirty="0">
                <a:latin typeface="Times New Roman" panose="02020603050405020304" pitchFamily="18" charset="0"/>
                <a:cs typeface="Times New Roman" panose="02020603050405020304" pitchFamily="18" charset="0"/>
              </a:rPr>
              <a:t>Count of the number of fund holdings.</a:t>
            </a:r>
          </a:p>
          <a:p>
            <a:pPr lvl="1"/>
            <a:r>
              <a:rPr lang="en-US" altLang="zh-CN" dirty="0">
                <a:latin typeface="Times New Roman" panose="02020603050405020304" pitchFamily="18" charset="0"/>
                <a:cs typeface="Times New Roman" panose="02020603050405020304" pitchFamily="18" charset="0"/>
              </a:rPr>
              <a:t>Security Concentration Index (SCI) from </a:t>
            </a:r>
            <a:r>
              <a:rPr lang="en-US" altLang="zh-CN" sz="2000" dirty="0">
                <a:latin typeface="Times New Roman" panose="02020603050405020304" pitchFamily="18" charset="0"/>
                <a:cs typeface="Times New Roman" panose="02020603050405020304" pitchFamily="18" charset="0"/>
              </a:rPr>
              <a:t>Sapp and Yan(2008)</a:t>
            </a:r>
          </a:p>
          <a:p>
            <a:pPr lvl="1"/>
            <a:r>
              <a:rPr lang="en-US" altLang="zh-CN" dirty="0">
                <a:latin typeface="Times New Roman" panose="02020603050405020304" pitchFamily="18" charset="0"/>
                <a:cs typeface="Times New Roman" panose="02020603050405020304" pitchFamily="18" charset="0"/>
              </a:rPr>
              <a:t>Industry Concentration Index (ICI)</a:t>
            </a:r>
          </a:p>
          <a:p>
            <a:r>
              <a:rPr lang="en-US" altLang="zh-CN" dirty="0">
                <a:latin typeface="Times New Roman" panose="02020603050405020304" pitchFamily="18" charset="0"/>
                <a:cs typeface="Times New Roman" panose="02020603050405020304" pitchFamily="18" charset="0"/>
              </a:rPr>
              <a:t>Alternative Fund Benchmarks</a:t>
            </a:r>
          </a:p>
          <a:p>
            <a:pPr lvl="1"/>
            <a:r>
              <a:rPr lang="en-US" altLang="zh-CN" dirty="0">
                <a:latin typeface="Times New Roman" panose="02020603050405020304" pitchFamily="18" charset="0"/>
                <a:cs typeface="Times New Roman" panose="02020603050405020304" pitchFamily="18" charset="0"/>
              </a:rPr>
              <a:t>The benchmark a fund self-declares in its prospectus (SD);</a:t>
            </a:r>
          </a:p>
          <a:p>
            <a:pPr lvl="1"/>
            <a:r>
              <a:rPr lang="en-US" altLang="zh-CN" dirty="0">
                <a:latin typeface="Times New Roman" panose="02020603050405020304" pitchFamily="18" charset="0"/>
                <a:cs typeface="Times New Roman" panose="02020603050405020304" pitchFamily="18" charset="0"/>
              </a:rPr>
              <a:t>The mode of a fund’s minimum active share benchmark (Mode);</a:t>
            </a:r>
          </a:p>
          <a:p>
            <a:pPr lvl="1"/>
            <a:r>
              <a:rPr lang="en-US" altLang="zh-CN" dirty="0">
                <a:latin typeface="Times New Roman" panose="02020603050405020304" pitchFamily="18" charset="0"/>
                <a:cs typeface="Times New Roman" panose="02020603050405020304" pitchFamily="18" charset="0"/>
              </a:rPr>
              <a:t>The benchmark with the highest correlation with a fund’s daily returns over the full sample (FS </a:t>
            </a:r>
            <a:r>
              <a:rPr lang="en-US" altLang="zh-CN" dirty="0" err="1">
                <a:latin typeface="Times New Roman" panose="02020603050405020304" pitchFamily="18" charset="0"/>
                <a:cs typeface="Times New Roman" panose="02020603050405020304" pitchFamily="18" charset="0"/>
              </a:rPr>
              <a:t>Corr</a:t>
            </a:r>
            <a:r>
              <a:rPr lang="en-US" altLang="zh-CN" dirty="0">
                <a:latin typeface="Times New Roman" panose="02020603050405020304" pitchFamily="18" charset="0"/>
                <a:cs typeface="Times New Roman" panose="02020603050405020304" pitchFamily="18" charset="0"/>
              </a:rPr>
              <a:t>);</a:t>
            </a:r>
          </a:p>
          <a:p>
            <a:pPr lvl="1"/>
            <a:r>
              <a:rPr lang="en-US" altLang="zh-CN" dirty="0">
                <a:latin typeface="Times New Roman" panose="02020603050405020304" pitchFamily="18" charset="0"/>
                <a:cs typeface="Times New Roman" panose="02020603050405020304" pitchFamily="18" charset="0"/>
              </a:rPr>
              <a:t>The benchmark with the highest correlation with a fund’s daily returns over the prior three months (3M </a:t>
            </a:r>
            <a:r>
              <a:rPr lang="en-US" altLang="zh-CN" dirty="0" err="1">
                <a:latin typeface="Times New Roman" panose="02020603050405020304" pitchFamily="18" charset="0"/>
                <a:cs typeface="Times New Roman" panose="02020603050405020304" pitchFamily="18" charset="0"/>
              </a:rPr>
              <a:t>Corr</a:t>
            </a:r>
            <a:r>
              <a:rPr lang="en-US" altLang="zh-CN" dirty="0">
                <a:latin typeface="Times New Roman" panose="02020603050405020304" pitchFamily="18" charset="0"/>
                <a:cs typeface="Times New Roman" panose="02020603050405020304" pitchFamily="18" charset="0"/>
              </a:rPr>
              <a:t>);</a:t>
            </a:r>
          </a:p>
          <a:p>
            <a:pPr lvl="1"/>
            <a:r>
              <a:rPr lang="en-US" altLang="zh-CN" dirty="0">
                <a:latin typeface="Times New Roman" panose="02020603050405020304" pitchFamily="18" charset="0"/>
                <a:cs typeface="Times New Roman" panose="02020603050405020304" pitchFamily="18" charset="0"/>
              </a:rPr>
              <a:t>The benchmark with the highest correlation with a fund’s daily returns over the prior 12 months (12M </a:t>
            </a:r>
            <a:r>
              <a:rPr lang="en-US" altLang="zh-CN" dirty="0" err="1">
                <a:latin typeface="Times New Roman" panose="02020603050405020304" pitchFamily="18" charset="0"/>
                <a:cs typeface="Times New Roman" panose="02020603050405020304" pitchFamily="18" charset="0"/>
              </a:rPr>
              <a:t>Corr</a:t>
            </a:r>
            <a:r>
              <a:rPr lang="en-US" altLang="zh-CN" dirty="0">
                <a:latin typeface="Times New Roman" panose="02020603050405020304" pitchFamily="18" charset="0"/>
                <a:cs typeface="Times New Roman" panose="02020603050405020304" pitchFamily="18" charset="0"/>
              </a:rPr>
              <a:t>). </a:t>
            </a:r>
          </a:p>
        </p:txBody>
      </p:sp>
      <p:pic>
        <p:nvPicPr>
          <p:cNvPr id="3" name="图片 2">
            <a:extLst>
              <a:ext uri="{FF2B5EF4-FFF2-40B4-BE49-F238E27FC236}">
                <a16:creationId xmlns:a16="http://schemas.microsoft.com/office/drawing/2014/main" id="{729DD4B5-274B-40A7-8049-0D4751F07E58}"/>
              </a:ext>
            </a:extLst>
          </p:cNvPr>
          <p:cNvPicPr>
            <a:picLocks noChangeAspect="1"/>
          </p:cNvPicPr>
          <p:nvPr/>
        </p:nvPicPr>
        <p:blipFill>
          <a:blip r:embed="rId3"/>
          <a:stretch>
            <a:fillRect/>
          </a:stretch>
        </p:blipFill>
        <p:spPr>
          <a:xfrm>
            <a:off x="6295388" y="1811022"/>
            <a:ext cx="1676400" cy="523875"/>
          </a:xfrm>
          <a:prstGeom prst="rect">
            <a:avLst/>
          </a:prstGeom>
          <a:ln>
            <a:solidFill>
              <a:srgbClr val="FF0000"/>
            </a:solidFill>
          </a:ln>
        </p:spPr>
      </p:pic>
      <p:pic>
        <p:nvPicPr>
          <p:cNvPr id="4" name="图片 3">
            <a:extLst>
              <a:ext uri="{FF2B5EF4-FFF2-40B4-BE49-F238E27FC236}">
                <a16:creationId xmlns:a16="http://schemas.microsoft.com/office/drawing/2014/main" id="{4B350E2C-018F-42FB-8B27-965D91A1F362}"/>
              </a:ext>
            </a:extLst>
          </p:cNvPr>
          <p:cNvPicPr>
            <a:picLocks noChangeAspect="1"/>
          </p:cNvPicPr>
          <p:nvPr/>
        </p:nvPicPr>
        <p:blipFill>
          <a:blip r:embed="rId4"/>
          <a:stretch>
            <a:fillRect/>
          </a:stretch>
        </p:blipFill>
        <p:spPr>
          <a:xfrm>
            <a:off x="6409688" y="2776855"/>
            <a:ext cx="1562100" cy="552450"/>
          </a:xfrm>
          <a:prstGeom prst="rect">
            <a:avLst/>
          </a:prstGeom>
          <a:ln>
            <a:solidFill>
              <a:srgbClr val="FF0000"/>
            </a:solidFill>
          </a:ln>
        </p:spPr>
      </p:pic>
    </p:spTree>
    <p:extLst>
      <p:ext uri="{BB962C8B-B14F-4D97-AF65-F5344CB8AC3E}">
        <p14:creationId xmlns:p14="http://schemas.microsoft.com/office/powerpoint/2010/main" val="2570851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a:xfrm>
            <a:off x="559433" y="364173"/>
            <a:ext cx="8149590" cy="1325563"/>
          </a:xfrm>
        </p:spPr>
        <p:txBody>
          <a:bodyPr/>
          <a:lstStyle/>
          <a:p>
            <a:r>
              <a:rPr lang="en-US" altLang="zh-CN" dirty="0">
                <a:latin typeface="Times New Roman" panose="02020603050405020304" pitchFamily="18" charset="0"/>
                <a:cs typeface="Times New Roman" panose="02020603050405020304" pitchFamily="18" charset="0"/>
              </a:rPr>
              <a:t>Robustness </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2020/5/1</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zh-CN" altLang="en-US" dirty="0"/>
              <a:t>雷印如</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29</a:t>
            </a:fld>
            <a:endParaRPr lang="zh-CN" altLang="en-US"/>
          </a:p>
        </p:txBody>
      </p:sp>
      <p:sp>
        <p:nvSpPr>
          <p:cNvPr id="11" name="内容占位符 2">
            <a:extLst>
              <a:ext uri="{FF2B5EF4-FFF2-40B4-BE49-F238E27FC236}">
                <a16:creationId xmlns:a16="http://schemas.microsoft.com/office/drawing/2014/main" id="{963CD9C0-CA48-43BA-9182-CCBE203B8D30}"/>
              </a:ext>
            </a:extLst>
          </p:cNvPr>
          <p:cNvSpPr>
            <a:spLocks noGrp="1"/>
          </p:cNvSpPr>
          <p:nvPr>
            <p:ph idx="1"/>
          </p:nvPr>
        </p:nvSpPr>
        <p:spPr>
          <a:xfrm>
            <a:off x="497204" y="1625601"/>
            <a:ext cx="8149589" cy="4711064"/>
          </a:xfrm>
        </p:spPr>
        <p:txBody>
          <a:bodyPr>
            <a:normAutofit/>
          </a:bodyPr>
          <a:lstStyle/>
          <a:p>
            <a:r>
              <a:rPr lang="en-US" altLang="zh-CN" dirty="0">
                <a:latin typeface="Times New Roman" panose="02020603050405020304" pitchFamily="18" charset="0"/>
                <a:cs typeface="Times New Roman" panose="02020603050405020304" pitchFamily="18" charset="0"/>
              </a:rPr>
              <a:t>Alternative Factor Models</a:t>
            </a:r>
          </a:p>
          <a:p>
            <a:pPr lvl="1"/>
            <a:r>
              <a:rPr lang="en-US" altLang="zh-CN" dirty="0">
                <a:latin typeface="Times New Roman" panose="02020603050405020304" pitchFamily="18" charset="0"/>
                <a:cs typeface="Times New Roman" panose="02020603050405020304" pitchFamily="18" charset="0"/>
              </a:rPr>
              <a:t>Capital Asset Pricing Model (CAPM);</a:t>
            </a:r>
          </a:p>
          <a:p>
            <a:pPr lvl="1"/>
            <a:r>
              <a:rPr lang="en-US" altLang="zh-CN" dirty="0" err="1">
                <a:latin typeface="Times New Roman" panose="02020603050405020304" pitchFamily="18" charset="0"/>
                <a:cs typeface="Times New Roman" panose="02020603050405020304" pitchFamily="18" charset="0"/>
              </a:rPr>
              <a:t>Fama</a:t>
            </a:r>
            <a:r>
              <a:rPr lang="en-US" altLang="zh-CN" dirty="0">
                <a:latin typeface="Times New Roman" panose="02020603050405020304" pitchFamily="18" charset="0"/>
                <a:cs typeface="Times New Roman" panose="02020603050405020304" pitchFamily="18" charset="0"/>
              </a:rPr>
              <a:t>–French three-factor model (FF3);</a:t>
            </a:r>
          </a:p>
          <a:p>
            <a:pPr lvl="1"/>
            <a:r>
              <a:rPr lang="en-US" altLang="zh-CN" dirty="0" err="1">
                <a:latin typeface="Times New Roman" panose="02020603050405020304" pitchFamily="18" charset="0"/>
                <a:cs typeface="Times New Roman" panose="02020603050405020304" pitchFamily="18" charset="0"/>
              </a:rPr>
              <a:t>Fama</a:t>
            </a:r>
            <a:r>
              <a:rPr lang="en-US" altLang="zh-CN" dirty="0">
                <a:latin typeface="Times New Roman" panose="02020603050405020304" pitchFamily="18" charset="0"/>
                <a:cs typeface="Times New Roman" panose="02020603050405020304" pitchFamily="18" charset="0"/>
              </a:rPr>
              <a:t>–French four-factor model (FF4);</a:t>
            </a:r>
          </a:p>
          <a:p>
            <a:pPr lvl="1"/>
            <a:r>
              <a:rPr lang="en-US" altLang="zh-CN" dirty="0" err="1">
                <a:latin typeface="Times New Roman" panose="02020603050405020304" pitchFamily="18" charset="0"/>
                <a:cs typeface="Times New Roman" panose="02020603050405020304" pitchFamily="18" charset="0"/>
              </a:rPr>
              <a:t>Fama</a:t>
            </a:r>
            <a:r>
              <a:rPr lang="en-US" altLang="zh-CN" dirty="0">
                <a:latin typeface="Times New Roman" panose="02020603050405020304" pitchFamily="18" charset="0"/>
                <a:cs typeface="Times New Roman" panose="02020603050405020304" pitchFamily="18" charset="0"/>
              </a:rPr>
              <a:t>–French four-factor model augmented with Stambaugh and Yuan (2017) mispricing factors (MP);</a:t>
            </a:r>
          </a:p>
          <a:p>
            <a:pPr lvl="1"/>
            <a:r>
              <a:rPr lang="en-US" altLang="zh-CN" dirty="0">
                <a:latin typeface="Times New Roman" panose="02020603050405020304" pitchFamily="18" charset="0"/>
                <a:cs typeface="Times New Roman" panose="02020603050405020304" pitchFamily="18" charset="0"/>
              </a:rPr>
              <a:t>Hou et al. (2015) q-factor model (HXZ);</a:t>
            </a:r>
          </a:p>
          <a:p>
            <a:pPr lvl="1"/>
            <a:r>
              <a:rPr lang="en-US" altLang="zh-CN" dirty="0" err="1">
                <a:latin typeface="Times New Roman" panose="02020603050405020304" pitchFamily="18" charset="0"/>
                <a:cs typeface="Times New Roman" panose="02020603050405020304" pitchFamily="18" charset="0"/>
              </a:rPr>
              <a:t>Cremers</a:t>
            </a:r>
            <a:r>
              <a:rPr lang="en-US" altLang="zh-CN" dirty="0">
                <a:latin typeface="Times New Roman" panose="02020603050405020304" pitchFamily="18" charset="0"/>
                <a:cs typeface="Times New Roman" panose="02020603050405020304" pitchFamily="18" charset="0"/>
              </a:rPr>
              <a:t> et al. (2012) seven-factor model (CPZ7).</a:t>
            </a:r>
          </a:p>
        </p:txBody>
      </p:sp>
    </p:spTree>
    <p:extLst>
      <p:ext uri="{BB962C8B-B14F-4D97-AF65-F5344CB8AC3E}">
        <p14:creationId xmlns:p14="http://schemas.microsoft.com/office/powerpoint/2010/main" val="3592255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9895C6-0EAE-464F-B9AC-FEFE537C203B}"/>
              </a:ext>
            </a:extLst>
          </p:cNvPr>
          <p:cNvSpPr>
            <a:spLocks noGrp="1"/>
          </p:cNvSpPr>
          <p:nvPr>
            <p:ph type="ctrTitle"/>
          </p:nvPr>
        </p:nvSpPr>
        <p:spPr>
          <a:xfrm>
            <a:off x="0" y="852183"/>
            <a:ext cx="9144001" cy="2542300"/>
          </a:xfrm>
        </p:spPr>
        <p:txBody>
          <a:bodyPr>
            <a:noAutofit/>
          </a:bodyPr>
          <a:lstStyle/>
          <a:p>
            <a:r>
              <a:rPr lang="en-US" altLang="zh-CN" sz="4800" dirty="0">
                <a:latin typeface="Times New Roman" panose="02020603050405020304" pitchFamily="18" charset="0"/>
                <a:cs typeface="Times New Roman" panose="02020603050405020304" pitchFamily="18" charset="0"/>
              </a:rPr>
              <a:t>Portfolio concentration and mutual fund performance</a:t>
            </a:r>
            <a:endParaRPr lang="zh-CN" altLang="en-US" sz="48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3" name="副标题 2">
            <a:extLst>
              <a:ext uri="{FF2B5EF4-FFF2-40B4-BE49-F238E27FC236}">
                <a16:creationId xmlns:a16="http://schemas.microsoft.com/office/drawing/2014/main" id="{DA59C511-A008-43B4-A005-16381DDCB8F6}"/>
              </a:ext>
            </a:extLst>
          </p:cNvPr>
          <p:cNvSpPr>
            <a:spLocks noGrp="1"/>
          </p:cNvSpPr>
          <p:nvPr>
            <p:ph type="subTitle" idx="1"/>
          </p:nvPr>
        </p:nvSpPr>
        <p:spPr>
          <a:xfrm>
            <a:off x="-1" y="3794405"/>
            <a:ext cx="9015957" cy="1744052"/>
          </a:xfrm>
        </p:spPr>
        <p:txBody>
          <a:bodyPr>
            <a:normAutofit/>
          </a:bodyPr>
          <a:lstStyle/>
          <a:p>
            <a:r>
              <a:rPr lang="fi-FI" altLang="zh-CN" dirty="0">
                <a:latin typeface="Times New Roman" panose="02020603050405020304" pitchFamily="18" charset="0"/>
                <a:cs typeface="Times New Roman" panose="02020603050405020304" pitchFamily="18" charset="0"/>
              </a:rPr>
              <a:t>Fulkerson J. A , Riley T.B</a:t>
            </a:r>
          </a:p>
          <a:p>
            <a:r>
              <a:rPr lang="en-US" altLang="zh-CN" dirty="0">
                <a:latin typeface="Times New Roman" panose="02020603050405020304" pitchFamily="18" charset="0"/>
                <a:cs typeface="Times New Roman" panose="02020603050405020304" pitchFamily="18" charset="0"/>
              </a:rPr>
              <a:t>Journal of Empirical Finance, 2019.</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日期占位符 3">
            <a:extLst>
              <a:ext uri="{FF2B5EF4-FFF2-40B4-BE49-F238E27FC236}">
                <a16:creationId xmlns:a16="http://schemas.microsoft.com/office/drawing/2014/main" id="{699C74EB-A02F-4BE4-9B2E-43562E06D9DA}"/>
              </a:ext>
            </a:extLst>
          </p:cNvPr>
          <p:cNvSpPr>
            <a:spLocks noGrp="1"/>
          </p:cNvSpPr>
          <p:nvPr>
            <p:ph type="dt" sz="half" idx="10"/>
          </p:nvPr>
        </p:nvSpPr>
        <p:spPr/>
        <p:txBody>
          <a:bodyPr/>
          <a:lstStyle/>
          <a:p>
            <a:fld id="{303627E3-78DC-468A-83FD-E58C3F783EAA}" type="datetime1">
              <a:rPr lang="zh-CN" altLang="en-US" smtClean="0"/>
              <a:t>2020/5/1</a:t>
            </a:fld>
            <a:endParaRPr lang="zh-CN" altLang="en-US" dirty="0"/>
          </a:p>
        </p:txBody>
      </p:sp>
      <p:sp>
        <p:nvSpPr>
          <p:cNvPr id="5" name="页脚占位符 4">
            <a:extLst>
              <a:ext uri="{FF2B5EF4-FFF2-40B4-BE49-F238E27FC236}">
                <a16:creationId xmlns:a16="http://schemas.microsoft.com/office/drawing/2014/main" id="{7114AAA9-703B-483D-8C83-03D115F32C4D}"/>
              </a:ext>
            </a:extLst>
          </p:cNvPr>
          <p:cNvSpPr>
            <a:spLocks noGrp="1"/>
          </p:cNvSpPr>
          <p:nvPr>
            <p:ph type="ftr" sz="quarter" idx="11"/>
          </p:nvPr>
        </p:nvSpPr>
        <p:spPr/>
        <p:txBody>
          <a:bodyPr/>
          <a:lstStyle/>
          <a:p>
            <a:r>
              <a:rPr lang="zh-CN" altLang="en-US" dirty="0"/>
              <a:t>雷印如</a:t>
            </a:r>
          </a:p>
        </p:txBody>
      </p:sp>
      <p:sp>
        <p:nvSpPr>
          <p:cNvPr id="6" name="灯片编号占位符 5">
            <a:extLst>
              <a:ext uri="{FF2B5EF4-FFF2-40B4-BE49-F238E27FC236}">
                <a16:creationId xmlns:a16="http://schemas.microsoft.com/office/drawing/2014/main" id="{1E2F95C2-BFED-4B7F-BD2E-F154A8AFF54A}"/>
              </a:ext>
            </a:extLst>
          </p:cNvPr>
          <p:cNvSpPr>
            <a:spLocks noGrp="1"/>
          </p:cNvSpPr>
          <p:nvPr>
            <p:ph type="sldNum" sz="quarter" idx="12"/>
          </p:nvPr>
        </p:nvSpPr>
        <p:spPr/>
        <p:txBody>
          <a:bodyPr/>
          <a:lstStyle/>
          <a:p>
            <a:fld id="{6131721A-95F3-4C10-B9AE-0F28F1BB9086}" type="slidenum">
              <a:rPr lang="zh-CN" altLang="en-US" smtClean="0"/>
              <a:t>3</a:t>
            </a:fld>
            <a:endParaRPr lang="zh-CN" altLang="en-US" dirty="0"/>
          </a:p>
        </p:txBody>
      </p:sp>
    </p:spTree>
    <p:extLst>
      <p:ext uri="{BB962C8B-B14F-4D97-AF65-F5344CB8AC3E}">
        <p14:creationId xmlns:p14="http://schemas.microsoft.com/office/powerpoint/2010/main" val="38327751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a:xfrm>
            <a:off x="430651" y="301285"/>
            <a:ext cx="8282697" cy="1325563"/>
          </a:xfrm>
        </p:spPr>
        <p:txBody>
          <a:bodyPr>
            <a:normAutofit/>
          </a:bodyPr>
          <a:lstStyle/>
          <a:p>
            <a:r>
              <a:rPr lang="en-US" altLang="zh-CN" sz="4000" dirty="0">
                <a:latin typeface="Times New Roman" panose="02020603050405020304" pitchFamily="18" charset="0"/>
                <a:cs typeface="Times New Roman" panose="02020603050405020304" pitchFamily="18" charset="0"/>
              </a:rPr>
              <a:t>Robustness-A </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2020/5/1</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zh-CN" altLang="en-US" dirty="0"/>
              <a:t>雷印如</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30</a:t>
            </a:fld>
            <a:endParaRPr lang="zh-CN" altLang="en-US"/>
          </a:p>
        </p:txBody>
      </p:sp>
      <p:pic>
        <p:nvPicPr>
          <p:cNvPr id="9" name="图片 8">
            <a:extLst>
              <a:ext uri="{FF2B5EF4-FFF2-40B4-BE49-F238E27FC236}">
                <a16:creationId xmlns:a16="http://schemas.microsoft.com/office/drawing/2014/main" id="{9CA6FEED-19CF-4E10-B643-A749E47089A9}"/>
              </a:ext>
            </a:extLst>
          </p:cNvPr>
          <p:cNvPicPr>
            <a:picLocks noChangeAspect="1"/>
          </p:cNvPicPr>
          <p:nvPr/>
        </p:nvPicPr>
        <p:blipFill>
          <a:blip r:embed="rId3"/>
          <a:stretch>
            <a:fillRect/>
          </a:stretch>
        </p:blipFill>
        <p:spPr>
          <a:xfrm>
            <a:off x="1847215" y="1965224"/>
            <a:ext cx="5162550" cy="409575"/>
          </a:xfrm>
          <a:prstGeom prst="rect">
            <a:avLst/>
          </a:prstGeom>
        </p:spPr>
      </p:pic>
      <p:pic>
        <p:nvPicPr>
          <p:cNvPr id="4" name="图片 3">
            <a:extLst>
              <a:ext uri="{FF2B5EF4-FFF2-40B4-BE49-F238E27FC236}">
                <a16:creationId xmlns:a16="http://schemas.microsoft.com/office/drawing/2014/main" id="{C807AF78-CA19-49FB-B059-678FDB5F9B84}"/>
              </a:ext>
            </a:extLst>
          </p:cNvPr>
          <p:cNvPicPr>
            <a:picLocks noChangeAspect="1"/>
          </p:cNvPicPr>
          <p:nvPr/>
        </p:nvPicPr>
        <p:blipFill>
          <a:blip r:embed="rId4"/>
          <a:stretch>
            <a:fillRect/>
          </a:stretch>
        </p:blipFill>
        <p:spPr>
          <a:xfrm>
            <a:off x="1285874" y="2459831"/>
            <a:ext cx="6572250" cy="3438525"/>
          </a:xfrm>
          <a:prstGeom prst="rect">
            <a:avLst/>
          </a:prstGeom>
        </p:spPr>
      </p:pic>
      <p:sp>
        <p:nvSpPr>
          <p:cNvPr id="3" name="矩形 2">
            <a:extLst>
              <a:ext uri="{FF2B5EF4-FFF2-40B4-BE49-F238E27FC236}">
                <a16:creationId xmlns:a16="http://schemas.microsoft.com/office/drawing/2014/main" id="{DBDF3A4D-5893-4469-BE11-0BFB95DC30DD}"/>
              </a:ext>
            </a:extLst>
          </p:cNvPr>
          <p:cNvSpPr/>
          <p:nvPr/>
        </p:nvSpPr>
        <p:spPr>
          <a:xfrm>
            <a:off x="790194" y="1422060"/>
            <a:ext cx="5320687" cy="461665"/>
          </a:xfrm>
          <a:prstGeom prst="rect">
            <a:avLst/>
          </a:prstGeom>
        </p:spPr>
        <p:txBody>
          <a:bodyPr wrap="none">
            <a:spAutoFit/>
          </a:bodyPr>
          <a:lstStyle/>
          <a:p>
            <a:pPr marL="342900" indent="-34290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Alternative Measures of Concentration</a:t>
            </a:r>
          </a:p>
        </p:txBody>
      </p:sp>
    </p:spTree>
    <p:extLst>
      <p:ext uri="{BB962C8B-B14F-4D97-AF65-F5344CB8AC3E}">
        <p14:creationId xmlns:p14="http://schemas.microsoft.com/office/powerpoint/2010/main" val="518052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a:xfrm>
            <a:off x="430651" y="301285"/>
            <a:ext cx="8282697" cy="1325563"/>
          </a:xfrm>
        </p:spPr>
        <p:txBody>
          <a:bodyPr>
            <a:normAutofit/>
          </a:bodyPr>
          <a:lstStyle/>
          <a:p>
            <a:r>
              <a:rPr lang="en-US" altLang="zh-CN" sz="4000" dirty="0">
                <a:latin typeface="Times New Roman" panose="02020603050405020304" pitchFamily="18" charset="0"/>
                <a:cs typeface="Times New Roman" panose="02020603050405020304" pitchFamily="18" charset="0"/>
              </a:rPr>
              <a:t>Robustness-B</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2020/5/1</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zh-CN" altLang="en-US" dirty="0"/>
              <a:t>雷印如</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31</a:t>
            </a:fld>
            <a:endParaRPr lang="zh-CN" altLang="en-US"/>
          </a:p>
        </p:txBody>
      </p:sp>
      <p:pic>
        <p:nvPicPr>
          <p:cNvPr id="9" name="图片 8">
            <a:extLst>
              <a:ext uri="{FF2B5EF4-FFF2-40B4-BE49-F238E27FC236}">
                <a16:creationId xmlns:a16="http://schemas.microsoft.com/office/drawing/2014/main" id="{9CA6FEED-19CF-4E10-B643-A749E47089A9}"/>
              </a:ext>
            </a:extLst>
          </p:cNvPr>
          <p:cNvPicPr>
            <a:picLocks noChangeAspect="1"/>
          </p:cNvPicPr>
          <p:nvPr/>
        </p:nvPicPr>
        <p:blipFill>
          <a:blip r:embed="rId3"/>
          <a:stretch>
            <a:fillRect/>
          </a:stretch>
        </p:blipFill>
        <p:spPr>
          <a:xfrm>
            <a:off x="1868803" y="2087354"/>
            <a:ext cx="5162550" cy="409575"/>
          </a:xfrm>
          <a:prstGeom prst="rect">
            <a:avLst/>
          </a:prstGeom>
        </p:spPr>
      </p:pic>
      <p:pic>
        <p:nvPicPr>
          <p:cNvPr id="3" name="图片 2">
            <a:extLst>
              <a:ext uri="{FF2B5EF4-FFF2-40B4-BE49-F238E27FC236}">
                <a16:creationId xmlns:a16="http://schemas.microsoft.com/office/drawing/2014/main" id="{4F737308-245E-4130-AA1B-1350AE015D0C}"/>
              </a:ext>
            </a:extLst>
          </p:cNvPr>
          <p:cNvPicPr>
            <a:picLocks noChangeAspect="1"/>
          </p:cNvPicPr>
          <p:nvPr/>
        </p:nvPicPr>
        <p:blipFill>
          <a:blip r:embed="rId4"/>
          <a:stretch>
            <a:fillRect/>
          </a:stretch>
        </p:blipFill>
        <p:spPr>
          <a:xfrm>
            <a:off x="1330959" y="2549019"/>
            <a:ext cx="6238239" cy="3142038"/>
          </a:xfrm>
          <a:prstGeom prst="rect">
            <a:avLst/>
          </a:prstGeom>
        </p:spPr>
      </p:pic>
      <p:sp>
        <p:nvSpPr>
          <p:cNvPr id="8" name="矩形 7">
            <a:extLst>
              <a:ext uri="{FF2B5EF4-FFF2-40B4-BE49-F238E27FC236}">
                <a16:creationId xmlns:a16="http://schemas.microsoft.com/office/drawing/2014/main" id="{AAFE42BC-FCA9-4428-A882-C867A208C563}"/>
              </a:ext>
            </a:extLst>
          </p:cNvPr>
          <p:cNvSpPr/>
          <p:nvPr/>
        </p:nvSpPr>
        <p:spPr>
          <a:xfrm>
            <a:off x="790194" y="1422060"/>
            <a:ext cx="4237057" cy="461665"/>
          </a:xfrm>
          <a:prstGeom prst="rect">
            <a:avLst/>
          </a:prstGeom>
        </p:spPr>
        <p:txBody>
          <a:bodyPr wrap="none">
            <a:spAutoFit/>
          </a:bodyPr>
          <a:lstStyle/>
          <a:p>
            <a:pPr marL="342900" indent="-34290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Alternative Fund Benchmarks</a:t>
            </a:r>
          </a:p>
        </p:txBody>
      </p:sp>
    </p:spTree>
    <p:extLst>
      <p:ext uri="{BB962C8B-B14F-4D97-AF65-F5344CB8AC3E}">
        <p14:creationId xmlns:p14="http://schemas.microsoft.com/office/powerpoint/2010/main" val="4087280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a:xfrm>
            <a:off x="430651" y="301285"/>
            <a:ext cx="8282697" cy="1325563"/>
          </a:xfrm>
        </p:spPr>
        <p:txBody>
          <a:bodyPr>
            <a:normAutofit/>
          </a:bodyPr>
          <a:lstStyle/>
          <a:p>
            <a:r>
              <a:rPr lang="en-US" altLang="zh-CN" sz="4000" dirty="0">
                <a:latin typeface="Times New Roman" panose="02020603050405020304" pitchFamily="18" charset="0"/>
                <a:cs typeface="Times New Roman" panose="02020603050405020304" pitchFamily="18" charset="0"/>
              </a:rPr>
              <a:t>Robustness-C</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24DBAE1B-DCE4-4E54-8B7D-1C1833BAD0F5}" type="datetime1">
              <a:rPr lang="zh-CN" altLang="en-US" smtClean="0"/>
              <a:t>2020/5/1</a:t>
            </a:fld>
            <a:endParaRPr lang="zh-CN" altLang="en-US" dirty="0"/>
          </a:p>
        </p:txBody>
      </p:sp>
      <p:sp>
        <p:nvSpPr>
          <p:cNvPr id="6" name="页脚占位符 5">
            <a:extLst>
              <a:ext uri="{FF2B5EF4-FFF2-40B4-BE49-F238E27FC236}">
                <a16:creationId xmlns:a16="http://schemas.microsoft.com/office/drawing/2014/main" id="{95D1DE56-9939-458E-AEC7-3A91CE8B7B2D}"/>
              </a:ext>
            </a:extLst>
          </p:cNvPr>
          <p:cNvSpPr>
            <a:spLocks noGrp="1"/>
          </p:cNvSpPr>
          <p:nvPr>
            <p:ph type="ftr" sz="quarter" idx="11"/>
          </p:nvPr>
        </p:nvSpPr>
        <p:spPr/>
        <p:txBody>
          <a:bodyPr/>
          <a:lstStyle/>
          <a:p>
            <a:r>
              <a:rPr lang="zh-CN" altLang="en-US" dirty="0"/>
              <a:t>雷印如</a:t>
            </a:r>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32</a:t>
            </a:fld>
            <a:endParaRPr lang="zh-CN" altLang="en-US"/>
          </a:p>
        </p:txBody>
      </p:sp>
      <p:pic>
        <p:nvPicPr>
          <p:cNvPr id="9" name="图片 8">
            <a:extLst>
              <a:ext uri="{FF2B5EF4-FFF2-40B4-BE49-F238E27FC236}">
                <a16:creationId xmlns:a16="http://schemas.microsoft.com/office/drawing/2014/main" id="{9CA6FEED-19CF-4E10-B643-A749E47089A9}"/>
              </a:ext>
            </a:extLst>
          </p:cNvPr>
          <p:cNvPicPr>
            <a:picLocks noChangeAspect="1"/>
          </p:cNvPicPr>
          <p:nvPr/>
        </p:nvPicPr>
        <p:blipFill>
          <a:blip r:embed="rId3"/>
          <a:stretch>
            <a:fillRect/>
          </a:stretch>
        </p:blipFill>
        <p:spPr>
          <a:xfrm>
            <a:off x="1919604" y="1921816"/>
            <a:ext cx="5162550" cy="409575"/>
          </a:xfrm>
          <a:prstGeom prst="rect">
            <a:avLst/>
          </a:prstGeom>
        </p:spPr>
      </p:pic>
      <p:pic>
        <p:nvPicPr>
          <p:cNvPr id="8" name="图片 7">
            <a:extLst>
              <a:ext uri="{FF2B5EF4-FFF2-40B4-BE49-F238E27FC236}">
                <a16:creationId xmlns:a16="http://schemas.microsoft.com/office/drawing/2014/main" id="{45A33BBD-33BA-416A-99F8-A28B9670FB80}"/>
              </a:ext>
            </a:extLst>
          </p:cNvPr>
          <p:cNvPicPr>
            <a:picLocks noChangeAspect="1"/>
          </p:cNvPicPr>
          <p:nvPr/>
        </p:nvPicPr>
        <p:blipFill>
          <a:blip r:embed="rId4"/>
          <a:stretch>
            <a:fillRect/>
          </a:stretch>
        </p:blipFill>
        <p:spPr>
          <a:xfrm>
            <a:off x="1169996" y="2459879"/>
            <a:ext cx="6661766" cy="3063440"/>
          </a:xfrm>
          <a:prstGeom prst="rect">
            <a:avLst/>
          </a:prstGeom>
        </p:spPr>
      </p:pic>
      <p:sp>
        <p:nvSpPr>
          <p:cNvPr id="10" name="矩形 9">
            <a:extLst>
              <a:ext uri="{FF2B5EF4-FFF2-40B4-BE49-F238E27FC236}">
                <a16:creationId xmlns:a16="http://schemas.microsoft.com/office/drawing/2014/main" id="{DB82776D-CC07-4B21-948F-6099D99BFBC9}"/>
              </a:ext>
            </a:extLst>
          </p:cNvPr>
          <p:cNvSpPr/>
          <p:nvPr/>
        </p:nvSpPr>
        <p:spPr>
          <a:xfrm>
            <a:off x="790194" y="1422060"/>
            <a:ext cx="3775393" cy="461665"/>
          </a:xfrm>
          <a:prstGeom prst="rect">
            <a:avLst/>
          </a:prstGeom>
        </p:spPr>
        <p:txBody>
          <a:bodyPr wrap="none">
            <a:spAutoFit/>
          </a:bodyPr>
          <a:lstStyle/>
          <a:p>
            <a:pPr marL="342900" indent="-34290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Alternative Factor Models</a:t>
            </a:r>
          </a:p>
        </p:txBody>
      </p:sp>
    </p:spTree>
    <p:extLst>
      <p:ext uri="{BB962C8B-B14F-4D97-AF65-F5344CB8AC3E}">
        <p14:creationId xmlns:p14="http://schemas.microsoft.com/office/powerpoint/2010/main" val="3537207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595A25-8652-4FBE-93BC-9ED7D08751D3}"/>
              </a:ext>
            </a:extLst>
          </p:cNvPr>
          <p:cNvSpPr>
            <a:spLocks noGrp="1"/>
          </p:cNvSpPr>
          <p:nvPr>
            <p:ph type="title"/>
          </p:nvPr>
        </p:nvSpPr>
        <p:spPr/>
        <p:txBody>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rPr>
              <a:t>Outline</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8E6D013C-0213-4FC9-B3CB-7FF81C602AA8}"/>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Introduction</a:t>
            </a:r>
          </a:p>
          <a:p>
            <a:r>
              <a:rPr lang="en-US" altLang="zh-CN" dirty="0">
                <a:latin typeface="Times New Roman" panose="02020603050405020304" pitchFamily="18" charset="0"/>
                <a:cs typeface="Times New Roman" panose="02020603050405020304" pitchFamily="18" charset="0"/>
              </a:rPr>
              <a:t>Research design</a:t>
            </a:r>
          </a:p>
          <a:p>
            <a:r>
              <a:rPr lang="en-US" altLang="zh-CN" dirty="0">
                <a:latin typeface="Times New Roman" panose="02020603050405020304" pitchFamily="18" charset="0"/>
                <a:cs typeface="Times New Roman" panose="02020603050405020304" pitchFamily="18" charset="0"/>
              </a:rPr>
              <a:t>Empirical result</a:t>
            </a:r>
          </a:p>
          <a:p>
            <a:r>
              <a:rPr lang="en-US" altLang="zh-CN" dirty="0">
                <a:latin typeface="Times New Roman" panose="02020603050405020304" pitchFamily="18" charset="0"/>
                <a:cs typeface="Times New Roman" panose="02020603050405020304" pitchFamily="18" charset="0"/>
              </a:rPr>
              <a:t>Robust Test</a:t>
            </a:r>
          </a:p>
          <a:p>
            <a:r>
              <a:rPr lang="en-US" altLang="zh-CN" dirty="0">
                <a:latin typeface="Times New Roman" panose="02020603050405020304" pitchFamily="18" charset="0"/>
                <a:cs typeface="Times New Roman" panose="02020603050405020304" pitchFamily="18" charset="0"/>
              </a:rPr>
              <a:t>Conclusion</a:t>
            </a:r>
          </a:p>
          <a:p>
            <a:endParaRPr lang="en-US" altLang="zh-CN" dirty="0"/>
          </a:p>
          <a:p>
            <a:endParaRPr lang="zh-CN" altLang="en-US" dirty="0"/>
          </a:p>
        </p:txBody>
      </p:sp>
      <p:sp>
        <p:nvSpPr>
          <p:cNvPr id="4" name="日期占位符 3">
            <a:extLst>
              <a:ext uri="{FF2B5EF4-FFF2-40B4-BE49-F238E27FC236}">
                <a16:creationId xmlns:a16="http://schemas.microsoft.com/office/drawing/2014/main" id="{2647CEC1-89F9-4275-A4EB-BF5B434000AB}"/>
              </a:ext>
            </a:extLst>
          </p:cNvPr>
          <p:cNvSpPr>
            <a:spLocks noGrp="1"/>
          </p:cNvSpPr>
          <p:nvPr>
            <p:ph type="dt" sz="half" idx="10"/>
          </p:nvPr>
        </p:nvSpPr>
        <p:spPr/>
        <p:txBody>
          <a:bodyPr/>
          <a:lstStyle/>
          <a:p>
            <a:fld id="{721DC7F6-8B79-41D1-96D0-E2F43F61AB6D}" type="datetime1">
              <a:rPr lang="zh-CN" altLang="en-US" smtClean="0"/>
              <a:t>2020/5/1</a:t>
            </a:fld>
            <a:endParaRPr lang="zh-CN" altLang="en-US"/>
          </a:p>
        </p:txBody>
      </p:sp>
      <p:sp>
        <p:nvSpPr>
          <p:cNvPr id="6" name="灯片编号占位符 5">
            <a:extLst>
              <a:ext uri="{FF2B5EF4-FFF2-40B4-BE49-F238E27FC236}">
                <a16:creationId xmlns:a16="http://schemas.microsoft.com/office/drawing/2014/main" id="{79542482-FABB-4893-A6E1-9663907D6939}"/>
              </a:ext>
            </a:extLst>
          </p:cNvPr>
          <p:cNvSpPr>
            <a:spLocks noGrp="1"/>
          </p:cNvSpPr>
          <p:nvPr>
            <p:ph type="sldNum" sz="quarter" idx="12"/>
          </p:nvPr>
        </p:nvSpPr>
        <p:spPr/>
        <p:txBody>
          <a:bodyPr/>
          <a:lstStyle/>
          <a:p>
            <a:fld id="{6131721A-95F3-4C10-B9AE-0F28F1BB9086}" type="slidenum">
              <a:rPr lang="zh-CN" altLang="en-US" smtClean="0"/>
              <a:t>4</a:t>
            </a:fld>
            <a:endParaRPr lang="zh-CN" altLang="en-US"/>
          </a:p>
        </p:txBody>
      </p:sp>
      <p:sp>
        <p:nvSpPr>
          <p:cNvPr id="7" name="页脚占位符 4">
            <a:extLst>
              <a:ext uri="{FF2B5EF4-FFF2-40B4-BE49-F238E27FC236}">
                <a16:creationId xmlns:a16="http://schemas.microsoft.com/office/drawing/2014/main" id="{05495A47-1DBE-4649-A7CD-26C34B273CAF}"/>
              </a:ext>
            </a:extLst>
          </p:cNvPr>
          <p:cNvSpPr>
            <a:spLocks noGrp="1"/>
          </p:cNvSpPr>
          <p:nvPr>
            <p:ph type="ftr" sz="quarter" idx="11"/>
          </p:nvPr>
        </p:nvSpPr>
        <p:spPr>
          <a:xfrm>
            <a:off x="3028950" y="6356351"/>
            <a:ext cx="3086100" cy="365125"/>
          </a:xfrm>
        </p:spPr>
        <p:txBody>
          <a:bodyPr/>
          <a:lstStyle/>
          <a:p>
            <a:r>
              <a:rPr lang="zh-CN" altLang="en-US" dirty="0"/>
              <a:t>雷印如</a:t>
            </a:r>
          </a:p>
        </p:txBody>
      </p:sp>
    </p:spTree>
    <p:extLst>
      <p:ext uri="{BB962C8B-B14F-4D97-AF65-F5344CB8AC3E}">
        <p14:creationId xmlns:p14="http://schemas.microsoft.com/office/powerpoint/2010/main" val="219510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595A25-8652-4FBE-93BC-9ED7D08751D3}"/>
              </a:ext>
            </a:extLst>
          </p:cNvPr>
          <p:cNvSpPr>
            <a:spLocks noGrp="1"/>
          </p:cNvSpPr>
          <p:nvPr>
            <p:ph type="title"/>
          </p:nvPr>
        </p:nvSpPr>
        <p:spPr>
          <a:xfrm>
            <a:off x="628650" y="273686"/>
            <a:ext cx="7886700" cy="1325563"/>
          </a:xfrm>
        </p:spPr>
        <p:txBody>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rPr>
              <a:t>Outline</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日期占位符 3">
            <a:extLst>
              <a:ext uri="{FF2B5EF4-FFF2-40B4-BE49-F238E27FC236}">
                <a16:creationId xmlns:a16="http://schemas.microsoft.com/office/drawing/2014/main" id="{2647CEC1-89F9-4275-A4EB-BF5B434000AB}"/>
              </a:ext>
            </a:extLst>
          </p:cNvPr>
          <p:cNvSpPr>
            <a:spLocks noGrp="1"/>
          </p:cNvSpPr>
          <p:nvPr>
            <p:ph type="dt" sz="half" idx="10"/>
          </p:nvPr>
        </p:nvSpPr>
        <p:spPr/>
        <p:txBody>
          <a:bodyPr/>
          <a:lstStyle/>
          <a:p>
            <a:fld id="{721DC7F6-8B79-41D1-96D0-E2F43F61AB6D}" type="datetime1">
              <a:rPr lang="zh-CN" altLang="en-US" smtClean="0"/>
              <a:t>2020/5/1</a:t>
            </a:fld>
            <a:endParaRPr lang="zh-CN" altLang="en-US"/>
          </a:p>
        </p:txBody>
      </p:sp>
      <p:sp>
        <p:nvSpPr>
          <p:cNvPr id="6" name="灯片编号占位符 5">
            <a:extLst>
              <a:ext uri="{FF2B5EF4-FFF2-40B4-BE49-F238E27FC236}">
                <a16:creationId xmlns:a16="http://schemas.microsoft.com/office/drawing/2014/main" id="{79542482-FABB-4893-A6E1-9663907D6939}"/>
              </a:ext>
            </a:extLst>
          </p:cNvPr>
          <p:cNvSpPr>
            <a:spLocks noGrp="1"/>
          </p:cNvSpPr>
          <p:nvPr>
            <p:ph type="sldNum" sz="quarter" idx="12"/>
          </p:nvPr>
        </p:nvSpPr>
        <p:spPr/>
        <p:txBody>
          <a:bodyPr/>
          <a:lstStyle/>
          <a:p>
            <a:fld id="{6131721A-95F3-4C10-B9AE-0F28F1BB9086}" type="slidenum">
              <a:rPr lang="zh-CN" altLang="en-US" smtClean="0"/>
              <a:t>5</a:t>
            </a:fld>
            <a:endParaRPr lang="zh-CN" altLang="en-US"/>
          </a:p>
        </p:txBody>
      </p:sp>
      <p:sp>
        <p:nvSpPr>
          <p:cNvPr id="7" name="页脚占位符 4">
            <a:extLst>
              <a:ext uri="{FF2B5EF4-FFF2-40B4-BE49-F238E27FC236}">
                <a16:creationId xmlns:a16="http://schemas.microsoft.com/office/drawing/2014/main" id="{05495A47-1DBE-4649-A7CD-26C34B273CAF}"/>
              </a:ext>
            </a:extLst>
          </p:cNvPr>
          <p:cNvSpPr>
            <a:spLocks noGrp="1"/>
          </p:cNvSpPr>
          <p:nvPr>
            <p:ph type="ftr" sz="quarter" idx="11"/>
          </p:nvPr>
        </p:nvSpPr>
        <p:spPr>
          <a:xfrm>
            <a:off x="3028950" y="6356351"/>
            <a:ext cx="3086100" cy="365125"/>
          </a:xfrm>
        </p:spPr>
        <p:txBody>
          <a:bodyPr/>
          <a:lstStyle/>
          <a:p>
            <a:r>
              <a:rPr lang="zh-CN" altLang="en-US" dirty="0"/>
              <a:t>雷印如</a:t>
            </a:r>
          </a:p>
        </p:txBody>
      </p:sp>
      <p:sp>
        <p:nvSpPr>
          <p:cNvPr id="34" name="文本框 33">
            <a:extLst>
              <a:ext uri="{FF2B5EF4-FFF2-40B4-BE49-F238E27FC236}">
                <a16:creationId xmlns:a16="http://schemas.microsoft.com/office/drawing/2014/main" id="{27FA7DEB-B955-4B12-80DE-0544C0B39267}"/>
              </a:ext>
            </a:extLst>
          </p:cNvPr>
          <p:cNvSpPr txBox="1"/>
          <p:nvPr/>
        </p:nvSpPr>
        <p:spPr>
          <a:xfrm>
            <a:off x="6680581" y="2803166"/>
            <a:ext cx="1603059" cy="400110"/>
          </a:xfrm>
          <a:prstGeom prst="rect">
            <a:avLst/>
          </a:prstGeom>
          <a:noFill/>
          <a:ln>
            <a:solidFill>
              <a:schemeClr val="tx1"/>
            </a:solidFill>
          </a:ln>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Excess return </a:t>
            </a:r>
          </a:p>
        </p:txBody>
      </p:sp>
      <p:sp>
        <p:nvSpPr>
          <p:cNvPr id="37" name="文本框 36">
            <a:extLst>
              <a:ext uri="{FF2B5EF4-FFF2-40B4-BE49-F238E27FC236}">
                <a16:creationId xmlns:a16="http://schemas.microsoft.com/office/drawing/2014/main" id="{E1532867-8C02-4B3F-9909-242088D4182D}"/>
              </a:ext>
            </a:extLst>
          </p:cNvPr>
          <p:cNvSpPr txBox="1"/>
          <p:nvPr/>
        </p:nvSpPr>
        <p:spPr>
          <a:xfrm>
            <a:off x="1143000" y="5158257"/>
            <a:ext cx="3086100" cy="707886"/>
          </a:xfrm>
          <a:prstGeom prst="rect">
            <a:avLst/>
          </a:prstGeom>
          <a:noFill/>
          <a:ln>
            <a:solidFill>
              <a:schemeClr val="tx1"/>
            </a:solidFill>
          </a:ln>
        </p:spPr>
        <p:txBody>
          <a:bodyPr wrap="square" rtlCol="0">
            <a:spAutoFit/>
          </a:bodyPr>
          <a:lstStyle/>
          <a:p>
            <a:pPr algn="ctr"/>
            <a:r>
              <a:rPr lang="en-US" altLang="zh-CN" sz="2000" dirty="0">
                <a:latin typeface="Times New Roman" panose="02020603050405020304" pitchFamily="18" charset="0"/>
                <a:cs typeface="Times New Roman" panose="02020603050405020304" pitchFamily="18" charset="0"/>
              </a:rPr>
              <a:t>Cross sectional difference: fund characteristics</a:t>
            </a:r>
            <a:endParaRPr lang="zh-CN" altLang="en-US" sz="2000" dirty="0">
              <a:latin typeface="Times New Roman" panose="02020603050405020304" pitchFamily="18" charset="0"/>
              <a:cs typeface="Times New Roman" panose="02020603050405020304" pitchFamily="18" charset="0"/>
            </a:endParaRPr>
          </a:p>
        </p:txBody>
      </p:sp>
      <p:sp>
        <p:nvSpPr>
          <p:cNvPr id="48" name="文本框 47">
            <a:extLst>
              <a:ext uri="{FF2B5EF4-FFF2-40B4-BE49-F238E27FC236}">
                <a16:creationId xmlns:a16="http://schemas.microsoft.com/office/drawing/2014/main" id="{73446723-1890-48ED-979C-2D0DDCFA9018}"/>
              </a:ext>
            </a:extLst>
          </p:cNvPr>
          <p:cNvSpPr txBox="1"/>
          <p:nvPr/>
        </p:nvSpPr>
        <p:spPr>
          <a:xfrm>
            <a:off x="5276296" y="5153021"/>
            <a:ext cx="2860975" cy="707886"/>
          </a:xfrm>
          <a:prstGeom prst="rect">
            <a:avLst/>
          </a:prstGeom>
          <a:noFill/>
          <a:ln>
            <a:solidFill>
              <a:schemeClr val="tx1"/>
            </a:solidFill>
          </a:ln>
        </p:spPr>
        <p:txBody>
          <a:bodyPr wrap="square" rtlCol="0">
            <a:spAutoFit/>
          </a:bodyPr>
          <a:lstStyle>
            <a:defPPr>
              <a:defRPr lang="en-US"/>
            </a:defPPr>
            <a:lvl1pPr>
              <a:defRPr sz="2000">
                <a:latin typeface="Times New Roman" panose="02020603050405020304" pitchFamily="18" charset="0"/>
                <a:cs typeface="Times New Roman" panose="02020603050405020304" pitchFamily="18" charset="0"/>
              </a:defRPr>
            </a:lvl1pPr>
          </a:lstStyle>
          <a:p>
            <a:pPr algn="ctr"/>
            <a:r>
              <a:rPr lang="en-US" altLang="zh-CN" dirty="0"/>
              <a:t>Time series difference: </a:t>
            </a:r>
          </a:p>
          <a:p>
            <a:pPr algn="ctr"/>
            <a:r>
              <a:rPr lang="en-US" altLang="zh-CN" dirty="0"/>
              <a:t>market condition</a:t>
            </a:r>
            <a:endParaRPr lang="zh-CN" altLang="en-US" dirty="0"/>
          </a:p>
        </p:txBody>
      </p:sp>
      <p:sp>
        <p:nvSpPr>
          <p:cNvPr id="52" name="文本框 51">
            <a:extLst>
              <a:ext uri="{FF2B5EF4-FFF2-40B4-BE49-F238E27FC236}">
                <a16:creationId xmlns:a16="http://schemas.microsoft.com/office/drawing/2014/main" id="{F61B75B5-4D59-4B0E-BC8B-43DE482BB7F2}"/>
              </a:ext>
            </a:extLst>
          </p:cNvPr>
          <p:cNvSpPr txBox="1"/>
          <p:nvPr/>
        </p:nvSpPr>
        <p:spPr>
          <a:xfrm>
            <a:off x="761924" y="2651263"/>
            <a:ext cx="2450029" cy="707886"/>
          </a:xfrm>
          <a:prstGeom prst="rect">
            <a:avLst/>
          </a:prstGeom>
          <a:noFill/>
          <a:ln>
            <a:solidFill>
              <a:schemeClr val="tx1"/>
            </a:solidFill>
          </a:ln>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Receive the quality information signals</a:t>
            </a:r>
          </a:p>
        </p:txBody>
      </p:sp>
      <p:cxnSp>
        <p:nvCxnSpPr>
          <p:cNvPr id="54" name="直接箭头连接符 53">
            <a:extLst>
              <a:ext uri="{FF2B5EF4-FFF2-40B4-BE49-F238E27FC236}">
                <a16:creationId xmlns:a16="http://schemas.microsoft.com/office/drawing/2014/main" id="{C75CFF7D-BE5D-45F2-ACEF-F604AC186C56}"/>
              </a:ext>
            </a:extLst>
          </p:cNvPr>
          <p:cNvCxnSpPr>
            <a:cxnSpLocks/>
            <a:stCxn id="80" idx="3"/>
            <a:endCxn id="34" idx="1"/>
          </p:cNvCxnSpPr>
          <p:nvPr/>
        </p:nvCxnSpPr>
        <p:spPr>
          <a:xfrm flipV="1">
            <a:off x="6259494" y="3003221"/>
            <a:ext cx="421087" cy="19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a16="http://schemas.microsoft.com/office/drawing/2014/main" id="{DAB85C1A-3B7C-494E-B999-FE3FAD66594E}"/>
              </a:ext>
            </a:extLst>
          </p:cNvPr>
          <p:cNvSpPr txBox="1"/>
          <p:nvPr/>
        </p:nvSpPr>
        <p:spPr>
          <a:xfrm>
            <a:off x="3650051" y="2343486"/>
            <a:ext cx="2609443" cy="1323439"/>
          </a:xfrm>
          <a:prstGeom prst="rect">
            <a:avLst/>
          </a:prstGeom>
          <a:noFill/>
          <a:ln>
            <a:solidFill>
              <a:schemeClr val="tx1"/>
            </a:solidFill>
          </a:ln>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Increase the portfolio concentration to take advantage of valuable information.</a:t>
            </a:r>
          </a:p>
        </p:txBody>
      </p:sp>
      <p:sp>
        <p:nvSpPr>
          <p:cNvPr id="3" name="文本框 2">
            <a:extLst>
              <a:ext uri="{FF2B5EF4-FFF2-40B4-BE49-F238E27FC236}">
                <a16:creationId xmlns:a16="http://schemas.microsoft.com/office/drawing/2014/main" id="{07AFB50F-1334-4C91-87A0-E663B77362FA}"/>
              </a:ext>
            </a:extLst>
          </p:cNvPr>
          <p:cNvSpPr txBox="1"/>
          <p:nvPr/>
        </p:nvSpPr>
        <p:spPr>
          <a:xfrm>
            <a:off x="6259494" y="2524858"/>
            <a:ext cx="589280" cy="369332"/>
          </a:xfrm>
          <a:prstGeom prst="rect">
            <a:avLst/>
          </a:prstGeom>
          <a:noFill/>
        </p:spPr>
        <p:txBody>
          <a:bodyPr wrap="square" rtlCol="0">
            <a:spAutoFit/>
          </a:bodyPr>
          <a:lstStyle/>
          <a:p>
            <a:r>
              <a:rPr lang="zh-CN" altLang="en-US" dirty="0"/>
              <a:t>①</a:t>
            </a:r>
          </a:p>
        </p:txBody>
      </p:sp>
      <p:sp>
        <p:nvSpPr>
          <p:cNvPr id="33" name="文本框 32">
            <a:extLst>
              <a:ext uri="{FF2B5EF4-FFF2-40B4-BE49-F238E27FC236}">
                <a16:creationId xmlns:a16="http://schemas.microsoft.com/office/drawing/2014/main" id="{924D9067-7C1E-46B0-9116-B4E831954C7C}"/>
              </a:ext>
            </a:extLst>
          </p:cNvPr>
          <p:cNvSpPr txBox="1"/>
          <p:nvPr/>
        </p:nvSpPr>
        <p:spPr>
          <a:xfrm>
            <a:off x="712089" y="5137632"/>
            <a:ext cx="589280" cy="369332"/>
          </a:xfrm>
          <a:prstGeom prst="rect">
            <a:avLst/>
          </a:prstGeom>
          <a:noFill/>
        </p:spPr>
        <p:txBody>
          <a:bodyPr wrap="square" rtlCol="0">
            <a:spAutoFit/>
          </a:bodyPr>
          <a:lstStyle/>
          <a:p>
            <a:r>
              <a:rPr lang="zh-CN" altLang="en-US" dirty="0"/>
              <a:t>②</a:t>
            </a:r>
          </a:p>
        </p:txBody>
      </p:sp>
      <p:sp>
        <p:nvSpPr>
          <p:cNvPr id="35" name="文本框 34">
            <a:extLst>
              <a:ext uri="{FF2B5EF4-FFF2-40B4-BE49-F238E27FC236}">
                <a16:creationId xmlns:a16="http://schemas.microsoft.com/office/drawing/2014/main" id="{B499A45D-82DC-4D52-B3E9-8DBC90B0AC0B}"/>
              </a:ext>
            </a:extLst>
          </p:cNvPr>
          <p:cNvSpPr txBox="1"/>
          <p:nvPr/>
        </p:nvSpPr>
        <p:spPr>
          <a:xfrm>
            <a:off x="4803173" y="5133670"/>
            <a:ext cx="589280" cy="369332"/>
          </a:xfrm>
          <a:prstGeom prst="rect">
            <a:avLst/>
          </a:prstGeom>
          <a:noFill/>
        </p:spPr>
        <p:txBody>
          <a:bodyPr wrap="square" rtlCol="0">
            <a:spAutoFit/>
          </a:bodyPr>
          <a:lstStyle/>
          <a:p>
            <a:r>
              <a:rPr lang="zh-CN" altLang="en-US" dirty="0"/>
              <a:t>③</a:t>
            </a:r>
          </a:p>
        </p:txBody>
      </p:sp>
      <p:cxnSp>
        <p:nvCxnSpPr>
          <p:cNvPr id="12" name="直接箭头连接符 11">
            <a:extLst>
              <a:ext uri="{FF2B5EF4-FFF2-40B4-BE49-F238E27FC236}">
                <a16:creationId xmlns:a16="http://schemas.microsoft.com/office/drawing/2014/main" id="{9EB3C852-E3FD-4ED8-935C-1917B36BD55A}"/>
              </a:ext>
            </a:extLst>
          </p:cNvPr>
          <p:cNvCxnSpPr>
            <a:stCxn id="52" idx="3"/>
            <a:endCxn id="80" idx="1"/>
          </p:cNvCxnSpPr>
          <p:nvPr/>
        </p:nvCxnSpPr>
        <p:spPr>
          <a:xfrm>
            <a:off x="3211953" y="3005206"/>
            <a:ext cx="4380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箭头: 右 23">
            <a:extLst>
              <a:ext uri="{FF2B5EF4-FFF2-40B4-BE49-F238E27FC236}">
                <a16:creationId xmlns:a16="http://schemas.microsoft.com/office/drawing/2014/main" id="{32BB224B-3778-45B1-95F4-EF795F910A6D}"/>
              </a:ext>
            </a:extLst>
          </p:cNvPr>
          <p:cNvSpPr/>
          <p:nvPr/>
        </p:nvSpPr>
        <p:spPr>
          <a:xfrm>
            <a:off x="556183" y="4733490"/>
            <a:ext cx="7896937" cy="146082"/>
          </a:xfrm>
          <a:prstGeom prst="rightArrow">
            <a:avLst/>
          </a:prstGeom>
          <a:solidFill>
            <a:schemeClr val="accent1">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下 24">
            <a:extLst>
              <a:ext uri="{FF2B5EF4-FFF2-40B4-BE49-F238E27FC236}">
                <a16:creationId xmlns:a16="http://schemas.microsoft.com/office/drawing/2014/main" id="{5B9D46F0-A361-4C0B-A196-93BC1FF0CF1D}"/>
              </a:ext>
            </a:extLst>
          </p:cNvPr>
          <p:cNvSpPr/>
          <p:nvPr/>
        </p:nvSpPr>
        <p:spPr>
          <a:xfrm>
            <a:off x="4572000" y="4348480"/>
            <a:ext cx="426720" cy="352487"/>
          </a:xfrm>
          <a:prstGeom prst="downArrow">
            <a:avLst/>
          </a:prstGeom>
          <a:solidFill>
            <a:schemeClr val="accent1">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B1FC1797-F2A7-4C80-BF62-D1C3560ED854}"/>
              </a:ext>
            </a:extLst>
          </p:cNvPr>
          <p:cNvSpPr txBox="1"/>
          <p:nvPr/>
        </p:nvSpPr>
        <p:spPr>
          <a:xfrm>
            <a:off x="618376" y="1704352"/>
            <a:ext cx="7788370" cy="2486808"/>
          </a:xfrm>
          <a:prstGeom prst="rect">
            <a:avLst/>
          </a:prstGeom>
          <a:noFill/>
          <a:ln w="28575">
            <a:solidFill>
              <a:schemeClr val="accent6">
                <a:lumMod val="60000"/>
                <a:lumOff val="40000"/>
              </a:schemeClr>
            </a:solidFill>
            <a:prstDash val="dash"/>
          </a:ln>
        </p:spPr>
        <p:txBody>
          <a:bodyPr wrap="square" rtlCol="0">
            <a:spAutoFit/>
          </a:bodyPr>
          <a:lstStyle/>
          <a:p>
            <a:endParaRPr lang="zh-CN" altLang="en-US" dirty="0"/>
          </a:p>
        </p:txBody>
      </p:sp>
    </p:spTree>
    <p:extLst>
      <p:ext uri="{BB962C8B-B14F-4D97-AF65-F5344CB8AC3E}">
        <p14:creationId xmlns:p14="http://schemas.microsoft.com/office/powerpoint/2010/main" val="29157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a:xfrm>
            <a:off x="467361" y="243840"/>
            <a:ext cx="7886700" cy="1325563"/>
          </a:xfrm>
        </p:spPr>
        <p:txBody>
          <a:bodyPr/>
          <a:lstStyle/>
          <a:p>
            <a:r>
              <a:rPr lang="en-US" altLang="zh-CN" dirty="0">
                <a:latin typeface="Times New Roman" panose="02020603050405020304" pitchFamily="18" charset="0"/>
                <a:cs typeface="Times New Roman" panose="02020603050405020304" pitchFamily="18" charset="0"/>
              </a:rPr>
              <a:t>Introduction: Literature</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828D3BB4-8C45-4CFE-8EFA-0F46E9664BAB}" type="datetime1">
              <a:rPr lang="zh-CN" altLang="en-US" smtClean="0"/>
              <a:t>2020/5/1</a:t>
            </a:fld>
            <a:endParaRPr lang="zh-CN" altLang="en-US"/>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6</a:t>
            </a:fld>
            <a:endParaRPr lang="zh-CN" altLang="en-US"/>
          </a:p>
        </p:txBody>
      </p:sp>
      <p:sp>
        <p:nvSpPr>
          <p:cNvPr id="8" name="内容占位符 2">
            <a:extLst>
              <a:ext uri="{FF2B5EF4-FFF2-40B4-BE49-F238E27FC236}">
                <a16:creationId xmlns:a16="http://schemas.microsoft.com/office/drawing/2014/main" id="{62BB2DDE-FA80-4CB0-8129-804C7171C4FD}"/>
              </a:ext>
            </a:extLst>
          </p:cNvPr>
          <p:cNvSpPr>
            <a:spLocks noGrp="1"/>
          </p:cNvSpPr>
          <p:nvPr>
            <p:ph idx="1"/>
          </p:nvPr>
        </p:nvSpPr>
        <p:spPr>
          <a:xfrm>
            <a:off x="467362" y="1430179"/>
            <a:ext cx="7886700" cy="5065396"/>
          </a:xfrm>
        </p:spPr>
        <p:txBody>
          <a:bodyPr>
            <a:normAutofit/>
          </a:bodyPr>
          <a:lstStyle/>
          <a:p>
            <a:r>
              <a:rPr lang="en-US" altLang="zh-CN" dirty="0">
                <a:latin typeface="Times New Roman" panose="02020603050405020304" pitchFamily="18" charset="0"/>
                <a:cs typeface="Times New Roman" panose="02020603050405020304" pitchFamily="18" charset="0"/>
              </a:rPr>
              <a:t>Information Advantages</a:t>
            </a:r>
          </a:p>
          <a:p>
            <a:endParaRPr lang="en-US" altLang="zh-CN" sz="900" dirty="0">
              <a:latin typeface="Times New Roman" panose="02020603050405020304" pitchFamily="18" charset="0"/>
              <a:cs typeface="Times New Roman" panose="02020603050405020304" pitchFamily="18" charset="0"/>
            </a:endParaRPr>
          </a:p>
          <a:p>
            <a:pPr lvl="1"/>
            <a:r>
              <a:rPr lang="en-US" altLang="zh-CN" sz="2200" dirty="0">
                <a:latin typeface="Times New Roman" panose="02020603050405020304" pitchFamily="18" charset="0"/>
                <a:cs typeface="Times New Roman" panose="02020603050405020304" pitchFamily="18" charset="0"/>
              </a:rPr>
              <a:t>Treynor and Black (1973) find that a manager with strong beliefs about particular securities should give those securities disproportionate weight by increasing portfolio concentration. </a:t>
            </a:r>
          </a:p>
          <a:p>
            <a:pPr lvl="1"/>
            <a:r>
              <a:rPr lang="en-US" altLang="zh-CN" sz="2200" dirty="0">
                <a:latin typeface="Times New Roman" panose="02020603050405020304" pitchFamily="18" charset="0"/>
                <a:cs typeface="Times New Roman" panose="02020603050405020304" pitchFamily="18" charset="0"/>
              </a:rPr>
              <a:t>Cohen et al. (2010) find that the largest positions in a fund’s portfolio (i.e., the manager’s ‘‘best ideas’’) significantly outperform.</a:t>
            </a:r>
          </a:p>
          <a:p>
            <a:pPr lvl="1"/>
            <a:r>
              <a:rPr lang="en-US" altLang="zh-CN" sz="2200" dirty="0">
                <a:latin typeface="Times New Roman" panose="02020603050405020304" pitchFamily="18" charset="0"/>
                <a:cs typeface="Times New Roman" panose="02020603050405020304" pitchFamily="18" charset="0"/>
              </a:rPr>
              <a:t>Van </a:t>
            </a:r>
            <a:r>
              <a:rPr lang="en-US" altLang="zh-CN" sz="2200" dirty="0" err="1">
                <a:latin typeface="Times New Roman" panose="02020603050405020304" pitchFamily="18" charset="0"/>
                <a:cs typeface="Times New Roman" panose="02020603050405020304" pitchFamily="18" charset="0"/>
              </a:rPr>
              <a:t>Nieuwerburgh</a:t>
            </a:r>
            <a:r>
              <a:rPr lang="en-US" altLang="zh-CN" sz="2200" dirty="0">
                <a:latin typeface="Times New Roman" panose="02020603050405020304" pitchFamily="18" charset="0"/>
                <a:cs typeface="Times New Roman" panose="02020603050405020304" pitchFamily="18" charset="0"/>
              </a:rPr>
              <a:t> and </a:t>
            </a:r>
            <a:r>
              <a:rPr lang="en-US" altLang="zh-CN" sz="2200" dirty="0" err="1">
                <a:latin typeface="Times New Roman" panose="02020603050405020304" pitchFamily="18" charset="0"/>
                <a:cs typeface="Times New Roman" panose="02020603050405020304" pitchFamily="18" charset="0"/>
              </a:rPr>
              <a:t>Veldkamp</a:t>
            </a:r>
            <a:r>
              <a:rPr lang="en-US" altLang="zh-CN" sz="2200" dirty="0">
                <a:latin typeface="Times New Roman" panose="02020603050405020304" pitchFamily="18" charset="0"/>
                <a:cs typeface="Times New Roman" panose="02020603050405020304" pitchFamily="18" charset="0"/>
              </a:rPr>
              <a:t> (2010) consider the cost of information acquisition and find that a manager unwilling to undertake extensive search costs could also rationally hold a concentrated portfolio.</a:t>
            </a:r>
          </a:p>
        </p:txBody>
      </p:sp>
      <p:sp>
        <p:nvSpPr>
          <p:cNvPr id="9" name="页脚占位符 5">
            <a:extLst>
              <a:ext uri="{FF2B5EF4-FFF2-40B4-BE49-F238E27FC236}">
                <a16:creationId xmlns:a16="http://schemas.microsoft.com/office/drawing/2014/main" id="{84716708-646B-4E10-AB18-6512D6EA6734}"/>
              </a:ext>
            </a:extLst>
          </p:cNvPr>
          <p:cNvSpPr>
            <a:spLocks noGrp="1"/>
          </p:cNvSpPr>
          <p:nvPr>
            <p:ph type="ftr" sz="quarter" idx="11"/>
          </p:nvPr>
        </p:nvSpPr>
        <p:spPr>
          <a:xfrm>
            <a:off x="3028950" y="6356351"/>
            <a:ext cx="3086100" cy="365125"/>
          </a:xfrm>
        </p:spPr>
        <p:txBody>
          <a:bodyPr/>
          <a:lstStyle/>
          <a:p>
            <a:r>
              <a:rPr lang="zh-CN" altLang="en-US" dirty="0"/>
              <a:t>雷印如</a:t>
            </a:r>
          </a:p>
        </p:txBody>
      </p:sp>
    </p:spTree>
    <p:extLst>
      <p:ext uri="{BB962C8B-B14F-4D97-AF65-F5344CB8AC3E}">
        <p14:creationId xmlns:p14="http://schemas.microsoft.com/office/powerpoint/2010/main" val="3085812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a:xfrm>
            <a:off x="467361" y="243840"/>
            <a:ext cx="7886700" cy="1325563"/>
          </a:xfrm>
        </p:spPr>
        <p:txBody>
          <a:bodyPr/>
          <a:lstStyle/>
          <a:p>
            <a:r>
              <a:rPr lang="en-US" altLang="zh-CN" dirty="0">
                <a:latin typeface="Times New Roman" panose="02020603050405020304" pitchFamily="18" charset="0"/>
                <a:cs typeface="Times New Roman" panose="02020603050405020304" pitchFamily="18" charset="0"/>
              </a:rPr>
              <a:t>Introduction: Literature</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828D3BB4-8C45-4CFE-8EFA-0F46E9664BAB}" type="datetime1">
              <a:rPr lang="zh-CN" altLang="en-US" smtClean="0"/>
              <a:t>2020/5/1</a:t>
            </a:fld>
            <a:endParaRPr lang="zh-CN" altLang="en-US"/>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7</a:t>
            </a:fld>
            <a:endParaRPr lang="zh-CN" altLang="en-US"/>
          </a:p>
        </p:txBody>
      </p:sp>
      <p:sp>
        <p:nvSpPr>
          <p:cNvPr id="8" name="内容占位符 2">
            <a:extLst>
              <a:ext uri="{FF2B5EF4-FFF2-40B4-BE49-F238E27FC236}">
                <a16:creationId xmlns:a16="http://schemas.microsoft.com/office/drawing/2014/main" id="{62BB2DDE-FA80-4CB0-8129-804C7171C4FD}"/>
              </a:ext>
            </a:extLst>
          </p:cNvPr>
          <p:cNvSpPr>
            <a:spLocks noGrp="1"/>
          </p:cNvSpPr>
          <p:nvPr>
            <p:ph idx="1"/>
          </p:nvPr>
        </p:nvSpPr>
        <p:spPr>
          <a:xfrm>
            <a:off x="335280" y="1430179"/>
            <a:ext cx="8473439" cy="5065396"/>
          </a:xfrm>
        </p:spPr>
        <p:txBody>
          <a:bodyPr>
            <a:normAutofit/>
          </a:bodyPr>
          <a:lstStyle/>
          <a:p>
            <a:r>
              <a:rPr lang="en-US" altLang="zh-CN" dirty="0">
                <a:latin typeface="Times New Roman" panose="02020603050405020304" pitchFamily="18" charset="0"/>
                <a:cs typeface="Times New Roman" panose="02020603050405020304" pitchFamily="18" charset="0"/>
              </a:rPr>
              <a:t>Idiosyncratic Volatility </a:t>
            </a:r>
          </a:p>
          <a:p>
            <a:pPr lvl="1"/>
            <a:r>
              <a:rPr lang="en-US" altLang="zh-CN" sz="2200" dirty="0">
                <a:latin typeface="Times New Roman" panose="02020603050405020304" pitchFamily="18" charset="0"/>
                <a:cs typeface="Times New Roman" panose="02020603050405020304" pitchFamily="18" charset="0"/>
              </a:rPr>
              <a:t>Brown et al. (1996) show that fund managers with poor performance during the first half of the year will increase their volatility during the second half of the year, presumably as a gamble to rapidly improve their performance relative to other funds.</a:t>
            </a:r>
          </a:p>
          <a:p>
            <a:pPr lvl="1"/>
            <a:r>
              <a:rPr lang="en-US" altLang="zh-CN" sz="2200" dirty="0">
                <a:latin typeface="Times New Roman" panose="02020603050405020304" pitchFamily="18" charset="0"/>
                <a:cs typeface="Times New Roman" panose="02020603050405020304" pitchFamily="18" charset="0"/>
              </a:rPr>
              <a:t>Chevalier and Ellison (1997) and </a:t>
            </a:r>
            <a:r>
              <a:rPr lang="en-US" altLang="zh-CN" sz="2200" dirty="0" err="1">
                <a:latin typeface="Times New Roman" panose="02020603050405020304" pitchFamily="18" charset="0"/>
                <a:cs typeface="Times New Roman" panose="02020603050405020304" pitchFamily="18" charset="0"/>
              </a:rPr>
              <a:t>Sirri</a:t>
            </a:r>
            <a:r>
              <a:rPr lang="en-US" altLang="zh-CN" sz="2200" dirty="0">
                <a:latin typeface="Times New Roman" panose="02020603050405020304" pitchFamily="18" charset="0"/>
                <a:cs typeface="Times New Roman" panose="02020603050405020304" pitchFamily="18" charset="0"/>
              </a:rPr>
              <a:t> and </a:t>
            </a:r>
            <a:r>
              <a:rPr lang="en-US" altLang="zh-CN" sz="2200" dirty="0" err="1">
                <a:latin typeface="Times New Roman" panose="02020603050405020304" pitchFamily="18" charset="0"/>
                <a:cs typeface="Times New Roman" panose="02020603050405020304" pitchFamily="18" charset="0"/>
              </a:rPr>
              <a:t>Tufano</a:t>
            </a:r>
            <a:r>
              <a:rPr lang="en-US" altLang="zh-CN" sz="2200" dirty="0">
                <a:latin typeface="Times New Roman" panose="02020603050405020304" pitchFamily="18" charset="0"/>
                <a:cs typeface="Times New Roman" panose="02020603050405020304" pitchFamily="18" charset="0"/>
              </a:rPr>
              <a:t> (1998), find </a:t>
            </a:r>
            <a:r>
              <a:rPr lang="en-US" altLang="zh-CN" sz="2200" dirty="0">
                <a:solidFill>
                  <a:srgbClr val="FF0000"/>
                </a:solidFill>
                <a:latin typeface="Times New Roman" panose="02020603050405020304" pitchFamily="18" charset="0"/>
                <a:cs typeface="Times New Roman" panose="02020603050405020304" pitchFamily="18" charset="0"/>
              </a:rPr>
              <a:t>convexity in the relation between fund performance and flows</a:t>
            </a:r>
            <a:r>
              <a:rPr lang="en-US" altLang="zh-CN" sz="2200" dirty="0">
                <a:latin typeface="Times New Roman" panose="02020603050405020304" pitchFamily="18" charset="0"/>
                <a:cs typeface="Times New Roman" panose="02020603050405020304" pitchFamily="18" charset="0"/>
              </a:rPr>
              <a:t>. In this environment, idiosyncratic volatility can benefit the fund manager by increasing the likelihood of being one of the best performing funds.</a:t>
            </a:r>
          </a:p>
          <a:p>
            <a:pPr lvl="1"/>
            <a:r>
              <a:rPr lang="en-US" altLang="zh-CN" sz="2200" dirty="0" err="1">
                <a:latin typeface="Times New Roman" panose="02020603050405020304" pitchFamily="18" charset="0"/>
                <a:cs typeface="Times New Roman" panose="02020603050405020304" pitchFamily="18" charset="0"/>
              </a:rPr>
              <a:t>Kacperczyk</a:t>
            </a:r>
            <a:r>
              <a:rPr lang="en-US" altLang="zh-CN" sz="2200" dirty="0">
                <a:latin typeface="Times New Roman" panose="02020603050405020304" pitchFamily="18" charset="0"/>
                <a:cs typeface="Times New Roman" panose="02020603050405020304" pitchFamily="18" charset="0"/>
              </a:rPr>
              <a:t> et al. (2005) that the increase in idiosyncratic volatility that can be expected from increased concentration could actually benefit the fund manager if the costs of poor performance are small relative to the benefits of good performance. </a:t>
            </a:r>
          </a:p>
        </p:txBody>
      </p:sp>
      <p:sp>
        <p:nvSpPr>
          <p:cNvPr id="9" name="页脚占位符 5">
            <a:extLst>
              <a:ext uri="{FF2B5EF4-FFF2-40B4-BE49-F238E27FC236}">
                <a16:creationId xmlns:a16="http://schemas.microsoft.com/office/drawing/2014/main" id="{84716708-646B-4E10-AB18-6512D6EA6734}"/>
              </a:ext>
            </a:extLst>
          </p:cNvPr>
          <p:cNvSpPr>
            <a:spLocks noGrp="1"/>
          </p:cNvSpPr>
          <p:nvPr>
            <p:ph type="ftr" sz="quarter" idx="11"/>
          </p:nvPr>
        </p:nvSpPr>
        <p:spPr>
          <a:xfrm>
            <a:off x="3028950" y="6356351"/>
            <a:ext cx="3086100" cy="365125"/>
          </a:xfrm>
        </p:spPr>
        <p:txBody>
          <a:bodyPr/>
          <a:lstStyle/>
          <a:p>
            <a:r>
              <a:rPr lang="zh-CN" altLang="en-US" dirty="0"/>
              <a:t>雷印如</a:t>
            </a:r>
          </a:p>
        </p:txBody>
      </p:sp>
    </p:spTree>
    <p:extLst>
      <p:ext uri="{BB962C8B-B14F-4D97-AF65-F5344CB8AC3E}">
        <p14:creationId xmlns:p14="http://schemas.microsoft.com/office/powerpoint/2010/main" val="2314610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Introduction: Literature</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828D3BB4-8C45-4CFE-8EFA-0F46E9664BAB}" type="datetime1">
              <a:rPr lang="zh-CN" altLang="en-US" smtClean="0"/>
              <a:t>2020/5/1</a:t>
            </a:fld>
            <a:endParaRPr lang="zh-CN" altLang="en-US"/>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8</a:t>
            </a:fld>
            <a:endParaRPr lang="zh-CN" altLang="en-US"/>
          </a:p>
        </p:txBody>
      </p:sp>
      <p:sp>
        <p:nvSpPr>
          <p:cNvPr id="8" name="内容占位符 2">
            <a:extLst>
              <a:ext uri="{FF2B5EF4-FFF2-40B4-BE49-F238E27FC236}">
                <a16:creationId xmlns:a16="http://schemas.microsoft.com/office/drawing/2014/main" id="{62BB2DDE-FA80-4CB0-8129-804C7171C4FD}"/>
              </a:ext>
            </a:extLst>
          </p:cNvPr>
          <p:cNvSpPr>
            <a:spLocks noGrp="1"/>
          </p:cNvSpPr>
          <p:nvPr>
            <p:ph idx="1"/>
          </p:nvPr>
        </p:nvSpPr>
        <p:spPr>
          <a:xfrm>
            <a:off x="424370" y="1513841"/>
            <a:ext cx="8295260" cy="4640264"/>
          </a:xfrm>
        </p:spPr>
        <p:txBody>
          <a:bodyPr>
            <a:normAutofit/>
          </a:bodyPr>
          <a:lstStyle/>
          <a:p>
            <a:r>
              <a:rPr lang="en-US" altLang="zh-CN" sz="3200" dirty="0">
                <a:latin typeface="Times New Roman" panose="02020603050405020304" pitchFamily="18" charset="0"/>
                <a:cs typeface="Times New Roman" panose="02020603050405020304" pitchFamily="18" charset="0"/>
              </a:rPr>
              <a:t>In our analysis, we focus on information-based explanations for increasing concentration.</a:t>
            </a:r>
          </a:p>
          <a:p>
            <a:endParaRPr lang="en-US" altLang="zh-CN" sz="400"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Kim (2013) finds the apparent convexity of the relation has diminished during the previous two decades.</a:t>
            </a:r>
          </a:p>
          <a:p>
            <a:pPr lvl="1"/>
            <a:r>
              <a:rPr lang="en-US" altLang="zh-CN" dirty="0">
                <a:latin typeface="Times New Roman" panose="02020603050405020304" pitchFamily="18" charset="0"/>
                <a:cs typeface="Times New Roman" panose="02020603050405020304" pitchFamily="18" charset="0"/>
              </a:rPr>
              <a:t>Clifford et al. (2014) show that the convex relation is driven by a large number of very small funds and that the majority of assets in the industry are held by funds subject to a linear relation.</a:t>
            </a:r>
          </a:p>
          <a:p>
            <a:pPr lvl="1"/>
            <a:r>
              <a:rPr lang="en-US" altLang="zh-CN" dirty="0">
                <a:latin typeface="Times New Roman" panose="02020603050405020304" pitchFamily="18" charset="0"/>
                <a:cs typeface="Times New Roman" panose="02020603050405020304" pitchFamily="18" charset="0"/>
              </a:rPr>
              <a:t>Among corporate bond funds, Chen and Qin (2017) find no evidence of a convex flow-performance relation, and Goldstein et al. (2017) contend the relation is concave.</a:t>
            </a:r>
          </a:p>
        </p:txBody>
      </p:sp>
      <p:sp>
        <p:nvSpPr>
          <p:cNvPr id="9" name="页脚占位符 5">
            <a:extLst>
              <a:ext uri="{FF2B5EF4-FFF2-40B4-BE49-F238E27FC236}">
                <a16:creationId xmlns:a16="http://schemas.microsoft.com/office/drawing/2014/main" id="{84716708-646B-4E10-AB18-6512D6EA6734}"/>
              </a:ext>
            </a:extLst>
          </p:cNvPr>
          <p:cNvSpPr>
            <a:spLocks noGrp="1"/>
          </p:cNvSpPr>
          <p:nvPr>
            <p:ph type="ftr" sz="quarter" idx="11"/>
          </p:nvPr>
        </p:nvSpPr>
        <p:spPr>
          <a:xfrm>
            <a:off x="3028950" y="6356351"/>
            <a:ext cx="3086100" cy="365125"/>
          </a:xfrm>
        </p:spPr>
        <p:txBody>
          <a:bodyPr/>
          <a:lstStyle/>
          <a:p>
            <a:r>
              <a:rPr lang="zh-CN" altLang="en-US" dirty="0"/>
              <a:t>雷印如</a:t>
            </a:r>
          </a:p>
        </p:txBody>
      </p:sp>
    </p:spTree>
    <p:extLst>
      <p:ext uri="{BB962C8B-B14F-4D97-AF65-F5344CB8AC3E}">
        <p14:creationId xmlns:p14="http://schemas.microsoft.com/office/powerpoint/2010/main" val="2266937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2A336-CAFD-4F43-861E-247E3438BC29}"/>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Introduction: Literature</a:t>
            </a:r>
          </a:p>
        </p:txBody>
      </p:sp>
      <p:sp>
        <p:nvSpPr>
          <p:cNvPr id="5" name="日期占位符 4">
            <a:extLst>
              <a:ext uri="{FF2B5EF4-FFF2-40B4-BE49-F238E27FC236}">
                <a16:creationId xmlns:a16="http://schemas.microsoft.com/office/drawing/2014/main" id="{A1E5E346-4579-450C-8E02-2DA959A8F88D}"/>
              </a:ext>
            </a:extLst>
          </p:cNvPr>
          <p:cNvSpPr>
            <a:spLocks noGrp="1"/>
          </p:cNvSpPr>
          <p:nvPr>
            <p:ph type="dt" sz="half" idx="10"/>
          </p:nvPr>
        </p:nvSpPr>
        <p:spPr/>
        <p:txBody>
          <a:bodyPr/>
          <a:lstStyle/>
          <a:p>
            <a:fld id="{828D3BB4-8C45-4CFE-8EFA-0F46E9664BAB}" type="datetime1">
              <a:rPr lang="zh-CN" altLang="en-US" smtClean="0"/>
              <a:t>2020/5/1</a:t>
            </a:fld>
            <a:endParaRPr lang="zh-CN" altLang="en-US"/>
          </a:p>
        </p:txBody>
      </p:sp>
      <p:sp>
        <p:nvSpPr>
          <p:cNvPr id="7" name="灯片编号占位符 6">
            <a:extLst>
              <a:ext uri="{FF2B5EF4-FFF2-40B4-BE49-F238E27FC236}">
                <a16:creationId xmlns:a16="http://schemas.microsoft.com/office/drawing/2014/main" id="{0F131A1A-64AB-4583-960D-FCDB9FB58A7E}"/>
              </a:ext>
            </a:extLst>
          </p:cNvPr>
          <p:cNvSpPr>
            <a:spLocks noGrp="1"/>
          </p:cNvSpPr>
          <p:nvPr>
            <p:ph type="sldNum" sz="quarter" idx="12"/>
          </p:nvPr>
        </p:nvSpPr>
        <p:spPr/>
        <p:txBody>
          <a:bodyPr/>
          <a:lstStyle/>
          <a:p>
            <a:fld id="{6131721A-95F3-4C10-B9AE-0F28F1BB9086}" type="slidenum">
              <a:rPr lang="zh-CN" altLang="en-US" smtClean="0"/>
              <a:t>9</a:t>
            </a:fld>
            <a:endParaRPr lang="zh-CN" altLang="en-US"/>
          </a:p>
        </p:txBody>
      </p:sp>
      <p:sp>
        <p:nvSpPr>
          <p:cNvPr id="8" name="内容占位符 2">
            <a:extLst>
              <a:ext uri="{FF2B5EF4-FFF2-40B4-BE49-F238E27FC236}">
                <a16:creationId xmlns:a16="http://schemas.microsoft.com/office/drawing/2014/main" id="{62BB2DDE-FA80-4CB0-8129-804C7171C4FD}"/>
              </a:ext>
            </a:extLst>
          </p:cNvPr>
          <p:cNvSpPr>
            <a:spLocks noGrp="1"/>
          </p:cNvSpPr>
          <p:nvPr>
            <p:ph idx="1"/>
          </p:nvPr>
        </p:nvSpPr>
        <p:spPr>
          <a:xfrm>
            <a:off x="424370" y="1513841"/>
            <a:ext cx="8295260" cy="4640264"/>
          </a:xfrm>
        </p:spPr>
        <p:txBody>
          <a:bodyPr>
            <a:normAutofit/>
          </a:bodyPr>
          <a:lstStyle/>
          <a:p>
            <a:r>
              <a:rPr lang="en-US" altLang="zh-CN" dirty="0">
                <a:latin typeface="Times New Roman" panose="02020603050405020304" pitchFamily="18" charset="0"/>
                <a:cs typeface="Times New Roman" panose="02020603050405020304" pitchFamily="18" charset="0"/>
              </a:rPr>
              <a:t>A mutual fund manager must still balance the expected benefits from increasing concentration against the expected costs.</a:t>
            </a:r>
            <a:endParaRPr lang="en-US" altLang="zh-CN" sz="300" dirty="0">
              <a:latin typeface="Times New Roman" panose="02020603050405020304" pitchFamily="18" charset="0"/>
              <a:cs typeface="Times New Roman" panose="02020603050405020304" pitchFamily="18" charset="0"/>
            </a:endParaRPr>
          </a:p>
          <a:p>
            <a:pPr lvl="1"/>
            <a:r>
              <a:rPr lang="en-US" altLang="zh-CN" dirty="0" err="1">
                <a:latin typeface="Times New Roman" panose="02020603050405020304" pitchFamily="18" charset="0"/>
                <a:cs typeface="Times New Roman" panose="02020603050405020304" pitchFamily="18" charset="0"/>
              </a:rPr>
              <a:t>Keim</a:t>
            </a:r>
            <a:r>
              <a:rPr lang="en-US" altLang="zh-CN" dirty="0">
                <a:latin typeface="Times New Roman" panose="02020603050405020304" pitchFamily="18" charset="0"/>
                <a:cs typeface="Times New Roman" panose="02020603050405020304" pitchFamily="18" charset="0"/>
              </a:rPr>
              <a:t> and </a:t>
            </a:r>
            <a:r>
              <a:rPr lang="en-US" altLang="zh-CN" dirty="0" err="1">
                <a:latin typeface="Times New Roman" panose="02020603050405020304" pitchFamily="18" charset="0"/>
                <a:cs typeface="Times New Roman" panose="02020603050405020304" pitchFamily="18" charset="0"/>
              </a:rPr>
              <a:t>Madhavan</a:t>
            </a:r>
            <a:r>
              <a:rPr lang="en-US" altLang="zh-CN" dirty="0">
                <a:latin typeface="Times New Roman" panose="02020603050405020304" pitchFamily="18" charset="0"/>
                <a:cs typeface="Times New Roman" panose="02020603050405020304" pitchFamily="18" charset="0"/>
              </a:rPr>
              <a:t> (1997) show that transaction costs for institutional traders increase with trade size.</a:t>
            </a:r>
          </a:p>
          <a:p>
            <a:pPr lvl="1"/>
            <a:r>
              <a:rPr lang="en-US" altLang="zh-CN" dirty="0">
                <a:latin typeface="Times New Roman" panose="02020603050405020304" pitchFamily="18" charset="0"/>
                <a:cs typeface="Times New Roman" panose="02020603050405020304" pitchFamily="18" charset="0"/>
              </a:rPr>
              <a:t>Sapp and Yan (2008) find evidence that relatively concentrated funds do suffer liquidity problems.</a:t>
            </a:r>
          </a:p>
          <a:p>
            <a:pPr lvl="1"/>
            <a:r>
              <a:rPr lang="en-US" altLang="zh-CN" dirty="0">
                <a:latin typeface="Times New Roman" panose="02020603050405020304" pitchFamily="18" charset="0"/>
                <a:cs typeface="Times New Roman" panose="02020603050405020304" pitchFamily="18" charset="0"/>
              </a:rPr>
              <a:t>Fulkerson and Riley (2017) show that higher concentration funds experience per-dollar liquidity-motivated trading costs more than twice the magnitude of that experienced by lower concentration funds.</a:t>
            </a:r>
          </a:p>
        </p:txBody>
      </p:sp>
      <p:sp>
        <p:nvSpPr>
          <p:cNvPr id="9" name="页脚占位符 5">
            <a:extLst>
              <a:ext uri="{FF2B5EF4-FFF2-40B4-BE49-F238E27FC236}">
                <a16:creationId xmlns:a16="http://schemas.microsoft.com/office/drawing/2014/main" id="{84716708-646B-4E10-AB18-6512D6EA6734}"/>
              </a:ext>
            </a:extLst>
          </p:cNvPr>
          <p:cNvSpPr>
            <a:spLocks noGrp="1"/>
          </p:cNvSpPr>
          <p:nvPr>
            <p:ph type="ftr" sz="quarter" idx="11"/>
          </p:nvPr>
        </p:nvSpPr>
        <p:spPr>
          <a:xfrm>
            <a:off x="3028950" y="6356351"/>
            <a:ext cx="3086100" cy="365125"/>
          </a:xfrm>
        </p:spPr>
        <p:txBody>
          <a:bodyPr/>
          <a:lstStyle/>
          <a:p>
            <a:r>
              <a:rPr lang="zh-CN" altLang="en-US" dirty="0"/>
              <a:t>雷印如</a:t>
            </a:r>
          </a:p>
        </p:txBody>
      </p:sp>
    </p:spTree>
    <p:extLst>
      <p:ext uri="{BB962C8B-B14F-4D97-AF65-F5344CB8AC3E}">
        <p14:creationId xmlns:p14="http://schemas.microsoft.com/office/powerpoint/2010/main" val="104819974"/>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13787</TotalTime>
  <Words>2259</Words>
  <Application>Microsoft Office PowerPoint</Application>
  <PresentationFormat>全屏显示(4:3)</PresentationFormat>
  <Paragraphs>296</Paragraphs>
  <Slides>32</Slides>
  <Notes>23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32</vt:i4>
      </vt:variant>
    </vt:vector>
  </HeadingPairs>
  <TitlesOfParts>
    <vt:vector size="41" baseType="lpstr">
      <vt:lpstr>等线</vt:lpstr>
      <vt:lpstr>黑体</vt:lpstr>
      <vt:lpstr>Arial</vt:lpstr>
      <vt:lpstr>Calibri</vt:lpstr>
      <vt:lpstr>Calibri Light</vt:lpstr>
      <vt:lpstr>Cambria Math</vt:lpstr>
      <vt:lpstr>Times New Roman</vt:lpstr>
      <vt:lpstr>Wingdings</vt:lpstr>
      <vt:lpstr>Office 主题​​</vt:lpstr>
      <vt:lpstr>PowerPoint 演示文稿</vt:lpstr>
      <vt:lpstr>PowerPoint 演示文稿</vt:lpstr>
      <vt:lpstr>Portfolio concentration and mutual fund performance</vt:lpstr>
      <vt:lpstr>Outline</vt:lpstr>
      <vt:lpstr>Outline</vt:lpstr>
      <vt:lpstr>Introduction: Literature</vt:lpstr>
      <vt:lpstr>Introduction: Literature</vt:lpstr>
      <vt:lpstr>Introduction: Literature</vt:lpstr>
      <vt:lpstr>Introduction: Literature</vt:lpstr>
      <vt:lpstr>Research Design: Data</vt:lpstr>
      <vt:lpstr>Research Design: Data</vt:lpstr>
      <vt:lpstr>Measuring concentration</vt:lpstr>
      <vt:lpstr>Mutual Fund Concentration</vt:lpstr>
      <vt:lpstr>Mutual Fund Concentration</vt:lpstr>
      <vt:lpstr>Mutual Fund Concentration</vt:lpstr>
      <vt:lpstr>Measuring Performance</vt:lpstr>
      <vt:lpstr>Why t-statistics?</vt:lpstr>
      <vt:lpstr>The relation between concentration and performance</vt:lpstr>
      <vt:lpstr>Variation in the relation between concentration and performance</vt:lpstr>
      <vt:lpstr>Cross-sectional variation</vt:lpstr>
      <vt:lpstr>PowerPoint 演示文稿</vt:lpstr>
      <vt:lpstr>The relation between concentration and performance</vt:lpstr>
      <vt:lpstr>PowerPoint 演示文稿</vt:lpstr>
      <vt:lpstr>PowerPoint 演示文稿</vt:lpstr>
      <vt:lpstr>PowerPoint 演示文稿</vt:lpstr>
      <vt:lpstr>The relation between concentration and performance</vt:lpstr>
      <vt:lpstr>Results  </vt:lpstr>
      <vt:lpstr>Robustness </vt:lpstr>
      <vt:lpstr>Robustness </vt:lpstr>
      <vt:lpstr>Robustness-A </vt:lpstr>
      <vt:lpstr>Robustness-B</vt:lpstr>
      <vt:lpstr>Robustness-C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Betting against beta</dc:title>
  <dc:creator>李 玥阳</dc:creator>
  <cp:lastModifiedBy>Lei Yinru</cp:lastModifiedBy>
  <cp:revision>549</cp:revision>
  <dcterms:created xsi:type="dcterms:W3CDTF">2018-05-20T16:38:52Z</dcterms:created>
  <dcterms:modified xsi:type="dcterms:W3CDTF">2020-05-01T14:29:00Z</dcterms:modified>
</cp:coreProperties>
</file>