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361" r:id="rId3"/>
    <p:sldId id="326" r:id="rId4"/>
    <p:sldId id="362" r:id="rId5"/>
    <p:sldId id="363" r:id="rId6"/>
    <p:sldId id="364" r:id="rId7"/>
    <p:sldId id="365" r:id="rId8"/>
    <p:sldId id="366" r:id="rId9"/>
    <p:sldId id="506" r:id="rId10"/>
    <p:sldId id="397" r:id="rId11"/>
    <p:sldId id="544" r:id="rId12"/>
    <p:sldId id="445" r:id="rId13"/>
    <p:sldId id="499" r:id="rId14"/>
    <p:sldId id="501" r:id="rId15"/>
    <p:sldId id="502" r:id="rId16"/>
    <p:sldId id="500" r:id="rId17"/>
    <p:sldId id="503" r:id="rId18"/>
    <p:sldId id="504" r:id="rId19"/>
    <p:sldId id="505" r:id="rId20"/>
    <p:sldId id="396" r:id="rId21"/>
    <p:sldId id="530" r:id="rId22"/>
    <p:sldId id="535" r:id="rId23"/>
    <p:sldId id="536" r:id="rId24"/>
    <p:sldId id="537" r:id="rId25"/>
    <p:sldId id="538" r:id="rId26"/>
    <p:sldId id="539" r:id="rId27"/>
    <p:sldId id="540" r:id="rId28"/>
    <p:sldId id="531" r:id="rId29"/>
    <p:sldId id="532" r:id="rId30"/>
    <p:sldId id="533" r:id="rId31"/>
    <p:sldId id="534" r:id="rId32"/>
    <p:sldId id="541" r:id="rId33"/>
    <p:sldId id="392" r:id="rId34"/>
    <p:sldId id="521" r:id="rId35"/>
    <p:sldId id="522" r:id="rId36"/>
    <p:sldId id="523" r:id="rId37"/>
    <p:sldId id="517" r:id="rId38"/>
    <p:sldId id="518" r:id="rId39"/>
    <p:sldId id="520" r:id="rId40"/>
    <p:sldId id="507" r:id="rId41"/>
    <p:sldId id="524" r:id="rId42"/>
    <p:sldId id="508" r:id="rId43"/>
    <p:sldId id="509" r:id="rId44"/>
    <p:sldId id="510" r:id="rId45"/>
    <p:sldId id="525" r:id="rId46"/>
    <p:sldId id="542" r:id="rId47"/>
    <p:sldId id="511" r:id="rId48"/>
    <p:sldId id="526" r:id="rId49"/>
    <p:sldId id="527" r:id="rId50"/>
    <p:sldId id="512" r:id="rId51"/>
    <p:sldId id="528" r:id="rId52"/>
    <p:sldId id="543" r:id="rId53"/>
    <p:sldId id="529" r:id="rId54"/>
    <p:sldId id="513" r:id="rId55"/>
    <p:sldId id="38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82412" autoAdjust="0"/>
  </p:normalViewPr>
  <p:slideViewPr>
    <p:cSldViewPr snapToGrid="0">
      <p:cViewPr varScale="1">
        <p:scale>
          <a:sx n="71" d="100"/>
          <a:sy n="71" d="100"/>
        </p:scale>
        <p:origin x="1637"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2020/5/16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11325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336793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394138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3152665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301645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666640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1530960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70030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882032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106956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382072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231812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436111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558495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1017268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3023460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26221244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29855783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1464209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29</a:t>
            </a:fld>
            <a:endParaRPr lang="zh-CN" altLang="en-US"/>
          </a:p>
        </p:txBody>
      </p:sp>
    </p:spTree>
    <p:extLst>
      <p:ext uri="{BB962C8B-B14F-4D97-AF65-F5344CB8AC3E}">
        <p14:creationId xmlns:p14="http://schemas.microsoft.com/office/powerpoint/2010/main" val="4051781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30</a:t>
            </a:fld>
            <a:endParaRPr lang="zh-CN" altLang="en-US"/>
          </a:p>
        </p:txBody>
      </p:sp>
    </p:spTree>
    <p:extLst>
      <p:ext uri="{BB962C8B-B14F-4D97-AF65-F5344CB8AC3E}">
        <p14:creationId xmlns:p14="http://schemas.microsoft.com/office/powerpoint/2010/main" val="15106769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31</a:t>
            </a:fld>
            <a:endParaRPr lang="zh-CN" altLang="en-US"/>
          </a:p>
        </p:txBody>
      </p:sp>
    </p:spTree>
    <p:extLst>
      <p:ext uri="{BB962C8B-B14F-4D97-AF65-F5344CB8AC3E}">
        <p14:creationId xmlns:p14="http://schemas.microsoft.com/office/powerpoint/2010/main" val="321746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4387248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32</a:t>
            </a:fld>
            <a:endParaRPr lang="zh-CN" altLang="en-US"/>
          </a:p>
        </p:txBody>
      </p:sp>
    </p:spTree>
    <p:extLst>
      <p:ext uri="{BB962C8B-B14F-4D97-AF65-F5344CB8AC3E}">
        <p14:creationId xmlns:p14="http://schemas.microsoft.com/office/powerpoint/2010/main" val="6655135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33</a:t>
            </a:fld>
            <a:endParaRPr lang="zh-CN" altLang="en-US"/>
          </a:p>
        </p:txBody>
      </p:sp>
    </p:spTree>
    <p:extLst>
      <p:ext uri="{BB962C8B-B14F-4D97-AF65-F5344CB8AC3E}">
        <p14:creationId xmlns:p14="http://schemas.microsoft.com/office/powerpoint/2010/main" val="291760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34</a:t>
            </a:fld>
            <a:endParaRPr lang="zh-CN" altLang="en-US"/>
          </a:p>
        </p:txBody>
      </p:sp>
    </p:spTree>
    <p:extLst>
      <p:ext uri="{BB962C8B-B14F-4D97-AF65-F5344CB8AC3E}">
        <p14:creationId xmlns:p14="http://schemas.microsoft.com/office/powerpoint/2010/main" val="634463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35</a:t>
            </a:fld>
            <a:endParaRPr lang="zh-CN" altLang="en-US"/>
          </a:p>
        </p:txBody>
      </p:sp>
    </p:spTree>
    <p:extLst>
      <p:ext uri="{BB962C8B-B14F-4D97-AF65-F5344CB8AC3E}">
        <p14:creationId xmlns:p14="http://schemas.microsoft.com/office/powerpoint/2010/main" val="2948058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36</a:t>
            </a:fld>
            <a:endParaRPr lang="zh-CN" altLang="en-US"/>
          </a:p>
        </p:txBody>
      </p:sp>
    </p:spTree>
    <p:extLst>
      <p:ext uri="{BB962C8B-B14F-4D97-AF65-F5344CB8AC3E}">
        <p14:creationId xmlns:p14="http://schemas.microsoft.com/office/powerpoint/2010/main" val="1633550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37</a:t>
            </a:fld>
            <a:endParaRPr lang="zh-CN" altLang="en-US"/>
          </a:p>
        </p:txBody>
      </p:sp>
    </p:spTree>
    <p:extLst>
      <p:ext uri="{BB962C8B-B14F-4D97-AF65-F5344CB8AC3E}">
        <p14:creationId xmlns:p14="http://schemas.microsoft.com/office/powerpoint/2010/main" val="40407722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38</a:t>
            </a:fld>
            <a:endParaRPr lang="zh-CN" altLang="en-US"/>
          </a:p>
        </p:txBody>
      </p:sp>
    </p:spTree>
    <p:extLst>
      <p:ext uri="{BB962C8B-B14F-4D97-AF65-F5344CB8AC3E}">
        <p14:creationId xmlns:p14="http://schemas.microsoft.com/office/powerpoint/2010/main" val="42907478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39</a:t>
            </a:fld>
            <a:endParaRPr lang="zh-CN" altLang="en-US"/>
          </a:p>
        </p:txBody>
      </p:sp>
    </p:spTree>
    <p:extLst>
      <p:ext uri="{BB962C8B-B14F-4D97-AF65-F5344CB8AC3E}">
        <p14:creationId xmlns:p14="http://schemas.microsoft.com/office/powerpoint/2010/main" val="2398179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40</a:t>
            </a:fld>
            <a:endParaRPr lang="zh-CN" altLang="en-US"/>
          </a:p>
        </p:txBody>
      </p:sp>
    </p:spTree>
    <p:extLst>
      <p:ext uri="{BB962C8B-B14F-4D97-AF65-F5344CB8AC3E}">
        <p14:creationId xmlns:p14="http://schemas.microsoft.com/office/powerpoint/2010/main" val="483617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41</a:t>
            </a:fld>
            <a:endParaRPr lang="zh-CN" altLang="en-US"/>
          </a:p>
        </p:txBody>
      </p:sp>
    </p:spTree>
    <p:extLst>
      <p:ext uri="{BB962C8B-B14F-4D97-AF65-F5344CB8AC3E}">
        <p14:creationId xmlns:p14="http://schemas.microsoft.com/office/powerpoint/2010/main" val="180444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1084320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42</a:t>
            </a:fld>
            <a:endParaRPr lang="zh-CN" altLang="en-US"/>
          </a:p>
        </p:txBody>
      </p:sp>
    </p:spTree>
    <p:extLst>
      <p:ext uri="{BB962C8B-B14F-4D97-AF65-F5344CB8AC3E}">
        <p14:creationId xmlns:p14="http://schemas.microsoft.com/office/powerpoint/2010/main" val="152238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43</a:t>
            </a:fld>
            <a:endParaRPr lang="zh-CN" altLang="en-US"/>
          </a:p>
        </p:txBody>
      </p:sp>
    </p:spTree>
    <p:extLst>
      <p:ext uri="{BB962C8B-B14F-4D97-AF65-F5344CB8AC3E}">
        <p14:creationId xmlns:p14="http://schemas.microsoft.com/office/powerpoint/2010/main" val="3599247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44</a:t>
            </a:fld>
            <a:endParaRPr lang="zh-CN" altLang="en-US"/>
          </a:p>
        </p:txBody>
      </p:sp>
    </p:spTree>
    <p:extLst>
      <p:ext uri="{BB962C8B-B14F-4D97-AF65-F5344CB8AC3E}">
        <p14:creationId xmlns:p14="http://schemas.microsoft.com/office/powerpoint/2010/main" val="40841263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45</a:t>
            </a:fld>
            <a:endParaRPr lang="zh-CN" altLang="en-US"/>
          </a:p>
        </p:txBody>
      </p:sp>
    </p:spTree>
    <p:extLst>
      <p:ext uri="{BB962C8B-B14F-4D97-AF65-F5344CB8AC3E}">
        <p14:creationId xmlns:p14="http://schemas.microsoft.com/office/powerpoint/2010/main" val="4173420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46</a:t>
            </a:fld>
            <a:endParaRPr lang="zh-CN" altLang="en-US"/>
          </a:p>
        </p:txBody>
      </p:sp>
    </p:spTree>
    <p:extLst>
      <p:ext uri="{BB962C8B-B14F-4D97-AF65-F5344CB8AC3E}">
        <p14:creationId xmlns:p14="http://schemas.microsoft.com/office/powerpoint/2010/main" val="4073628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47</a:t>
            </a:fld>
            <a:endParaRPr lang="zh-CN" altLang="en-US"/>
          </a:p>
        </p:txBody>
      </p:sp>
    </p:spTree>
    <p:extLst>
      <p:ext uri="{BB962C8B-B14F-4D97-AF65-F5344CB8AC3E}">
        <p14:creationId xmlns:p14="http://schemas.microsoft.com/office/powerpoint/2010/main" val="2849004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48</a:t>
            </a:fld>
            <a:endParaRPr lang="zh-CN" altLang="en-US"/>
          </a:p>
        </p:txBody>
      </p:sp>
    </p:spTree>
    <p:extLst>
      <p:ext uri="{BB962C8B-B14F-4D97-AF65-F5344CB8AC3E}">
        <p14:creationId xmlns:p14="http://schemas.microsoft.com/office/powerpoint/2010/main" val="32999220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49</a:t>
            </a:fld>
            <a:endParaRPr lang="zh-CN" altLang="en-US"/>
          </a:p>
        </p:txBody>
      </p:sp>
    </p:spTree>
    <p:extLst>
      <p:ext uri="{BB962C8B-B14F-4D97-AF65-F5344CB8AC3E}">
        <p14:creationId xmlns:p14="http://schemas.microsoft.com/office/powerpoint/2010/main" val="1354258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50</a:t>
            </a:fld>
            <a:endParaRPr lang="zh-CN" altLang="en-US"/>
          </a:p>
        </p:txBody>
      </p:sp>
    </p:spTree>
    <p:extLst>
      <p:ext uri="{BB962C8B-B14F-4D97-AF65-F5344CB8AC3E}">
        <p14:creationId xmlns:p14="http://schemas.microsoft.com/office/powerpoint/2010/main" val="2533114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51</a:t>
            </a:fld>
            <a:endParaRPr lang="zh-CN" altLang="en-US"/>
          </a:p>
        </p:txBody>
      </p:sp>
    </p:spTree>
    <p:extLst>
      <p:ext uri="{BB962C8B-B14F-4D97-AF65-F5344CB8AC3E}">
        <p14:creationId xmlns:p14="http://schemas.microsoft.com/office/powerpoint/2010/main" val="321499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267661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52</a:t>
            </a:fld>
            <a:endParaRPr lang="zh-CN" altLang="en-US"/>
          </a:p>
        </p:txBody>
      </p:sp>
    </p:spTree>
    <p:extLst>
      <p:ext uri="{BB962C8B-B14F-4D97-AF65-F5344CB8AC3E}">
        <p14:creationId xmlns:p14="http://schemas.microsoft.com/office/powerpoint/2010/main" val="41104100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53</a:t>
            </a:fld>
            <a:endParaRPr lang="zh-CN" altLang="en-US"/>
          </a:p>
        </p:txBody>
      </p:sp>
    </p:spTree>
    <p:extLst>
      <p:ext uri="{BB962C8B-B14F-4D97-AF65-F5344CB8AC3E}">
        <p14:creationId xmlns:p14="http://schemas.microsoft.com/office/powerpoint/2010/main" val="2319730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54</a:t>
            </a:fld>
            <a:endParaRPr lang="zh-CN" altLang="en-US"/>
          </a:p>
        </p:txBody>
      </p:sp>
    </p:spTree>
    <p:extLst>
      <p:ext uri="{BB962C8B-B14F-4D97-AF65-F5344CB8AC3E}">
        <p14:creationId xmlns:p14="http://schemas.microsoft.com/office/powerpoint/2010/main" val="26809902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55</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61609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335259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34574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3549331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2020/5/16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51.png"/><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8.png"/><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4.png"/><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857250" y="1358307"/>
            <a:ext cx="7109460" cy="1077218"/>
          </a:xfrm>
          <a:prstGeom prst="rect">
            <a:avLst/>
          </a:prstGeom>
        </p:spPr>
        <p:txBody>
          <a:bodyPr wrap="square">
            <a:spAutoFit/>
          </a:bodyPr>
          <a:lstStyle/>
          <a:p>
            <a:pPr algn="ctr"/>
            <a:r>
              <a:rPr lang="en-US" altLang="zh-CN" sz="3200" dirty="0">
                <a:latin typeface="Times New Roman" panose="02020603050405020304" pitchFamily="18" charset="0"/>
                <a:cs typeface="Times New Roman" panose="02020603050405020304" pitchFamily="18" charset="0"/>
              </a:rPr>
              <a:t>Shrinking Factor Dimension: A Reduced-Rank Approach </a:t>
            </a:r>
            <a:endParaRPr lang="zh-CN" altLang="en-US" sz="3200" dirty="0"/>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2020/5/16</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872443"/>
            <a:ext cx="7603671" cy="1015663"/>
          </a:xfrm>
          <a:prstGeom prst="rect">
            <a:avLst/>
          </a:prstGeom>
        </p:spPr>
        <p:txBody>
          <a:bodyPr wrap="square">
            <a:spAutoFit/>
          </a:bodyPr>
          <a:lstStyle/>
          <a:p>
            <a:pPr algn="ctr"/>
            <a:r>
              <a:rPr lang="pt-BR" altLang="zh-CN" sz="2000" dirty="0">
                <a:latin typeface="Times New Roman" panose="02020603050405020304" pitchFamily="18" charset="0"/>
                <a:ea typeface="宋体" panose="02010600030101010101" pitchFamily="2" charset="-122"/>
                <a:cs typeface="Times New Roman" panose="02020603050405020304" pitchFamily="18" charset="0"/>
              </a:rPr>
              <a:t>Dashan Huang,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Jiaen</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Li,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Guofu</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Zhou</a:t>
            </a:r>
            <a:endParaRPr lang="pt-BR"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Working paper</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Current version: February 2020</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F4DA44E-A19A-469F-A74C-D589F5D9D374}"/>
              </a:ext>
            </a:extLst>
          </p:cNvPr>
          <p:cNvSpPr/>
          <p:nvPr/>
        </p:nvSpPr>
        <p:spPr>
          <a:xfrm>
            <a:off x="293026" y="2138342"/>
            <a:ext cx="8417859" cy="400110"/>
          </a:xfrm>
          <a:prstGeom prst="rect">
            <a:avLst/>
          </a:prstGeom>
        </p:spPr>
        <p:txBody>
          <a:bodyPr wrap="square">
            <a:spAutoFit/>
          </a:bodyPr>
          <a:lstStyle/>
          <a:p>
            <a:r>
              <a:rPr lang="zh-CN" altLang="en-US" sz="2000" dirty="0">
                <a:latin typeface="Times New Roman" panose="02020603050405020304" pitchFamily="18" charset="0"/>
                <a:cs typeface="Times New Roman" panose="02020603050405020304" pitchFamily="18" charset="0"/>
              </a:rPr>
              <a:t>We explore two sets of basis assets to proxy for the cross section of stock returns</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EEC6AF28-58E5-4D64-B9C9-EB160873333D}"/>
              </a:ext>
            </a:extLst>
          </p:cNvPr>
          <p:cNvSpPr/>
          <p:nvPr/>
        </p:nvSpPr>
        <p:spPr>
          <a:xfrm>
            <a:off x="167534" y="2919203"/>
            <a:ext cx="8808931" cy="400110"/>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 The first set of basis assets consists of the FF (1997) 48 industry portfolios.</a:t>
            </a:r>
            <a:endParaRPr lang="zh-CN" altLang="en-US" sz="2000"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7F8198CD-7110-4618-A573-D0DF81ADEECF}"/>
              </a:ext>
            </a:extLst>
          </p:cNvPr>
          <p:cNvSpPr/>
          <p:nvPr/>
        </p:nvSpPr>
        <p:spPr>
          <a:xfrm>
            <a:off x="167534" y="3429000"/>
            <a:ext cx="9024084" cy="286232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he second set consists of 202 characteristic portfolios used by Giglio and Xiu (2019): 25 portfolios sorted by size and book-to-market ratio,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17 industry portfolios,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25 portfolios sorted by operating profitability and investment,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25 portfolios sorted by size and variance,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35 portfolios sorted by size and net issuance,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25 portfolios sorted by size and accruals,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25 portfolios sorted by size and beta,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25 portfolio</a:t>
            </a:r>
            <a:r>
              <a:rPr lang="en-US" altLang="zh-CN" sz="2000"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 sorted by size and momentum.</a:t>
            </a:r>
          </a:p>
        </p:txBody>
      </p:sp>
      <p:sp>
        <p:nvSpPr>
          <p:cNvPr id="11" name="矩形 10">
            <a:extLst>
              <a:ext uri="{FF2B5EF4-FFF2-40B4-BE49-F238E27FC236}">
                <a16:creationId xmlns:a16="http://schemas.microsoft.com/office/drawing/2014/main" id="{0A40A1D3-05F3-42F0-BDEA-DD49778AB717}"/>
              </a:ext>
            </a:extLst>
          </p:cNvPr>
          <p:cNvSpPr/>
          <p:nvPr/>
        </p:nvSpPr>
        <p:spPr>
          <a:xfrm>
            <a:off x="293026" y="1286533"/>
            <a:ext cx="1975221"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asis assets </a:t>
            </a:r>
          </a:p>
        </p:txBody>
      </p:sp>
    </p:spTree>
    <p:extLst>
      <p:ext uri="{BB962C8B-B14F-4D97-AF65-F5344CB8AC3E}">
        <p14:creationId xmlns:p14="http://schemas.microsoft.com/office/powerpoint/2010/main" val="3283461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2400B40A-D001-4F79-BA43-F805E68CA9DF}"/>
              </a:ext>
            </a:extLst>
          </p:cNvPr>
          <p:cNvSpPr/>
          <p:nvPr/>
        </p:nvSpPr>
        <p:spPr>
          <a:xfrm>
            <a:off x="134469" y="2103373"/>
            <a:ext cx="8482405" cy="3046988"/>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Economically, Ross (1978) shows that basis assets, the set of assets that investors use in making portfolio decisions, can be reduced to a group of portfolios that dominate the opportunity set represented by individual assets, based on which an asset pricing model can be tested, rather than on a larger number of individual assets. </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Empirically, portfolios can efficiently reduce idiosyncratic noises in individual stock returns.</a:t>
            </a:r>
          </a:p>
        </p:txBody>
      </p:sp>
    </p:spTree>
    <p:extLst>
      <p:ext uri="{BB962C8B-B14F-4D97-AF65-F5344CB8AC3E}">
        <p14:creationId xmlns:p14="http://schemas.microsoft.com/office/powerpoint/2010/main" val="96348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A67047CE-0195-42E8-8214-99A8FF8A4EA6}"/>
              </a:ext>
            </a:extLst>
          </p:cNvPr>
          <p:cNvPicPr>
            <a:picLocks noChangeAspect="1"/>
          </p:cNvPicPr>
          <p:nvPr/>
        </p:nvPicPr>
        <p:blipFill>
          <a:blip r:embed="rId3"/>
          <a:stretch>
            <a:fillRect/>
          </a:stretch>
        </p:blipFill>
        <p:spPr>
          <a:xfrm>
            <a:off x="880954" y="1361164"/>
            <a:ext cx="6492803" cy="3004876"/>
          </a:xfrm>
          <a:prstGeom prst="rect">
            <a:avLst/>
          </a:prstGeom>
        </p:spPr>
      </p:pic>
      <p:pic>
        <p:nvPicPr>
          <p:cNvPr id="8" name="图片 7">
            <a:extLst>
              <a:ext uri="{FF2B5EF4-FFF2-40B4-BE49-F238E27FC236}">
                <a16:creationId xmlns:a16="http://schemas.microsoft.com/office/drawing/2014/main" id="{A63FE2F9-4A63-4A02-8133-C2B868E37E8C}"/>
              </a:ext>
            </a:extLst>
          </p:cNvPr>
          <p:cNvPicPr>
            <a:picLocks noChangeAspect="1"/>
          </p:cNvPicPr>
          <p:nvPr/>
        </p:nvPicPr>
        <p:blipFill>
          <a:blip r:embed="rId4"/>
          <a:stretch>
            <a:fillRect/>
          </a:stretch>
        </p:blipFill>
        <p:spPr>
          <a:xfrm>
            <a:off x="1002885" y="4366040"/>
            <a:ext cx="6370872" cy="2491956"/>
          </a:xfrm>
          <a:prstGeom prst="rect">
            <a:avLst/>
          </a:prstGeom>
        </p:spPr>
      </p:pic>
      <p:sp>
        <p:nvSpPr>
          <p:cNvPr id="4" name="矩形 3">
            <a:extLst>
              <a:ext uri="{FF2B5EF4-FFF2-40B4-BE49-F238E27FC236}">
                <a16:creationId xmlns:a16="http://schemas.microsoft.com/office/drawing/2014/main" id="{630A0528-546C-45D1-9453-D51644091DB3}"/>
              </a:ext>
            </a:extLst>
          </p:cNvPr>
          <p:cNvSpPr/>
          <p:nvPr/>
        </p:nvSpPr>
        <p:spPr>
          <a:xfrm>
            <a:off x="1002885" y="968818"/>
            <a:ext cx="1952779" cy="461665"/>
          </a:xfrm>
          <a:prstGeom prst="rect">
            <a:avLst/>
          </a:prstGeom>
        </p:spPr>
        <p:txBody>
          <a:bodyPr wrap="none">
            <a:spAutoFit/>
          </a:bodyPr>
          <a:lstStyle/>
          <a:p>
            <a:r>
              <a:rPr lang="zh-CN" altLang="en-US" sz="2400" dirty="0">
                <a:latin typeface="Times New Roman" panose="02020603050405020304" pitchFamily="18" charset="0"/>
                <a:cs typeface="Times New Roman" panose="02020603050405020304" pitchFamily="18" charset="0"/>
              </a:rPr>
              <a:t>Factor proxies</a:t>
            </a:r>
          </a:p>
        </p:txBody>
      </p:sp>
    </p:spTree>
    <p:extLst>
      <p:ext uri="{BB962C8B-B14F-4D97-AF65-F5344CB8AC3E}">
        <p14:creationId xmlns:p14="http://schemas.microsoft.com/office/powerpoint/2010/main" val="3167491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89684CCB-8B94-4FBF-AA79-242E4458C560}"/>
              </a:ext>
            </a:extLst>
          </p:cNvPr>
          <p:cNvPicPr>
            <a:picLocks noChangeAspect="1"/>
          </p:cNvPicPr>
          <p:nvPr/>
        </p:nvPicPr>
        <p:blipFill>
          <a:blip r:embed="rId3"/>
          <a:stretch>
            <a:fillRect/>
          </a:stretch>
        </p:blipFill>
        <p:spPr>
          <a:xfrm>
            <a:off x="1298674" y="1091204"/>
            <a:ext cx="6187976" cy="5471634"/>
          </a:xfrm>
          <a:prstGeom prst="rect">
            <a:avLst/>
          </a:prstGeom>
        </p:spPr>
      </p:pic>
    </p:spTree>
    <p:extLst>
      <p:ext uri="{BB962C8B-B14F-4D97-AF65-F5344CB8AC3E}">
        <p14:creationId xmlns:p14="http://schemas.microsoft.com/office/powerpoint/2010/main" val="243480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160C5A96-F968-4DEE-9A9D-6837573C3DB6}"/>
              </a:ext>
            </a:extLst>
          </p:cNvPr>
          <p:cNvPicPr>
            <a:picLocks noChangeAspect="1"/>
          </p:cNvPicPr>
          <p:nvPr/>
        </p:nvPicPr>
        <p:blipFill>
          <a:blip r:embed="rId3"/>
          <a:stretch>
            <a:fillRect/>
          </a:stretch>
        </p:blipFill>
        <p:spPr>
          <a:xfrm>
            <a:off x="1225873" y="1074567"/>
            <a:ext cx="6348010" cy="5646909"/>
          </a:xfrm>
          <a:prstGeom prst="rect">
            <a:avLst/>
          </a:prstGeom>
        </p:spPr>
      </p:pic>
    </p:spTree>
    <p:extLst>
      <p:ext uri="{BB962C8B-B14F-4D97-AF65-F5344CB8AC3E}">
        <p14:creationId xmlns:p14="http://schemas.microsoft.com/office/powerpoint/2010/main" val="137145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A6965C40-DAC7-41B4-95F1-D0FE54B04034}"/>
              </a:ext>
            </a:extLst>
          </p:cNvPr>
          <p:cNvPicPr>
            <a:picLocks noChangeAspect="1"/>
          </p:cNvPicPr>
          <p:nvPr/>
        </p:nvPicPr>
        <p:blipFill>
          <a:blip r:embed="rId3"/>
          <a:stretch>
            <a:fillRect/>
          </a:stretch>
        </p:blipFill>
        <p:spPr>
          <a:xfrm>
            <a:off x="918384" y="1168206"/>
            <a:ext cx="6317527" cy="2735817"/>
          </a:xfrm>
          <a:prstGeom prst="rect">
            <a:avLst/>
          </a:prstGeom>
        </p:spPr>
      </p:pic>
      <p:pic>
        <p:nvPicPr>
          <p:cNvPr id="5" name="图片 4">
            <a:extLst>
              <a:ext uri="{FF2B5EF4-FFF2-40B4-BE49-F238E27FC236}">
                <a16:creationId xmlns:a16="http://schemas.microsoft.com/office/drawing/2014/main" id="{B4E7510C-1AF0-4BEE-B4A3-B6FB9BD44437}"/>
              </a:ext>
            </a:extLst>
          </p:cNvPr>
          <p:cNvPicPr>
            <a:picLocks noChangeAspect="1"/>
          </p:cNvPicPr>
          <p:nvPr/>
        </p:nvPicPr>
        <p:blipFill>
          <a:blip r:embed="rId4"/>
          <a:stretch>
            <a:fillRect/>
          </a:stretch>
        </p:blipFill>
        <p:spPr>
          <a:xfrm>
            <a:off x="918384" y="3779253"/>
            <a:ext cx="6454699" cy="3078747"/>
          </a:xfrm>
          <a:prstGeom prst="rect">
            <a:avLst/>
          </a:prstGeom>
        </p:spPr>
      </p:pic>
    </p:spTree>
    <p:extLst>
      <p:ext uri="{BB962C8B-B14F-4D97-AF65-F5344CB8AC3E}">
        <p14:creationId xmlns:p14="http://schemas.microsoft.com/office/powerpoint/2010/main" val="2185433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AF29D55F-FCFB-45EA-B60B-AC590F6BE06F}"/>
              </a:ext>
            </a:extLst>
          </p:cNvPr>
          <p:cNvPicPr>
            <a:picLocks noChangeAspect="1"/>
          </p:cNvPicPr>
          <p:nvPr/>
        </p:nvPicPr>
        <p:blipFill>
          <a:blip r:embed="rId3"/>
          <a:stretch>
            <a:fillRect/>
          </a:stretch>
        </p:blipFill>
        <p:spPr>
          <a:xfrm>
            <a:off x="1214847" y="1100416"/>
            <a:ext cx="6271803" cy="5113463"/>
          </a:xfrm>
          <a:prstGeom prst="rect">
            <a:avLst/>
          </a:prstGeom>
        </p:spPr>
      </p:pic>
    </p:spTree>
    <p:extLst>
      <p:ext uri="{BB962C8B-B14F-4D97-AF65-F5344CB8AC3E}">
        <p14:creationId xmlns:p14="http://schemas.microsoft.com/office/powerpoint/2010/main" val="170028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C1AE4A53-AB65-490C-868F-4E9CC69A8A72}"/>
              </a:ext>
            </a:extLst>
          </p:cNvPr>
          <p:cNvPicPr>
            <a:picLocks noChangeAspect="1"/>
          </p:cNvPicPr>
          <p:nvPr/>
        </p:nvPicPr>
        <p:blipFill>
          <a:blip r:embed="rId3"/>
          <a:stretch>
            <a:fillRect/>
          </a:stretch>
        </p:blipFill>
        <p:spPr>
          <a:xfrm>
            <a:off x="945025" y="1091204"/>
            <a:ext cx="6995766" cy="5471634"/>
          </a:xfrm>
          <a:prstGeom prst="rect">
            <a:avLst/>
          </a:prstGeom>
        </p:spPr>
      </p:pic>
    </p:spTree>
    <p:extLst>
      <p:ext uri="{BB962C8B-B14F-4D97-AF65-F5344CB8AC3E}">
        <p14:creationId xmlns:p14="http://schemas.microsoft.com/office/powerpoint/2010/main" val="1425250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351A9223-29AA-4295-A790-7C3B360DD9B7}"/>
              </a:ext>
            </a:extLst>
          </p:cNvPr>
          <p:cNvPicPr>
            <a:picLocks noChangeAspect="1"/>
          </p:cNvPicPr>
          <p:nvPr/>
        </p:nvPicPr>
        <p:blipFill>
          <a:blip r:embed="rId3"/>
          <a:stretch>
            <a:fillRect/>
          </a:stretch>
        </p:blipFill>
        <p:spPr>
          <a:xfrm>
            <a:off x="992555" y="1151833"/>
            <a:ext cx="6599492" cy="3048264"/>
          </a:xfrm>
          <a:prstGeom prst="rect">
            <a:avLst/>
          </a:prstGeom>
        </p:spPr>
      </p:pic>
      <p:pic>
        <p:nvPicPr>
          <p:cNvPr id="5" name="图片 4">
            <a:extLst>
              <a:ext uri="{FF2B5EF4-FFF2-40B4-BE49-F238E27FC236}">
                <a16:creationId xmlns:a16="http://schemas.microsoft.com/office/drawing/2014/main" id="{FFB0C710-A1D2-460F-A3AF-893EB01280E7}"/>
              </a:ext>
            </a:extLst>
          </p:cNvPr>
          <p:cNvPicPr>
            <a:picLocks noChangeAspect="1"/>
          </p:cNvPicPr>
          <p:nvPr/>
        </p:nvPicPr>
        <p:blipFill>
          <a:blip r:embed="rId4"/>
          <a:stretch>
            <a:fillRect/>
          </a:stretch>
        </p:blipFill>
        <p:spPr>
          <a:xfrm>
            <a:off x="737263" y="4229853"/>
            <a:ext cx="7110076" cy="2309060"/>
          </a:xfrm>
          <a:prstGeom prst="rect">
            <a:avLst/>
          </a:prstGeom>
        </p:spPr>
      </p:pic>
    </p:spTree>
    <p:extLst>
      <p:ext uri="{BB962C8B-B14F-4D97-AF65-F5344CB8AC3E}">
        <p14:creationId xmlns:p14="http://schemas.microsoft.com/office/powerpoint/2010/main" val="349539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B6011C71-C0B7-45FA-8E5B-24BBB968E122}"/>
              </a:ext>
            </a:extLst>
          </p:cNvPr>
          <p:cNvPicPr>
            <a:picLocks noChangeAspect="1"/>
          </p:cNvPicPr>
          <p:nvPr/>
        </p:nvPicPr>
        <p:blipFill>
          <a:blip r:embed="rId3"/>
          <a:stretch>
            <a:fillRect/>
          </a:stretch>
        </p:blipFill>
        <p:spPr>
          <a:xfrm>
            <a:off x="869048" y="986605"/>
            <a:ext cx="7018628" cy="5928874"/>
          </a:xfrm>
          <a:prstGeom prst="rect">
            <a:avLst/>
          </a:prstGeom>
        </p:spPr>
      </p:pic>
    </p:spTree>
    <p:extLst>
      <p:ext uri="{BB962C8B-B14F-4D97-AF65-F5344CB8AC3E}">
        <p14:creationId xmlns:p14="http://schemas.microsoft.com/office/powerpoint/2010/main" val="419850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2020/5/16</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495011" y="282500"/>
            <a:ext cx="7886700" cy="1325563"/>
          </a:xfrm>
        </p:spPr>
        <p:txBody>
          <a:bodyPr>
            <a:normAutofit/>
          </a:bodyPr>
          <a:lstStyle/>
          <a:p>
            <a:pPr>
              <a:lnSpc>
                <a:spcPct val="120000"/>
              </a:lnSpc>
            </a:pPr>
            <a:r>
              <a:rPr lang="en-US" altLang="zh-CN" sz="5000" dirty="0">
                <a:latin typeface="+mn-lt"/>
                <a:ea typeface="+mn-ea"/>
                <a:cs typeface="+mn-ea"/>
                <a:sym typeface="+mn-lt"/>
              </a:rPr>
              <a:t>Outline</a:t>
            </a:r>
            <a:endParaRPr lang="zh-CN" altLang="en-US" sz="5000" dirty="0">
              <a:latin typeface="+mn-lt"/>
              <a:ea typeface="+mn-ea"/>
              <a:cs typeface="+mn-ea"/>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Introduction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Research design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Empirical result</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Conclusion</a:t>
            </a:r>
          </a:p>
          <a:p>
            <a:pPr marL="514350" indent="-514350">
              <a:lnSpc>
                <a:spcPct val="120000"/>
              </a:lnSpc>
              <a:spcBef>
                <a:spcPct val="0"/>
              </a:spcBef>
              <a:buFont typeface="+mj-lt"/>
              <a:buAutoNum type="arabicPeriod"/>
            </a:pPr>
            <a:endParaRPr lang="zh-CN" altLang="en-US" sz="2800" dirty="0">
              <a:cs typeface="+mn-ea"/>
              <a:sym typeface="+mn-lt"/>
            </a:endParaRP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Data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628650" y="1645266"/>
            <a:ext cx="7963383" cy="19389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Company financial data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CRSP</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Compustat</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Period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1974 -  2016 month data.</a:t>
            </a:r>
          </a:p>
          <a:p>
            <a:r>
              <a:rPr lang="en-US" altLang="zh-CN" sz="2400" dirty="0">
                <a:latin typeface="Times New Roman" panose="02020603050405020304" pitchFamily="18" charset="0"/>
                <a:cs typeface="Times New Roman" panose="02020603050405020304" pitchFamily="18" charset="0"/>
              </a:rPr>
              <a:t>Sample: our sample consists of all New York Stock Exchange (NYSE), American Stock Exchange (Amex), and Nasdaq. If a stock is included in the test if it has at least 24 month returns.</a:t>
            </a:r>
          </a:p>
        </p:txBody>
      </p:sp>
    </p:spTree>
    <p:extLst>
      <p:ext uri="{BB962C8B-B14F-4D97-AF65-F5344CB8AC3E}">
        <p14:creationId xmlns:p14="http://schemas.microsoft.com/office/powerpoint/2010/main" val="273793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322730" y="1580974"/>
            <a:ext cx="7680960"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assume that basis assets that represent the cross section of stock returns are governed by a latent multi-factor model:</a:t>
            </a:r>
          </a:p>
        </p:txBody>
      </p:sp>
      <p:pic>
        <p:nvPicPr>
          <p:cNvPr id="8" name="图片 7">
            <a:extLst>
              <a:ext uri="{FF2B5EF4-FFF2-40B4-BE49-F238E27FC236}">
                <a16:creationId xmlns:a16="http://schemas.microsoft.com/office/drawing/2014/main" id="{AE5B779F-ACB8-4F02-9268-634B0440B30C}"/>
              </a:ext>
            </a:extLst>
          </p:cNvPr>
          <p:cNvPicPr/>
          <p:nvPr/>
        </p:nvPicPr>
        <p:blipFill>
          <a:blip r:embed="rId3"/>
          <a:stretch>
            <a:fillRect/>
          </a:stretch>
        </p:blipFill>
        <p:spPr>
          <a:xfrm>
            <a:off x="107577" y="3035001"/>
            <a:ext cx="8627632" cy="787998"/>
          </a:xfrm>
          <a:prstGeom prst="rect">
            <a:avLst/>
          </a:prstGeom>
        </p:spPr>
      </p:pic>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40F06C42-2A4F-45E5-AC23-02775CBA3A89}"/>
                  </a:ext>
                </a:extLst>
              </p:cNvPr>
              <p:cNvSpPr/>
              <p:nvPr/>
            </p:nvSpPr>
            <p:spPr>
              <a:xfrm>
                <a:off x="199690" y="4623846"/>
                <a:ext cx="8315660" cy="1569660"/>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𝑅</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𝑖𝑡</m:t>
                        </m:r>
                      </m:sub>
                    </m:sSub>
                  </m:oMath>
                </a14:m>
                <a:r>
                  <a:rPr lang="en-US" altLang="zh-CN" sz="2400" dirty="0">
                    <a:latin typeface="Times New Roman" panose="02020603050405020304" pitchFamily="18" charset="0"/>
                    <a:cs typeface="Times New Roman" panose="02020603050405020304" pitchFamily="18" charset="0"/>
                  </a:rPr>
                  <a:t> is the excess return of asset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in period t, </a:t>
                </a:r>
                <a14:m>
                  <m:oMath xmlns:m="http://schemas.openxmlformats.org/officeDocument/2006/math">
                    <m:r>
                      <a:rPr lang="en-US" altLang="zh-CN" sz="2400">
                        <a:latin typeface="Cambria Math" panose="02040503050406030204" pitchFamily="18" charset="0"/>
                        <a:cs typeface="Times New Roman" panose="02020603050405020304" pitchFamily="18" charset="0"/>
                      </a:rPr>
                      <m:t> </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𝑓</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𝑖𝑡</m:t>
                        </m:r>
                      </m:sub>
                    </m:sSub>
                  </m:oMath>
                </a14:m>
                <a:r>
                  <a:rPr lang="en-US" altLang="zh-CN" sz="2400" dirty="0">
                    <a:latin typeface="Times New Roman" panose="02020603050405020304" pitchFamily="18" charset="0"/>
                    <a:cs typeface="Times New Roman" panose="02020603050405020304" pitchFamily="18" charset="0"/>
                  </a:rPr>
                  <a:t> is the realization of the j-</a:t>
                </a:r>
                <a:r>
                  <a:rPr lang="en-US" altLang="zh-CN" sz="2400" dirty="0" err="1">
                    <a:latin typeface="Times New Roman" panose="02020603050405020304" pitchFamily="18" charset="0"/>
                    <a:cs typeface="Times New Roman" panose="02020603050405020304" pitchFamily="18" charset="0"/>
                  </a:rPr>
                  <a:t>th</a:t>
                </a:r>
                <a:r>
                  <a:rPr lang="en-US" altLang="zh-CN" sz="2400" dirty="0">
                    <a:latin typeface="Times New Roman" panose="02020603050405020304" pitchFamily="18" charset="0"/>
                    <a:cs typeface="Times New Roman" panose="02020603050405020304" pitchFamily="18" charset="0"/>
                  </a:rPr>
                  <a:t> factor in period t (1 ≤ j ≤ K),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𝑢</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𝑖𝑡</m:t>
                        </m:r>
                      </m:sub>
                    </m:sSub>
                  </m:oMath>
                </a14:m>
                <a:r>
                  <a:rPr lang="en-US" altLang="zh-CN" sz="2400" dirty="0">
                    <a:latin typeface="Times New Roman" panose="02020603050405020304" pitchFamily="18" charset="0"/>
                    <a:cs typeface="Times New Roman" panose="02020603050405020304" pitchFamily="18" charset="0"/>
                  </a:rPr>
                  <a:t> is the disturbance (i.e., idiosyncratic return) of asset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K is the number of latent factors, and T is the number of periods.</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40F06C42-2A4F-45E5-AC23-02775CBA3A89}"/>
                  </a:ext>
                </a:extLst>
              </p:cNvPr>
              <p:cNvSpPr>
                <a:spLocks noRot="1" noChangeAspect="1" noMove="1" noResize="1" noEditPoints="1" noAdjustHandles="1" noChangeArrowheads="1" noChangeShapeType="1" noTextEdit="1"/>
              </p:cNvSpPr>
              <p:nvPr/>
            </p:nvSpPr>
            <p:spPr>
              <a:xfrm>
                <a:off x="199690" y="4623846"/>
                <a:ext cx="8315660" cy="1569660"/>
              </a:xfrm>
              <a:prstGeom prst="rect">
                <a:avLst/>
              </a:prstGeom>
              <a:blipFill>
                <a:blip r:embed="rId4"/>
                <a:stretch>
                  <a:fillRect t="-3113" r="-1100" b="-81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9608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29092" y="1744577"/>
            <a:ext cx="8595360"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 factors are assumed to be related to a number of factor proxies:</a:t>
            </a:r>
          </a:p>
        </p:txBody>
      </p:sp>
      <p:pic>
        <p:nvPicPr>
          <p:cNvPr id="8" name="图片 7">
            <a:extLst>
              <a:ext uri="{FF2B5EF4-FFF2-40B4-BE49-F238E27FC236}">
                <a16:creationId xmlns:a16="http://schemas.microsoft.com/office/drawing/2014/main" id="{7E82BEB8-089B-4AF2-83CD-7FF6028C4BAD}"/>
              </a:ext>
            </a:extLst>
          </p:cNvPr>
          <p:cNvPicPr/>
          <p:nvPr/>
        </p:nvPicPr>
        <p:blipFill>
          <a:blip r:embed="rId3"/>
          <a:stretch>
            <a:fillRect/>
          </a:stretch>
        </p:blipFill>
        <p:spPr>
          <a:xfrm>
            <a:off x="1397149" y="2967336"/>
            <a:ext cx="5606079" cy="461664"/>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D4ADE2EA-87FA-4911-96BB-27512A4F9AAB}"/>
                  </a:ext>
                </a:extLst>
              </p:cNvPr>
              <p:cNvSpPr/>
              <p:nvPr/>
            </p:nvSpPr>
            <p:spPr>
              <a:xfrm>
                <a:off x="129092" y="4718094"/>
                <a:ext cx="8487782" cy="830997"/>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𝑔</m:t>
                        </m:r>
                      </m:e>
                      <m:sub>
                        <m:r>
                          <a:rPr lang="en-US" altLang="zh-CN" sz="2400">
                            <a:latin typeface="Cambria Math" panose="02040503050406030204" pitchFamily="18" charset="0"/>
                            <a:cs typeface="Times New Roman" panose="02020603050405020304" pitchFamily="18" charset="0"/>
                          </a:rPr>
                          <m:t> 1</m:t>
                        </m:r>
                      </m:sub>
                    </m:sSub>
                  </m:oMath>
                </a14:m>
                <a:r>
                  <a:rPr lang="en-US" altLang="zh-CN" sz="2400"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𝑔</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𝐿</m:t>
                        </m:r>
                      </m:sub>
                    </m:sSub>
                  </m:oMath>
                </a14:m>
                <a:r>
                  <a:rPr lang="en-US" altLang="zh-CN" sz="2400" dirty="0">
                    <a:latin typeface="Times New Roman" panose="02020603050405020304" pitchFamily="18" charset="0"/>
                    <a:cs typeface="Times New Roman" panose="02020603050405020304" pitchFamily="18" charset="0"/>
                  </a:rPr>
                  <a:t>are L observable variables that can be highly correlated with factor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𝑓</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𝑘</m:t>
                        </m:r>
                      </m:sub>
                    </m:sSub>
                  </m:oMath>
                </a14:m>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D4ADE2EA-87FA-4911-96BB-27512A4F9AAB}"/>
                  </a:ext>
                </a:extLst>
              </p:cNvPr>
              <p:cNvSpPr>
                <a:spLocks noRot="1" noChangeAspect="1" noMove="1" noResize="1" noEditPoints="1" noAdjustHandles="1" noChangeArrowheads="1" noChangeShapeType="1" noTextEdit="1"/>
              </p:cNvSpPr>
              <p:nvPr/>
            </p:nvSpPr>
            <p:spPr>
              <a:xfrm>
                <a:off x="129092" y="4718094"/>
                <a:ext cx="8487782" cy="830997"/>
              </a:xfrm>
              <a:prstGeom prst="rect">
                <a:avLst/>
              </a:prstGeom>
              <a:blipFill>
                <a:blip r:embed="rId4"/>
                <a:stretch>
                  <a:fillRect t="-5882" r="-1077" b="-16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4176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81C8FC11-D7D5-4AAA-9ED6-36D90458DAA5}"/>
              </a:ext>
            </a:extLst>
          </p:cNvPr>
          <p:cNvPicPr/>
          <p:nvPr/>
        </p:nvPicPr>
        <p:blipFill>
          <a:blip r:embed="rId3"/>
          <a:stretch>
            <a:fillRect/>
          </a:stretch>
        </p:blipFill>
        <p:spPr>
          <a:xfrm>
            <a:off x="1974092" y="1510156"/>
            <a:ext cx="3439533" cy="872717"/>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3E230DDE-1F48-497C-8FAE-B98D0FB8F8F0}"/>
                  </a:ext>
                </a:extLst>
              </p:cNvPr>
              <p:cNvSpPr/>
              <p:nvPr/>
            </p:nvSpPr>
            <p:spPr>
              <a:xfrm>
                <a:off x="266604" y="2385495"/>
                <a:ext cx="8554667" cy="1656223"/>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𝑅</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𝑡</m:t>
                        </m:r>
                      </m:sub>
                    </m:sSub>
                    <m:r>
                      <a:rPr lang="en-US" altLang="zh-CN" sz="2400">
                        <a:latin typeface="Cambria Math" panose="02040503050406030204" pitchFamily="18" charset="0"/>
                        <a:cs typeface="Times New Roman" panose="02020603050405020304" pitchFamily="18" charset="0"/>
                      </a:rPr>
                      <m:t>=</m:t>
                    </m:r>
                    <m:sSup>
                      <m:sSupPr>
                        <m:ctrlPr>
                          <a:rPr lang="zh-CN"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𝑅</m:t>
                            </m:r>
                          </m:e>
                          <m:sub>
                            <m:r>
                              <a:rPr lang="en-US" altLang="zh-CN" sz="2400">
                                <a:latin typeface="Cambria Math" panose="02040503050406030204" pitchFamily="18" charset="0"/>
                                <a:cs typeface="Times New Roman" panose="02020603050405020304" pitchFamily="18" charset="0"/>
                              </a:rPr>
                              <m:t> 1</m:t>
                            </m:r>
                            <m:r>
                              <a:rPr lang="en-US" altLang="zh-CN" sz="2400">
                                <a:latin typeface="Cambria Math" panose="02040503050406030204" pitchFamily="18" charset="0"/>
                                <a:cs typeface="Times New Roman" panose="02020603050405020304" pitchFamily="18" charset="0"/>
                              </a:rPr>
                              <m:t>𝑡</m:t>
                            </m:r>
                          </m:sub>
                        </m:sSub>
                        <m:r>
                          <a:rPr lang="en-US" altLang="zh-CN" sz="2400">
                            <a:latin typeface="Cambria Math" panose="02040503050406030204" pitchFamily="18" charset="0"/>
                            <a:cs typeface="Times New Roman" panose="02020603050405020304" pitchFamily="18" charset="0"/>
                          </a:rPr>
                          <m:t>,… , </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𝑅</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𝑁𝑡</m:t>
                            </m:r>
                          </m:sub>
                        </m:sSub>
                        <m:r>
                          <a:rPr lang="en-US" altLang="zh-CN" sz="2400">
                            <a:latin typeface="Cambria Math" panose="02040503050406030204" pitchFamily="18" charset="0"/>
                            <a:cs typeface="Times New Roman" panose="02020603050405020304" pitchFamily="18" charset="0"/>
                          </a:rPr>
                          <m:t>)</m:t>
                        </m:r>
                      </m:e>
                      <m:sup>
                        <m:r>
                          <a:rPr lang="en-US" altLang="zh-CN" sz="2400">
                            <a:latin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is an N-vector of the returns of basis assets,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𝑔</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𝑡</m:t>
                        </m:r>
                      </m:sub>
                    </m:sSub>
                    <m:r>
                      <a:rPr lang="en-US" altLang="zh-CN" sz="2400">
                        <a:latin typeface="Cambria Math" panose="02040503050406030204" pitchFamily="18" charset="0"/>
                        <a:cs typeface="Times New Roman" panose="02020603050405020304" pitchFamily="18" charset="0"/>
                      </a:rPr>
                      <m:t>=</m:t>
                    </m:r>
                    <m:sSup>
                      <m:sSupPr>
                        <m:ctrlPr>
                          <a:rPr lang="zh-CN"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𝑔</m:t>
                            </m:r>
                          </m:e>
                          <m:sub>
                            <m:r>
                              <a:rPr lang="en-US" altLang="zh-CN" sz="2400">
                                <a:latin typeface="Cambria Math" panose="02040503050406030204" pitchFamily="18" charset="0"/>
                                <a:cs typeface="Times New Roman" panose="02020603050405020304" pitchFamily="18" charset="0"/>
                              </a:rPr>
                              <m:t> 1</m:t>
                            </m:r>
                            <m:r>
                              <a:rPr lang="en-US" altLang="zh-CN" sz="2400">
                                <a:latin typeface="Cambria Math" panose="02040503050406030204" pitchFamily="18" charset="0"/>
                                <a:cs typeface="Times New Roman" panose="02020603050405020304" pitchFamily="18" charset="0"/>
                              </a:rPr>
                              <m:t>𝑡</m:t>
                            </m:r>
                          </m:sub>
                        </m:sSub>
                        <m:r>
                          <a:rPr lang="en-US" altLang="zh-CN" sz="2400">
                            <a:latin typeface="Cambria Math" panose="02040503050406030204" pitchFamily="18" charset="0"/>
                            <a:cs typeface="Times New Roman" panose="02020603050405020304" pitchFamily="18" charset="0"/>
                          </a:rPr>
                          <m:t>,… , </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𝑔</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𝐿𝑡</m:t>
                            </m:r>
                          </m:sub>
                        </m:sSub>
                        <m:r>
                          <a:rPr lang="en-US" altLang="zh-CN" sz="2400">
                            <a:latin typeface="Cambria Math" panose="02040503050406030204" pitchFamily="18" charset="0"/>
                            <a:cs typeface="Times New Roman" panose="02020603050405020304" pitchFamily="18" charset="0"/>
                          </a:rPr>
                          <m:t>)</m:t>
                        </m:r>
                      </m:e>
                      <m:sup>
                        <m:r>
                          <a:rPr lang="en-US" altLang="zh-CN" sz="2400">
                            <a:latin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is an L-vector of the factor proxies,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𝑈</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𝑡</m:t>
                        </m:r>
                      </m:sub>
                    </m:sSub>
                    <m:r>
                      <a:rPr lang="en-US" altLang="zh-CN" sz="2400">
                        <a:latin typeface="Cambria Math" panose="02040503050406030204" pitchFamily="18" charset="0"/>
                        <a:cs typeface="Times New Roman" panose="02020603050405020304" pitchFamily="18" charset="0"/>
                      </a:rPr>
                      <m:t>=</m:t>
                    </m:r>
                    <m:sSup>
                      <m:sSupPr>
                        <m:ctrlPr>
                          <a:rPr lang="zh-CN"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𝑢</m:t>
                            </m:r>
                          </m:e>
                          <m:sub>
                            <m:r>
                              <a:rPr lang="en-US" altLang="zh-CN" sz="2400">
                                <a:latin typeface="Cambria Math" panose="02040503050406030204" pitchFamily="18" charset="0"/>
                                <a:cs typeface="Times New Roman" panose="02020603050405020304" pitchFamily="18" charset="0"/>
                              </a:rPr>
                              <m:t> 1</m:t>
                            </m:r>
                            <m:r>
                              <a:rPr lang="en-US" altLang="zh-CN" sz="2400">
                                <a:latin typeface="Cambria Math" panose="02040503050406030204" pitchFamily="18" charset="0"/>
                                <a:cs typeface="Times New Roman" panose="02020603050405020304" pitchFamily="18" charset="0"/>
                              </a:rPr>
                              <m:t>𝑡</m:t>
                            </m:r>
                          </m:sub>
                        </m:sSub>
                        <m:r>
                          <a:rPr lang="en-US" altLang="zh-CN" sz="2400">
                            <a:latin typeface="Cambria Math" panose="02040503050406030204" pitchFamily="18" charset="0"/>
                            <a:cs typeface="Times New Roman" panose="02020603050405020304" pitchFamily="18" charset="0"/>
                          </a:rPr>
                          <m:t>,… , </m:t>
                        </m:r>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𝑢</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𝑁𝑡</m:t>
                            </m:r>
                          </m:sub>
                        </m:sSub>
                        <m:r>
                          <a:rPr lang="en-US" altLang="zh-CN" sz="2400">
                            <a:latin typeface="Cambria Math" panose="02040503050406030204" pitchFamily="18" charset="0"/>
                            <a:cs typeface="Times New Roman" panose="02020603050405020304" pitchFamily="18" charset="0"/>
                          </a:rPr>
                          <m:t>)</m:t>
                        </m:r>
                      </m:e>
                      <m:sup>
                        <m:r>
                          <a:rPr lang="en-US" altLang="zh-CN" sz="2400">
                            <a:latin typeface="Cambria Math" panose="02040503050406030204" pitchFamily="18" charset="0"/>
                            <a:cs typeface="Times New Roman" panose="02020603050405020304" pitchFamily="18" charset="0"/>
                          </a:rPr>
                          <m:t>′</m:t>
                        </m:r>
                      </m:sup>
                    </m:sSup>
                  </m:oMath>
                </a14:m>
                <a:r>
                  <a:rPr lang="en-US" altLang="zh-CN" sz="2400" dirty="0">
                    <a:latin typeface="Times New Roman" panose="02020603050405020304" pitchFamily="18" charset="0"/>
                    <a:cs typeface="Times New Roman" panose="02020603050405020304" pitchFamily="18" charset="0"/>
                  </a:rPr>
                  <a:t>  is an N-vector of the disturbances, and </a:t>
                </a:r>
                <a14:m>
                  <m:oMath xmlns:m="http://schemas.openxmlformats.org/officeDocument/2006/math">
                    <m:r>
                      <m:rPr>
                        <m:sty m:val="p"/>
                      </m:rPr>
                      <a:rPr lang="en-US" altLang="zh-CN" sz="2400">
                        <a:latin typeface="Cambria Math" panose="02040503050406030204" pitchFamily="18" charset="0"/>
                        <a:cs typeface="Times New Roman" panose="02020603050405020304" pitchFamily="18" charset="0"/>
                      </a:rPr>
                      <m:t>Θ</m:t>
                    </m:r>
                  </m:oMath>
                </a14:m>
                <a:r>
                  <a:rPr lang="en-US" altLang="zh-CN" sz="2400" dirty="0">
                    <a:latin typeface="Times New Roman" panose="02020603050405020304" pitchFamily="18" charset="0"/>
                    <a:cs typeface="Times New Roman" panose="02020603050405020304" pitchFamily="18" charset="0"/>
                  </a:rPr>
                  <a:t> is an L×N matrix of the parameters</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3E230DDE-1F48-497C-8FAE-B98D0FB8F8F0}"/>
                  </a:ext>
                </a:extLst>
              </p:cNvPr>
              <p:cNvSpPr>
                <a:spLocks noRot="1" noChangeAspect="1" noMove="1" noResize="1" noEditPoints="1" noAdjustHandles="1" noChangeArrowheads="1" noChangeShapeType="1" noTextEdit="1"/>
              </p:cNvSpPr>
              <p:nvPr/>
            </p:nvSpPr>
            <p:spPr>
              <a:xfrm>
                <a:off x="266604" y="2385495"/>
                <a:ext cx="8554667" cy="1656223"/>
              </a:xfrm>
              <a:prstGeom prst="rect">
                <a:avLst/>
              </a:prstGeom>
              <a:blipFill>
                <a:blip r:embed="rId4"/>
                <a:stretch>
                  <a:fillRect t="-1103" r="-1069" b="-772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9898CBA1-CEE3-41F1-8BE6-C74188348351}"/>
              </a:ext>
            </a:extLst>
          </p:cNvPr>
          <p:cNvPicPr/>
          <p:nvPr/>
        </p:nvPicPr>
        <p:blipFill>
          <a:blip r:embed="rId5"/>
          <a:stretch>
            <a:fillRect/>
          </a:stretch>
        </p:blipFill>
        <p:spPr>
          <a:xfrm>
            <a:off x="2843781" y="4206648"/>
            <a:ext cx="1700156" cy="679531"/>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2C280209-A209-49C0-B48C-D74774A0B73A}"/>
                  </a:ext>
                </a:extLst>
              </p:cNvPr>
              <p:cNvSpPr/>
              <p:nvPr/>
            </p:nvSpPr>
            <p:spPr>
              <a:xfrm>
                <a:off x="191300" y="4886179"/>
                <a:ext cx="8457176" cy="461665"/>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m:rPr>
                        <m:sty m:val="p"/>
                      </m:rPr>
                      <a:rPr lang="en-US" altLang="zh-CN" sz="2400">
                        <a:latin typeface="Cambria Math" panose="02040503050406030204" pitchFamily="18" charset="0"/>
                        <a:cs typeface="Times New Roman" panose="02020603050405020304" pitchFamily="18" charset="0"/>
                      </a:rPr>
                      <m:t>Φ</m:t>
                    </m:r>
                  </m:oMath>
                </a14:m>
                <a:r>
                  <a:rPr lang="en-US" altLang="zh-CN" sz="2400" dirty="0">
                    <a:latin typeface="Times New Roman" panose="02020603050405020304" pitchFamily="18" charset="0"/>
                    <a:cs typeface="Times New Roman" panose="02020603050405020304" pitchFamily="18" charset="0"/>
                  </a:rPr>
                  <a:t> is an L×K matrix of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𝜙</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𝑘𝑙</m:t>
                        </m:r>
                      </m:sub>
                    </m:sSub>
                  </m:oMath>
                </a14:m>
                <a:r>
                  <a:rPr lang="en-US" altLang="zh-CN" sz="2400" dirty="0">
                    <a:latin typeface="Times New Roman" panose="02020603050405020304" pitchFamily="18" charset="0"/>
                    <a:cs typeface="Times New Roman" panose="02020603050405020304" pitchFamily="18" charset="0"/>
                  </a:rPr>
                  <a:t> and is a K×N matrix of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𝛽</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𝑖𝑘</m:t>
                        </m:r>
                      </m:sub>
                    </m:sSub>
                  </m:oMath>
                </a14:m>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2C280209-A209-49C0-B48C-D74774A0B73A}"/>
                  </a:ext>
                </a:extLst>
              </p:cNvPr>
              <p:cNvSpPr>
                <a:spLocks noRot="1" noChangeAspect="1" noMove="1" noResize="1" noEditPoints="1" noAdjustHandles="1" noChangeArrowheads="1" noChangeShapeType="1" noTextEdit="1"/>
              </p:cNvSpPr>
              <p:nvPr/>
            </p:nvSpPr>
            <p:spPr>
              <a:xfrm>
                <a:off x="191300" y="4886179"/>
                <a:ext cx="8457176" cy="461665"/>
              </a:xfrm>
              <a:prstGeom prst="rect">
                <a:avLst/>
              </a:prstGeom>
              <a:blipFill>
                <a:blip r:embed="rId6"/>
                <a:stretch>
                  <a:fillRect t="-12000" b="-32000"/>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79FED88D-134D-4F3B-B35F-833EC2F31580}"/>
              </a:ext>
            </a:extLst>
          </p:cNvPr>
          <p:cNvSpPr/>
          <p:nvPr/>
        </p:nvSpPr>
        <p:spPr>
          <a:xfrm>
            <a:off x="266604" y="5709619"/>
            <a:ext cx="3055645" cy="461665"/>
          </a:xfrm>
          <a:prstGeom prst="rect">
            <a:avLst/>
          </a:prstGeom>
        </p:spPr>
        <p:txBody>
          <a:bodyPr wrap="non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Then it is clear that</a:t>
            </a:r>
            <a:endParaRPr lang="zh-CN" altLang="zh-CN" sz="2400"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892B6D4F-0781-4868-97AF-AB9A25EAD3F4}"/>
              </a:ext>
            </a:extLst>
          </p:cNvPr>
          <p:cNvPicPr/>
          <p:nvPr/>
        </p:nvPicPr>
        <p:blipFill>
          <a:blip r:embed="rId7"/>
          <a:stretch>
            <a:fillRect/>
          </a:stretch>
        </p:blipFill>
        <p:spPr>
          <a:xfrm>
            <a:off x="4977429" y="5772214"/>
            <a:ext cx="1924498" cy="587487"/>
          </a:xfrm>
          <a:prstGeom prst="rect">
            <a:avLst/>
          </a:prstGeom>
        </p:spPr>
      </p:pic>
    </p:spTree>
    <p:extLst>
      <p:ext uri="{BB962C8B-B14F-4D97-AF65-F5344CB8AC3E}">
        <p14:creationId xmlns:p14="http://schemas.microsoft.com/office/powerpoint/2010/main" val="1008963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53D241D0-C9D0-4261-8E1F-F5E7227D5B54}"/>
                  </a:ext>
                </a:extLst>
              </p:cNvPr>
              <p:cNvSpPr/>
              <p:nvPr/>
            </p:nvSpPr>
            <p:spPr>
              <a:xfrm>
                <a:off x="139849" y="1498289"/>
                <a:ext cx="9004151" cy="830997"/>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𝑍</m:t>
                        </m:r>
                      </m:e>
                      <m:sub>
                        <m:r>
                          <a:rPr lang="en-US" altLang="zh-CN" sz="2400">
                            <a:latin typeface="Cambria Math" panose="02040503050406030204" pitchFamily="18" charset="0"/>
                            <a:cs typeface="Times New Roman" panose="02020603050405020304" pitchFamily="18" charset="0"/>
                          </a:rPr>
                          <m:t> </m:t>
                        </m:r>
                        <m:r>
                          <m:rPr>
                            <m:sty m:val="p"/>
                          </m:rPr>
                          <a:rPr lang="en-US" altLang="zh-CN" sz="2400" i="1">
                            <a:latin typeface="Cambria Math" panose="02040503050406030204" pitchFamily="18" charset="0"/>
                            <a:cs typeface="Times New Roman" panose="02020603050405020304" pitchFamily="18" charset="0"/>
                          </a:rPr>
                          <m:t>t</m:t>
                        </m:r>
                      </m:sub>
                    </m:sSub>
                  </m:oMath>
                </a14:m>
                <a:r>
                  <a:rPr lang="en-US" altLang="zh-CN" sz="2400" dirty="0">
                    <a:latin typeface="Times New Roman" panose="02020603050405020304" pitchFamily="18" charset="0"/>
                    <a:cs typeface="Times New Roman" panose="02020603050405020304" pitchFamily="18" charset="0"/>
                  </a:rPr>
                  <a:t> be an M-vector of the instruments available at time t. Then, the moment condition is</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53D241D0-C9D0-4261-8E1F-F5E7227D5B54}"/>
                  </a:ext>
                </a:extLst>
              </p:cNvPr>
              <p:cNvSpPr>
                <a:spLocks noRot="1" noChangeAspect="1" noMove="1" noResize="1" noEditPoints="1" noAdjustHandles="1" noChangeArrowheads="1" noChangeShapeType="1" noTextEdit="1"/>
              </p:cNvSpPr>
              <p:nvPr/>
            </p:nvSpPr>
            <p:spPr>
              <a:xfrm>
                <a:off x="139849" y="1498289"/>
                <a:ext cx="9004151" cy="830997"/>
              </a:xfrm>
              <a:prstGeom prst="rect">
                <a:avLst/>
              </a:prstGeom>
              <a:blipFill>
                <a:blip r:embed="rId3"/>
                <a:stretch>
                  <a:fillRect l="-1083" t="-5882" b="-1617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399DB913-408B-4837-8302-AF9D4831B9CE}"/>
              </a:ext>
            </a:extLst>
          </p:cNvPr>
          <p:cNvPicPr/>
          <p:nvPr/>
        </p:nvPicPr>
        <p:blipFill>
          <a:blip r:embed="rId4"/>
          <a:stretch>
            <a:fillRect/>
          </a:stretch>
        </p:blipFill>
        <p:spPr>
          <a:xfrm>
            <a:off x="1155103" y="2577410"/>
            <a:ext cx="6331547" cy="734659"/>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B4F4E2B-1EC8-4CC5-83CE-5E2583B2D99C}"/>
                  </a:ext>
                </a:extLst>
              </p:cNvPr>
              <p:cNvSpPr/>
              <p:nvPr/>
            </p:nvSpPr>
            <p:spPr>
              <a:xfrm>
                <a:off x="292976" y="3652257"/>
                <a:ext cx="8697896" cy="1569660"/>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240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is the Kronecker product that makes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h</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𝑡</m:t>
                        </m:r>
                      </m:sub>
                    </m:sSub>
                  </m:oMath>
                </a14:m>
                <a:r>
                  <a:rPr lang="en-US" altLang="zh-CN" sz="2400" dirty="0">
                    <a:latin typeface="Times New Roman" panose="02020603050405020304" pitchFamily="18" charset="0"/>
                    <a:cs typeface="Times New Roman" panose="02020603050405020304" pitchFamily="18" charset="0"/>
                  </a:rPr>
                  <a:t>an NM-vector function of both the disturbances and the instruments</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Z is a T ×M matrix of the instruments, U is a T ×N matrix of the idiosyncratic returns. </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DB4F4E2B-1EC8-4CC5-83CE-5E2583B2D99C}"/>
                  </a:ext>
                </a:extLst>
              </p:cNvPr>
              <p:cNvSpPr>
                <a:spLocks noRot="1" noChangeAspect="1" noMove="1" noResize="1" noEditPoints="1" noAdjustHandles="1" noChangeArrowheads="1" noChangeShapeType="1" noTextEdit="1"/>
              </p:cNvSpPr>
              <p:nvPr/>
            </p:nvSpPr>
            <p:spPr>
              <a:xfrm>
                <a:off x="292976" y="3652257"/>
                <a:ext cx="8697896" cy="1569660"/>
              </a:xfrm>
              <a:prstGeom prst="rect">
                <a:avLst/>
              </a:prstGeom>
              <a:blipFill>
                <a:blip r:embed="rId5"/>
                <a:stretch>
                  <a:fillRect l="-1051" t="-3101" b="-77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8174C1CC-1B24-483C-BAB3-6B3733D4E026}"/>
                  </a:ext>
                </a:extLst>
              </p:cNvPr>
              <p:cNvSpPr/>
              <p:nvPr/>
            </p:nvSpPr>
            <p:spPr>
              <a:xfrm>
                <a:off x="-88068" y="5780699"/>
                <a:ext cx="4643259" cy="461665"/>
              </a:xfrm>
              <a:prstGeom prst="rect">
                <a:avLst/>
              </a:prstGeom>
            </p:spPr>
            <p:txBody>
              <a:bodyPr wrap="non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Let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h</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𝑇</m:t>
                        </m:r>
                      </m:sub>
                    </m:sSub>
                  </m:oMath>
                </a14:m>
                <a:r>
                  <a:rPr lang="en-US" altLang="zh-CN" sz="2400" dirty="0">
                    <a:latin typeface="Times New Roman" panose="02020603050405020304" pitchFamily="18" charset="0"/>
                    <a:cs typeface="Times New Roman" panose="02020603050405020304" pitchFamily="18" charset="0"/>
                  </a:rPr>
                  <a:t> be the sample mean of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h</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𝑡</m:t>
                        </m:r>
                      </m:sub>
                    </m:sSub>
                  </m:oMath>
                </a14:m>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8174C1CC-1B24-483C-BAB3-6B3733D4E026}"/>
                  </a:ext>
                </a:extLst>
              </p:cNvPr>
              <p:cNvSpPr>
                <a:spLocks noRot="1" noChangeAspect="1" noMove="1" noResize="1" noEditPoints="1" noAdjustHandles="1" noChangeArrowheads="1" noChangeShapeType="1" noTextEdit="1"/>
              </p:cNvSpPr>
              <p:nvPr/>
            </p:nvSpPr>
            <p:spPr>
              <a:xfrm>
                <a:off x="-88068" y="5780699"/>
                <a:ext cx="4643259" cy="461665"/>
              </a:xfrm>
              <a:prstGeom prst="rect">
                <a:avLst/>
              </a:prstGeom>
              <a:blipFill>
                <a:blip r:embed="rId6"/>
                <a:stretch>
                  <a:fillRect t="-10526" r="-1051" b="-28947"/>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2546D1AB-56D1-4C75-88B9-A4FAEE502DD6}"/>
              </a:ext>
            </a:extLst>
          </p:cNvPr>
          <p:cNvPicPr/>
          <p:nvPr/>
        </p:nvPicPr>
        <p:blipFill>
          <a:blip r:embed="rId7"/>
          <a:stretch>
            <a:fillRect/>
          </a:stretch>
        </p:blipFill>
        <p:spPr>
          <a:xfrm>
            <a:off x="4741765" y="5640058"/>
            <a:ext cx="3046769" cy="898855"/>
          </a:xfrm>
          <a:prstGeom prst="rect">
            <a:avLst/>
          </a:prstGeom>
        </p:spPr>
      </p:pic>
    </p:spTree>
    <p:extLst>
      <p:ext uri="{BB962C8B-B14F-4D97-AF65-F5344CB8AC3E}">
        <p14:creationId xmlns:p14="http://schemas.microsoft.com/office/powerpoint/2010/main" val="654822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D31D076-D2B5-4E07-97A1-EC2F01E59C0E}"/>
              </a:ext>
            </a:extLst>
          </p:cNvPr>
          <p:cNvSpPr/>
          <p:nvPr/>
        </p:nvSpPr>
        <p:spPr>
          <a:xfrm>
            <a:off x="400049" y="1664311"/>
            <a:ext cx="8421221" cy="830997"/>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Then the GMM estimator solves the following minimization problem:</a:t>
            </a:r>
            <a:endParaRPr lang="zh-CN" altLang="zh-CN"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23E6E6E9-DBBD-4D82-8FE1-0CF327F27091}"/>
              </a:ext>
            </a:extLst>
          </p:cNvPr>
          <p:cNvPicPr/>
          <p:nvPr/>
        </p:nvPicPr>
        <p:blipFill>
          <a:blip r:embed="rId3"/>
          <a:stretch>
            <a:fillRect/>
          </a:stretch>
        </p:blipFill>
        <p:spPr>
          <a:xfrm>
            <a:off x="2775473" y="2221506"/>
            <a:ext cx="4485939" cy="830997"/>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9542C64-52B4-4F3F-8D76-BA6D16B63B98}"/>
                  </a:ext>
                </a:extLst>
              </p:cNvPr>
              <p:cNvSpPr/>
              <p:nvPr/>
            </p:nvSpPr>
            <p:spPr>
              <a:xfrm>
                <a:off x="155986" y="3521744"/>
                <a:ext cx="8869680" cy="461665"/>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r>
                          <a:rPr lang="en-US" altLang="zh-CN" sz="2400">
                            <a:latin typeface="Cambria Math" panose="02040503050406030204" pitchFamily="18" charset="0"/>
                            <a:cs typeface="Times New Roman" panose="02020603050405020304" pitchFamily="18" charset="0"/>
                          </a:rPr>
                          <m:t>𝑊</m:t>
                        </m:r>
                      </m:e>
                      <m:sub>
                        <m:r>
                          <a:rPr lang="en-US" altLang="zh-CN" sz="2400">
                            <a:latin typeface="Cambria Math" panose="02040503050406030204" pitchFamily="18" charset="0"/>
                            <a:cs typeface="Times New Roman" panose="02020603050405020304" pitchFamily="18" charset="0"/>
                          </a:rPr>
                          <m:t> </m:t>
                        </m:r>
                        <m:r>
                          <a:rPr lang="en-US" altLang="zh-CN" sz="2400">
                            <a:latin typeface="Cambria Math" panose="02040503050406030204" pitchFamily="18" charset="0"/>
                            <a:cs typeface="Times New Roman" panose="02020603050405020304" pitchFamily="18" charset="0"/>
                          </a:rPr>
                          <m:t>𝑇</m:t>
                        </m:r>
                      </m:sub>
                    </m:sSub>
                  </m:oMath>
                </a14:m>
                <a:r>
                  <a:rPr lang="en-US" altLang="zh-CN" sz="2400" dirty="0">
                    <a:latin typeface="Times New Roman" panose="02020603050405020304" pitchFamily="18" charset="0"/>
                    <a:cs typeface="Times New Roman" panose="02020603050405020304" pitchFamily="18" charset="0"/>
                  </a:rPr>
                  <a:t> is an NM×NM weighting matrix that is positive definite.</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39542C64-52B4-4F3F-8D76-BA6D16B63B98}"/>
                  </a:ext>
                </a:extLst>
              </p:cNvPr>
              <p:cNvSpPr>
                <a:spLocks noRot="1" noChangeAspect="1" noMove="1" noResize="1" noEditPoints="1" noAdjustHandles="1" noChangeArrowheads="1" noChangeShapeType="1" noTextEdit="1"/>
              </p:cNvSpPr>
              <p:nvPr/>
            </p:nvSpPr>
            <p:spPr>
              <a:xfrm>
                <a:off x="155986" y="3521744"/>
                <a:ext cx="8869680" cy="461665"/>
              </a:xfrm>
              <a:prstGeom prst="rect">
                <a:avLst/>
              </a:prstGeom>
              <a:blipFill>
                <a:blip r:embed="rId4"/>
                <a:stretch>
                  <a:fillRect t="-12000" b="-32000"/>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2DEF676B-1FB1-4B4B-B932-233561D8DD4C}"/>
              </a:ext>
            </a:extLst>
          </p:cNvPr>
          <p:cNvSpPr/>
          <p:nvPr/>
        </p:nvSpPr>
        <p:spPr>
          <a:xfrm>
            <a:off x="155985" y="4643609"/>
            <a:ext cx="7740127"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 terms of the notation of this paper, M = L+1 and </a:t>
            </a:r>
            <a:endParaRPr lang="zh-CN" altLang="en-US" sz="2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9967C9B9-053D-4C6C-B95D-817E0AB8CDD4}"/>
              </a:ext>
            </a:extLst>
          </p:cNvPr>
          <p:cNvPicPr/>
          <p:nvPr/>
        </p:nvPicPr>
        <p:blipFill>
          <a:blip r:embed="rId5"/>
          <a:stretch>
            <a:fillRect/>
          </a:stretch>
        </p:blipFill>
        <p:spPr>
          <a:xfrm>
            <a:off x="6745940" y="4536150"/>
            <a:ext cx="1640319" cy="698336"/>
          </a:xfrm>
          <a:prstGeom prst="rect">
            <a:avLst/>
          </a:prstGeom>
        </p:spPr>
      </p:pic>
    </p:spTree>
    <p:extLst>
      <p:ext uri="{BB962C8B-B14F-4D97-AF65-F5344CB8AC3E}">
        <p14:creationId xmlns:p14="http://schemas.microsoft.com/office/powerpoint/2010/main" val="2598995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AA9A644F-62FB-4D60-B4A3-6455C3E1B607}"/>
              </a:ext>
            </a:extLst>
          </p:cNvPr>
          <p:cNvSpPr/>
          <p:nvPr/>
        </p:nvSpPr>
        <p:spPr>
          <a:xfrm>
            <a:off x="163381" y="1928016"/>
            <a:ext cx="7352852" cy="461665"/>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if the weighting matrix is of the following form :</a:t>
            </a:r>
            <a:endParaRPr lang="zh-CN" altLang="zh-CN"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C3C8BB33-D676-4824-AA83-5D43325217D5}"/>
              </a:ext>
            </a:extLst>
          </p:cNvPr>
          <p:cNvPicPr/>
          <p:nvPr/>
        </p:nvPicPr>
        <p:blipFill>
          <a:blip r:embed="rId3"/>
          <a:stretch>
            <a:fillRect/>
          </a:stretch>
        </p:blipFill>
        <p:spPr>
          <a:xfrm>
            <a:off x="432659" y="2896098"/>
            <a:ext cx="8082691" cy="732143"/>
          </a:xfrm>
          <a:prstGeom prst="rect">
            <a:avLst/>
          </a:prstGeom>
        </p:spPr>
      </p:pic>
      <p:sp>
        <p:nvSpPr>
          <p:cNvPr id="9" name="矩形 8">
            <a:extLst>
              <a:ext uri="{FF2B5EF4-FFF2-40B4-BE49-F238E27FC236}">
                <a16:creationId xmlns:a16="http://schemas.microsoft.com/office/drawing/2014/main" id="{030DE3E3-C1BE-4AD7-AFAB-FC4BC828C05C}"/>
              </a:ext>
            </a:extLst>
          </p:cNvPr>
          <p:cNvSpPr/>
          <p:nvPr/>
        </p:nvSpPr>
        <p:spPr>
          <a:xfrm>
            <a:off x="432659" y="4509115"/>
            <a:ext cx="8278682" cy="461665"/>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we can solve the problem analytically in two steps. </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90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B0DB65E-9A37-4FF1-BEC1-1A8DA9BDEFF7}"/>
                  </a:ext>
                </a:extLst>
              </p:cNvPr>
              <p:cNvSpPr/>
              <p:nvPr/>
            </p:nvSpPr>
            <p:spPr>
              <a:xfrm>
                <a:off x="391982" y="1387494"/>
                <a:ext cx="8752018" cy="859851"/>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In the first step,</a:t>
                </a:r>
                <a:endParaRPr lang="zh-CN" altLang="zh-CN" sz="2400" dirty="0">
                  <a:latin typeface="Times New Roman" panose="02020603050405020304" pitchFamily="18" charset="0"/>
                  <a:cs typeface="Times New Roman" panose="02020603050405020304" pitchFamily="18" charset="0"/>
                </a:endParaRPr>
              </a:p>
              <a:p>
                <a:pPr marL="228600" indent="266700" algn="just">
                  <a:spcAft>
                    <a:spcPts val="0"/>
                  </a:spcAft>
                </a:pPr>
                <a14:m>
                  <m:oMath xmlns:m="http://schemas.openxmlformats.org/officeDocument/2006/math">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𝑃</m:t>
                        </m:r>
                      </m:e>
                      <m:sub>
                        <m:r>
                          <a:rPr lang="en-US" altLang="zh-CN" sz="2400">
                            <a:latin typeface="Cambria Math" panose="02040503050406030204" pitchFamily="18" charset="0"/>
                          </a:rPr>
                          <m:t> 0</m:t>
                        </m:r>
                      </m:sub>
                    </m:sSub>
                    <m:r>
                      <a:rPr lang="en-US" altLang="zh-CN" sz="2400">
                        <a:latin typeface="Cambria Math" panose="02040503050406030204" pitchFamily="18" charset="0"/>
                      </a:rPr>
                      <m:t>=</m:t>
                    </m:r>
                    <m:r>
                      <a:rPr lang="en-US" altLang="zh-CN" sz="2400">
                        <a:latin typeface="Cambria Math" panose="02040503050406030204" pitchFamily="18" charset="0"/>
                      </a:rPr>
                      <m:t>𝑍</m:t>
                    </m:r>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𝑊</m:t>
                        </m:r>
                      </m:e>
                      <m:sub>
                        <m:r>
                          <a:rPr lang="en-US" altLang="zh-CN" sz="2400">
                            <a:latin typeface="Cambria Math" panose="02040503050406030204" pitchFamily="18" charset="0"/>
                          </a:rPr>
                          <m:t> 2</m:t>
                        </m:r>
                      </m:sub>
                    </m:sSub>
                    <m:sSup>
                      <m:sSupPr>
                        <m:ctrlPr>
                          <a:rPr lang="zh-CN" altLang="zh-CN" sz="2400" i="1">
                            <a:latin typeface="Cambria Math" panose="02040503050406030204" pitchFamily="18" charset="0"/>
                          </a:rPr>
                        </m:ctrlPr>
                      </m:sSupPr>
                      <m:e>
                        <m:r>
                          <a:rPr lang="en-US" altLang="zh-CN" sz="2400">
                            <a:latin typeface="Cambria Math" panose="02040503050406030204" pitchFamily="18" charset="0"/>
                          </a:rPr>
                          <m:t>𝑍</m:t>
                        </m:r>
                      </m:e>
                      <m:sup>
                        <m:r>
                          <a:rPr lang="en-US" altLang="zh-CN" sz="2400">
                            <a:latin typeface="Cambria Math" panose="02040503050406030204" pitchFamily="18" charset="0"/>
                          </a:rPr>
                          <m:t>′</m:t>
                        </m:r>
                      </m:sup>
                    </m:sSup>
                  </m:oMath>
                </a14:m>
                <a:r>
                  <a:rPr lang="en-US" altLang="zh-CN" sz="2400" dirty="0">
                    <a:latin typeface="Times New Roman" panose="02020603050405020304" pitchFamily="18" charset="0"/>
                    <a:cs typeface="Times New Roman" panose="02020603050405020304" pitchFamily="18" charset="0"/>
                  </a:rPr>
                  <a:t> with Z as a T ×M matrix of the instruments,</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B0DB65E-9A37-4FF1-BEC1-1A8DA9BDEFF7}"/>
                  </a:ext>
                </a:extLst>
              </p:cNvPr>
              <p:cNvSpPr>
                <a:spLocks noRot="1" noChangeAspect="1" noMove="1" noResize="1" noEditPoints="1" noAdjustHandles="1" noChangeArrowheads="1" noChangeShapeType="1" noTextEdit="1"/>
              </p:cNvSpPr>
              <p:nvPr/>
            </p:nvSpPr>
            <p:spPr>
              <a:xfrm>
                <a:off x="391982" y="1387494"/>
                <a:ext cx="8752018" cy="859851"/>
              </a:xfrm>
              <a:prstGeom prst="rect">
                <a:avLst/>
              </a:prstGeom>
              <a:blipFill>
                <a:blip r:embed="rId3"/>
                <a:stretch>
                  <a:fillRect t="-5674" b="-163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03BB33E-7EAF-4613-95CE-B08DD9AD653B}"/>
                  </a:ext>
                </a:extLst>
              </p:cNvPr>
              <p:cNvSpPr/>
              <p:nvPr/>
            </p:nvSpPr>
            <p:spPr>
              <a:xfrm>
                <a:off x="1620228" y="2389208"/>
                <a:ext cx="48377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𝑃</m:t>
                      </m:r>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0">
                              <a:latin typeface="Cambria Math" panose="02040503050406030204" pitchFamily="18" charset="0"/>
                            </a:rPr>
                            <m:t> 0</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0">
                              <a:latin typeface="Cambria Math" panose="02040503050406030204" pitchFamily="18" charset="0"/>
                            </a:rPr>
                            <m:t> 0</m:t>
                          </m:r>
                        </m:sub>
                      </m:sSub>
                      <m:r>
                        <a:rPr lang="zh-CN" altLang="en-US" sz="2400" i="1">
                          <a:latin typeface="Cambria Math" panose="02040503050406030204" pitchFamily="18" charset="0"/>
                        </a:rPr>
                        <m:t>𝑋</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0">
                                      <a:latin typeface="Cambria Math" panose="02040503050406030204" pitchFamily="18" charset="0"/>
                                    </a:rPr>
                                    <m:t>′</m:t>
                                  </m:r>
                                </m:sup>
                              </m:s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0">
                                      <a:latin typeface="Cambria Math" panose="02040503050406030204" pitchFamily="18" charset="0"/>
                                    </a:rPr>
                                    <m:t> 0</m:t>
                                  </m:r>
                                </m:sub>
                              </m:sSub>
                              <m:r>
                                <a:rPr lang="zh-CN" altLang="en-US" sz="2400" i="1">
                                  <a:latin typeface="Cambria Math" panose="02040503050406030204" pitchFamily="18" charset="0"/>
                                </a:rPr>
                                <m:t>𝑋</m:t>
                              </m:r>
                            </m:e>
                          </m:d>
                        </m:e>
                        <m:sup>
                          <m:r>
                            <a:rPr lang="zh-CN" altLang="en-US" sz="2400" i="0">
                              <a:latin typeface="Cambria Math" panose="02040503050406030204" pitchFamily="18" charset="0"/>
                            </a:rPr>
                            <m:t>−1</m:t>
                          </m:r>
                        </m:sup>
                      </m:sSup>
                      <m:sSup>
                        <m:sSupPr>
                          <m:ctrlPr>
                            <a:rPr lang="zh-CN" altLang="en-US" sz="2400" i="1">
                              <a:latin typeface="Cambria Math" panose="02040503050406030204" pitchFamily="18" charset="0"/>
                            </a:rPr>
                          </m:ctrlPr>
                        </m:sSupPr>
                        <m:e>
                          <m:r>
                            <a:rPr lang="zh-CN" altLang="en-US" sz="2400" i="1">
                              <a:latin typeface="Cambria Math" panose="02040503050406030204" pitchFamily="18" charset="0"/>
                            </a:rPr>
                            <m:t>𝑋</m:t>
                          </m:r>
                        </m:e>
                        <m:sup>
                          <m:r>
                            <a:rPr lang="zh-CN" altLang="en-US" sz="2400" i="0">
                              <a:latin typeface="Cambria Math" panose="02040503050406030204" pitchFamily="18" charset="0"/>
                            </a:rPr>
                            <m:t>′</m:t>
                          </m:r>
                        </m:sup>
                      </m:sSup>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0">
                              <a:latin typeface="Cambria Math" panose="02040503050406030204" pitchFamily="18" charset="0"/>
                            </a:rPr>
                            <m:t> 0</m:t>
                          </m:r>
                        </m:sub>
                      </m:sSub>
                    </m:oMath>
                  </m:oMathPara>
                </a14:m>
                <a:endParaRPr lang="zh-CN" altLang="en-US" sz="2400" dirty="0"/>
              </a:p>
            </p:txBody>
          </p:sp>
        </mc:Choice>
        <mc:Fallback xmlns="">
          <p:sp>
            <p:nvSpPr>
              <p:cNvPr id="8" name="矩形 7">
                <a:extLst>
                  <a:ext uri="{FF2B5EF4-FFF2-40B4-BE49-F238E27FC236}">
                    <a16:creationId xmlns:a16="http://schemas.microsoft.com/office/drawing/2014/main" id="{803BB33E-7EAF-4613-95CE-B08DD9AD653B}"/>
                  </a:ext>
                </a:extLst>
              </p:cNvPr>
              <p:cNvSpPr>
                <a:spLocks noRot="1" noChangeAspect="1" noMove="1" noResize="1" noEditPoints="1" noAdjustHandles="1" noChangeArrowheads="1" noChangeShapeType="1" noTextEdit="1"/>
              </p:cNvSpPr>
              <p:nvPr/>
            </p:nvSpPr>
            <p:spPr>
              <a:xfrm>
                <a:off x="1620228" y="2389208"/>
                <a:ext cx="4837722" cy="461665"/>
              </a:xfrm>
              <a:prstGeom prst="rect">
                <a:avLst/>
              </a:prstGeom>
              <a:blipFill>
                <a:blip r:embed="rId4"/>
                <a:stretch>
                  <a:fillRect/>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FABF1891-A966-42CA-B674-5AFB30964212}"/>
              </a:ext>
            </a:extLst>
          </p:cNvPr>
          <p:cNvSpPr/>
          <p:nvPr/>
        </p:nvSpPr>
        <p:spPr>
          <a:xfrm>
            <a:off x="1386156" y="2959009"/>
            <a:ext cx="4461286" cy="461665"/>
          </a:xfrm>
          <a:prstGeom prst="rect">
            <a:avLst/>
          </a:prstGeom>
        </p:spPr>
        <p:txBody>
          <a:bodyPr wrap="non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where X is a T-vector of ones </a:t>
            </a:r>
            <a:endParaRPr lang="zh-CN" altLang="zh-CN"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156AA828-A0FD-4846-A8E1-B0378ACB2C81}"/>
              </a:ext>
            </a:extLst>
          </p:cNvPr>
          <p:cNvPicPr/>
          <p:nvPr/>
        </p:nvPicPr>
        <p:blipFill>
          <a:blip r:embed="rId5"/>
          <a:stretch>
            <a:fillRect/>
          </a:stretch>
        </p:blipFill>
        <p:spPr>
          <a:xfrm>
            <a:off x="1554480" y="3674488"/>
            <a:ext cx="6035040" cy="854581"/>
          </a:xfrm>
          <a:prstGeom prst="rect">
            <a:avLst/>
          </a:prstGeom>
        </p:spPr>
      </p:pic>
      <p:sp>
        <p:nvSpPr>
          <p:cNvPr id="11" name="矩形 10">
            <a:extLst>
              <a:ext uri="{FF2B5EF4-FFF2-40B4-BE49-F238E27FC236}">
                <a16:creationId xmlns:a16="http://schemas.microsoft.com/office/drawing/2014/main" id="{E35CC4CB-8321-4822-A493-43C1F44047B0}"/>
              </a:ext>
            </a:extLst>
          </p:cNvPr>
          <p:cNvSpPr/>
          <p:nvPr/>
        </p:nvSpPr>
        <p:spPr>
          <a:xfrm>
            <a:off x="66774" y="4695031"/>
            <a:ext cx="8448575" cy="1569660"/>
          </a:xfrm>
          <a:prstGeom prst="rect">
            <a:avLst/>
          </a:prstGeom>
        </p:spPr>
        <p:txBody>
          <a:bodyPr wrap="square">
            <a:spAutoFit/>
          </a:bodyPr>
          <a:lstStyle/>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R is a T ×N matrix of the returns, and G is a T ×L matrix of the factor proxies.</a:t>
            </a:r>
            <a:endParaRPr lang="zh-CN" altLang="zh-CN" sz="2400" dirty="0">
              <a:latin typeface="Times New Roman" panose="02020603050405020304" pitchFamily="18" charset="0"/>
              <a:cs typeface="Times New Roman" panose="02020603050405020304" pitchFamily="18" charset="0"/>
            </a:endParaRPr>
          </a:p>
          <a:p>
            <a:pPr marL="228600" indent="266700" algn="just">
              <a:spcAft>
                <a:spcPts val="0"/>
              </a:spcAft>
            </a:pPr>
            <a:r>
              <a:rPr lang="en-US" altLang="zh-CN" sz="2400" dirty="0">
                <a:latin typeface="Times New Roman" panose="02020603050405020304" pitchFamily="18" charset="0"/>
                <a:cs typeface="Times New Roman" panose="02020603050405020304" pitchFamily="18" charset="0"/>
              </a:rPr>
              <a:t>E is the L × K matrix that stacks the ‘standardized’ eigenvectors corresponding to the K largest eigenvalues of A</a:t>
            </a:r>
            <a:endParaRPr lang="zh-CN" altLang="zh-CN" sz="2400"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E666221-27CB-404B-9CA6-9DAE2A0A9D82}"/>
              </a:ext>
            </a:extLst>
          </p:cNvPr>
          <p:cNvSpPr/>
          <p:nvPr/>
        </p:nvSpPr>
        <p:spPr>
          <a:xfrm>
            <a:off x="946621" y="3854625"/>
            <a:ext cx="580608"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A=</a:t>
            </a:r>
            <a:endParaRPr lang="zh-CN" altLang="en-US" sz="2400" dirty="0"/>
          </a:p>
        </p:txBody>
      </p:sp>
    </p:spTree>
    <p:extLst>
      <p:ext uri="{BB962C8B-B14F-4D97-AF65-F5344CB8AC3E}">
        <p14:creationId xmlns:p14="http://schemas.microsoft.com/office/powerpoint/2010/main" val="3013418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CF8A550-9F2A-4675-B11B-531A088BD95B}"/>
              </a:ext>
            </a:extLst>
          </p:cNvPr>
          <p:cNvSpPr/>
          <p:nvPr/>
        </p:nvSpPr>
        <p:spPr>
          <a:xfrm>
            <a:off x="383797" y="1377294"/>
            <a:ext cx="3889206"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In the second step, to estimate</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B3070EC7-56B2-4CD4-8468-23AC4B124C9E}"/>
                  </a:ext>
                </a:extLst>
              </p:cNvPr>
              <p:cNvSpPr/>
              <p:nvPr/>
            </p:nvSpPr>
            <p:spPr>
              <a:xfrm>
                <a:off x="4607784" y="1383887"/>
                <a:ext cx="1273810" cy="453137"/>
              </a:xfrm>
              <a:prstGeom prst="rect">
                <a:avLst/>
              </a:prstGeom>
            </p:spPr>
            <p:txBody>
              <a:bodyPr wrap="none">
                <a:spAutoFit/>
              </a:bodyPr>
              <a:lstStyle/>
              <a:p>
                <a14:m>
                  <m:oMath xmlns:m="http://schemas.openxmlformats.org/officeDocument/2006/math">
                    <m:r>
                      <m:rPr>
                        <m:sty m:val="p"/>
                      </m:rPr>
                      <a:rPr lang="en-US" altLang="zh-CN" sz="2400">
                        <a:latin typeface="Cambria Math" panose="02040503050406030204" pitchFamily="18" charset="0"/>
                        <a:cs typeface="Times New Roman" panose="02020603050405020304" pitchFamily="18" charset="0"/>
                      </a:rPr>
                      <m:t>Θ</m:t>
                    </m:r>
                    <m:r>
                      <a:rPr lang="en-US" altLang="zh-CN" sz="2400">
                        <a:latin typeface="Cambria Math" panose="02040503050406030204" pitchFamily="18" charset="0"/>
                        <a:cs typeface="Times New Roman" panose="02020603050405020304" pitchFamily="18" charset="0"/>
                      </a:rPr>
                      <m:t>=</m:t>
                    </m:r>
                    <m:r>
                      <m:rPr>
                        <m:sty m:val="p"/>
                      </m:rPr>
                      <a:rPr lang="en-US" altLang="zh-CN" sz="2400">
                        <a:latin typeface="Cambria Math" panose="02040503050406030204" pitchFamily="18" charset="0"/>
                        <a:cs typeface="Times New Roman" panose="02020603050405020304" pitchFamily="18" charset="0"/>
                      </a:rPr>
                      <m:t>Φ</m:t>
                    </m:r>
                    <m:r>
                      <a:rPr lang="en-US" altLang="zh-CN" sz="2400">
                        <a:latin typeface="Cambria Math" panose="02040503050406030204" pitchFamily="18" charset="0"/>
                        <a:cs typeface="Times New Roman" panose="02020603050405020304" pitchFamily="18" charset="0"/>
                      </a:rPr>
                      <m:t>𝛽</m:t>
                    </m:r>
                  </m:oMath>
                </a14:m>
                <a:r>
                  <a:rPr lang="en-US" altLang="zh-CN" dirty="0">
                    <a:latin typeface="等线" panose="02010600030101010101" pitchFamily="2" charset="-122"/>
                    <a:cs typeface="Times New Roman" panose="02020603050405020304" pitchFamily="18" charset="0"/>
                  </a:rPr>
                  <a:t>,</a:t>
                </a:r>
                <a:endParaRPr lang="zh-CN" altLang="en-US" dirty="0"/>
              </a:p>
            </p:txBody>
          </p:sp>
        </mc:Choice>
        <mc:Fallback xmlns="">
          <p:sp>
            <p:nvSpPr>
              <p:cNvPr id="8" name="矩形 7">
                <a:extLst>
                  <a:ext uri="{FF2B5EF4-FFF2-40B4-BE49-F238E27FC236}">
                    <a16:creationId xmlns:a16="http://schemas.microsoft.com/office/drawing/2014/main" id="{B3070EC7-56B2-4CD4-8468-23AC4B124C9E}"/>
                  </a:ext>
                </a:extLst>
              </p:cNvPr>
              <p:cNvSpPr>
                <a:spLocks noRot="1" noChangeAspect="1" noMove="1" noResize="1" noEditPoints="1" noAdjustHandles="1" noChangeArrowheads="1" noChangeShapeType="1" noTextEdit="1"/>
              </p:cNvSpPr>
              <p:nvPr/>
            </p:nvSpPr>
            <p:spPr>
              <a:xfrm>
                <a:off x="4607784" y="1383887"/>
                <a:ext cx="1273810" cy="453137"/>
              </a:xfrm>
              <a:prstGeom prst="rect">
                <a:avLst/>
              </a:prstGeom>
              <a:blipFill>
                <a:blip r:embed="rId3"/>
                <a:stretch>
                  <a:fillRect l="-1435" r="-2871" b="-21622"/>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3EF4738B-512C-4691-8BE9-B2A7355D3E68}"/>
              </a:ext>
            </a:extLst>
          </p:cNvPr>
          <p:cNvSpPr/>
          <p:nvPr/>
        </p:nvSpPr>
        <p:spPr>
          <a:xfrm>
            <a:off x="383797" y="2659404"/>
            <a:ext cx="8342556" cy="1200329"/>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Under a suitable normalization such that the first K columns of β is an identity matrix, the estimates of Φ and β are uniquely given by</a:t>
            </a:r>
            <a:endParaRPr lang="zh-CN" altLang="zh-CN"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AB8F3E2-EC09-4CE7-8923-174E78CB3184}"/>
              </a:ext>
            </a:extLst>
          </p:cNvPr>
          <p:cNvPicPr/>
          <p:nvPr/>
        </p:nvPicPr>
        <p:blipFill rotWithShape="1">
          <a:blip r:embed="rId4"/>
          <a:srcRect r="43904"/>
          <a:stretch/>
        </p:blipFill>
        <p:spPr>
          <a:xfrm>
            <a:off x="2206437" y="3836038"/>
            <a:ext cx="3419811" cy="844140"/>
          </a:xfrm>
          <a:prstGeom prst="rect">
            <a:avLst/>
          </a:prstGeom>
        </p:spPr>
      </p:pic>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6B5C389D-7478-4C24-8D05-81D748E7A580}"/>
                  </a:ext>
                </a:extLst>
              </p:cNvPr>
              <p:cNvSpPr/>
              <p:nvPr/>
            </p:nvSpPr>
            <p:spPr>
              <a:xfrm>
                <a:off x="2654336" y="4889205"/>
                <a:ext cx="1715150" cy="471539"/>
              </a:xfrm>
              <a:prstGeom prst="rect">
                <a:avLst/>
              </a:prstGeom>
            </p:spPr>
            <p:txBody>
              <a:bodyPr wrap="none">
                <a:spAutoFit/>
              </a:bodyPr>
              <a:lstStyle/>
              <a:p>
                <a:pPr indent="266700">
                  <a:spcAft>
                    <a:spcPts val="0"/>
                  </a:spcAft>
                </a:pPr>
                <a14:m>
                  <m:oMath xmlns:m="http://schemas.openxmlformats.org/officeDocument/2006/math">
                    <m:sSup>
                      <m:sSupPr>
                        <m:ctrlPr>
                          <a:rPr lang="zh-CN" altLang="zh-CN" sz="2400" i="1">
                            <a:latin typeface="Cambria Math" panose="02040503050406030204" pitchFamily="18" charset="0"/>
                            <a:cs typeface="Times New Roman" panose="02020603050405020304" pitchFamily="18" charset="0"/>
                          </a:rPr>
                        </m:ctrlPr>
                      </m:sSupPr>
                      <m:e>
                        <m:r>
                          <a:rPr lang="en-US" altLang="zh-CN" sz="2400">
                            <a:latin typeface="Cambria Math" panose="02040503050406030204" pitchFamily="18" charset="0"/>
                            <a:cs typeface="Times New Roman" panose="02020603050405020304" pitchFamily="18" charset="0"/>
                          </a:rPr>
                          <m:t>𝐺</m:t>
                        </m:r>
                      </m:e>
                      <m:sup>
                        <m:r>
                          <a:rPr lang="en-US" altLang="zh-CN" sz="2400">
                            <a:latin typeface="Cambria Math" panose="02040503050406030204" pitchFamily="18" charset="0"/>
                            <a:cs typeface="Times New Roman" panose="02020603050405020304" pitchFamily="18" charset="0"/>
                          </a:rPr>
                          <m:t>∗</m:t>
                        </m:r>
                      </m:sup>
                    </m:sSup>
                    <m:r>
                      <a:rPr lang="en-US" altLang="zh-CN"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𝐺</m:t>
                    </m:r>
                    <m:acc>
                      <m:accPr>
                        <m:chr m:val="̂"/>
                        <m:ctrlPr>
                          <a:rPr lang="zh-CN" altLang="zh-CN" sz="2400" i="1">
                            <a:latin typeface="Cambria Math" panose="02040503050406030204" pitchFamily="18" charset="0"/>
                            <a:cs typeface="Times New Roman" panose="02020603050405020304" pitchFamily="18" charset="0"/>
                          </a:rPr>
                        </m:ctrlPr>
                      </m:accPr>
                      <m:e>
                        <m:r>
                          <m:rPr>
                            <m:sty m:val="p"/>
                          </m:rPr>
                          <a:rPr lang="en-US" altLang="zh-CN" sz="2400">
                            <a:latin typeface="Cambria Math" panose="02040503050406030204" pitchFamily="18" charset="0"/>
                            <a:cs typeface="Times New Roman" panose="02020603050405020304" pitchFamily="18" charset="0"/>
                          </a:rPr>
                          <m:t>Φ</m:t>
                        </m:r>
                      </m:e>
                    </m:acc>
                  </m:oMath>
                </a14:m>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6B5C389D-7478-4C24-8D05-81D748E7A580}"/>
                  </a:ext>
                </a:extLst>
              </p:cNvPr>
              <p:cNvSpPr>
                <a:spLocks noRot="1" noChangeAspect="1" noMove="1" noResize="1" noEditPoints="1" noAdjustHandles="1" noChangeArrowheads="1" noChangeShapeType="1" noTextEdit="1"/>
              </p:cNvSpPr>
              <p:nvPr/>
            </p:nvSpPr>
            <p:spPr>
              <a:xfrm>
                <a:off x="2654336" y="4889205"/>
                <a:ext cx="1715150" cy="471539"/>
              </a:xfrm>
              <a:prstGeom prst="rect">
                <a:avLst/>
              </a:prstGeom>
              <a:blipFill>
                <a:blip r:embed="rId5"/>
                <a:stretch>
                  <a:fillRect t="-3896" r="-2234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5AB34F84-8C5F-4699-8DBD-46F45287E7E4}"/>
              </a:ext>
            </a:extLst>
          </p:cNvPr>
          <p:cNvPicPr/>
          <p:nvPr/>
        </p:nvPicPr>
        <p:blipFill rotWithShape="1">
          <a:blip r:embed="rId4"/>
          <a:srcRect l="52052"/>
          <a:stretch/>
        </p:blipFill>
        <p:spPr>
          <a:xfrm>
            <a:off x="2096944" y="5612052"/>
            <a:ext cx="2829934" cy="950786"/>
          </a:xfrm>
          <a:prstGeom prst="rect">
            <a:avLst/>
          </a:prstGeom>
        </p:spPr>
      </p:pic>
    </p:spTree>
    <p:extLst>
      <p:ext uri="{BB962C8B-B14F-4D97-AF65-F5344CB8AC3E}">
        <p14:creationId xmlns:p14="http://schemas.microsoft.com/office/powerpoint/2010/main" val="953997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91AB01E-F122-4D4D-A21C-E13BA7B8C7AC}"/>
                  </a:ext>
                </a:extLst>
              </p:cNvPr>
              <p:cNvSpPr/>
              <p:nvPr/>
            </p:nvSpPr>
            <p:spPr>
              <a:xfrm>
                <a:off x="247426" y="1905506"/>
                <a:ext cx="8649148" cy="461665"/>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Conditional on </a:t>
                </a:r>
                <a14:m>
                  <m:oMath xmlns:m="http://schemas.openxmlformats.org/officeDocument/2006/math">
                    <m:r>
                      <m:rPr>
                        <m:sty m:val="p"/>
                      </m:rPr>
                      <a:rPr lang="en-US" altLang="zh-CN" sz="2400">
                        <a:latin typeface="Cambria Math" panose="02040503050406030204" pitchFamily="18" charset="0"/>
                        <a:cs typeface="Times New Roman" panose="02020603050405020304" pitchFamily="18" charset="0"/>
                      </a:rPr>
                      <m:t>Θ</m:t>
                    </m:r>
                  </m:oMath>
                </a14:m>
                <a:r>
                  <a:rPr lang="en-US" altLang="zh-CN" sz="2400" dirty="0">
                    <a:latin typeface="Times New Roman" panose="02020603050405020304" pitchFamily="18" charset="0"/>
                    <a:cs typeface="Times New Roman" panose="02020603050405020304" pitchFamily="18" charset="0"/>
                  </a:rPr>
                  <a:t>, the estimate of α can be solved analytically as </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F91AB01E-F122-4D4D-A21C-E13BA7B8C7AC}"/>
                  </a:ext>
                </a:extLst>
              </p:cNvPr>
              <p:cNvSpPr>
                <a:spLocks noRot="1" noChangeAspect="1" noMove="1" noResize="1" noEditPoints="1" noAdjustHandles="1" noChangeArrowheads="1" noChangeShapeType="1" noTextEdit="1"/>
              </p:cNvSpPr>
              <p:nvPr/>
            </p:nvSpPr>
            <p:spPr>
              <a:xfrm>
                <a:off x="247426" y="1905506"/>
                <a:ext cx="8649148" cy="461665"/>
              </a:xfrm>
              <a:prstGeom prst="rect">
                <a:avLst/>
              </a:prstGeom>
              <a:blipFill>
                <a:blip r:embed="rId3"/>
                <a:stretch>
                  <a:fillRect t="-10667" b="-3066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2AE6EA62-72B4-4D95-86DD-1417C6B1CBEC}"/>
              </a:ext>
            </a:extLst>
          </p:cNvPr>
          <p:cNvPicPr/>
          <p:nvPr/>
        </p:nvPicPr>
        <p:blipFill>
          <a:blip r:embed="rId4"/>
          <a:stretch>
            <a:fillRect/>
          </a:stretch>
        </p:blipFill>
        <p:spPr>
          <a:xfrm>
            <a:off x="2308299" y="2553185"/>
            <a:ext cx="3737499" cy="830996"/>
          </a:xfrm>
          <a:prstGeom prst="rect">
            <a:avLst/>
          </a:prstGeom>
        </p:spPr>
      </p:pic>
      <p:sp>
        <p:nvSpPr>
          <p:cNvPr id="9" name="矩形 8">
            <a:extLst>
              <a:ext uri="{FF2B5EF4-FFF2-40B4-BE49-F238E27FC236}">
                <a16:creationId xmlns:a16="http://schemas.microsoft.com/office/drawing/2014/main" id="{19EA6AB3-713E-4F26-B2B0-1724CDF953E0}"/>
              </a:ext>
            </a:extLst>
          </p:cNvPr>
          <p:cNvSpPr/>
          <p:nvPr/>
        </p:nvSpPr>
        <p:spPr>
          <a:xfrm>
            <a:off x="833717" y="3550755"/>
            <a:ext cx="6890273" cy="461665"/>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The estimated factors will then be given by</a:t>
            </a:r>
            <a:endParaRPr lang="zh-CN" altLang="zh-CN"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3204A994-F20B-47D7-AF32-BD7B93199E8A}"/>
              </a:ext>
            </a:extLst>
          </p:cNvPr>
          <p:cNvPicPr/>
          <p:nvPr/>
        </p:nvPicPr>
        <p:blipFill>
          <a:blip r:embed="rId5"/>
          <a:stretch>
            <a:fillRect/>
          </a:stretch>
        </p:blipFill>
        <p:spPr>
          <a:xfrm>
            <a:off x="3216536" y="4400265"/>
            <a:ext cx="1459902" cy="629167"/>
          </a:xfrm>
          <a:prstGeom prst="rect">
            <a:avLst/>
          </a:prstGeom>
        </p:spPr>
      </p:pic>
      <p:sp>
        <p:nvSpPr>
          <p:cNvPr id="11" name="矩形 10">
            <a:extLst>
              <a:ext uri="{FF2B5EF4-FFF2-40B4-BE49-F238E27FC236}">
                <a16:creationId xmlns:a16="http://schemas.microsoft.com/office/drawing/2014/main" id="{D746A5E4-BE6D-434A-BCC1-2267D82FCE3C}"/>
              </a:ext>
            </a:extLst>
          </p:cNvPr>
          <p:cNvSpPr/>
          <p:nvPr/>
        </p:nvSpPr>
        <p:spPr>
          <a:xfrm>
            <a:off x="628650" y="5602288"/>
            <a:ext cx="8194638"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Theoretically, the estimators are asymptotically consistent, but not necessarily optimal with the minimum covariance matrix.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05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07984" y="1364212"/>
            <a:ext cx="8728031" cy="3108543"/>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Times New Roman" panose="02020603050405020304" pitchFamily="18" charset="0"/>
              </a:rPr>
              <a:t>Background</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While theories usually identify a few parsimonious factors, there are more than 300 potential factors shown to affect stock returns one way or the other (Harvey, Liu, and Zhu (2016), Hou,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Xue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Zhang (2018)).</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Anderson (1951) appears the first one to introduce RRA in statistics. In finance,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Velu</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Zhou (1999) apply a similar method to test multi-beta asset pricing models. </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53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RRA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FBFB2CF3-B006-4E93-A1F2-07C8674ED058}"/>
              </a:ext>
            </a:extLst>
          </p:cNvPr>
          <p:cNvSpPr/>
          <p:nvPr/>
        </p:nvSpPr>
        <p:spPr>
          <a:xfrm>
            <a:off x="155985" y="1977500"/>
            <a:ext cx="8752019" cy="830997"/>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If one is interested in improving the accuracy, it is easy to have a new estimator by using the inverse of</a:t>
            </a:r>
            <a:endParaRPr lang="zh-CN" altLang="zh-CN"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4A1661E1-BCC4-404B-889B-F99583D8D9C0}"/>
              </a:ext>
            </a:extLst>
          </p:cNvPr>
          <p:cNvPicPr/>
          <p:nvPr/>
        </p:nvPicPr>
        <p:blipFill>
          <a:blip r:embed="rId3"/>
          <a:stretch>
            <a:fillRect/>
          </a:stretch>
        </p:blipFill>
        <p:spPr>
          <a:xfrm>
            <a:off x="762671" y="3238052"/>
            <a:ext cx="6627833" cy="1092786"/>
          </a:xfrm>
          <a:prstGeom prst="rect">
            <a:avLst/>
          </a:prstGeom>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20310412-C458-40E2-91D8-8681B0ECD627}"/>
                  </a:ext>
                </a:extLst>
              </p:cNvPr>
              <p:cNvSpPr/>
              <p:nvPr/>
            </p:nvSpPr>
            <p:spPr>
              <a:xfrm>
                <a:off x="241374" y="4834010"/>
                <a:ext cx="8752019" cy="840871"/>
              </a:xfrm>
              <a:prstGeom prst="rect">
                <a:avLst/>
              </a:prstGeom>
            </p:spPr>
            <p:txBody>
              <a:bodyPr wrap="squar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as the weighting matrix, where </a:t>
                </a:r>
                <a14:m>
                  <m:oMath xmlns:m="http://schemas.openxmlformats.org/officeDocument/2006/math">
                    <m:sSub>
                      <m:sSubPr>
                        <m:ctrlPr>
                          <a:rPr lang="zh-CN" altLang="zh-CN" sz="2400" i="1">
                            <a:latin typeface="Cambria Math" panose="02040503050406030204" pitchFamily="18" charset="0"/>
                            <a:cs typeface="Times New Roman" panose="02020603050405020304" pitchFamily="18" charset="0"/>
                          </a:rPr>
                        </m:ctrlPr>
                      </m:sSubPr>
                      <m:e>
                        <m:acc>
                          <m:accPr>
                            <m:chr m:val="̂"/>
                            <m:ctrlPr>
                              <a:rPr lang="zh-CN" altLang="zh-CN" sz="2400" i="1">
                                <a:latin typeface="Cambria Math" panose="02040503050406030204" pitchFamily="18" charset="0"/>
                                <a:cs typeface="Times New Roman" panose="02020603050405020304" pitchFamily="18" charset="0"/>
                              </a:rPr>
                            </m:ctrlPr>
                          </m:accPr>
                          <m:e>
                            <m:r>
                              <m:rPr>
                                <m:sty m:val="p"/>
                              </m:rPr>
                              <a:rPr lang="en-US" altLang="zh-CN" sz="2400">
                                <a:latin typeface="Cambria Math" panose="02040503050406030204" pitchFamily="18" charset="0"/>
                                <a:cs typeface="Times New Roman" panose="02020603050405020304" pitchFamily="18" charset="0"/>
                              </a:rPr>
                              <m:t>U</m:t>
                            </m:r>
                          </m:e>
                        </m:acc>
                      </m:e>
                      <m:sub>
                        <m:r>
                          <a:rPr lang="en-US" altLang="zh-CN" sz="2400">
                            <a:latin typeface="Cambria Math" panose="02040503050406030204" pitchFamily="18" charset="0"/>
                            <a:cs typeface="Times New Roman" panose="02020603050405020304" pitchFamily="18" charset="0"/>
                          </a:rPr>
                          <m:t>𝑡</m:t>
                        </m:r>
                      </m:sub>
                    </m:sSub>
                  </m:oMath>
                </a14:m>
                <a:r>
                  <a:rPr lang="en-US" altLang="zh-CN" sz="2400" dirty="0">
                    <a:latin typeface="Times New Roman" panose="02020603050405020304" pitchFamily="18" charset="0"/>
                    <a:cs typeface="Times New Roman" panose="02020603050405020304" pitchFamily="18" charset="0"/>
                  </a:rPr>
                  <a:t> is evaluated at the previous estimator with identity weighting matrix.</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20310412-C458-40E2-91D8-8681B0ECD627}"/>
                  </a:ext>
                </a:extLst>
              </p:cNvPr>
              <p:cNvSpPr>
                <a:spLocks noRot="1" noChangeAspect="1" noMove="1" noResize="1" noEditPoints="1" noAdjustHandles="1" noChangeArrowheads="1" noChangeShapeType="1" noTextEdit="1"/>
              </p:cNvSpPr>
              <p:nvPr/>
            </p:nvSpPr>
            <p:spPr>
              <a:xfrm>
                <a:off x="241374" y="4834010"/>
                <a:ext cx="8752019" cy="840871"/>
              </a:xfrm>
              <a:prstGeom prst="rect">
                <a:avLst/>
              </a:prstGeom>
              <a:blipFill>
                <a:blip r:embed="rId4"/>
                <a:stretch>
                  <a:fillRect l="-1115" t="-4348" b="-15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558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PCA &amp; PLS</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ADC11646-B833-4123-B440-C913CA586AE8}"/>
              </a:ext>
            </a:extLst>
          </p:cNvPr>
          <p:cNvPicPr/>
          <p:nvPr/>
        </p:nvPicPr>
        <p:blipFill>
          <a:blip r:embed="rId3"/>
          <a:stretch>
            <a:fillRect/>
          </a:stretch>
        </p:blipFill>
        <p:spPr>
          <a:xfrm>
            <a:off x="3644376" y="2131188"/>
            <a:ext cx="2813574" cy="998198"/>
          </a:xfrm>
          <a:prstGeom prst="rect">
            <a:avLst/>
          </a:prstGeom>
        </p:spPr>
      </p:pic>
      <p:pic>
        <p:nvPicPr>
          <p:cNvPr id="9" name="图片 8">
            <a:extLst>
              <a:ext uri="{FF2B5EF4-FFF2-40B4-BE49-F238E27FC236}">
                <a16:creationId xmlns:a16="http://schemas.microsoft.com/office/drawing/2014/main" id="{2A67C263-882D-49E2-BE3A-D785D6B6C314}"/>
              </a:ext>
            </a:extLst>
          </p:cNvPr>
          <p:cNvPicPr/>
          <p:nvPr/>
        </p:nvPicPr>
        <p:blipFill>
          <a:blip r:embed="rId4"/>
          <a:stretch>
            <a:fillRect/>
          </a:stretch>
        </p:blipFill>
        <p:spPr>
          <a:xfrm>
            <a:off x="3329043" y="3823349"/>
            <a:ext cx="3598881" cy="1200309"/>
          </a:xfrm>
          <a:prstGeom prst="rect">
            <a:avLst/>
          </a:prstGeom>
        </p:spPr>
      </p:pic>
      <p:sp>
        <p:nvSpPr>
          <p:cNvPr id="10" name="矩形 9">
            <a:extLst>
              <a:ext uri="{FF2B5EF4-FFF2-40B4-BE49-F238E27FC236}">
                <a16:creationId xmlns:a16="http://schemas.microsoft.com/office/drawing/2014/main" id="{F0A5F366-A96E-4308-A901-51B456970307}"/>
              </a:ext>
            </a:extLst>
          </p:cNvPr>
          <p:cNvSpPr/>
          <p:nvPr/>
        </p:nvSpPr>
        <p:spPr>
          <a:xfrm>
            <a:off x="785445" y="4094614"/>
            <a:ext cx="2282997" cy="461665"/>
          </a:xfrm>
          <a:prstGeom prst="rect">
            <a:avLst/>
          </a:prstGeom>
        </p:spPr>
        <p:txBody>
          <a:bodyPr wrap="non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the PLS solves</a:t>
            </a:r>
            <a:endParaRPr lang="zh-CN" altLang="zh-CN" sz="24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DD374CF6-BA31-4965-905D-B43513990C63}"/>
              </a:ext>
            </a:extLst>
          </p:cNvPr>
          <p:cNvSpPr/>
          <p:nvPr/>
        </p:nvSpPr>
        <p:spPr>
          <a:xfrm>
            <a:off x="919484" y="2188760"/>
            <a:ext cx="2334935" cy="461665"/>
          </a:xfrm>
          <a:prstGeom prst="rect">
            <a:avLst/>
          </a:prstGeom>
        </p:spPr>
        <p:txBody>
          <a:bodyPr wrap="non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the PCA solves</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0474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851535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a:t>
            </a:r>
            <a:r>
              <a:rPr lang="en-US" altLang="zh-CN" sz="2800" dirty="0">
                <a:latin typeface="Times New Roman" panose="02020603050405020304" pitchFamily="18" charset="0"/>
                <a:cs typeface="Times New Roman" panose="02020603050405020304" pitchFamily="18" charset="0"/>
                <a:sym typeface="+mn-lt"/>
              </a:rPr>
              <a:t>Performance measures</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2B1AE062-1151-4C2A-89BB-B71538A6B6A9}"/>
              </a:ext>
            </a:extLst>
          </p:cNvPr>
          <p:cNvSpPr/>
          <p:nvPr/>
        </p:nvSpPr>
        <p:spPr>
          <a:xfrm>
            <a:off x="628650" y="1689104"/>
            <a:ext cx="2694969"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The first measure is </a:t>
            </a:r>
            <a:endParaRPr lang="zh-CN" altLang="en-US" sz="24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8D23BD4B-29FF-4E25-AA51-A8E7DD6D161F}"/>
              </a:ext>
            </a:extLst>
          </p:cNvPr>
          <p:cNvPicPr/>
          <p:nvPr/>
        </p:nvPicPr>
        <p:blipFill>
          <a:blip r:embed="rId3"/>
          <a:stretch>
            <a:fillRect/>
          </a:stretch>
        </p:blipFill>
        <p:spPr>
          <a:xfrm>
            <a:off x="3883280" y="1749435"/>
            <a:ext cx="2905025" cy="1341937"/>
          </a:xfrm>
          <a:prstGeom prst="rect">
            <a:avLst/>
          </a:prstGeom>
        </p:spPr>
      </p:pic>
      <p:sp>
        <p:nvSpPr>
          <p:cNvPr id="9" name="矩形 8">
            <a:extLst>
              <a:ext uri="{FF2B5EF4-FFF2-40B4-BE49-F238E27FC236}">
                <a16:creationId xmlns:a16="http://schemas.microsoft.com/office/drawing/2014/main" id="{7C189960-DF69-4108-82E2-AA5EDD728086}"/>
              </a:ext>
            </a:extLst>
          </p:cNvPr>
          <p:cNvSpPr/>
          <p:nvPr/>
        </p:nvSpPr>
        <p:spPr>
          <a:xfrm>
            <a:off x="352933" y="4245567"/>
            <a:ext cx="3246402" cy="461665"/>
          </a:xfrm>
          <a:prstGeom prst="rect">
            <a:avLst/>
          </a:prstGeom>
        </p:spPr>
        <p:txBody>
          <a:bodyPr wrap="none">
            <a:spAutoFit/>
          </a:bodyPr>
          <a:lstStyle/>
          <a:p>
            <a:pPr indent="266700">
              <a:spcAft>
                <a:spcPts val="0"/>
              </a:spcAft>
            </a:pPr>
            <a:r>
              <a:rPr lang="en-US" altLang="zh-CN" sz="2400" dirty="0">
                <a:latin typeface="Times New Roman" panose="02020603050405020304" pitchFamily="18" charset="0"/>
                <a:cs typeface="Times New Roman" panose="02020603050405020304" pitchFamily="18" charset="0"/>
              </a:rPr>
              <a:t>The second measure is</a:t>
            </a:r>
            <a:endParaRPr lang="zh-CN" altLang="zh-CN"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C5640573-24F7-4B20-8101-FACA2FA89333}"/>
              </a:ext>
            </a:extLst>
          </p:cNvPr>
          <p:cNvPicPr/>
          <p:nvPr/>
        </p:nvPicPr>
        <p:blipFill>
          <a:blip r:embed="rId4"/>
          <a:stretch>
            <a:fillRect/>
          </a:stretch>
        </p:blipFill>
        <p:spPr>
          <a:xfrm>
            <a:off x="2775473" y="5224801"/>
            <a:ext cx="6153374" cy="1337999"/>
          </a:xfrm>
          <a:prstGeom prst="rect">
            <a:avLst/>
          </a:prstGeom>
        </p:spPr>
      </p:pic>
    </p:spTree>
    <p:extLst>
      <p:ext uri="{BB962C8B-B14F-4D97-AF65-F5344CB8AC3E}">
        <p14:creationId xmlns:p14="http://schemas.microsoft.com/office/powerpoint/2010/main" val="4190671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46513" y="4032099"/>
            <a:ext cx="9000668"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Panel A shows that the RMS alphas of the FF one-, three-, five-, and six-factor models for explaining the 48 industry portfolios are 0.24%, 0.29%, 0.34%, and 0.31%.</a:t>
            </a:r>
          </a:p>
          <a:p>
            <a:r>
              <a:rPr lang="en-US" altLang="zh-CN" sz="2000" dirty="0">
                <a:latin typeface="Times New Roman" panose="02020603050405020304" pitchFamily="18" charset="0"/>
                <a:cs typeface="Times New Roman" panose="02020603050405020304" pitchFamily="18" charset="0"/>
              </a:rPr>
              <a:t>When turning to the total adj-R2, these four FF models explain 51.39%, 55.57%, 57.77%, and 58.34% of cross-sectional variations in the 48 industry portfolios.</a:t>
            </a:r>
          </a:p>
          <a:p>
            <a:r>
              <a:rPr lang="en-US" altLang="zh-CN" sz="2000" dirty="0">
                <a:latin typeface="Times New Roman" panose="02020603050405020304" pitchFamily="18" charset="0"/>
                <a:cs typeface="Times New Roman" panose="02020603050405020304" pitchFamily="18" charset="0"/>
              </a:rPr>
              <a:t>one may conclude that the market factor is the most important one and the momentum factor has little incremental power</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197F1324-A906-43C8-AC0B-431148D1E5A1}"/>
              </a:ext>
            </a:extLst>
          </p:cNvPr>
          <p:cNvPicPr/>
          <p:nvPr/>
        </p:nvPicPr>
        <p:blipFill rotWithShape="1">
          <a:blip r:embed="rId3"/>
          <a:srcRect b="66482"/>
          <a:stretch/>
        </p:blipFill>
        <p:spPr>
          <a:xfrm>
            <a:off x="1" y="1137600"/>
            <a:ext cx="9047180" cy="2509240"/>
          </a:xfrm>
          <a:prstGeom prst="rect">
            <a:avLst/>
          </a:prstGeom>
        </p:spPr>
      </p:pic>
      <p:sp>
        <p:nvSpPr>
          <p:cNvPr id="7" name="日期占位符 1">
            <a:extLst>
              <a:ext uri="{FF2B5EF4-FFF2-40B4-BE49-F238E27FC236}">
                <a16:creationId xmlns:a16="http://schemas.microsoft.com/office/drawing/2014/main" id="{1103A396-EF4E-4C89-A16E-35D1A6DD10B6}"/>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2" name="矩形 1">
            <a:extLst>
              <a:ext uri="{FF2B5EF4-FFF2-40B4-BE49-F238E27FC236}">
                <a16:creationId xmlns:a16="http://schemas.microsoft.com/office/drawing/2014/main" id="{73EFB2AE-27BE-484C-9D3F-86775916E8DA}"/>
              </a:ext>
            </a:extLst>
          </p:cNvPr>
          <p:cNvSpPr/>
          <p:nvPr/>
        </p:nvSpPr>
        <p:spPr>
          <a:xfrm>
            <a:off x="96819" y="2409732"/>
            <a:ext cx="8520056" cy="3227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309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46513" y="4268767"/>
            <a:ext cx="9000668"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second row of Panel A shows that the PCA factor models explain the 48 industry portfolios poorly. The one-, three-, five-, and six-factor RMS alphas are 1.00%, 1.06%, 0.88%, and 0.99%, and the corresponding total adj-R2s are 16.74%, 20.49%, 29.92%, and 33.14%, which are much worse than the results of the corresponding FF factor models. </a:t>
            </a:r>
          </a:p>
        </p:txBody>
      </p:sp>
      <p:pic>
        <p:nvPicPr>
          <p:cNvPr id="11" name="图片 10">
            <a:extLst>
              <a:ext uri="{FF2B5EF4-FFF2-40B4-BE49-F238E27FC236}">
                <a16:creationId xmlns:a16="http://schemas.microsoft.com/office/drawing/2014/main" id="{197F1324-A906-43C8-AC0B-431148D1E5A1}"/>
              </a:ext>
            </a:extLst>
          </p:cNvPr>
          <p:cNvPicPr/>
          <p:nvPr/>
        </p:nvPicPr>
        <p:blipFill rotWithShape="1">
          <a:blip r:embed="rId3"/>
          <a:srcRect b="66482"/>
          <a:stretch/>
        </p:blipFill>
        <p:spPr>
          <a:xfrm>
            <a:off x="1" y="1137600"/>
            <a:ext cx="9047180" cy="2509240"/>
          </a:xfrm>
          <a:prstGeom prst="rect">
            <a:avLst/>
          </a:prstGeom>
        </p:spPr>
      </p:pic>
      <p:sp>
        <p:nvSpPr>
          <p:cNvPr id="7" name="日期占位符 1">
            <a:extLst>
              <a:ext uri="{FF2B5EF4-FFF2-40B4-BE49-F238E27FC236}">
                <a16:creationId xmlns:a16="http://schemas.microsoft.com/office/drawing/2014/main" id="{3BA92C32-91F5-4B2B-8442-F3172B8EF252}"/>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9" name="标题 1">
            <a:extLst>
              <a:ext uri="{FF2B5EF4-FFF2-40B4-BE49-F238E27FC236}">
                <a16:creationId xmlns:a16="http://schemas.microsoft.com/office/drawing/2014/main" id="{C9A733D7-0E9E-4C90-B562-82A9A0C0DF6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0466DE24-C037-4418-AB9B-A59A84D75412}"/>
              </a:ext>
            </a:extLst>
          </p:cNvPr>
          <p:cNvSpPr/>
          <p:nvPr/>
        </p:nvSpPr>
        <p:spPr>
          <a:xfrm>
            <a:off x="46513" y="2700189"/>
            <a:ext cx="8520056" cy="3227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6424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35</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46513" y="4268767"/>
            <a:ext cx="9000668"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third row of Panel A shows that the PLS factors outperform the PCA factors, and perform similarly as the FF factors when K ≥ 5.</a:t>
            </a:r>
          </a:p>
          <a:p>
            <a:r>
              <a:rPr lang="en-US" altLang="zh-CN" sz="2000" dirty="0">
                <a:latin typeface="Times New Roman" panose="02020603050405020304" pitchFamily="18" charset="0"/>
                <a:cs typeface="Times New Roman" panose="02020603050405020304" pitchFamily="18" charset="0"/>
              </a:rPr>
              <a:t>It may be a good model for explaining the cross section of stock returns, especially when the number of factors is relatively large. </a:t>
            </a:r>
          </a:p>
        </p:txBody>
      </p:sp>
      <p:pic>
        <p:nvPicPr>
          <p:cNvPr id="11" name="图片 10">
            <a:extLst>
              <a:ext uri="{FF2B5EF4-FFF2-40B4-BE49-F238E27FC236}">
                <a16:creationId xmlns:a16="http://schemas.microsoft.com/office/drawing/2014/main" id="{197F1324-A906-43C8-AC0B-431148D1E5A1}"/>
              </a:ext>
            </a:extLst>
          </p:cNvPr>
          <p:cNvPicPr/>
          <p:nvPr/>
        </p:nvPicPr>
        <p:blipFill rotWithShape="1">
          <a:blip r:embed="rId3"/>
          <a:srcRect b="66482"/>
          <a:stretch/>
        </p:blipFill>
        <p:spPr>
          <a:xfrm>
            <a:off x="1" y="1137600"/>
            <a:ext cx="9047180" cy="2509240"/>
          </a:xfrm>
          <a:prstGeom prst="rect">
            <a:avLst/>
          </a:prstGeom>
        </p:spPr>
      </p:pic>
      <p:sp>
        <p:nvSpPr>
          <p:cNvPr id="7" name="日期占位符 1">
            <a:extLst>
              <a:ext uri="{FF2B5EF4-FFF2-40B4-BE49-F238E27FC236}">
                <a16:creationId xmlns:a16="http://schemas.microsoft.com/office/drawing/2014/main" id="{D8285167-29FF-46AD-8507-718036D48EE0}"/>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9" name="标题 1">
            <a:extLst>
              <a:ext uri="{FF2B5EF4-FFF2-40B4-BE49-F238E27FC236}">
                <a16:creationId xmlns:a16="http://schemas.microsoft.com/office/drawing/2014/main" id="{D207299F-5ACB-478E-AC55-8A7F6DE975E2}"/>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94C1F691-DEBC-4D32-B966-FA03D1268E59}"/>
              </a:ext>
            </a:extLst>
          </p:cNvPr>
          <p:cNvSpPr/>
          <p:nvPr/>
        </p:nvSpPr>
        <p:spPr>
          <a:xfrm>
            <a:off x="0" y="2990645"/>
            <a:ext cx="8520056" cy="3227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224268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36</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46513" y="4268767"/>
            <a:ext cx="900066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last row of Panel A shows that the RRA factor model performs the best in explaining the 48 industry portfolios. That is, its RMS alpha is the smallest and total adj-R2 is the largest, compared with the FF, PCA, and PLS factor models. </a:t>
            </a:r>
          </a:p>
        </p:txBody>
      </p:sp>
      <p:pic>
        <p:nvPicPr>
          <p:cNvPr id="11" name="图片 10">
            <a:extLst>
              <a:ext uri="{FF2B5EF4-FFF2-40B4-BE49-F238E27FC236}">
                <a16:creationId xmlns:a16="http://schemas.microsoft.com/office/drawing/2014/main" id="{197F1324-A906-43C8-AC0B-431148D1E5A1}"/>
              </a:ext>
            </a:extLst>
          </p:cNvPr>
          <p:cNvPicPr/>
          <p:nvPr/>
        </p:nvPicPr>
        <p:blipFill rotWithShape="1">
          <a:blip r:embed="rId3"/>
          <a:srcRect b="66482"/>
          <a:stretch/>
        </p:blipFill>
        <p:spPr>
          <a:xfrm>
            <a:off x="1" y="1137600"/>
            <a:ext cx="9047180" cy="2509240"/>
          </a:xfrm>
          <a:prstGeom prst="rect">
            <a:avLst/>
          </a:prstGeom>
        </p:spPr>
      </p:pic>
      <p:sp>
        <p:nvSpPr>
          <p:cNvPr id="7" name="日期占位符 1">
            <a:extLst>
              <a:ext uri="{FF2B5EF4-FFF2-40B4-BE49-F238E27FC236}">
                <a16:creationId xmlns:a16="http://schemas.microsoft.com/office/drawing/2014/main" id="{709AAF34-10AF-46DE-8947-8271DA69B6FF}"/>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9" name="标题 1">
            <a:extLst>
              <a:ext uri="{FF2B5EF4-FFF2-40B4-BE49-F238E27FC236}">
                <a16:creationId xmlns:a16="http://schemas.microsoft.com/office/drawing/2014/main" id="{367D96B9-DE3F-493F-B93D-7EBC7D4286E3}"/>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97945C19-7ED1-48BE-A68C-D0F5AF4451F0}"/>
              </a:ext>
            </a:extLst>
          </p:cNvPr>
          <p:cNvSpPr/>
          <p:nvPr/>
        </p:nvSpPr>
        <p:spPr>
          <a:xfrm>
            <a:off x="46513" y="3267645"/>
            <a:ext cx="8520056" cy="32271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5713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37</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0" y="4268841"/>
            <a:ext cx="8954155"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Panel B considers the 202 characteristic portfolios in Giglio and </a:t>
            </a:r>
            <a:r>
              <a:rPr lang="en-US" altLang="zh-CN" sz="2000" dirty="0" err="1">
                <a:latin typeface="Times New Roman" panose="02020603050405020304" pitchFamily="18" charset="0"/>
                <a:cs typeface="Times New Roman" panose="02020603050405020304" pitchFamily="18" charset="0"/>
              </a:rPr>
              <a:t>Xiu</a:t>
            </a:r>
            <a:r>
              <a:rPr lang="en-US" altLang="zh-CN" sz="2000" dirty="0">
                <a:latin typeface="Times New Roman" panose="02020603050405020304" pitchFamily="18" charset="0"/>
                <a:cs typeface="Times New Roman" panose="02020603050405020304" pitchFamily="18" charset="0"/>
              </a:rPr>
              <a:t> (2019) as the test assets. Since most of the portfolios are finer sorts of the FF five factors, the pricing power should tilt toward the FF five-factor model. the RRA factor models perform much better than the PCA and PLS when K ≤ 5, and the performances are close to that of the FF models.</a:t>
            </a:r>
          </a:p>
        </p:txBody>
      </p:sp>
      <p:pic>
        <p:nvPicPr>
          <p:cNvPr id="11" name="图片 10">
            <a:extLst>
              <a:ext uri="{FF2B5EF4-FFF2-40B4-BE49-F238E27FC236}">
                <a16:creationId xmlns:a16="http://schemas.microsoft.com/office/drawing/2014/main" id="{197F1324-A906-43C8-AC0B-431148D1E5A1}"/>
              </a:ext>
            </a:extLst>
          </p:cNvPr>
          <p:cNvPicPr/>
          <p:nvPr/>
        </p:nvPicPr>
        <p:blipFill rotWithShape="1">
          <a:blip r:embed="rId3"/>
          <a:srcRect t="33518" r="8124" b="45313"/>
          <a:stretch/>
        </p:blipFill>
        <p:spPr>
          <a:xfrm>
            <a:off x="34618" y="2042056"/>
            <a:ext cx="9074764" cy="1998638"/>
          </a:xfrm>
          <a:prstGeom prst="rect">
            <a:avLst/>
          </a:prstGeom>
        </p:spPr>
      </p:pic>
      <p:pic>
        <p:nvPicPr>
          <p:cNvPr id="7" name="图片 6">
            <a:extLst>
              <a:ext uri="{FF2B5EF4-FFF2-40B4-BE49-F238E27FC236}">
                <a16:creationId xmlns:a16="http://schemas.microsoft.com/office/drawing/2014/main" id="{239F1932-E4C7-46F8-9ECB-B56277076018}"/>
              </a:ext>
            </a:extLst>
          </p:cNvPr>
          <p:cNvPicPr/>
          <p:nvPr/>
        </p:nvPicPr>
        <p:blipFill rotWithShape="1">
          <a:blip r:embed="rId3"/>
          <a:srcRect r="7848" b="87606"/>
          <a:stretch/>
        </p:blipFill>
        <p:spPr>
          <a:xfrm>
            <a:off x="0" y="1121828"/>
            <a:ext cx="9014458" cy="927868"/>
          </a:xfrm>
          <a:prstGeom prst="rect">
            <a:avLst/>
          </a:prstGeom>
        </p:spPr>
      </p:pic>
      <p:sp>
        <p:nvSpPr>
          <p:cNvPr id="9" name="日期占位符 1">
            <a:extLst>
              <a:ext uri="{FF2B5EF4-FFF2-40B4-BE49-F238E27FC236}">
                <a16:creationId xmlns:a16="http://schemas.microsoft.com/office/drawing/2014/main" id="{0088F4EA-CAEB-4BE1-835E-952F42BC2041}"/>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FA8128FF-B694-4633-8A60-C4D450DF5749}"/>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24F7D65B-0BD8-4B68-96FA-2C52DA09B93A}"/>
              </a:ext>
            </a:extLst>
          </p:cNvPr>
          <p:cNvSpPr/>
          <p:nvPr/>
        </p:nvSpPr>
        <p:spPr>
          <a:xfrm>
            <a:off x="193638" y="3625327"/>
            <a:ext cx="8760517" cy="348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8322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38</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94922" y="4284388"/>
            <a:ext cx="8954155"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When the test assets are all individual stocks, the FF, PLS, and RRA models perform similarly when they are restricted to have the same number of factors.</a:t>
            </a:r>
          </a:p>
          <a:p>
            <a:r>
              <a:rPr lang="en-US" altLang="zh-CN" sz="2000" dirty="0">
                <a:latin typeface="Times New Roman" panose="02020603050405020304" pitchFamily="18" charset="0"/>
                <a:cs typeface="Times New Roman" panose="02020603050405020304" pitchFamily="18" charset="0"/>
              </a:rPr>
              <a:t>A model with more than five factors provides little incremental power in explaining the cross section of individual stock returns relative to a five-factor model.</a:t>
            </a:r>
          </a:p>
        </p:txBody>
      </p:sp>
      <p:pic>
        <p:nvPicPr>
          <p:cNvPr id="11" name="图片 10">
            <a:extLst>
              <a:ext uri="{FF2B5EF4-FFF2-40B4-BE49-F238E27FC236}">
                <a16:creationId xmlns:a16="http://schemas.microsoft.com/office/drawing/2014/main" id="{197F1324-A906-43C8-AC0B-431148D1E5A1}"/>
              </a:ext>
            </a:extLst>
          </p:cNvPr>
          <p:cNvPicPr/>
          <p:nvPr/>
        </p:nvPicPr>
        <p:blipFill rotWithShape="1">
          <a:blip r:embed="rId3"/>
          <a:srcRect t="53480" r="6082" b="23224"/>
          <a:stretch/>
        </p:blipFill>
        <p:spPr>
          <a:xfrm>
            <a:off x="69237" y="1706468"/>
            <a:ext cx="9074763" cy="2052425"/>
          </a:xfrm>
          <a:prstGeom prst="rect">
            <a:avLst/>
          </a:prstGeom>
        </p:spPr>
      </p:pic>
      <p:pic>
        <p:nvPicPr>
          <p:cNvPr id="7" name="图片 6">
            <a:extLst>
              <a:ext uri="{FF2B5EF4-FFF2-40B4-BE49-F238E27FC236}">
                <a16:creationId xmlns:a16="http://schemas.microsoft.com/office/drawing/2014/main" id="{BBDDB729-F3AC-434F-B80E-50BEBE44B000}"/>
              </a:ext>
            </a:extLst>
          </p:cNvPr>
          <p:cNvPicPr/>
          <p:nvPr/>
        </p:nvPicPr>
        <p:blipFill rotWithShape="1">
          <a:blip r:embed="rId3"/>
          <a:srcRect r="7848" b="87606"/>
          <a:stretch/>
        </p:blipFill>
        <p:spPr>
          <a:xfrm>
            <a:off x="0" y="986218"/>
            <a:ext cx="9074763" cy="927868"/>
          </a:xfrm>
          <a:prstGeom prst="rect">
            <a:avLst/>
          </a:prstGeom>
        </p:spPr>
      </p:pic>
      <p:sp>
        <p:nvSpPr>
          <p:cNvPr id="9" name="日期占位符 1">
            <a:extLst>
              <a:ext uri="{FF2B5EF4-FFF2-40B4-BE49-F238E27FC236}">
                <a16:creationId xmlns:a16="http://schemas.microsoft.com/office/drawing/2014/main" id="{6A2DCEEB-6AC3-4FB1-A8ED-365F18EF3701}"/>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956789BC-95E7-4A13-9E69-1D589AA31994}"/>
              </a:ext>
            </a:extLst>
          </p:cNvPr>
          <p:cNvSpPr txBox="1">
            <a:spLocks/>
          </p:cNvSpPr>
          <p:nvPr/>
        </p:nvSpPr>
        <p:spPr>
          <a:xfrm>
            <a:off x="-69235" y="248876"/>
            <a:ext cx="9074763"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C3B86D41-A22C-4100-BBB5-2D9898A86973}"/>
              </a:ext>
            </a:extLst>
          </p:cNvPr>
          <p:cNvSpPr/>
          <p:nvPr/>
        </p:nvSpPr>
        <p:spPr>
          <a:xfrm>
            <a:off x="191740" y="3254712"/>
            <a:ext cx="8760517" cy="348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32694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39</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5667" y="2080527"/>
            <a:ext cx="8439683"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Since both the PLS and RRA use information in the basis assets in estimating the factors, one natural question is whether their pricing performance is sensitive to the choice of the basis assets.</a:t>
            </a:r>
          </a:p>
          <a:p>
            <a:r>
              <a:rPr lang="en-US" altLang="zh-CN" sz="2000" dirty="0">
                <a:latin typeface="Times New Roman" panose="02020603050405020304" pitchFamily="18" charset="0"/>
                <a:cs typeface="Times New Roman" panose="02020603050405020304" pitchFamily="18" charset="0"/>
              </a:rPr>
              <a:t>To answer this question, we use the 202 characteristic portfolios in Giglio and </a:t>
            </a:r>
            <a:r>
              <a:rPr lang="en-US" altLang="zh-CN" sz="2000" dirty="0" err="1">
                <a:latin typeface="Times New Roman" panose="02020603050405020304" pitchFamily="18" charset="0"/>
                <a:cs typeface="Times New Roman" panose="02020603050405020304" pitchFamily="18" charset="0"/>
              </a:rPr>
              <a:t>Xiu</a:t>
            </a:r>
            <a:r>
              <a:rPr lang="en-US" altLang="zh-CN" sz="2000" dirty="0">
                <a:latin typeface="Times New Roman" panose="02020603050405020304" pitchFamily="18" charset="0"/>
                <a:cs typeface="Times New Roman" panose="02020603050405020304" pitchFamily="18" charset="0"/>
              </a:rPr>
              <a:t> (2019) as basis assets to estimate the factors.</a:t>
            </a:r>
          </a:p>
        </p:txBody>
      </p:sp>
      <p:sp>
        <p:nvSpPr>
          <p:cNvPr id="7" name="日期占位符 1">
            <a:extLst>
              <a:ext uri="{FF2B5EF4-FFF2-40B4-BE49-F238E27FC236}">
                <a16:creationId xmlns:a16="http://schemas.microsoft.com/office/drawing/2014/main" id="{A1E58143-AF29-460D-AB11-8D5488FEC53D}"/>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9" name="标题 1">
            <a:extLst>
              <a:ext uri="{FF2B5EF4-FFF2-40B4-BE49-F238E27FC236}">
                <a16:creationId xmlns:a16="http://schemas.microsoft.com/office/drawing/2014/main" id="{80C953CC-042A-49FB-BF04-855D446D3580}"/>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755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486872" cy="2000548"/>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Motivation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How to reduce a large number of observable time series factors to a few parsimonious ones, which has not been addressed elsewhere.</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So far, no scholar has used RRA to shrink factor dimension.</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910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40</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CA8F1609-90A0-4EEC-8EEC-8C8D3B856D69}"/>
              </a:ext>
            </a:extLst>
          </p:cNvPr>
          <p:cNvPicPr/>
          <p:nvPr/>
        </p:nvPicPr>
        <p:blipFill rotWithShape="1">
          <a:blip r:embed="rId3"/>
          <a:srcRect t="1930" b="22925"/>
          <a:stretch/>
        </p:blipFill>
        <p:spPr>
          <a:xfrm>
            <a:off x="591670" y="1056535"/>
            <a:ext cx="7605657" cy="3838934"/>
          </a:xfrm>
          <a:prstGeom prst="rect">
            <a:avLst/>
          </a:prstGeom>
        </p:spPr>
      </p:pic>
      <p:sp>
        <p:nvSpPr>
          <p:cNvPr id="9" name="矩形 8">
            <a:extLst>
              <a:ext uri="{FF2B5EF4-FFF2-40B4-BE49-F238E27FC236}">
                <a16:creationId xmlns:a16="http://schemas.microsoft.com/office/drawing/2014/main" id="{253F824C-7077-447A-9483-F43AA57BB223}"/>
              </a:ext>
            </a:extLst>
          </p:cNvPr>
          <p:cNvSpPr/>
          <p:nvPr/>
        </p:nvSpPr>
        <p:spPr>
          <a:xfrm>
            <a:off x="94923" y="5340688"/>
            <a:ext cx="8420428"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when the test assets are portfolios</a:t>
            </a:r>
            <a:r>
              <a:rPr lang="en-US" altLang="zh-CN" sz="2000">
                <a:latin typeface="Times New Roman" panose="02020603050405020304" pitchFamily="18" charset="0"/>
                <a:cs typeface="Times New Roman" panose="02020603050405020304" pitchFamily="18" charset="0"/>
              </a:rPr>
              <a:t>, RRA </a:t>
            </a:r>
            <a:r>
              <a:rPr lang="en-US" altLang="zh-CN" sz="2000" dirty="0">
                <a:latin typeface="Times New Roman" panose="02020603050405020304" pitchFamily="18" charset="0"/>
                <a:cs typeface="Times New Roman" panose="02020603050405020304" pitchFamily="18" charset="0"/>
              </a:rPr>
              <a:t>may have greater pricing power than the other; but when the test assets are the universe of individual stocks, the FF, PCA, PLS, and RRA models perform similarly.</a:t>
            </a:r>
          </a:p>
        </p:txBody>
      </p:sp>
      <p:sp>
        <p:nvSpPr>
          <p:cNvPr id="10" name="日期占位符 1">
            <a:extLst>
              <a:ext uri="{FF2B5EF4-FFF2-40B4-BE49-F238E27FC236}">
                <a16:creationId xmlns:a16="http://schemas.microsoft.com/office/drawing/2014/main" id="{8A9441C3-5A60-4802-912B-5D4C483E1BD7}"/>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2" name="标题 1">
            <a:extLst>
              <a:ext uri="{FF2B5EF4-FFF2-40B4-BE49-F238E27FC236}">
                <a16:creationId xmlns:a16="http://schemas.microsoft.com/office/drawing/2014/main" id="{1B900683-5E2E-4060-8918-E1B768D981C6}"/>
              </a:ext>
            </a:extLst>
          </p:cNvPr>
          <p:cNvSpPr txBox="1">
            <a:spLocks/>
          </p:cNvSpPr>
          <p:nvPr/>
        </p:nvSpPr>
        <p:spPr>
          <a:xfrm>
            <a:off x="-69235" y="248876"/>
            <a:ext cx="9662160"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In-sample performance</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6AA94F1D-9EE3-4085-8497-DF676C1E111B}"/>
              </a:ext>
            </a:extLst>
          </p:cNvPr>
          <p:cNvSpPr/>
          <p:nvPr/>
        </p:nvSpPr>
        <p:spPr>
          <a:xfrm>
            <a:off x="191741" y="2409527"/>
            <a:ext cx="8760517" cy="348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5A271E4F-F333-4CC4-992A-07B31DCE3AF2}"/>
              </a:ext>
            </a:extLst>
          </p:cNvPr>
          <p:cNvSpPr/>
          <p:nvPr/>
        </p:nvSpPr>
        <p:spPr>
          <a:xfrm>
            <a:off x="94923" y="3599478"/>
            <a:ext cx="8760517" cy="1742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ACC7F279-448F-439A-9E27-A7ED845BD99E}"/>
              </a:ext>
            </a:extLst>
          </p:cNvPr>
          <p:cNvSpPr/>
          <p:nvPr/>
        </p:nvSpPr>
        <p:spPr>
          <a:xfrm>
            <a:off x="0" y="4595216"/>
            <a:ext cx="8760517" cy="348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6508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5667" y="2080527"/>
            <a:ext cx="8439683" cy="341632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One natural question is how the performances change over time if the factor weights are constructed ex ante. To answer this question, we use the first 30-year data to estimate the weights, and assign the weights to the rest 13-year data to estimate the PCA, PLS, and RRA factors. For each individual asset, we employ a 60-month rolling window approach, requiring at least 24 observations, to calculate the out-of-sample RMS alphas and total adj-R2. As a result, the out-of-sample evaluation period is January 2006 to December 2016.</a:t>
            </a:r>
          </a:p>
        </p:txBody>
      </p:sp>
      <p:sp>
        <p:nvSpPr>
          <p:cNvPr id="7" name="日期占位符 1">
            <a:extLst>
              <a:ext uri="{FF2B5EF4-FFF2-40B4-BE49-F238E27FC236}">
                <a16:creationId xmlns:a16="http://schemas.microsoft.com/office/drawing/2014/main" id="{350232D8-E7D2-4A59-9557-71201529161A}"/>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9" name="标题 1">
            <a:extLst>
              <a:ext uri="{FF2B5EF4-FFF2-40B4-BE49-F238E27FC236}">
                <a16:creationId xmlns:a16="http://schemas.microsoft.com/office/drawing/2014/main" id="{65A6D13E-BB40-4771-9B04-A51B218F4591}"/>
              </a:ext>
            </a:extLst>
          </p:cNvPr>
          <p:cNvSpPr txBox="1">
            <a:spLocks/>
          </p:cNvSpPr>
          <p:nvPr/>
        </p:nvSpPr>
        <p:spPr>
          <a:xfrm>
            <a:off x="-69235" y="248876"/>
            <a:ext cx="8815202"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Out-of-sample performance</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396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42</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9845" y="4873924"/>
            <a:ext cx="8954155"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reason for this poorer out-of-sample performance is twofold. First, as we use the 60-month rolling-window approach in calculating the out-of-sample performance, this small sample for estimating each asset’s risk exposures undoubtedly gives rise to more estimation errors. Second, since the in- and out-of-sample sample periods are different (1974–2016 vs. 2006–2016), the pricing power of the factor models over the 1974–2005and 2006–2016periods can be different.</a:t>
            </a:r>
          </a:p>
        </p:txBody>
      </p:sp>
      <p:pic>
        <p:nvPicPr>
          <p:cNvPr id="9" name="图片 8">
            <a:extLst>
              <a:ext uri="{FF2B5EF4-FFF2-40B4-BE49-F238E27FC236}">
                <a16:creationId xmlns:a16="http://schemas.microsoft.com/office/drawing/2014/main" id="{39B7BD20-9DED-480B-9AA1-3F6BBAE07864}"/>
              </a:ext>
            </a:extLst>
          </p:cNvPr>
          <p:cNvPicPr/>
          <p:nvPr/>
        </p:nvPicPr>
        <p:blipFill rotWithShape="1">
          <a:blip r:embed="rId3"/>
          <a:srcRect t="2620" r="10546" b="24850"/>
          <a:stretch/>
        </p:blipFill>
        <p:spPr>
          <a:xfrm>
            <a:off x="661596" y="1056535"/>
            <a:ext cx="7347472" cy="3870482"/>
          </a:xfrm>
          <a:prstGeom prst="rect">
            <a:avLst/>
          </a:prstGeom>
        </p:spPr>
      </p:pic>
      <p:sp>
        <p:nvSpPr>
          <p:cNvPr id="7" name="日期占位符 1">
            <a:extLst>
              <a:ext uri="{FF2B5EF4-FFF2-40B4-BE49-F238E27FC236}">
                <a16:creationId xmlns:a16="http://schemas.microsoft.com/office/drawing/2014/main" id="{6A7F685D-C678-43FF-ADD5-2AF260E3C6EE}"/>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00C2D8F4-DE4B-4FAF-A863-F097431DD7C7}"/>
              </a:ext>
            </a:extLst>
          </p:cNvPr>
          <p:cNvSpPr txBox="1">
            <a:spLocks/>
          </p:cNvSpPr>
          <p:nvPr/>
        </p:nvSpPr>
        <p:spPr>
          <a:xfrm>
            <a:off x="-69235" y="248876"/>
            <a:ext cx="8815202"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Out-of-sample performance</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00FFE10D-6C68-4DAC-8572-2257F76E6BB1}"/>
              </a:ext>
            </a:extLst>
          </p:cNvPr>
          <p:cNvSpPr/>
          <p:nvPr/>
        </p:nvSpPr>
        <p:spPr>
          <a:xfrm>
            <a:off x="191741" y="2409527"/>
            <a:ext cx="8760517" cy="348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4F2CF05D-CCA5-4943-AC44-1A17C0086B4C}"/>
              </a:ext>
            </a:extLst>
          </p:cNvPr>
          <p:cNvSpPr/>
          <p:nvPr/>
        </p:nvSpPr>
        <p:spPr>
          <a:xfrm>
            <a:off x="0" y="4644002"/>
            <a:ext cx="8760517" cy="2830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290E647F-DA81-43B4-B89C-31965369E2E0}"/>
              </a:ext>
            </a:extLst>
          </p:cNvPr>
          <p:cNvSpPr/>
          <p:nvPr/>
        </p:nvSpPr>
        <p:spPr>
          <a:xfrm>
            <a:off x="191741" y="3526764"/>
            <a:ext cx="8760517" cy="3485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61466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9845" y="5153069"/>
            <a:ext cx="8954155"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First, to price the 48 industry portfolios, a five-factor model seems adequate. </a:t>
            </a:r>
          </a:p>
          <a:p>
            <a:r>
              <a:rPr lang="en-US" altLang="zh-CN" sz="2000" dirty="0">
                <a:latin typeface="Times New Roman" panose="02020603050405020304" pitchFamily="18" charset="0"/>
                <a:cs typeface="Times New Roman" panose="02020603050405020304" pitchFamily="18" charset="0"/>
              </a:rPr>
              <a:t>Second, when the number of factors is suitably specified, the weights on the PCA, PLS, and RRA factors are relatively stable over time.</a:t>
            </a:r>
          </a:p>
          <a:p>
            <a:r>
              <a:rPr lang="en-US" altLang="zh-CN" sz="2000" dirty="0">
                <a:latin typeface="Times New Roman" panose="02020603050405020304" pitchFamily="18" charset="0"/>
                <a:cs typeface="Times New Roman" panose="02020603050405020304" pitchFamily="18" charset="0"/>
              </a:rPr>
              <a:t>The RRA factors also perform very well and have performances close to that of the FF factors.</a:t>
            </a:r>
          </a:p>
        </p:txBody>
      </p:sp>
      <p:pic>
        <p:nvPicPr>
          <p:cNvPr id="7" name="图片 6">
            <a:extLst>
              <a:ext uri="{FF2B5EF4-FFF2-40B4-BE49-F238E27FC236}">
                <a16:creationId xmlns:a16="http://schemas.microsoft.com/office/drawing/2014/main" id="{F9345C41-1ED7-4723-AC7F-2C0F612CD748}"/>
              </a:ext>
            </a:extLst>
          </p:cNvPr>
          <p:cNvPicPr/>
          <p:nvPr/>
        </p:nvPicPr>
        <p:blipFill rotWithShape="1">
          <a:blip r:embed="rId3"/>
          <a:srcRect r="10546" b="24850"/>
          <a:stretch/>
        </p:blipFill>
        <p:spPr>
          <a:xfrm>
            <a:off x="664630" y="951756"/>
            <a:ext cx="7347472" cy="4010317"/>
          </a:xfrm>
          <a:prstGeom prst="rect">
            <a:avLst/>
          </a:prstGeom>
        </p:spPr>
      </p:pic>
      <p:sp>
        <p:nvSpPr>
          <p:cNvPr id="9" name="日期占位符 1">
            <a:extLst>
              <a:ext uri="{FF2B5EF4-FFF2-40B4-BE49-F238E27FC236}">
                <a16:creationId xmlns:a16="http://schemas.microsoft.com/office/drawing/2014/main" id="{1DF175C1-7BD9-4AE1-B259-F9FF15E87908}"/>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8BC964A2-1574-421B-BF52-CFF74B49DCF6}"/>
              </a:ext>
            </a:extLst>
          </p:cNvPr>
          <p:cNvSpPr txBox="1">
            <a:spLocks/>
          </p:cNvSpPr>
          <p:nvPr/>
        </p:nvSpPr>
        <p:spPr>
          <a:xfrm>
            <a:off x="-69235" y="248876"/>
            <a:ext cx="8815202"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Out-of-sample performance</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974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94922" y="5340688"/>
            <a:ext cx="8954155"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In summary, both show that the conclusion that the 70 factor proxies do not have enough new information relative to the FF factors continues to hold out-of-sample, when the test assets are individual stocks rather than portfolios.</a:t>
            </a:r>
          </a:p>
        </p:txBody>
      </p:sp>
      <p:sp>
        <p:nvSpPr>
          <p:cNvPr id="9" name="日期占位符 1">
            <a:extLst>
              <a:ext uri="{FF2B5EF4-FFF2-40B4-BE49-F238E27FC236}">
                <a16:creationId xmlns:a16="http://schemas.microsoft.com/office/drawing/2014/main" id="{78F20428-8E42-4A4F-8787-62950C572884}"/>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D78B381B-035A-4B2B-A20D-9E8D222BC8AD}"/>
              </a:ext>
            </a:extLst>
          </p:cNvPr>
          <p:cNvSpPr txBox="1">
            <a:spLocks/>
          </p:cNvSpPr>
          <p:nvPr/>
        </p:nvSpPr>
        <p:spPr>
          <a:xfrm>
            <a:off x="-69235" y="248876"/>
            <a:ext cx="8815202"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Out-of-sample performance</a:t>
            </a:r>
            <a:endParaRPr lang="en-US" altLang="zh-CN"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0029A7BE-F272-4BF7-9AD3-46048575B91D}"/>
              </a:ext>
            </a:extLst>
          </p:cNvPr>
          <p:cNvPicPr/>
          <p:nvPr/>
        </p:nvPicPr>
        <p:blipFill rotWithShape="1">
          <a:blip r:embed="rId3"/>
          <a:srcRect r="10546" b="24850"/>
          <a:stretch/>
        </p:blipFill>
        <p:spPr>
          <a:xfrm>
            <a:off x="664630" y="951756"/>
            <a:ext cx="7347472" cy="4010317"/>
          </a:xfrm>
          <a:prstGeom prst="rect">
            <a:avLst/>
          </a:prstGeom>
        </p:spPr>
      </p:pic>
    </p:spTree>
    <p:extLst>
      <p:ext uri="{BB962C8B-B14F-4D97-AF65-F5344CB8AC3E}">
        <p14:creationId xmlns:p14="http://schemas.microsoft.com/office/powerpoint/2010/main" val="1129221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45</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标题 1">
            <a:extLst>
              <a:ext uri="{FF2B5EF4-FFF2-40B4-BE49-F238E27FC236}">
                <a16:creationId xmlns:a16="http://schemas.microsoft.com/office/drawing/2014/main" id="{9CEA6977-A224-4959-A339-848DAA9B2234}"/>
              </a:ext>
            </a:extLst>
          </p:cNvPr>
          <p:cNvSpPr txBox="1">
            <a:spLocks/>
          </p:cNvSpPr>
          <p:nvPr/>
        </p:nvSpPr>
        <p:spPr>
          <a:xfrm>
            <a:off x="0" y="255494"/>
            <a:ext cx="8965809"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pricing error restrictions</a:t>
            </a:r>
            <a:endParaRPr lang="en-US" altLang="zh-CN"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EBE269A7-C565-42B8-808D-C8F918C74AE7}"/>
              </a:ext>
            </a:extLst>
          </p:cNvPr>
          <p:cNvSpPr/>
          <p:nvPr/>
        </p:nvSpPr>
        <p:spPr>
          <a:xfrm>
            <a:off x="780618" y="1428354"/>
            <a:ext cx="7933075"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This section shows that how the factors can be chosen conditional on a given degree of pricing error.</a:t>
            </a:r>
          </a:p>
          <a:p>
            <a:r>
              <a:rPr lang="en-US" altLang="zh-CN" sz="2000" dirty="0">
                <a:latin typeface="Times New Roman" panose="02020603050405020304" pitchFamily="18" charset="0"/>
                <a:cs typeface="Times New Roman" panose="02020603050405020304" pitchFamily="18" charset="0"/>
              </a:rPr>
              <a:t>It is intuitive that the pricing error is likely greater for more volatile assets. Hence, it seems more sensible to consider a pricing error restriction as the following form</a:t>
            </a:r>
            <a:endParaRPr lang="zh-CN" altLang="en-US"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30751C6-8108-43E5-B545-535427DE22A2}"/>
              </a:ext>
            </a:extLst>
          </p:cNvPr>
          <p:cNvPicPr/>
          <p:nvPr/>
        </p:nvPicPr>
        <p:blipFill>
          <a:blip r:embed="rId3"/>
          <a:stretch>
            <a:fillRect/>
          </a:stretch>
        </p:blipFill>
        <p:spPr>
          <a:xfrm>
            <a:off x="3801827" y="3268758"/>
            <a:ext cx="891540" cy="358140"/>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EA0CF2A-5654-4EA6-A315-995A21B3E5F4}"/>
                  </a:ext>
                </a:extLst>
              </p:cNvPr>
              <p:cNvSpPr/>
              <p:nvPr/>
            </p:nvSpPr>
            <p:spPr>
              <a:xfrm>
                <a:off x="457888" y="4115996"/>
                <a:ext cx="8255805" cy="1015663"/>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cs typeface="Times New Roman" panose="02020603050405020304" pitchFamily="18" charset="0"/>
                  </a:rPr>
                  <a:t>where η is a given constant and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𝜎</m:t>
                        </m:r>
                      </m:e>
                      <m:sub>
                        <m:r>
                          <a:rPr lang="en-US" altLang="zh-CN" sz="2000">
                            <a:latin typeface="Cambria Math" panose="02040503050406030204" pitchFamily="18" charset="0"/>
                            <a:cs typeface="Times New Roman" panose="02020603050405020304" pitchFamily="18" charset="0"/>
                          </a:rPr>
                          <m:t> </m:t>
                        </m:r>
                        <m:r>
                          <a:rPr lang="en-US" altLang="zh-CN" sz="2000">
                            <a:latin typeface="Cambria Math" panose="02040503050406030204" pitchFamily="18" charset="0"/>
                            <a:cs typeface="Times New Roman" panose="02020603050405020304" pitchFamily="18" charset="0"/>
                          </a:rPr>
                          <m:t>𝑖</m:t>
                        </m:r>
                      </m:sub>
                    </m:sSub>
                  </m:oMath>
                </a14:m>
                <a:r>
                  <a:rPr lang="en-US" altLang="zh-CN" sz="2000" dirty="0">
                    <a:latin typeface="Times New Roman" panose="02020603050405020304" pitchFamily="18" charset="0"/>
                    <a:cs typeface="Times New Roman" panose="02020603050405020304" pitchFamily="18" charset="0"/>
                  </a:rPr>
                  <a:t> is the standard deviation of asset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For example, if η = 1%/12, then the allowable annual pricing error adjusted for volatility is 1% across the assets.</a:t>
                </a:r>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4EA0CF2A-5654-4EA6-A315-995A21B3E5F4}"/>
                  </a:ext>
                </a:extLst>
              </p:cNvPr>
              <p:cNvSpPr>
                <a:spLocks noRot="1" noChangeAspect="1" noMove="1" noResize="1" noEditPoints="1" noAdjustHandles="1" noChangeArrowheads="1" noChangeShapeType="1" noTextEdit="1"/>
              </p:cNvSpPr>
              <p:nvPr/>
            </p:nvSpPr>
            <p:spPr>
              <a:xfrm>
                <a:off x="457888" y="4115996"/>
                <a:ext cx="8255805" cy="1015663"/>
              </a:xfrm>
              <a:prstGeom prst="rect">
                <a:avLst/>
              </a:prstGeom>
              <a:blipFill>
                <a:blip r:embed="rId4"/>
                <a:stretch>
                  <a:fillRect t="-2994" r="-812" b="-9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1E117B9-4110-4103-9026-81BDD12C57A8}"/>
                  </a:ext>
                </a:extLst>
              </p:cNvPr>
              <p:cNvSpPr/>
              <p:nvPr/>
            </p:nvSpPr>
            <p:spPr>
              <a:xfrm>
                <a:off x="173482" y="5698987"/>
                <a:ext cx="8255805" cy="400110"/>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cs typeface="Times New Roman" panose="02020603050405020304" pitchFamily="18" charset="0"/>
                  </a:rPr>
                  <a:t>Mathematically, we replace R by subtracting </a:t>
                </a:r>
                <a14:m>
                  <m:oMath xmlns:m="http://schemas.openxmlformats.org/officeDocument/2006/math">
                    <m:r>
                      <a:rPr lang="en-US" altLang="zh-CN" sz="2000">
                        <a:latin typeface="Cambria Math" panose="02040503050406030204" pitchFamily="18" charset="0"/>
                        <a:cs typeface="Times New Roman" panose="02020603050405020304" pitchFamily="18" charset="0"/>
                      </a:rPr>
                      <m:t>𝛼</m:t>
                    </m:r>
                  </m:oMath>
                </a14:m>
                <a:r>
                  <a:rPr lang="en-US" altLang="zh-CN" sz="2000" dirty="0">
                    <a:latin typeface="Times New Roman" panose="02020603050405020304" pitchFamily="18" charset="0"/>
                    <a:cs typeface="Times New Roman" panose="02020603050405020304" pitchFamily="18" charset="0"/>
                  </a:rPr>
                  <a:t> from each of its rows.</a:t>
                </a:r>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11E117B9-4110-4103-9026-81BDD12C57A8}"/>
                  </a:ext>
                </a:extLst>
              </p:cNvPr>
              <p:cNvSpPr>
                <a:spLocks noRot="1" noChangeAspect="1" noMove="1" noResize="1" noEditPoints="1" noAdjustHandles="1" noChangeArrowheads="1" noChangeShapeType="1" noTextEdit="1"/>
              </p:cNvSpPr>
              <p:nvPr/>
            </p:nvSpPr>
            <p:spPr>
              <a:xfrm>
                <a:off x="173482" y="5698987"/>
                <a:ext cx="8255805" cy="400110"/>
              </a:xfrm>
              <a:prstGeom prst="rect">
                <a:avLst/>
              </a:prstGeom>
              <a:blipFill>
                <a:blip r:embed="rId5"/>
                <a:stretch>
                  <a:fillRect t="-9091" b="-25758"/>
                </a:stretch>
              </a:blipFill>
            </p:spPr>
            <p:txBody>
              <a:bodyPr/>
              <a:lstStyle/>
              <a:p>
                <a:r>
                  <a:rPr lang="zh-CN" altLang="en-US">
                    <a:noFill/>
                  </a:rPr>
                  <a:t> </a:t>
                </a:r>
              </a:p>
            </p:txBody>
          </p:sp>
        </mc:Fallback>
      </mc:AlternateContent>
      <p:sp>
        <p:nvSpPr>
          <p:cNvPr id="10" name="日期占位符 1">
            <a:extLst>
              <a:ext uri="{FF2B5EF4-FFF2-40B4-BE49-F238E27FC236}">
                <a16:creationId xmlns:a16="http://schemas.microsoft.com/office/drawing/2014/main" id="{E81220E5-C3AD-4356-AEA5-346E2EF89574}"/>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Tree>
    <p:extLst>
      <p:ext uri="{BB962C8B-B14F-4D97-AF65-F5344CB8AC3E}">
        <p14:creationId xmlns:p14="http://schemas.microsoft.com/office/powerpoint/2010/main" val="688672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46</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247790" y="1628706"/>
            <a:ext cx="8439683" cy="378565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This section explores how a pricing error restriction affects the pricing performance of the RRA factors.</a:t>
            </a:r>
          </a:p>
          <a:p>
            <a:r>
              <a:rPr lang="en-US" altLang="zh-CN" sz="2400" dirty="0">
                <a:latin typeface="Times New Roman" panose="02020603050405020304" pitchFamily="18" charset="0"/>
                <a:cs typeface="Times New Roman" panose="02020603050405020304" pitchFamily="18" charset="0"/>
              </a:rPr>
              <a:t> Without loss of generality, we consider the pricing error constraint with four scenarios: η =0, 0.5/12, 1/12, and 1.5/12, suggesting that the pricing error ranges from zero to 1.5/12 times of the standard deviation.</a:t>
            </a:r>
          </a:p>
          <a:p>
            <a:r>
              <a:rPr lang="en-US" altLang="zh-CN" sz="2400" dirty="0">
                <a:latin typeface="Times New Roman" panose="02020603050405020304" pitchFamily="18" charset="0"/>
                <a:cs typeface="Times New Roman" panose="02020603050405020304" pitchFamily="18" charset="0"/>
              </a:rPr>
              <a:t> Conceptually, if a K-factor model prices the basis assets well, a zero alpha restriction does not affect the pricing performance, and in contrast, a non-zero alpha restriction will reduce the pricing performance.</a:t>
            </a:r>
          </a:p>
        </p:txBody>
      </p:sp>
      <p:sp>
        <p:nvSpPr>
          <p:cNvPr id="7" name="日期占位符 1">
            <a:extLst>
              <a:ext uri="{FF2B5EF4-FFF2-40B4-BE49-F238E27FC236}">
                <a16:creationId xmlns:a16="http://schemas.microsoft.com/office/drawing/2014/main" id="{7E1AAE94-D12E-46DC-988B-208FC0D78080}"/>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9" name="标题 1">
            <a:extLst>
              <a:ext uri="{FF2B5EF4-FFF2-40B4-BE49-F238E27FC236}">
                <a16:creationId xmlns:a16="http://schemas.microsoft.com/office/drawing/2014/main" id="{C944CF44-4328-4A69-8506-32998091FE8B}"/>
              </a:ext>
            </a:extLst>
          </p:cNvPr>
          <p:cNvSpPr txBox="1">
            <a:spLocks/>
          </p:cNvSpPr>
          <p:nvPr/>
        </p:nvSpPr>
        <p:spPr>
          <a:xfrm>
            <a:off x="0" y="255494"/>
            <a:ext cx="8965809"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pricing error restrictions</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402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47</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9845" y="5215474"/>
            <a:ext cx="8954155"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First, imposing a zero alpha constraint does not dramatically affect the pricing performance of the RRA factors in this paper.</a:t>
            </a:r>
          </a:p>
          <a:p>
            <a:r>
              <a:rPr lang="en-US" altLang="zh-CN" sz="2000" dirty="0">
                <a:latin typeface="Times New Roman" panose="02020603050405020304" pitchFamily="18" charset="0"/>
                <a:cs typeface="Times New Roman" panose="02020603050405020304" pitchFamily="18" charset="0"/>
              </a:rPr>
              <a:t>Second, a non-zero alpha restriction greatly and negatively affects the RMS alphas but has a negligible effect on the total adj-R2 when pricing portfolios.</a:t>
            </a:r>
          </a:p>
        </p:txBody>
      </p:sp>
      <p:pic>
        <p:nvPicPr>
          <p:cNvPr id="7" name="图片 6">
            <a:extLst>
              <a:ext uri="{FF2B5EF4-FFF2-40B4-BE49-F238E27FC236}">
                <a16:creationId xmlns:a16="http://schemas.microsoft.com/office/drawing/2014/main" id="{C0BBD5B5-E1EF-46D7-8D92-1A769E7D4E5C}"/>
              </a:ext>
            </a:extLst>
          </p:cNvPr>
          <p:cNvPicPr/>
          <p:nvPr/>
        </p:nvPicPr>
        <p:blipFill rotWithShape="1">
          <a:blip r:embed="rId3"/>
          <a:srcRect b="24464"/>
          <a:stretch/>
        </p:blipFill>
        <p:spPr>
          <a:xfrm>
            <a:off x="301213" y="1203116"/>
            <a:ext cx="7960659" cy="3767185"/>
          </a:xfrm>
          <a:prstGeom prst="rect">
            <a:avLst/>
          </a:prstGeom>
        </p:spPr>
      </p:pic>
      <p:sp>
        <p:nvSpPr>
          <p:cNvPr id="9" name="日期占位符 1">
            <a:extLst>
              <a:ext uri="{FF2B5EF4-FFF2-40B4-BE49-F238E27FC236}">
                <a16:creationId xmlns:a16="http://schemas.microsoft.com/office/drawing/2014/main" id="{BF9298B0-6A70-4AF7-9089-2E315E90397B}"/>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A06A304B-94A0-456B-8149-6F3332F6CA02}"/>
              </a:ext>
            </a:extLst>
          </p:cNvPr>
          <p:cNvSpPr txBox="1">
            <a:spLocks/>
          </p:cNvSpPr>
          <p:nvPr/>
        </p:nvSpPr>
        <p:spPr>
          <a:xfrm>
            <a:off x="0" y="255494"/>
            <a:ext cx="8965809"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pricing error restrictions</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7CCC1EF6-1222-405C-9021-6F24CD42E56B}"/>
              </a:ext>
            </a:extLst>
          </p:cNvPr>
          <p:cNvSpPr/>
          <p:nvPr/>
        </p:nvSpPr>
        <p:spPr>
          <a:xfrm>
            <a:off x="1657351" y="2098821"/>
            <a:ext cx="612514" cy="3116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8E2175E-C732-434B-900F-4D329490F15F}"/>
              </a:ext>
            </a:extLst>
          </p:cNvPr>
          <p:cNvSpPr/>
          <p:nvPr/>
        </p:nvSpPr>
        <p:spPr>
          <a:xfrm>
            <a:off x="4950648" y="2006848"/>
            <a:ext cx="612514" cy="3116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9527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48</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94922" y="4977908"/>
            <a:ext cx="8954155"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Third, a non-zero alpha restriction has a negligible effect on both the RMS alphas and total adj-R2 when pricing individual stocks.</a:t>
            </a:r>
          </a:p>
          <a:p>
            <a:r>
              <a:rPr lang="en-US" altLang="zh-CN" sz="2000" dirty="0">
                <a:latin typeface="Times New Roman" panose="02020603050405020304" pitchFamily="18" charset="0"/>
                <a:cs typeface="Times New Roman" panose="02020603050405020304" pitchFamily="18" charset="0"/>
              </a:rPr>
              <a:t>Fourth, the RRA factors do a good job for describing the average returns of portfolio returns, with negligible effects on the RMS alphas.  At the same time, the RRA factors fail to do a good job for describing the average returns of individual stocks.</a:t>
            </a:r>
          </a:p>
        </p:txBody>
      </p:sp>
      <p:pic>
        <p:nvPicPr>
          <p:cNvPr id="7" name="图片 6">
            <a:extLst>
              <a:ext uri="{FF2B5EF4-FFF2-40B4-BE49-F238E27FC236}">
                <a16:creationId xmlns:a16="http://schemas.microsoft.com/office/drawing/2014/main" id="{C0BBD5B5-E1EF-46D7-8D92-1A769E7D4E5C}"/>
              </a:ext>
            </a:extLst>
          </p:cNvPr>
          <p:cNvPicPr/>
          <p:nvPr/>
        </p:nvPicPr>
        <p:blipFill rotWithShape="1">
          <a:blip r:embed="rId3"/>
          <a:srcRect b="24464"/>
          <a:stretch/>
        </p:blipFill>
        <p:spPr>
          <a:xfrm>
            <a:off x="441062" y="957943"/>
            <a:ext cx="7960659" cy="3767185"/>
          </a:xfrm>
          <a:prstGeom prst="rect">
            <a:avLst/>
          </a:prstGeom>
        </p:spPr>
      </p:pic>
      <p:sp>
        <p:nvSpPr>
          <p:cNvPr id="9" name="日期占位符 1">
            <a:extLst>
              <a:ext uri="{FF2B5EF4-FFF2-40B4-BE49-F238E27FC236}">
                <a16:creationId xmlns:a16="http://schemas.microsoft.com/office/drawing/2014/main" id="{E3881222-07F5-4825-B1F7-1742A42BAD14}"/>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0" name="标题 1">
            <a:extLst>
              <a:ext uri="{FF2B5EF4-FFF2-40B4-BE49-F238E27FC236}">
                <a16:creationId xmlns:a16="http://schemas.microsoft.com/office/drawing/2014/main" id="{E0808B4D-9D77-4674-8426-2E75B2D36C07}"/>
              </a:ext>
            </a:extLst>
          </p:cNvPr>
          <p:cNvSpPr txBox="1">
            <a:spLocks/>
          </p:cNvSpPr>
          <p:nvPr/>
        </p:nvSpPr>
        <p:spPr>
          <a:xfrm>
            <a:off x="0" y="255494"/>
            <a:ext cx="8965809"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pricing error restrictions</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D650C116-2E1B-4803-9903-763CB033CAF2}"/>
              </a:ext>
            </a:extLst>
          </p:cNvPr>
          <p:cNvSpPr/>
          <p:nvPr/>
        </p:nvSpPr>
        <p:spPr>
          <a:xfrm>
            <a:off x="1775686" y="1771803"/>
            <a:ext cx="612514" cy="3116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57A0E89-5545-4C1C-9364-D1E658062D28}"/>
              </a:ext>
            </a:extLst>
          </p:cNvPr>
          <p:cNvSpPr/>
          <p:nvPr/>
        </p:nvSpPr>
        <p:spPr>
          <a:xfrm>
            <a:off x="5088703" y="1816530"/>
            <a:ext cx="612514" cy="3116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82814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49</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94922" y="5111947"/>
            <a:ext cx="8954155"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Finally, a five-factor model seems suitable for pricing all the four sets of testing assets. When the number of factors increases from five to six, the RMS alphas do not decrease but slightly increase in most of the cases, and the total adj-R2 do not change very much.</a:t>
            </a:r>
          </a:p>
        </p:txBody>
      </p:sp>
      <p:pic>
        <p:nvPicPr>
          <p:cNvPr id="7" name="图片 6">
            <a:extLst>
              <a:ext uri="{FF2B5EF4-FFF2-40B4-BE49-F238E27FC236}">
                <a16:creationId xmlns:a16="http://schemas.microsoft.com/office/drawing/2014/main" id="{C0BBD5B5-E1EF-46D7-8D92-1A769E7D4E5C}"/>
              </a:ext>
            </a:extLst>
          </p:cNvPr>
          <p:cNvPicPr/>
          <p:nvPr/>
        </p:nvPicPr>
        <p:blipFill rotWithShape="1">
          <a:blip r:embed="rId3"/>
          <a:srcRect b="24464"/>
          <a:stretch/>
        </p:blipFill>
        <p:spPr>
          <a:xfrm>
            <a:off x="408789" y="1084333"/>
            <a:ext cx="7960659" cy="3767185"/>
          </a:xfrm>
          <a:prstGeom prst="rect">
            <a:avLst/>
          </a:prstGeom>
        </p:spPr>
      </p:pic>
      <p:sp>
        <p:nvSpPr>
          <p:cNvPr id="9" name="日期占位符 1">
            <a:extLst>
              <a:ext uri="{FF2B5EF4-FFF2-40B4-BE49-F238E27FC236}">
                <a16:creationId xmlns:a16="http://schemas.microsoft.com/office/drawing/2014/main" id="{1F7D304E-ADEB-46A5-9E1A-5CF8009108A3}"/>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2" name="标题 1">
            <a:extLst>
              <a:ext uri="{FF2B5EF4-FFF2-40B4-BE49-F238E27FC236}">
                <a16:creationId xmlns:a16="http://schemas.microsoft.com/office/drawing/2014/main" id="{AE8005D7-29B1-46A5-8E10-8E8531FE3B61}"/>
              </a:ext>
            </a:extLst>
          </p:cNvPr>
          <p:cNvSpPr txBox="1">
            <a:spLocks/>
          </p:cNvSpPr>
          <p:nvPr/>
        </p:nvSpPr>
        <p:spPr>
          <a:xfrm>
            <a:off x="0" y="255494"/>
            <a:ext cx="8965809"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pricing error restrictions</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86A8BA2A-5154-43BE-ACED-4244CFFECFD1}"/>
              </a:ext>
            </a:extLst>
          </p:cNvPr>
          <p:cNvSpPr/>
          <p:nvPr/>
        </p:nvSpPr>
        <p:spPr>
          <a:xfrm>
            <a:off x="3529181" y="1861255"/>
            <a:ext cx="1440851" cy="3116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B0703D7-2B36-48D0-90DA-79F48A608FA8}"/>
              </a:ext>
            </a:extLst>
          </p:cNvPr>
          <p:cNvSpPr/>
          <p:nvPr/>
        </p:nvSpPr>
        <p:spPr>
          <a:xfrm>
            <a:off x="6585026" y="1861255"/>
            <a:ext cx="1440851" cy="31166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9315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37908" y="1824511"/>
            <a:ext cx="8668183" cy="3108543"/>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question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How many factors do we really need to explain cross-section stock returns? </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Given a set of well-known factors, such as the prominent five factors of </a:t>
            </a:r>
            <a:r>
              <a:rPr lang="en-US" altLang="zh-CN" sz="2400" dirty="0" err="1">
                <a:latin typeface="Times New Roman" panose="02020603050405020304" pitchFamily="18" charset="0"/>
                <a:cs typeface="Times New Roman" panose="02020603050405020304" pitchFamily="18" charset="0"/>
              </a:rPr>
              <a:t>Fama</a:t>
            </a:r>
            <a:r>
              <a:rPr lang="en-US" altLang="zh-CN" sz="2400" dirty="0">
                <a:latin typeface="Times New Roman" panose="02020603050405020304" pitchFamily="18" charset="0"/>
                <a:cs typeface="Times New Roman" panose="02020603050405020304" pitchFamily="18" charset="0"/>
              </a:rPr>
              <a:t> and French (FF, 2015), are there other factors that can provide incremental information for explaining the cross section of stock returns?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Can RRA perform better than PCA and PLS?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47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50</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9845" y="4977908"/>
            <a:ext cx="8954155" cy="132343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This pattern continues to hold when η is not equal to zero. Table 7 confirms this finding when the basis assets are the 202 characteristic portfolios</a:t>
            </a:r>
          </a:p>
          <a:p>
            <a:r>
              <a:rPr lang="en-US" altLang="zh-CN" sz="2000" dirty="0">
                <a:latin typeface="Times New Roman" panose="02020603050405020304" pitchFamily="18" charset="0"/>
                <a:cs typeface="Times New Roman" panose="02020603050405020304" pitchFamily="18" charset="0"/>
              </a:rPr>
              <a:t>In sum, a pricing error restriction may affect the RMS alpha for pricing portfolios in-sample in some cases, but has a negligible effect.</a:t>
            </a:r>
          </a:p>
        </p:txBody>
      </p:sp>
      <p:pic>
        <p:nvPicPr>
          <p:cNvPr id="7" name="图片 6">
            <a:extLst>
              <a:ext uri="{FF2B5EF4-FFF2-40B4-BE49-F238E27FC236}">
                <a16:creationId xmlns:a16="http://schemas.microsoft.com/office/drawing/2014/main" id="{AA4DDC2B-0FAE-4DFD-98CB-A23C9CBB462B}"/>
              </a:ext>
            </a:extLst>
          </p:cNvPr>
          <p:cNvPicPr/>
          <p:nvPr/>
        </p:nvPicPr>
        <p:blipFill rotWithShape="1">
          <a:blip r:embed="rId3"/>
          <a:srcRect b="25033"/>
          <a:stretch/>
        </p:blipFill>
        <p:spPr>
          <a:xfrm>
            <a:off x="355002" y="1056536"/>
            <a:ext cx="8326419" cy="3829398"/>
          </a:xfrm>
          <a:prstGeom prst="rect">
            <a:avLst/>
          </a:prstGeom>
        </p:spPr>
      </p:pic>
      <p:sp>
        <p:nvSpPr>
          <p:cNvPr id="9" name="标题 1">
            <a:extLst>
              <a:ext uri="{FF2B5EF4-FFF2-40B4-BE49-F238E27FC236}">
                <a16:creationId xmlns:a16="http://schemas.microsoft.com/office/drawing/2014/main" id="{3499E7B7-3235-4358-A757-532740C22421}"/>
              </a:ext>
            </a:extLst>
          </p:cNvPr>
          <p:cNvSpPr txBox="1">
            <a:spLocks/>
          </p:cNvSpPr>
          <p:nvPr/>
        </p:nvSpPr>
        <p:spPr>
          <a:xfrm>
            <a:off x="0" y="255494"/>
            <a:ext cx="8965809"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 pricing error restrictions</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6414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51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75667" y="2080527"/>
            <a:ext cx="8439683"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In this section, we answer the second question in this paper: given the prominent FF five factors, are there other factors that provide incremental information for explaining the cross section of stock returns?</a:t>
            </a: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6"/>
            <a:ext cx="8584585"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pre-specified factors</a:t>
            </a:r>
            <a:endParaRPr lang="en-US" altLang="zh-CN" dirty="0">
              <a:latin typeface="Times New Roman" panose="02020603050405020304" pitchFamily="18" charset="0"/>
              <a:cs typeface="Times New Roman" panose="02020603050405020304" pitchFamily="18" charset="0"/>
            </a:endParaRPr>
          </a:p>
        </p:txBody>
      </p:sp>
      <p:sp>
        <p:nvSpPr>
          <p:cNvPr id="9" name="日期占位符 1">
            <a:extLst>
              <a:ext uri="{FF2B5EF4-FFF2-40B4-BE49-F238E27FC236}">
                <a16:creationId xmlns:a16="http://schemas.microsoft.com/office/drawing/2014/main" id="{82CC1328-F75D-45D5-A7EE-E1BCE832C17C}"/>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Tree>
    <p:extLst>
      <p:ext uri="{BB962C8B-B14F-4D97-AF65-F5344CB8AC3E}">
        <p14:creationId xmlns:p14="http://schemas.microsoft.com/office/powerpoint/2010/main" val="1776085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52</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A0F562F5-11EE-4265-9006-69B7F383C63E}"/>
              </a:ext>
            </a:extLst>
          </p:cNvPr>
          <p:cNvSpPr/>
          <p:nvPr/>
        </p:nvSpPr>
        <p:spPr>
          <a:xfrm>
            <a:off x="132298" y="1299577"/>
            <a:ext cx="8269424" cy="400110"/>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cs typeface="Times New Roman" panose="02020603050405020304" pitchFamily="18" charset="0"/>
              </a:rPr>
              <a:t>In this case, we have the following multi-factor model for the basis assets:</a:t>
            </a:r>
            <a:endParaRPr lang="zh-CN" altLang="zh-CN"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67D79F70-16E9-4C2B-B36B-0650E029961C}"/>
              </a:ext>
            </a:extLst>
          </p:cNvPr>
          <p:cNvPicPr/>
          <p:nvPr/>
        </p:nvPicPr>
        <p:blipFill>
          <a:blip r:embed="rId3"/>
          <a:stretch>
            <a:fillRect/>
          </a:stretch>
        </p:blipFill>
        <p:spPr>
          <a:xfrm>
            <a:off x="1169090" y="1826516"/>
            <a:ext cx="6436566" cy="579176"/>
          </a:xfrm>
          <a:prstGeom prst="rect">
            <a:avLst/>
          </a:prstGeom>
        </p:spPr>
      </p:pic>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C8144BE6-C51B-448F-A4F0-A9787695AB6E}"/>
                  </a:ext>
                </a:extLst>
              </p:cNvPr>
              <p:cNvSpPr/>
              <p:nvPr/>
            </p:nvSpPr>
            <p:spPr>
              <a:xfrm>
                <a:off x="689" y="2679852"/>
                <a:ext cx="9004151" cy="1015663"/>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𝐹</m:t>
                        </m:r>
                      </m:e>
                      <m:sub>
                        <m:r>
                          <a:rPr lang="en-US" altLang="zh-CN" sz="2000">
                            <a:latin typeface="Cambria Math" panose="02040503050406030204" pitchFamily="18" charset="0"/>
                            <a:cs typeface="Times New Roman" panose="02020603050405020304" pitchFamily="18" charset="0"/>
                          </a:rPr>
                          <m:t> 0</m:t>
                        </m:r>
                        <m:r>
                          <a:rPr lang="en-US" altLang="zh-CN" sz="2000">
                            <a:latin typeface="Cambria Math" panose="02040503050406030204" pitchFamily="18" charset="0"/>
                            <a:cs typeface="Times New Roman" panose="02020603050405020304" pitchFamily="18" charset="0"/>
                          </a:rPr>
                          <m:t>𝑡</m:t>
                        </m:r>
                      </m:sub>
                    </m:sSub>
                  </m:oMath>
                </a14:m>
                <a:r>
                  <a:rPr lang="en-US" altLang="zh-CN" sz="2000" dirty="0">
                    <a:latin typeface="Times New Roman" panose="02020603050405020304" pitchFamily="18" charset="0"/>
                    <a:cs typeface="Times New Roman" panose="02020603050405020304" pitchFamily="18" charset="0"/>
                  </a:rPr>
                  <a:t> is a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𝐾</m:t>
                        </m:r>
                      </m:e>
                      <m:sub>
                        <m:r>
                          <a:rPr lang="en-US" altLang="zh-CN" sz="2000">
                            <a:latin typeface="Cambria Math" panose="02040503050406030204" pitchFamily="18" charset="0"/>
                            <a:cs typeface="Times New Roman" panose="02020603050405020304" pitchFamily="18" charset="0"/>
                          </a:rPr>
                          <m:t> 0</m:t>
                        </m:r>
                      </m:sub>
                    </m:sSub>
                  </m:oMath>
                </a14:m>
                <a:r>
                  <a:rPr lang="en-US" altLang="zh-CN" sz="2000" dirty="0">
                    <a:latin typeface="Times New Roman" panose="02020603050405020304" pitchFamily="18" charset="0"/>
                    <a:cs typeface="Times New Roman" panose="02020603050405020304" pitchFamily="18" charset="0"/>
                  </a:rPr>
                  <a:t>-vector of pre-specified factors and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𝛽</m:t>
                        </m:r>
                      </m:e>
                      <m:sub>
                        <m:r>
                          <a:rPr lang="en-US" altLang="zh-CN" sz="2000">
                            <a:latin typeface="Cambria Math" panose="02040503050406030204" pitchFamily="18" charset="0"/>
                            <a:cs typeface="Times New Roman" panose="02020603050405020304" pitchFamily="18" charset="0"/>
                          </a:rPr>
                          <m:t> 0</m:t>
                        </m:r>
                      </m:sub>
                    </m:sSub>
                  </m:oMath>
                </a14:m>
                <a:r>
                  <a:rPr lang="en-US" altLang="zh-CN" sz="2000" dirty="0">
                    <a:latin typeface="Times New Roman" panose="02020603050405020304" pitchFamily="18" charset="0"/>
                    <a:cs typeface="Times New Roman" panose="02020603050405020304" pitchFamily="18" charset="0"/>
                  </a:rPr>
                  <a:t> is the factor loading matrix, while the rest are similar as equation above. That is, we assume the other factors are related to a number of proxies</a:t>
                </a:r>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4" name="矩形 3">
                <a:extLst>
                  <a:ext uri="{FF2B5EF4-FFF2-40B4-BE49-F238E27FC236}">
                    <a16:creationId xmlns:a16="http://schemas.microsoft.com/office/drawing/2014/main" id="{C8144BE6-C51B-448F-A4F0-A9787695AB6E}"/>
                  </a:ext>
                </a:extLst>
              </p:cNvPr>
              <p:cNvSpPr>
                <a:spLocks noRot="1" noChangeAspect="1" noMove="1" noResize="1" noEditPoints="1" noAdjustHandles="1" noChangeArrowheads="1" noChangeShapeType="1" noTextEdit="1"/>
              </p:cNvSpPr>
              <p:nvPr/>
            </p:nvSpPr>
            <p:spPr>
              <a:xfrm>
                <a:off x="689" y="2679852"/>
                <a:ext cx="9004151" cy="1015663"/>
              </a:xfrm>
              <a:prstGeom prst="rect">
                <a:avLst/>
              </a:prstGeom>
              <a:blipFill>
                <a:blip r:embed="rId4"/>
                <a:stretch>
                  <a:fillRect t="-3614" r="-745" b="-10241"/>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94CB54DE-1DD4-41EB-A0BF-A8D53E80FF92}"/>
              </a:ext>
            </a:extLst>
          </p:cNvPr>
          <p:cNvPicPr/>
          <p:nvPr/>
        </p:nvPicPr>
        <p:blipFill>
          <a:blip r:embed="rId5"/>
          <a:stretch>
            <a:fillRect/>
          </a:stretch>
        </p:blipFill>
        <p:spPr>
          <a:xfrm>
            <a:off x="2556564" y="3789313"/>
            <a:ext cx="3725901" cy="707885"/>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4D2E9E7-FD1E-41D2-8F43-E4D8915544D0}"/>
                  </a:ext>
                </a:extLst>
              </p:cNvPr>
              <p:cNvSpPr/>
              <p:nvPr/>
            </p:nvSpPr>
            <p:spPr>
              <a:xfrm>
                <a:off x="539485" y="4791778"/>
                <a:ext cx="8065029" cy="400110"/>
              </a:xfrm>
              <a:prstGeom prst="rect">
                <a:avLst/>
              </a:prstGeom>
            </p:spPr>
            <p:txBody>
              <a:bodyPr wrap="square">
                <a:spAutoFit/>
              </a:bodyPr>
              <a:lstStyle/>
              <a:p>
                <a:pPr marL="228600" indent="266700" algn="just">
                  <a:spcAft>
                    <a:spcPts val="0"/>
                  </a:spcAft>
                </a:pPr>
                <a:r>
                  <a:rPr lang="en-US" altLang="zh-CN" sz="20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𝑔</m:t>
                        </m:r>
                      </m:e>
                      <m:sub>
                        <m:r>
                          <a:rPr lang="en-US" altLang="zh-CN" sz="2000">
                            <a:latin typeface="Cambria Math" panose="02040503050406030204" pitchFamily="18" charset="0"/>
                            <a:cs typeface="Times New Roman" panose="02020603050405020304" pitchFamily="18" charset="0"/>
                          </a:rPr>
                          <m:t> 1</m:t>
                        </m:r>
                        <m:r>
                          <a:rPr lang="en-US" altLang="zh-CN" sz="2000">
                            <a:latin typeface="Cambria Math" panose="02040503050406030204" pitchFamily="18" charset="0"/>
                            <a:cs typeface="Times New Roman" panose="02020603050405020304" pitchFamily="18" charset="0"/>
                          </a:rPr>
                          <m:t>𝑡</m:t>
                        </m:r>
                      </m:sub>
                    </m:sSub>
                    <m:r>
                      <a:rPr lang="en-US" altLang="zh-CN" sz="2000">
                        <a:latin typeface="Cambria Math" panose="02040503050406030204" pitchFamily="18" charset="0"/>
                        <a:cs typeface="Times New Roman" panose="02020603050405020304" pitchFamily="18" charset="0"/>
                      </a:rPr>
                      <m:t>,… , </m:t>
                    </m:r>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𝑔</m:t>
                        </m:r>
                      </m:e>
                      <m:sub>
                        <m:r>
                          <a:rPr lang="en-US" altLang="zh-CN" sz="2000">
                            <a:latin typeface="Cambria Math" panose="02040503050406030204" pitchFamily="18" charset="0"/>
                            <a:cs typeface="Times New Roman" panose="02020603050405020304" pitchFamily="18" charset="0"/>
                          </a:rPr>
                          <m:t> </m:t>
                        </m:r>
                        <m:r>
                          <a:rPr lang="en-US" altLang="zh-CN" sz="2000">
                            <a:latin typeface="Cambria Math" panose="02040503050406030204" pitchFamily="18" charset="0"/>
                            <a:cs typeface="Times New Roman" panose="02020603050405020304" pitchFamily="18" charset="0"/>
                          </a:rPr>
                          <m:t>𝐿𝑡</m:t>
                        </m:r>
                      </m:sub>
                    </m:sSub>
                  </m:oMath>
                </a14:m>
                <a:r>
                  <a:rPr lang="en-US" altLang="zh-CN" sz="2000" dirty="0">
                    <a:latin typeface="Times New Roman" panose="02020603050405020304" pitchFamily="18" charset="0"/>
                    <a:cs typeface="Times New Roman" panose="02020603050405020304" pitchFamily="18" charset="0"/>
                  </a:rPr>
                  <a:t> are L factor proxies excluding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𝐹</m:t>
                        </m:r>
                      </m:e>
                      <m:sub>
                        <m:r>
                          <a:rPr lang="en-US" altLang="zh-CN" sz="2000">
                            <a:latin typeface="Cambria Math" panose="02040503050406030204" pitchFamily="18" charset="0"/>
                            <a:cs typeface="Times New Roman" panose="02020603050405020304" pitchFamily="18" charset="0"/>
                          </a:rPr>
                          <m:t> 0</m:t>
                        </m:r>
                        <m:r>
                          <a:rPr lang="en-US" altLang="zh-CN" sz="2000">
                            <a:latin typeface="Cambria Math" panose="02040503050406030204" pitchFamily="18" charset="0"/>
                            <a:cs typeface="Times New Roman" panose="02020603050405020304" pitchFamily="18" charset="0"/>
                          </a:rPr>
                          <m:t>𝑡</m:t>
                        </m:r>
                      </m:sub>
                    </m:sSub>
                  </m:oMath>
                </a14:m>
                <a:endParaRPr lang="zh-CN" altLang="zh-CN" sz="20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24D2E9E7-FD1E-41D2-8F43-E4D8915544D0}"/>
                  </a:ext>
                </a:extLst>
              </p:cNvPr>
              <p:cNvSpPr>
                <a:spLocks noRot="1" noChangeAspect="1" noMove="1" noResize="1" noEditPoints="1" noAdjustHandles="1" noChangeArrowheads="1" noChangeShapeType="1" noTextEdit="1"/>
              </p:cNvSpPr>
              <p:nvPr/>
            </p:nvSpPr>
            <p:spPr>
              <a:xfrm>
                <a:off x="539485" y="4791778"/>
                <a:ext cx="8065029" cy="400110"/>
              </a:xfrm>
              <a:prstGeom prst="rect">
                <a:avLst/>
              </a:prstGeom>
              <a:blipFill>
                <a:blip r:embed="rId6"/>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D280D2F-9E86-47EF-BA40-ADEA503685E5}"/>
                  </a:ext>
                </a:extLst>
              </p:cNvPr>
              <p:cNvSpPr/>
              <p:nvPr/>
            </p:nvSpPr>
            <p:spPr>
              <a:xfrm>
                <a:off x="198672" y="5593461"/>
                <a:ext cx="8746656" cy="1015663"/>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 estimation can be done as easily as before. The only difference is to re-define X as a </a:t>
                </a:r>
                <a14:m>
                  <m:oMath xmlns:m="http://schemas.openxmlformats.org/officeDocument/2006/math">
                    <m:r>
                      <a:rPr lang="en-US" altLang="zh-CN" sz="2000">
                        <a:latin typeface="Cambria Math" panose="02040503050406030204" pitchFamily="18" charset="0"/>
                        <a:cs typeface="Times New Roman" panose="02020603050405020304" pitchFamily="18" charset="0"/>
                      </a:rPr>
                      <m:t>𝑇</m:t>
                    </m:r>
                    <m:r>
                      <a:rPr lang="en-US" altLang="zh-CN" sz="2000">
                        <a:latin typeface="Cambria Math" panose="02040503050406030204" pitchFamily="18" charset="0"/>
                        <a:cs typeface="Times New Roman" panose="02020603050405020304" pitchFamily="18" charset="0"/>
                      </a:rPr>
                      <m:t>∗(1+</m:t>
                    </m:r>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𝐾</m:t>
                        </m:r>
                      </m:e>
                      <m:sub>
                        <m:r>
                          <a:rPr lang="en-US" altLang="zh-CN" sz="2000">
                            <a:latin typeface="Cambria Math" panose="02040503050406030204" pitchFamily="18" charset="0"/>
                            <a:cs typeface="Times New Roman" panose="02020603050405020304" pitchFamily="18" charset="0"/>
                          </a:rPr>
                          <m:t> 0</m:t>
                        </m:r>
                      </m:sub>
                    </m:sSub>
                    <m:r>
                      <a:rPr lang="en-US" altLang="zh-CN" sz="200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matrix of ones and pre-specified factors, and expanding α into an </a:t>
                </a:r>
                <a14:m>
                  <m:oMath xmlns:m="http://schemas.openxmlformats.org/officeDocument/2006/math">
                    <m:r>
                      <a:rPr lang="en-US" altLang="zh-CN" sz="2000">
                        <a:latin typeface="Cambria Math" panose="02040503050406030204" pitchFamily="18" charset="0"/>
                        <a:cs typeface="Times New Roman" panose="02020603050405020304" pitchFamily="18" charset="0"/>
                      </a:rPr>
                      <m:t>𝑁</m:t>
                    </m:r>
                    <m:r>
                      <a:rPr lang="en-US" altLang="zh-CN" sz="2000">
                        <a:latin typeface="Cambria Math" panose="02040503050406030204" pitchFamily="18" charset="0"/>
                        <a:cs typeface="Times New Roman" panose="02020603050405020304" pitchFamily="18" charset="0"/>
                      </a:rPr>
                      <m:t>∗(1+</m:t>
                    </m:r>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𝐾</m:t>
                        </m:r>
                      </m:e>
                      <m:sub>
                        <m:r>
                          <a:rPr lang="en-US" altLang="zh-CN" sz="2000">
                            <a:latin typeface="Cambria Math" panose="02040503050406030204" pitchFamily="18" charset="0"/>
                            <a:cs typeface="Times New Roman" panose="02020603050405020304" pitchFamily="18" charset="0"/>
                          </a:rPr>
                          <m:t> 0</m:t>
                        </m:r>
                      </m:sub>
                    </m:sSub>
                    <m:r>
                      <a:rPr lang="en-US" altLang="zh-CN" sz="200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matrix to include </a:t>
                </a:r>
                <a14:m>
                  <m:oMath xmlns:m="http://schemas.openxmlformats.org/officeDocument/2006/math">
                    <m:sSub>
                      <m:sSubPr>
                        <m:ctrlPr>
                          <a:rPr lang="zh-CN" altLang="zh-CN" sz="2000" i="1">
                            <a:latin typeface="Cambria Math" panose="02040503050406030204" pitchFamily="18" charset="0"/>
                            <a:cs typeface="Times New Roman" panose="02020603050405020304" pitchFamily="18" charset="0"/>
                          </a:rPr>
                        </m:ctrlPr>
                      </m:sSubPr>
                      <m:e>
                        <m:r>
                          <a:rPr lang="en-US" altLang="zh-CN" sz="2000">
                            <a:latin typeface="Cambria Math" panose="02040503050406030204" pitchFamily="18" charset="0"/>
                            <a:cs typeface="Times New Roman" panose="02020603050405020304" pitchFamily="18" charset="0"/>
                          </a:rPr>
                          <m:t>𝛽</m:t>
                        </m:r>
                      </m:e>
                      <m:sub>
                        <m:r>
                          <a:rPr lang="en-US" altLang="zh-CN" sz="2000">
                            <a:latin typeface="Cambria Math" panose="02040503050406030204" pitchFamily="18" charset="0"/>
                            <a:cs typeface="Times New Roman" panose="02020603050405020304" pitchFamily="18" charset="0"/>
                          </a:rPr>
                          <m:t> 0</m:t>
                        </m:r>
                      </m:sub>
                    </m:sSub>
                  </m:oMath>
                </a14:m>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7D280D2F-9E86-47EF-BA40-ADEA503685E5}"/>
                  </a:ext>
                </a:extLst>
              </p:cNvPr>
              <p:cNvSpPr>
                <a:spLocks noRot="1" noChangeAspect="1" noMove="1" noResize="1" noEditPoints="1" noAdjustHandles="1" noChangeArrowheads="1" noChangeShapeType="1" noTextEdit="1"/>
              </p:cNvSpPr>
              <p:nvPr/>
            </p:nvSpPr>
            <p:spPr>
              <a:xfrm>
                <a:off x="198672" y="5593461"/>
                <a:ext cx="8746656" cy="1015663"/>
              </a:xfrm>
              <a:prstGeom prst="rect">
                <a:avLst/>
              </a:prstGeom>
              <a:blipFill>
                <a:blip r:embed="rId7"/>
                <a:stretch>
                  <a:fillRect l="-767" t="-3614" r="-1255" b="-10241"/>
                </a:stretch>
              </a:blipFill>
            </p:spPr>
            <p:txBody>
              <a:bodyPr/>
              <a:lstStyle/>
              <a:p>
                <a:r>
                  <a:rPr lang="zh-CN" altLang="en-US">
                    <a:noFill/>
                  </a:rPr>
                  <a:t> </a:t>
                </a:r>
              </a:p>
            </p:txBody>
          </p:sp>
        </mc:Fallback>
      </mc:AlternateContent>
      <p:sp>
        <p:nvSpPr>
          <p:cNvPr id="12" name="日期占位符 1">
            <a:extLst>
              <a:ext uri="{FF2B5EF4-FFF2-40B4-BE49-F238E27FC236}">
                <a16:creationId xmlns:a16="http://schemas.microsoft.com/office/drawing/2014/main" id="{900394EE-07CA-4559-AC99-268D6C3E7437}"/>
              </a:ext>
            </a:extLst>
          </p:cNvPr>
          <p:cNvSpPr>
            <a:spLocks noGrp="1"/>
          </p:cNvSpPr>
          <p:nvPr>
            <p:ph type="dt" sz="half" idx="10"/>
          </p:nvPr>
        </p:nvSpPr>
        <p:spPr>
          <a:xfrm>
            <a:off x="628650" y="6356351"/>
            <a:ext cx="2057400" cy="365125"/>
          </a:xfrm>
        </p:spPr>
        <p:txBody>
          <a:bodyPr/>
          <a:lstStyle/>
          <a:p>
            <a:fld id="{352D8603-68A8-45EF-B79E-FD0BAC9FB63C}" type="datetime1">
              <a:rPr lang="zh-CN" altLang="en-US" smtClean="0"/>
              <a:t>2020/5/16</a:t>
            </a:fld>
            <a:endParaRPr lang="zh-CN" altLang="en-US" dirty="0"/>
          </a:p>
        </p:txBody>
      </p:sp>
      <p:sp>
        <p:nvSpPr>
          <p:cNvPr id="14" name="标题 1">
            <a:extLst>
              <a:ext uri="{FF2B5EF4-FFF2-40B4-BE49-F238E27FC236}">
                <a16:creationId xmlns:a16="http://schemas.microsoft.com/office/drawing/2014/main" id="{7ED212AB-8F7F-45D2-9C9C-90A0114EAA56}"/>
              </a:ext>
            </a:extLst>
          </p:cNvPr>
          <p:cNvSpPr txBox="1">
            <a:spLocks/>
          </p:cNvSpPr>
          <p:nvPr/>
        </p:nvSpPr>
        <p:spPr>
          <a:xfrm>
            <a:off x="-69235" y="248876"/>
            <a:ext cx="8584585"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pre-specified factors</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956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53</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189845" y="4675837"/>
            <a:ext cx="8954155" cy="2246769"/>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Apparently, the better performance with the RRA factors is expected as they are designed to describe the average returns of the 48 industry portfolios. Regarding the total adj-R2 , it does not increase very much relative to the FF five factors when we increase the number of factors even to 10.</a:t>
            </a:r>
          </a:p>
          <a:p>
            <a:r>
              <a:rPr lang="en-US" altLang="zh-CN" sz="2000" dirty="0">
                <a:latin typeface="Times New Roman" panose="02020603050405020304" pitchFamily="18" charset="0"/>
                <a:cs typeface="Times New Roman" panose="02020603050405020304" pitchFamily="18" charset="0"/>
              </a:rPr>
              <a:t>When turning to the case where the test assets are not basis assets, the PCA, PLS, and RRA factors have no incremental power for describing the average returns of portfolios and individual assets</a:t>
            </a:r>
          </a:p>
        </p:txBody>
      </p:sp>
      <p:pic>
        <p:nvPicPr>
          <p:cNvPr id="7" name="图片 6">
            <a:extLst>
              <a:ext uri="{FF2B5EF4-FFF2-40B4-BE49-F238E27FC236}">
                <a16:creationId xmlns:a16="http://schemas.microsoft.com/office/drawing/2014/main" id="{A30BD9F1-9EFB-494A-B825-0DE09483F443}"/>
              </a:ext>
            </a:extLst>
          </p:cNvPr>
          <p:cNvPicPr/>
          <p:nvPr/>
        </p:nvPicPr>
        <p:blipFill rotWithShape="1">
          <a:blip r:embed="rId3"/>
          <a:srcRect r="9791" b="23450"/>
          <a:stretch/>
        </p:blipFill>
        <p:spPr>
          <a:xfrm>
            <a:off x="189845" y="1007239"/>
            <a:ext cx="8192622" cy="3668598"/>
          </a:xfrm>
          <a:prstGeom prst="rect">
            <a:avLst/>
          </a:prstGeom>
        </p:spPr>
      </p:pic>
      <p:sp>
        <p:nvSpPr>
          <p:cNvPr id="11" name="标题 1">
            <a:extLst>
              <a:ext uri="{FF2B5EF4-FFF2-40B4-BE49-F238E27FC236}">
                <a16:creationId xmlns:a16="http://schemas.microsoft.com/office/drawing/2014/main" id="{5064C6D4-DE35-4EFF-9348-388ECEBB4329}"/>
              </a:ext>
            </a:extLst>
          </p:cNvPr>
          <p:cNvSpPr txBox="1">
            <a:spLocks/>
          </p:cNvSpPr>
          <p:nvPr/>
        </p:nvSpPr>
        <p:spPr>
          <a:xfrm>
            <a:off x="-69235" y="248876"/>
            <a:ext cx="8584585"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pre-specified factors</a:t>
            </a:r>
            <a:endParaRPr lang="en-US" altLang="zh-CN"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2F79307A-A32D-496B-8328-FB5268EA8805}"/>
              </a:ext>
            </a:extLst>
          </p:cNvPr>
          <p:cNvSpPr/>
          <p:nvPr/>
        </p:nvSpPr>
        <p:spPr>
          <a:xfrm>
            <a:off x="1732451" y="2419808"/>
            <a:ext cx="3248808" cy="2496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CA031AA-C4CC-4663-B12A-4721DCBDAEE4}"/>
              </a:ext>
            </a:extLst>
          </p:cNvPr>
          <p:cNvSpPr/>
          <p:nvPr/>
        </p:nvSpPr>
        <p:spPr>
          <a:xfrm>
            <a:off x="5282015" y="2461775"/>
            <a:ext cx="3248808" cy="24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8A8D637-A81F-48FB-A686-9664CBAF8BAE}"/>
              </a:ext>
            </a:extLst>
          </p:cNvPr>
          <p:cNvSpPr/>
          <p:nvPr/>
        </p:nvSpPr>
        <p:spPr>
          <a:xfrm>
            <a:off x="1584297" y="4399381"/>
            <a:ext cx="3248808" cy="3442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890B9B4-F13A-42D8-90AE-505063EEDA44}"/>
              </a:ext>
            </a:extLst>
          </p:cNvPr>
          <p:cNvSpPr/>
          <p:nvPr/>
        </p:nvSpPr>
        <p:spPr>
          <a:xfrm>
            <a:off x="5282015" y="4399381"/>
            <a:ext cx="3248808" cy="3442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946AC193-4C76-4BE5-AF14-918E7D4210D6}"/>
              </a:ext>
            </a:extLst>
          </p:cNvPr>
          <p:cNvSpPr/>
          <p:nvPr/>
        </p:nvSpPr>
        <p:spPr>
          <a:xfrm>
            <a:off x="1584297" y="3409596"/>
            <a:ext cx="3248808" cy="24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CAAEA310-8E29-4C42-BAD8-762946C8D51E}"/>
              </a:ext>
            </a:extLst>
          </p:cNvPr>
          <p:cNvSpPr/>
          <p:nvPr/>
        </p:nvSpPr>
        <p:spPr>
          <a:xfrm>
            <a:off x="5483497" y="3422279"/>
            <a:ext cx="3248808" cy="24960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27719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54</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D79A6A61-7A80-4846-9C9D-F84192BEE085}"/>
              </a:ext>
            </a:extLst>
          </p:cNvPr>
          <p:cNvSpPr/>
          <p:nvPr/>
        </p:nvSpPr>
        <p:spPr>
          <a:xfrm>
            <a:off x="94922" y="4823724"/>
            <a:ext cx="8954155" cy="1938992"/>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These results suggest that adding more factors to the FF five-factor model cannot substantially increase the pricing power, regardless how the additional factors are extracted. </a:t>
            </a:r>
          </a:p>
          <a:p>
            <a:r>
              <a:rPr lang="en-US" altLang="zh-CN" sz="2000" dirty="0">
                <a:latin typeface="Times New Roman" panose="02020603050405020304" pitchFamily="18" charset="0"/>
                <a:cs typeface="Times New Roman" panose="02020603050405020304" pitchFamily="18" charset="0"/>
              </a:rPr>
              <a:t>We conclude this section that there are too few factors that are useful, and the future research is to identify new factors that contain incremental information relative to the FF five factors.</a:t>
            </a:r>
          </a:p>
        </p:txBody>
      </p:sp>
      <p:pic>
        <p:nvPicPr>
          <p:cNvPr id="7" name="图片 6">
            <a:extLst>
              <a:ext uri="{FF2B5EF4-FFF2-40B4-BE49-F238E27FC236}">
                <a16:creationId xmlns:a16="http://schemas.microsoft.com/office/drawing/2014/main" id="{A30BD9F1-9EFB-494A-B825-0DE09483F443}"/>
              </a:ext>
            </a:extLst>
          </p:cNvPr>
          <p:cNvPicPr/>
          <p:nvPr/>
        </p:nvPicPr>
        <p:blipFill rotWithShape="1">
          <a:blip r:embed="rId3"/>
          <a:srcRect r="9791" b="23450"/>
          <a:stretch/>
        </p:blipFill>
        <p:spPr>
          <a:xfrm>
            <a:off x="189845" y="1056535"/>
            <a:ext cx="8192622" cy="3668598"/>
          </a:xfrm>
          <a:prstGeom prst="rect">
            <a:avLst/>
          </a:prstGeom>
        </p:spPr>
      </p:pic>
      <p:sp>
        <p:nvSpPr>
          <p:cNvPr id="9" name="标题 1">
            <a:extLst>
              <a:ext uri="{FF2B5EF4-FFF2-40B4-BE49-F238E27FC236}">
                <a16:creationId xmlns:a16="http://schemas.microsoft.com/office/drawing/2014/main" id="{C7B42A4C-C30A-4446-9725-CE533478376C}"/>
              </a:ext>
            </a:extLst>
          </p:cNvPr>
          <p:cNvSpPr txBox="1">
            <a:spLocks/>
          </p:cNvSpPr>
          <p:nvPr/>
        </p:nvSpPr>
        <p:spPr>
          <a:xfrm>
            <a:off x="-69235" y="248876"/>
            <a:ext cx="8584585" cy="6104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sym typeface="+mn-lt"/>
              </a:rPr>
              <a:t>pre-specified factors</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630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lt"/>
              </a:rPr>
              <a:t>Conclusion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193638" y="1676848"/>
            <a:ext cx="8853543" cy="4154984"/>
          </a:xfrm>
          <a:prstGeom prst="rect">
            <a:avLst/>
          </a:prstGeom>
        </p:spPr>
        <p:txBody>
          <a:bodyPr wrap="square">
            <a:spAutoFit/>
          </a:bodyPr>
          <a:lstStyle/>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We provide a simple reduced-rank approach (RRA) for shrinking factor dimension, a solution to dealing with the large number of observable factors discovered by the empirical finance literature, which  performs better than PCA and PLS to some extent.</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We find that, while the 70 factor proxies improve the pricing performance at the portfolio level, they do not provide much new information at the stock level relative to the FF five factors.</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 addition, we extend the RRA to include the FF five factors as pre-specified factors, and find that linear combinations of the remaining factor proxies do not improve much the performance.</a:t>
            </a:r>
            <a:r>
              <a:rPr lang="en-US" altLang="zh-CN" sz="2400" dirty="0">
                <a:latin typeface="Times New Roman" panose="02020603050405020304" pitchFamily="18" charset="0"/>
                <a:cs typeface="Times New Roman" panose="02020603050405020304" pitchFamily="18" charset="0"/>
              </a:rPr>
              <a:t> </a:t>
            </a:r>
          </a:p>
          <a:p>
            <a:pPr marL="342900" indent="-342900">
              <a:buFontTx/>
              <a:buAutoNum type="arabicPeriod"/>
            </a:pP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28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dirty="0"/>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20343" y="1620724"/>
            <a:ext cx="8716081" cy="3477875"/>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Based on firm characteristics, Kelly, Pruitt,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Su</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(2019) find 10 factors that are significant using their instrumented PCA (IPCA).</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Feng, Giglio, and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Xiu</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(2019) find 14 factors out of 99  firm characteristics with LASSO. </a:t>
            </a:r>
          </a:p>
          <a:p>
            <a:pPr marL="457200" indent="-4572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Using Bayesian LASSO, Kozak, Nagel, and Santosh (2019) find that the best linear combinations of the factor proxies in the stochastic discount factor framework and estimate the parameters by numerically solving a dual-penalty problem.</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3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531831" y="1477032"/>
            <a:ext cx="7886700" cy="4216539"/>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Contents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Out of 70 factor proxies that include the market factor, we are interested in finding a few out of them. Our overall evidence suggests that the 70 factor proxies do not sufficiently capture the cross section of stock returns, and new and better factors are needed.</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This paper also extends the models by pre-specifying the FF five factors as part of the true factors.  We find that the additional factors provide little extra explanatory power.</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Empirically, the RRA performs better in our observable factor context than both the PCA and PLS.</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1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302126" y="2215696"/>
            <a:ext cx="8094890" cy="3477875"/>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Contribution </a:t>
            </a:r>
          </a:p>
          <a:p>
            <a:r>
              <a:rPr lang="en-US" altLang="zh-CN" sz="2400" dirty="0">
                <a:latin typeface="Times New Roman" panose="02020603050405020304" pitchFamily="18" charset="0"/>
                <a:cs typeface="Times New Roman" panose="02020603050405020304" pitchFamily="18" charset="0"/>
              </a:rPr>
              <a:t>We prove that including more factors based on existing factor proxies cannot significantly improve the pricing performance relative to the FF five factors. </a:t>
            </a:r>
          </a:p>
          <a:p>
            <a:r>
              <a:rPr lang="en-US" altLang="zh-CN" sz="2400" dirty="0">
                <a:latin typeface="Times New Roman" panose="02020603050405020304" pitchFamily="18" charset="0"/>
                <a:cs typeface="Times New Roman" panose="02020603050405020304" pitchFamily="18" charset="0"/>
              </a:rPr>
              <a:t>We provide a simple reduced-rank approach (RRA) for shrinking factor dimension, a solution to dealing with the large number of observable factors discovered by the empirical finance literature. </a:t>
            </a:r>
          </a:p>
          <a:p>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0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2020/5/16</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9" name="组合 28">
            <a:extLst>
              <a:ext uri="{FF2B5EF4-FFF2-40B4-BE49-F238E27FC236}">
                <a16:creationId xmlns:a16="http://schemas.microsoft.com/office/drawing/2014/main" id="{B53B182C-579C-4ED8-B686-4652075A798D}"/>
              </a:ext>
            </a:extLst>
          </p:cNvPr>
          <p:cNvGrpSpPr/>
          <p:nvPr/>
        </p:nvGrpSpPr>
        <p:grpSpPr>
          <a:xfrm>
            <a:off x="1003667" y="986605"/>
            <a:ext cx="1604943" cy="556412"/>
            <a:chOff x="806823" y="2033195"/>
            <a:chExt cx="1901147" cy="296695"/>
          </a:xfrm>
        </p:grpSpPr>
        <p:sp>
          <p:nvSpPr>
            <p:cNvPr id="30" name="矩形 29">
              <a:extLst>
                <a:ext uri="{FF2B5EF4-FFF2-40B4-BE49-F238E27FC236}">
                  <a16:creationId xmlns:a16="http://schemas.microsoft.com/office/drawing/2014/main" id="{F6BF7716-9006-4BF5-9CD4-3872D7376C49}"/>
                </a:ext>
              </a:extLst>
            </p:cNvPr>
            <p:cNvSpPr/>
            <p:nvPr/>
          </p:nvSpPr>
          <p:spPr>
            <a:xfrm>
              <a:off x="806823" y="2033195"/>
              <a:ext cx="1901147" cy="296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E6183DE-E2EF-4149-A01C-02A5D61C7703}"/>
                </a:ext>
              </a:extLst>
            </p:cNvPr>
            <p:cNvSpPr txBox="1"/>
            <p:nvPr/>
          </p:nvSpPr>
          <p:spPr>
            <a:xfrm>
              <a:off x="927881" y="2093654"/>
              <a:ext cx="1659029" cy="21335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Basic assets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47A1E362-BFD5-47F4-B162-30DF1047BAF2}"/>
              </a:ext>
            </a:extLst>
          </p:cNvPr>
          <p:cNvGrpSpPr/>
          <p:nvPr/>
        </p:nvGrpSpPr>
        <p:grpSpPr>
          <a:xfrm>
            <a:off x="129092" y="3574377"/>
            <a:ext cx="2309001" cy="777796"/>
            <a:chOff x="806824" y="2033195"/>
            <a:chExt cx="3468730" cy="884843"/>
          </a:xfrm>
        </p:grpSpPr>
        <p:sp>
          <p:nvSpPr>
            <p:cNvPr id="37" name="矩形 36">
              <a:extLst>
                <a:ext uri="{FF2B5EF4-FFF2-40B4-BE49-F238E27FC236}">
                  <a16:creationId xmlns:a16="http://schemas.microsoft.com/office/drawing/2014/main" id="{58D7A385-FDD2-426F-828F-51B344F25860}"/>
                </a:ext>
              </a:extLst>
            </p:cNvPr>
            <p:cNvSpPr/>
            <p:nvPr/>
          </p:nvSpPr>
          <p:spPr>
            <a:xfrm>
              <a:off x="806824" y="2033195"/>
              <a:ext cx="3468730" cy="8212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0ED147C-6D6F-425C-A2B5-B017823E0F35}"/>
                </a:ext>
              </a:extLst>
            </p:cNvPr>
            <p:cNvSpPr txBox="1"/>
            <p:nvPr/>
          </p:nvSpPr>
          <p:spPr>
            <a:xfrm>
              <a:off x="989001" y="2112727"/>
              <a:ext cx="3120745" cy="805311"/>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FF factor models as benchmarks</a:t>
              </a:r>
            </a:p>
          </p:txBody>
        </p:sp>
      </p:grpSp>
      <p:grpSp>
        <p:nvGrpSpPr>
          <p:cNvPr id="45" name="组合 44">
            <a:extLst>
              <a:ext uri="{FF2B5EF4-FFF2-40B4-BE49-F238E27FC236}">
                <a16:creationId xmlns:a16="http://schemas.microsoft.com/office/drawing/2014/main" id="{4C0FF1F5-1E27-4CCF-BFB5-DEAB00D396B1}"/>
              </a:ext>
            </a:extLst>
          </p:cNvPr>
          <p:cNvGrpSpPr/>
          <p:nvPr/>
        </p:nvGrpSpPr>
        <p:grpSpPr>
          <a:xfrm>
            <a:off x="646009" y="1871852"/>
            <a:ext cx="3371680" cy="774778"/>
            <a:chOff x="576448" y="2033195"/>
            <a:chExt cx="4592336" cy="1378869"/>
          </a:xfrm>
        </p:grpSpPr>
        <p:sp>
          <p:nvSpPr>
            <p:cNvPr id="46" name="矩形 45">
              <a:extLst>
                <a:ext uri="{FF2B5EF4-FFF2-40B4-BE49-F238E27FC236}">
                  <a16:creationId xmlns:a16="http://schemas.microsoft.com/office/drawing/2014/main" id="{94D197D3-94CC-470F-A6C0-66DDA5EDDABC}"/>
                </a:ext>
              </a:extLst>
            </p:cNvPr>
            <p:cNvSpPr/>
            <p:nvPr/>
          </p:nvSpPr>
          <p:spPr>
            <a:xfrm>
              <a:off x="576448" y="2033195"/>
              <a:ext cx="4592336" cy="13613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6A5C926-33DD-4E8A-9C66-2C3BB4AA7659}"/>
                </a:ext>
              </a:extLst>
            </p:cNvPr>
            <p:cNvSpPr txBox="1"/>
            <p:nvPr/>
          </p:nvSpPr>
          <p:spPr>
            <a:xfrm>
              <a:off x="702038" y="2152242"/>
              <a:ext cx="4466745" cy="1259822"/>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48 industry portfolios</a:t>
              </a:r>
            </a:p>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202 characteristic portfolios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A330C7B2-98DD-4ECA-9F92-15A1E64D1F4B}"/>
              </a:ext>
            </a:extLst>
          </p:cNvPr>
          <p:cNvGrpSpPr/>
          <p:nvPr/>
        </p:nvGrpSpPr>
        <p:grpSpPr>
          <a:xfrm>
            <a:off x="2510751" y="3082938"/>
            <a:ext cx="3558759" cy="534960"/>
            <a:chOff x="806823" y="2033194"/>
            <a:chExt cx="1901147" cy="626063"/>
          </a:xfrm>
        </p:grpSpPr>
        <p:sp>
          <p:nvSpPr>
            <p:cNvPr id="35" name="矩形 34">
              <a:extLst>
                <a:ext uri="{FF2B5EF4-FFF2-40B4-BE49-F238E27FC236}">
                  <a16:creationId xmlns:a16="http://schemas.microsoft.com/office/drawing/2014/main" id="{86A0C160-793C-4FE5-B120-0E00C89D712B}"/>
                </a:ext>
              </a:extLst>
            </p:cNvPr>
            <p:cNvSpPr/>
            <p:nvPr/>
          </p:nvSpPr>
          <p:spPr>
            <a:xfrm>
              <a:off x="806823" y="2033194"/>
              <a:ext cx="1901147" cy="6029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67A5C51D-F458-43C5-AED6-9312C531DFF8}"/>
                </a:ext>
              </a:extLst>
            </p:cNvPr>
            <p:cNvSpPr txBox="1"/>
            <p:nvPr/>
          </p:nvSpPr>
          <p:spPr>
            <a:xfrm>
              <a:off x="945522" y="2117676"/>
              <a:ext cx="1659029" cy="54158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Shrinking factor dimension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0" name="组合 39">
            <a:extLst>
              <a:ext uri="{FF2B5EF4-FFF2-40B4-BE49-F238E27FC236}">
                <a16:creationId xmlns:a16="http://schemas.microsoft.com/office/drawing/2014/main" id="{A6500F8E-B3AF-49EE-8DCA-023DEE29BB69}"/>
              </a:ext>
            </a:extLst>
          </p:cNvPr>
          <p:cNvGrpSpPr/>
          <p:nvPr/>
        </p:nvGrpSpPr>
        <p:grpSpPr>
          <a:xfrm>
            <a:off x="6284835" y="3472545"/>
            <a:ext cx="1905000" cy="925560"/>
            <a:chOff x="806824" y="2033195"/>
            <a:chExt cx="3613997" cy="569307"/>
          </a:xfrm>
        </p:grpSpPr>
        <p:sp>
          <p:nvSpPr>
            <p:cNvPr id="41" name="矩形 40">
              <a:extLst>
                <a:ext uri="{FF2B5EF4-FFF2-40B4-BE49-F238E27FC236}">
                  <a16:creationId xmlns:a16="http://schemas.microsoft.com/office/drawing/2014/main" id="{2B769FEF-BE53-482F-8B4C-0D295DC22D9F}"/>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A24C39E3-00A7-403D-9098-41DE28C3D83A}"/>
                </a:ext>
              </a:extLst>
            </p:cNvPr>
            <p:cNvSpPr txBox="1"/>
            <p:nvPr/>
          </p:nvSpPr>
          <p:spPr>
            <a:xfrm>
              <a:off x="921569" y="2118326"/>
              <a:ext cx="3499252" cy="238215"/>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PCA</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PLS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RRA</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43" name="直接箭头连接符 42">
            <a:extLst>
              <a:ext uri="{FF2B5EF4-FFF2-40B4-BE49-F238E27FC236}">
                <a16:creationId xmlns:a16="http://schemas.microsoft.com/office/drawing/2014/main" id="{9C70C314-2EBF-4DBF-A6EB-C2F4F5B5AC60}"/>
              </a:ext>
            </a:extLst>
          </p:cNvPr>
          <p:cNvCxnSpPr>
            <a:cxnSpLocks/>
          </p:cNvCxnSpPr>
          <p:nvPr/>
        </p:nvCxnSpPr>
        <p:spPr>
          <a:xfrm>
            <a:off x="1759682" y="1539385"/>
            <a:ext cx="0" cy="3553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CC98B711-16D6-404A-9C61-24962A21A91A}"/>
              </a:ext>
            </a:extLst>
          </p:cNvPr>
          <p:cNvCxnSpPr>
            <a:cxnSpLocks/>
            <a:stCxn id="47" idx="2"/>
            <a:endCxn id="35" idx="0"/>
          </p:cNvCxnSpPr>
          <p:nvPr/>
        </p:nvCxnSpPr>
        <p:spPr>
          <a:xfrm>
            <a:off x="2377953" y="2646630"/>
            <a:ext cx="1912178" cy="436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F930168E-127F-44A0-8031-CB218FBEA1FC}"/>
              </a:ext>
            </a:extLst>
          </p:cNvPr>
          <p:cNvCxnSpPr>
            <a:cxnSpLocks/>
            <a:endCxn id="41" idx="1"/>
          </p:cNvCxnSpPr>
          <p:nvPr/>
        </p:nvCxnSpPr>
        <p:spPr>
          <a:xfrm>
            <a:off x="2467069" y="3926311"/>
            <a:ext cx="3817766" cy="90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5AF5751A-E794-43AC-A789-67E1FE77A656}"/>
              </a:ext>
            </a:extLst>
          </p:cNvPr>
          <p:cNvSpPr txBox="1"/>
          <p:nvPr/>
        </p:nvSpPr>
        <p:spPr>
          <a:xfrm>
            <a:off x="4021636" y="3994795"/>
            <a:ext cx="1306586" cy="461665"/>
          </a:xfrm>
          <a:prstGeom prst="rect">
            <a:avLst/>
          </a:prstGeom>
          <a:noFill/>
        </p:spPr>
        <p:txBody>
          <a:bodyPr wrap="square"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VS</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53" name="组合 52">
            <a:extLst>
              <a:ext uri="{FF2B5EF4-FFF2-40B4-BE49-F238E27FC236}">
                <a16:creationId xmlns:a16="http://schemas.microsoft.com/office/drawing/2014/main" id="{264188AE-F259-4AE7-931D-4146EA29A8A6}"/>
              </a:ext>
            </a:extLst>
          </p:cNvPr>
          <p:cNvGrpSpPr/>
          <p:nvPr/>
        </p:nvGrpSpPr>
        <p:grpSpPr>
          <a:xfrm>
            <a:off x="1311761" y="4714246"/>
            <a:ext cx="6174889" cy="515218"/>
            <a:chOff x="806823" y="2033194"/>
            <a:chExt cx="1901147" cy="602959"/>
          </a:xfrm>
        </p:grpSpPr>
        <p:sp>
          <p:nvSpPr>
            <p:cNvPr id="54" name="矩形 53">
              <a:extLst>
                <a:ext uri="{FF2B5EF4-FFF2-40B4-BE49-F238E27FC236}">
                  <a16:creationId xmlns:a16="http://schemas.microsoft.com/office/drawing/2014/main" id="{7BE38280-1E26-4F72-B84E-6FF69EFFACA2}"/>
                </a:ext>
              </a:extLst>
            </p:cNvPr>
            <p:cNvSpPr/>
            <p:nvPr/>
          </p:nvSpPr>
          <p:spPr>
            <a:xfrm>
              <a:off x="806823" y="2033194"/>
              <a:ext cx="1901147" cy="6029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a:extLst>
                <a:ext uri="{FF2B5EF4-FFF2-40B4-BE49-F238E27FC236}">
                  <a16:creationId xmlns:a16="http://schemas.microsoft.com/office/drawing/2014/main" id="{69FBC8BE-5FC4-43DD-B960-FDF3B1D6D144}"/>
                </a:ext>
              </a:extLst>
            </p:cNvPr>
            <p:cNvSpPr txBox="1"/>
            <p:nvPr/>
          </p:nvSpPr>
          <p:spPr>
            <a:xfrm>
              <a:off x="945522" y="2117676"/>
              <a:ext cx="1659029" cy="468248"/>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Explanatory power to the return of basic assets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56" name="直接箭头连接符 55">
            <a:extLst>
              <a:ext uri="{FF2B5EF4-FFF2-40B4-BE49-F238E27FC236}">
                <a16:creationId xmlns:a16="http://schemas.microsoft.com/office/drawing/2014/main" id="{038EDC3C-6DC1-4819-8DAD-859A6D43D542}"/>
              </a:ext>
            </a:extLst>
          </p:cNvPr>
          <p:cNvCxnSpPr>
            <a:cxnSpLocks/>
          </p:cNvCxnSpPr>
          <p:nvPr/>
        </p:nvCxnSpPr>
        <p:spPr>
          <a:xfrm>
            <a:off x="4348579" y="3617898"/>
            <a:ext cx="0" cy="11225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D1BD1F39-FFFF-4889-9555-155A53A6CA93}"/>
              </a:ext>
            </a:extLst>
          </p:cNvPr>
          <p:cNvGrpSpPr/>
          <p:nvPr/>
        </p:nvGrpSpPr>
        <p:grpSpPr>
          <a:xfrm>
            <a:off x="5514048" y="1740992"/>
            <a:ext cx="2369537" cy="821268"/>
            <a:chOff x="806823" y="2033195"/>
            <a:chExt cx="1901147" cy="437924"/>
          </a:xfrm>
        </p:grpSpPr>
        <p:sp>
          <p:nvSpPr>
            <p:cNvPr id="33" name="矩形 32">
              <a:extLst>
                <a:ext uri="{FF2B5EF4-FFF2-40B4-BE49-F238E27FC236}">
                  <a16:creationId xmlns:a16="http://schemas.microsoft.com/office/drawing/2014/main" id="{3D7F7E8D-D52A-4C89-8070-3C4976015D52}"/>
                </a:ext>
              </a:extLst>
            </p:cNvPr>
            <p:cNvSpPr/>
            <p:nvPr/>
          </p:nvSpPr>
          <p:spPr>
            <a:xfrm>
              <a:off x="806823" y="2033195"/>
              <a:ext cx="1901147" cy="2966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48247236-F44D-4BAD-9AEF-9E012F2C3C9C}"/>
                </a:ext>
              </a:extLst>
            </p:cNvPr>
            <p:cNvSpPr txBox="1"/>
            <p:nvPr/>
          </p:nvSpPr>
          <p:spPr>
            <a:xfrm>
              <a:off x="927881" y="2093654"/>
              <a:ext cx="1659029" cy="37746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70 factor proxies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59" name="直接箭头连接符 58">
            <a:extLst>
              <a:ext uri="{FF2B5EF4-FFF2-40B4-BE49-F238E27FC236}">
                <a16:creationId xmlns:a16="http://schemas.microsoft.com/office/drawing/2014/main" id="{90744D21-30C7-4A7D-8AC7-AE35A2801FFC}"/>
              </a:ext>
            </a:extLst>
          </p:cNvPr>
          <p:cNvCxnSpPr>
            <a:cxnSpLocks/>
            <a:endCxn id="35" idx="0"/>
          </p:cNvCxnSpPr>
          <p:nvPr/>
        </p:nvCxnSpPr>
        <p:spPr>
          <a:xfrm flipH="1">
            <a:off x="4290131" y="2314126"/>
            <a:ext cx="2278635" cy="76881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0" name="组合 59">
            <a:extLst>
              <a:ext uri="{FF2B5EF4-FFF2-40B4-BE49-F238E27FC236}">
                <a16:creationId xmlns:a16="http://schemas.microsoft.com/office/drawing/2014/main" id="{93EEE796-B7FF-42DC-9022-6CE4A0DD1889}"/>
              </a:ext>
            </a:extLst>
          </p:cNvPr>
          <p:cNvGrpSpPr/>
          <p:nvPr/>
        </p:nvGrpSpPr>
        <p:grpSpPr>
          <a:xfrm>
            <a:off x="224818" y="5745196"/>
            <a:ext cx="8494480" cy="938786"/>
            <a:chOff x="806823" y="1886615"/>
            <a:chExt cx="4245364" cy="2299427"/>
          </a:xfrm>
        </p:grpSpPr>
        <p:sp>
          <p:nvSpPr>
            <p:cNvPr id="61" name="矩形 60">
              <a:extLst>
                <a:ext uri="{FF2B5EF4-FFF2-40B4-BE49-F238E27FC236}">
                  <a16:creationId xmlns:a16="http://schemas.microsoft.com/office/drawing/2014/main" id="{69983B54-3C26-4F90-8AEB-D1A422FBC879}"/>
                </a:ext>
              </a:extLst>
            </p:cNvPr>
            <p:cNvSpPr/>
            <p:nvPr/>
          </p:nvSpPr>
          <p:spPr>
            <a:xfrm>
              <a:off x="806823" y="1886615"/>
              <a:ext cx="4149300" cy="22994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D395EC0-A517-44A0-AA8D-3D058B474121}"/>
                </a:ext>
              </a:extLst>
            </p:cNvPr>
            <p:cNvSpPr txBox="1"/>
            <p:nvPr/>
          </p:nvSpPr>
          <p:spPr>
            <a:xfrm>
              <a:off x="906721" y="2213960"/>
              <a:ext cx="4145466" cy="1733869"/>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Pre-specifying the FF five factors as part of the true factors, whether the remaining proxies can help improve the explanation </a:t>
              </a:r>
              <a:r>
                <a:rPr lang="en-US" altLang="zh-CN" sz="2000" dirty="0">
                  <a:latin typeface="Times New Roman" panose="02020603050405020304" pitchFamily="18" charset="0"/>
                  <a:cs typeface="Times New Roman" panose="02020603050405020304" pitchFamily="18" charset="0"/>
                </a:rPr>
                <a:t>power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63" name="直接箭头连接符 62">
            <a:extLst>
              <a:ext uri="{FF2B5EF4-FFF2-40B4-BE49-F238E27FC236}">
                <a16:creationId xmlns:a16="http://schemas.microsoft.com/office/drawing/2014/main" id="{C35EFAEB-4B27-4C4B-A06D-4D2B53487241}"/>
              </a:ext>
            </a:extLst>
          </p:cNvPr>
          <p:cNvCxnSpPr>
            <a:cxnSpLocks/>
            <a:endCxn id="61" idx="0"/>
          </p:cNvCxnSpPr>
          <p:nvPr/>
        </p:nvCxnSpPr>
        <p:spPr>
          <a:xfrm>
            <a:off x="4348579" y="5238907"/>
            <a:ext cx="27373" cy="5062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9786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4158</TotalTime>
  <Words>3411</Words>
  <Application>Microsoft Office PowerPoint</Application>
  <PresentationFormat>全屏显示(4:3)</PresentationFormat>
  <Paragraphs>352</Paragraphs>
  <Slides>55</Slides>
  <Notes>53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等线</vt:lpstr>
      <vt:lpstr>汉仪中楷简</vt:lpstr>
      <vt:lpstr>黑体</vt:lpstr>
      <vt:lpstr>宋体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1670</cp:revision>
  <dcterms:created xsi:type="dcterms:W3CDTF">2019-09-24T13:17:14Z</dcterms:created>
  <dcterms:modified xsi:type="dcterms:W3CDTF">2020-05-16T03:32:03Z</dcterms:modified>
</cp:coreProperties>
</file>