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7" r:id="rId2"/>
    <p:sldId id="361" r:id="rId3"/>
    <p:sldId id="545" r:id="rId4"/>
    <p:sldId id="362" r:id="rId5"/>
    <p:sldId id="363" r:id="rId6"/>
    <p:sldId id="364" r:id="rId7"/>
    <p:sldId id="365" r:id="rId8"/>
    <p:sldId id="366" r:id="rId9"/>
    <p:sldId id="385" r:id="rId10"/>
    <p:sldId id="397" r:id="rId11"/>
    <p:sldId id="589" r:id="rId12"/>
    <p:sldId id="396" r:id="rId13"/>
    <p:sldId id="562" r:id="rId14"/>
    <p:sldId id="590" r:id="rId15"/>
    <p:sldId id="591" r:id="rId16"/>
    <p:sldId id="592" r:id="rId17"/>
    <p:sldId id="593" r:id="rId18"/>
    <p:sldId id="392" r:id="rId19"/>
    <p:sldId id="570" r:id="rId20"/>
    <p:sldId id="594" r:id="rId21"/>
    <p:sldId id="572" r:id="rId22"/>
    <p:sldId id="571" r:id="rId23"/>
    <p:sldId id="576" r:id="rId24"/>
    <p:sldId id="573" r:id="rId25"/>
    <p:sldId id="574" r:id="rId26"/>
    <p:sldId id="577" r:id="rId27"/>
    <p:sldId id="575" r:id="rId28"/>
    <p:sldId id="578" r:id="rId29"/>
    <p:sldId id="579" r:id="rId30"/>
    <p:sldId id="582" r:id="rId31"/>
    <p:sldId id="583" r:id="rId32"/>
    <p:sldId id="581" r:id="rId33"/>
    <p:sldId id="584" r:id="rId34"/>
    <p:sldId id="586" r:id="rId35"/>
    <p:sldId id="587" r:id="rId36"/>
    <p:sldId id="380"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shuo" initials="ws" lastIdx="1" clrIdx="0">
    <p:extLst>
      <p:ext uri="{19B8F6BF-5375-455C-9EA6-DF929625EA0E}">
        <p15:presenceInfo xmlns:p15="http://schemas.microsoft.com/office/powerpoint/2012/main" userId="cb2e7392403e61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82412" autoAdjust="0"/>
  </p:normalViewPr>
  <p:slideViewPr>
    <p:cSldViewPr snapToGrid="0">
      <p:cViewPr varScale="1">
        <p:scale>
          <a:sx n="71" d="100"/>
          <a:sy n="71" d="100"/>
        </p:scale>
        <p:origin x="1637" y="48"/>
      </p:cViewPr>
      <p:guideLst/>
    </p:cSldViewPr>
  </p:slideViewPr>
  <p:outlineViewPr>
    <p:cViewPr>
      <p:scale>
        <a:sx n="33" d="100"/>
        <a:sy n="33" d="100"/>
      </p:scale>
      <p:origin x="0" y="-17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D0D77-E70A-462F-9A7B-EC99CFA160F7}" type="datetimeFigureOut">
              <a:rPr lang="zh-CN" altLang="en-US" smtClean="0"/>
              <a:t>2020/6/12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3F993-C409-4BF7-BDA5-15807D7300BA}" type="slidenum">
              <a:rPr lang="zh-CN" altLang="en-US" smtClean="0"/>
              <a:t>‹#›</a:t>
            </a:fld>
            <a:endParaRPr lang="zh-CN" altLang="en-US"/>
          </a:p>
        </p:txBody>
      </p:sp>
    </p:spTree>
    <p:extLst>
      <p:ext uri="{BB962C8B-B14F-4D97-AF65-F5344CB8AC3E}">
        <p14:creationId xmlns:p14="http://schemas.microsoft.com/office/powerpoint/2010/main" val="234580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a:t>
            </a:fld>
            <a:endParaRPr lang="zh-CN" altLang="en-US"/>
          </a:p>
        </p:txBody>
      </p:sp>
    </p:spTree>
    <p:extLst>
      <p:ext uri="{BB962C8B-B14F-4D97-AF65-F5344CB8AC3E}">
        <p14:creationId xmlns:p14="http://schemas.microsoft.com/office/powerpoint/2010/main" val="3960686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12</a:t>
            </a:fld>
            <a:endParaRPr lang="zh-CN" altLang="en-US"/>
          </a:p>
        </p:txBody>
      </p:sp>
    </p:spTree>
    <p:extLst>
      <p:ext uri="{BB962C8B-B14F-4D97-AF65-F5344CB8AC3E}">
        <p14:creationId xmlns:p14="http://schemas.microsoft.com/office/powerpoint/2010/main" val="106956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13</a:t>
            </a:fld>
            <a:endParaRPr lang="zh-CN" altLang="en-US"/>
          </a:p>
        </p:txBody>
      </p:sp>
    </p:spTree>
    <p:extLst>
      <p:ext uri="{BB962C8B-B14F-4D97-AF65-F5344CB8AC3E}">
        <p14:creationId xmlns:p14="http://schemas.microsoft.com/office/powerpoint/2010/main" val="1511525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14</a:t>
            </a:fld>
            <a:endParaRPr lang="zh-CN" altLang="en-US"/>
          </a:p>
        </p:txBody>
      </p:sp>
    </p:spTree>
    <p:extLst>
      <p:ext uri="{BB962C8B-B14F-4D97-AF65-F5344CB8AC3E}">
        <p14:creationId xmlns:p14="http://schemas.microsoft.com/office/powerpoint/2010/main" val="3492846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15</a:t>
            </a:fld>
            <a:endParaRPr lang="zh-CN" altLang="en-US"/>
          </a:p>
        </p:txBody>
      </p:sp>
    </p:spTree>
    <p:extLst>
      <p:ext uri="{BB962C8B-B14F-4D97-AF65-F5344CB8AC3E}">
        <p14:creationId xmlns:p14="http://schemas.microsoft.com/office/powerpoint/2010/main" val="3527059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16</a:t>
            </a:fld>
            <a:endParaRPr lang="zh-CN" altLang="en-US"/>
          </a:p>
        </p:txBody>
      </p:sp>
    </p:spTree>
    <p:extLst>
      <p:ext uri="{BB962C8B-B14F-4D97-AF65-F5344CB8AC3E}">
        <p14:creationId xmlns:p14="http://schemas.microsoft.com/office/powerpoint/2010/main" val="717338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17</a:t>
            </a:fld>
            <a:endParaRPr lang="zh-CN" altLang="en-US"/>
          </a:p>
        </p:txBody>
      </p:sp>
    </p:spTree>
    <p:extLst>
      <p:ext uri="{BB962C8B-B14F-4D97-AF65-F5344CB8AC3E}">
        <p14:creationId xmlns:p14="http://schemas.microsoft.com/office/powerpoint/2010/main" val="3045056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18</a:t>
            </a:fld>
            <a:endParaRPr lang="zh-CN" altLang="en-US"/>
          </a:p>
        </p:txBody>
      </p:sp>
    </p:spTree>
    <p:extLst>
      <p:ext uri="{BB962C8B-B14F-4D97-AF65-F5344CB8AC3E}">
        <p14:creationId xmlns:p14="http://schemas.microsoft.com/office/powerpoint/2010/main" val="291760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19</a:t>
            </a:fld>
            <a:endParaRPr lang="zh-CN" altLang="en-US"/>
          </a:p>
        </p:txBody>
      </p:sp>
    </p:spTree>
    <p:extLst>
      <p:ext uri="{BB962C8B-B14F-4D97-AF65-F5344CB8AC3E}">
        <p14:creationId xmlns:p14="http://schemas.microsoft.com/office/powerpoint/2010/main" val="929556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20</a:t>
            </a:fld>
            <a:endParaRPr lang="zh-CN" altLang="en-US"/>
          </a:p>
        </p:txBody>
      </p:sp>
    </p:spTree>
    <p:extLst>
      <p:ext uri="{BB962C8B-B14F-4D97-AF65-F5344CB8AC3E}">
        <p14:creationId xmlns:p14="http://schemas.microsoft.com/office/powerpoint/2010/main" val="4007934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21</a:t>
            </a:fld>
            <a:endParaRPr lang="zh-CN" altLang="en-US"/>
          </a:p>
        </p:txBody>
      </p:sp>
    </p:spTree>
    <p:extLst>
      <p:ext uri="{BB962C8B-B14F-4D97-AF65-F5344CB8AC3E}">
        <p14:creationId xmlns:p14="http://schemas.microsoft.com/office/powerpoint/2010/main" val="171396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a:t>
            </a:fld>
            <a:endParaRPr lang="zh-CN" altLang="en-US"/>
          </a:p>
        </p:txBody>
      </p:sp>
    </p:spTree>
    <p:extLst>
      <p:ext uri="{BB962C8B-B14F-4D97-AF65-F5344CB8AC3E}">
        <p14:creationId xmlns:p14="http://schemas.microsoft.com/office/powerpoint/2010/main" val="2318126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22</a:t>
            </a:fld>
            <a:endParaRPr lang="zh-CN" altLang="en-US"/>
          </a:p>
        </p:txBody>
      </p:sp>
    </p:spTree>
    <p:extLst>
      <p:ext uri="{BB962C8B-B14F-4D97-AF65-F5344CB8AC3E}">
        <p14:creationId xmlns:p14="http://schemas.microsoft.com/office/powerpoint/2010/main" val="3148940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23</a:t>
            </a:fld>
            <a:endParaRPr lang="zh-CN" altLang="en-US"/>
          </a:p>
        </p:txBody>
      </p:sp>
    </p:spTree>
    <p:extLst>
      <p:ext uri="{BB962C8B-B14F-4D97-AF65-F5344CB8AC3E}">
        <p14:creationId xmlns:p14="http://schemas.microsoft.com/office/powerpoint/2010/main" val="4168016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24</a:t>
            </a:fld>
            <a:endParaRPr lang="zh-CN" altLang="en-US"/>
          </a:p>
        </p:txBody>
      </p:sp>
    </p:spTree>
    <p:extLst>
      <p:ext uri="{BB962C8B-B14F-4D97-AF65-F5344CB8AC3E}">
        <p14:creationId xmlns:p14="http://schemas.microsoft.com/office/powerpoint/2010/main" val="3286837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25</a:t>
            </a:fld>
            <a:endParaRPr lang="zh-CN" altLang="en-US"/>
          </a:p>
        </p:txBody>
      </p:sp>
    </p:spTree>
    <p:extLst>
      <p:ext uri="{BB962C8B-B14F-4D97-AF65-F5344CB8AC3E}">
        <p14:creationId xmlns:p14="http://schemas.microsoft.com/office/powerpoint/2010/main" val="3217911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26</a:t>
            </a:fld>
            <a:endParaRPr lang="zh-CN" altLang="en-US"/>
          </a:p>
        </p:txBody>
      </p:sp>
    </p:spTree>
    <p:extLst>
      <p:ext uri="{BB962C8B-B14F-4D97-AF65-F5344CB8AC3E}">
        <p14:creationId xmlns:p14="http://schemas.microsoft.com/office/powerpoint/2010/main" val="2472728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27</a:t>
            </a:fld>
            <a:endParaRPr lang="zh-CN" altLang="en-US"/>
          </a:p>
        </p:txBody>
      </p:sp>
    </p:spTree>
    <p:extLst>
      <p:ext uri="{BB962C8B-B14F-4D97-AF65-F5344CB8AC3E}">
        <p14:creationId xmlns:p14="http://schemas.microsoft.com/office/powerpoint/2010/main" val="864536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28</a:t>
            </a:fld>
            <a:endParaRPr lang="zh-CN" altLang="en-US"/>
          </a:p>
        </p:txBody>
      </p:sp>
    </p:spTree>
    <p:extLst>
      <p:ext uri="{BB962C8B-B14F-4D97-AF65-F5344CB8AC3E}">
        <p14:creationId xmlns:p14="http://schemas.microsoft.com/office/powerpoint/2010/main" val="24973875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29</a:t>
            </a:fld>
            <a:endParaRPr lang="zh-CN" altLang="en-US"/>
          </a:p>
        </p:txBody>
      </p:sp>
    </p:spTree>
    <p:extLst>
      <p:ext uri="{BB962C8B-B14F-4D97-AF65-F5344CB8AC3E}">
        <p14:creationId xmlns:p14="http://schemas.microsoft.com/office/powerpoint/2010/main" val="4118541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30</a:t>
            </a:fld>
            <a:endParaRPr lang="zh-CN" altLang="en-US"/>
          </a:p>
        </p:txBody>
      </p:sp>
    </p:spTree>
    <p:extLst>
      <p:ext uri="{BB962C8B-B14F-4D97-AF65-F5344CB8AC3E}">
        <p14:creationId xmlns:p14="http://schemas.microsoft.com/office/powerpoint/2010/main" val="4186872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31</a:t>
            </a:fld>
            <a:endParaRPr lang="zh-CN" altLang="en-US"/>
          </a:p>
        </p:txBody>
      </p:sp>
    </p:spTree>
    <p:extLst>
      <p:ext uri="{BB962C8B-B14F-4D97-AF65-F5344CB8AC3E}">
        <p14:creationId xmlns:p14="http://schemas.microsoft.com/office/powerpoint/2010/main" val="1450304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5</a:t>
            </a:fld>
            <a:endParaRPr lang="zh-CN" altLang="en-US"/>
          </a:p>
        </p:txBody>
      </p:sp>
    </p:spTree>
    <p:extLst>
      <p:ext uri="{BB962C8B-B14F-4D97-AF65-F5344CB8AC3E}">
        <p14:creationId xmlns:p14="http://schemas.microsoft.com/office/powerpoint/2010/main" val="438724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32</a:t>
            </a:fld>
            <a:endParaRPr lang="zh-CN" altLang="en-US"/>
          </a:p>
        </p:txBody>
      </p:sp>
    </p:spTree>
    <p:extLst>
      <p:ext uri="{BB962C8B-B14F-4D97-AF65-F5344CB8AC3E}">
        <p14:creationId xmlns:p14="http://schemas.microsoft.com/office/powerpoint/2010/main" val="2673069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33</a:t>
            </a:fld>
            <a:endParaRPr lang="zh-CN" altLang="en-US"/>
          </a:p>
        </p:txBody>
      </p:sp>
    </p:spTree>
    <p:extLst>
      <p:ext uri="{BB962C8B-B14F-4D97-AF65-F5344CB8AC3E}">
        <p14:creationId xmlns:p14="http://schemas.microsoft.com/office/powerpoint/2010/main" val="4221906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34</a:t>
            </a:fld>
            <a:endParaRPr lang="zh-CN" altLang="en-US"/>
          </a:p>
        </p:txBody>
      </p:sp>
    </p:spTree>
    <p:extLst>
      <p:ext uri="{BB962C8B-B14F-4D97-AF65-F5344CB8AC3E}">
        <p14:creationId xmlns:p14="http://schemas.microsoft.com/office/powerpoint/2010/main" val="32005232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35</a:t>
            </a:fld>
            <a:endParaRPr lang="zh-CN" altLang="en-US"/>
          </a:p>
        </p:txBody>
      </p:sp>
    </p:spTree>
    <p:extLst>
      <p:ext uri="{BB962C8B-B14F-4D97-AF65-F5344CB8AC3E}">
        <p14:creationId xmlns:p14="http://schemas.microsoft.com/office/powerpoint/2010/main" val="4362637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36</a:t>
            </a:fld>
            <a:endParaRPr lang="zh-CN" altLang="en-US"/>
          </a:p>
        </p:txBody>
      </p:sp>
    </p:spTree>
    <p:extLst>
      <p:ext uri="{BB962C8B-B14F-4D97-AF65-F5344CB8AC3E}">
        <p14:creationId xmlns:p14="http://schemas.microsoft.com/office/powerpoint/2010/main" val="1070334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6</a:t>
            </a:fld>
            <a:endParaRPr lang="zh-CN" altLang="en-US"/>
          </a:p>
        </p:txBody>
      </p:sp>
    </p:spTree>
    <p:extLst>
      <p:ext uri="{BB962C8B-B14F-4D97-AF65-F5344CB8AC3E}">
        <p14:creationId xmlns:p14="http://schemas.microsoft.com/office/powerpoint/2010/main" val="108432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7</a:t>
            </a:fld>
            <a:endParaRPr lang="zh-CN" altLang="en-US"/>
          </a:p>
        </p:txBody>
      </p:sp>
    </p:spTree>
    <p:extLst>
      <p:ext uri="{BB962C8B-B14F-4D97-AF65-F5344CB8AC3E}">
        <p14:creationId xmlns:p14="http://schemas.microsoft.com/office/powerpoint/2010/main" val="26766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8</a:t>
            </a:fld>
            <a:endParaRPr lang="zh-CN" altLang="en-US"/>
          </a:p>
        </p:txBody>
      </p:sp>
    </p:spTree>
    <p:extLst>
      <p:ext uri="{BB962C8B-B14F-4D97-AF65-F5344CB8AC3E}">
        <p14:creationId xmlns:p14="http://schemas.microsoft.com/office/powerpoint/2010/main" val="1616099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9</a:t>
            </a:fld>
            <a:endParaRPr lang="zh-CN" altLang="en-US"/>
          </a:p>
        </p:txBody>
      </p:sp>
    </p:spTree>
    <p:extLst>
      <p:ext uri="{BB962C8B-B14F-4D97-AF65-F5344CB8AC3E}">
        <p14:creationId xmlns:p14="http://schemas.microsoft.com/office/powerpoint/2010/main" val="1305917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10</a:t>
            </a:fld>
            <a:endParaRPr lang="zh-CN" altLang="en-US"/>
          </a:p>
        </p:txBody>
      </p:sp>
    </p:spTree>
    <p:extLst>
      <p:ext uri="{BB962C8B-B14F-4D97-AF65-F5344CB8AC3E}">
        <p14:creationId xmlns:p14="http://schemas.microsoft.com/office/powerpoint/2010/main" val="3457450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11</a:t>
            </a:fld>
            <a:endParaRPr lang="zh-CN" altLang="en-US"/>
          </a:p>
        </p:txBody>
      </p:sp>
    </p:spTree>
    <p:extLst>
      <p:ext uri="{BB962C8B-B14F-4D97-AF65-F5344CB8AC3E}">
        <p14:creationId xmlns:p14="http://schemas.microsoft.com/office/powerpoint/2010/main" val="1257916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5311F4C-02D7-43D9-A73C-BD96466D3408}" type="datetime1">
              <a:rPr lang="zh-CN" altLang="en-US" smtClean="0"/>
              <a:t>2020/6/12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47867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AA11D43-DE38-451A-BC34-6205467CBCDD}" type="datetime1">
              <a:rPr lang="zh-CN" altLang="en-US" smtClean="0"/>
              <a:t>2020/6/12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331639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D293412-7961-4198-99D6-0509566E8CF3}" type="datetime1">
              <a:rPr lang="zh-CN" altLang="en-US" smtClean="0"/>
              <a:t>2020/6/12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3710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228CA5-696D-4CB3-8923-6E0B31A6AEF9}" type="datetime1">
              <a:rPr lang="zh-CN" altLang="en-US" smtClean="0"/>
              <a:t>2020/6/12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08476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891226E-C2EC-4A3E-9AA1-AAF8A003E688}" type="datetime1">
              <a:rPr lang="zh-CN" altLang="en-US" smtClean="0"/>
              <a:t>2020/6/12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29497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15008EA-F5CF-447C-84E5-F5C4C7A82E18}" type="datetime1">
              <a:rPr lang="zh-CN" altLang="en-US" smtClean="0"/>
              <a:t>2020/6/12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6036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2E1B1A-4C0C-4C11-99E8-F2987208FC67}" type="datetime1">
              <a:rPr lang="zh-CN" altLang="en-US" smtClean="0"/>
              <a:t>2020/6/12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8759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F433BD-782D-4234-AB15-F713C3408D81}" type="datetime1">
              <a:rPr lang="zh-CN" altLang="en-US" smtClean="0"/>
              <a:t>2020/6/12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70657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26C7B-FFBE-45B3-BE14-884EB1D470AF}" type="datetime1">
              <a:rPr lang="zh-CN" altLang="en-US" smtClean="0"/>
              <a:t>2020/6/12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9731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CB90E8A-910C-402C-A1CF-9F0409DA14DA}" type="datetime1">
              <a:rPr lang="zh-CN" altLang="en-US" smtClean="0"/>
              <a:t>2020/6/12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87316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FE79D00-1628-4A52-AFCB-2CA4C3810406}" type="datetime1">
              <a:rPr lang="zh-CN" altLang="en-US" smtClean="0"/>
              <a:t>2020/6/12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56296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2AFFB-3DF3-4105-97F3-8F0D4949662D}" type="datetime1">
              <a:rPr lang="zh-CN" altLang="en-US" smtClean="0"/>
              <a:t>2020/6/12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374346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30.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A3B615-0A47-421E-BEB7-A91D24DF5C1A}"/>
              </a:ext>
            </a:extLst>
          </p:cNvPr>
          <p:cNvSpPr/>
          <p:nvPr/>
        </p:nvSpPr>
        <p:spPr>
          <a:xfrm>
            <a:off x="628650" y="953518"/>
            <a:ext cx="7886700" cy="1569660"/>
          </a:xfrm>
          <a:prstGeom prst="rect">
            <a:avLst/>
          </a:prstGeom>
        </p:spPr>
        <p:txBody>
          <a:bodyPr wrap="square">
            <a:spAutoFit/>
          </a:bodyPr>
          <a:lstStyle/>
          <a:p>
            <a:pPr algn="ctr"/>
            <a:r>
              <a:rPr lang="en-US" altLang="zh-CN" sz="3200" dirty="0">
                <a:latin typeface="Times New Roman" panose="02020603050405020304" pitchFamily="18" charset="0"/>
                <a:cs typeface="Times New Roman" panose="02020603050405020304" pitchFamily="18" charset="0"/>
              </a:rPr>
              <a:t>Forecasting Corporate Bond Returns with a Large Set of Predictors: An Iterated Combination Approach</a:t>
            </a:r>
            <a:endParaRPr lang="zh-CN" altLang="en-US" sz="3200" dirty="0"/>
          </a:p>
        </p:txBody>
      </p:sp>
      <p:sp>
        <p:nvSpPr>
          <p:cNvPr id="5" name="日期占位符 4">
            <a:extLst>
              <a:ext uri="{FF2B5EF4-FFF2-40B4-BE49-F238E27FC236}">
                <a16:creationId xmlns:a16="http://schemas.microsoft.com/office/drawing/2014/main" id="{D0D7438D-F422-459D-84CA-97AD3928FCCC}"/>
              </a:ext>
            </a:extLst>
          </p:cNvPr>
          <p:cNvSpPr>
            <a:spLocks noGrp="1"/>
          </p:cNvSpPr>
          <p:nvPr>
            <p:ph type="dt" sz="half" idx="10"/>
          </p:nvPr>
        </p:nvSpPr>
        <p:spPr/>
        <p:txBody>
          <a:bodyPr/>
          <a:lstStyle/>
          <a:p>
            <a:fld id="{9D101F3E-2F1A-4601-A670-4982C255AB3A}" type="datetime1">
              <a:rPr lang="zh-CN" altLang="en-US" smtClean="0"/>
              <a:t>2020/6/12</a:t>
            </a:fld>
            <a:endParaRPr lang="zh-CN" altLang="en-US"/>
          </a:p>
        </p:txBody>
      </p:sp>
      <p:sp>
        <p:nvSpPr>
          <p:cNvPr id="6" name="灯片编号占位符 5">
            <a:extLst>
              <a:ext uri="{FF2B5EF4-FFF2-40B4-BE49-F238E27FC236}">
                <a16:creationId xmlns:a16="http://schemas.microsoft.com/office/drawing/2014/main" id="{4D0B2B4B-A03B-4B75-9F48-AEECC7629431}"/>
              </a:ext>
            </a:extLst>
          </p:cNvPr>
          <p:cNvSpPr>
            <a:spLocks noGrp="1"/>
          </p:cNvSpPr>
          <p:nvPr>
            <p:ph type="sldNum" sz="quarter" idx="12"/>
          </p:nvPr>
        </p:nvSpPr>
        <p:spPr/>
        <p:txBody>
          <a:bodyPr/>
          <a:lstStyle/>
          <a:p>
            <a:fld id="{56682430-6088-448C-9E69-CB0F29779420}" type="slidenum">
              <a:rPr lang="zh-CN" altLang="en-US" smtClean="0"/>
              <a:t>1</a:t>
            </a:fld>
            <a:endParaRPr lang="zh-CN" altLang="en-US"/>
          </a:p>
        </p:txBody>
      </p:sp>
      <p:sp>
        <p:nvSpPr>
          <p:cNvPr id="4" name="矩形 3">
            <a:extLst>
              <a:ext uri="{FF2B5EF4-FFF2-40B4-BE49-F238E27FC236}">
                <a16:creationId xmlns:a16="http://schemas.microsoft.com/office/drawing/2014/main" id="{62AD8111-7D9D-40CD-8493-A2E34837A4AD}"/>
              </a:ext>
            </a:extLst>
          </p:cNvPr>
          <p:cNvSpPr/>
          <p:nvPr/>
        </p:nvSpPr>
        <p:spPr>
          <a:xfrm>
            <a:off x="628650" y="2872443"/>
            <a:ext cx="7603671" cy="1015663"/>
          </a:xfrm>
          <a:prstGeom prst="rect">
            <a:avLst/>
          </a:prstGeom>
        </p:spPr>
        <p:txBody>
          <a:bodyPr wrap="square">
            <a:spAutoFit/>
          </a:bodyPr>
          <a:lstStyle/>
          <a:p>
            <a:pPr algn="ct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Hai Lin, Chunchi Wu, Guofu Zhou </a:t>
            </a:r>
          </a:p>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MANAGEMENT SCIENCE </a:t>
            </a:r>
          </a:p>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September 2018</a:t>
            </a:r>
          </a:p>
        </p:txBody>
      </p:sp>
      <p:sp>
        <p:nvSpPr>
          <p:cNvPr id="7" name="矩形 6">
            <a:extLst>
              <a:ext uri="{FF2B5EF4-FFF2-40B4-BE49-F238E27FC236}">
                <a16:creationId xmlns:a16="http://schemas.microsoft.com/office/drawing/2014/main" id="{73E6ABC2-B37E-47C7-BD97-6E161FC8AC59}"/>
              </a:ext>
            </a:extLst>
          </p:cNvPr>
          <p:cNvSpPr/>
          <p:nvPr/>
        </p:nvSpPr>
        <p:spPr>
          <a:xfrm>
            <a:off x="3811078" y="6156296"/>
            <a:ext cx="1766771" cy="400110"/>
          </a:xfrm>
          <a:prstGeom prst="rect">
            <a:avLst/>
          </a:prstGeom>
        </p:spPr>
        <p:txBody>
          <a:bodyPr wrap="square">
            <a:spAutoFit/>
          </a:bodyPr>
          <a:lstStyle/>
          <a:p>
            <a:r>
              <a:rPr lang="zh-CN" altLang="en-US" sz="2000" dirty="0">
                <a:latin typeface="汉仪中楷简" panose="02010604000101010101" pitchFamily="2" charset="-122"/>
                <a:ea typeface="汉仪中楷简" panose="02010604000101010101" pitchFamily="2" charset="-122"/>
                <a:cs typeface="Times New Roman" panose="02020603050405020304" pitchFamily="18" charset="0"/>
              </a:rPr>
              <a:t>王念硕</a:t>
            </a:r>
          </a:p>
        </p:txBody>
      </p:sp>
    </p:spTree>
    <p:extLst>
      <p:ext uri="{BB962C8B-B14F-4D97-AF65-F5344CB8AC3E}">
        <p14:creationId xmlns:p14="http://schemas.microsoft.com/office/powerpoint/2010/main" val="408819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A40A1D3-05F3-42F0-BDEA-DD49778AB717}"/>
              </a:ext>
            </a:extLst>
          </p:cNvPr>
          <p:cNvSpPr/>
          <p:nvPr/>
        </p:nvSpPr>
        <p:spPr>
          <a:xfrm>
            <a:off x="787076" y="1305696"/>
            <a:ext cx="5811550" cy="52322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Monthly Returns</a:t>
            </a:r>
            <a:endParaRPr lang="zh-CN" altLang="en-US" sz="28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C05E3808-F2E8-4B12-923D-184182BD0C0A}"/>
              </a:ext>
            </a:extLst>
          </p:cNvPr>
          <p:cNvSpPr/>
          <p:nvPr/>
        </p:nvSpPr>
        <p:spPr>
          <a:xfrm>
            <a:off x="628650" y="2003630"/>
            <a:ext cx="7692390" cy="70788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monthly corporate bond log return as of time t is as follows:</a:t>
            </a:r>
          </a:p>
          <a:p>
            <a:endParaRPr lang="en-US" altLang="zh-C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3AB3936-C658-4FCF-A38B-19BAD4A5DD3C}"/>
                  </a:ext>
                </a:extLst>
              </p:cNvPr>
              <p:cNvSpPr/>
              <p:nvPr/>
            </p:nvSpPr>
            <p:spPr>
              <a:xfrm>
                <a:off x="3074191" y="2874602"/>
                <a:ext cx="2885726" cy="7838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𝑅</m:t>
                              </m:r>
                            </m:e>
                            <m:sub>
                              <m:r>
                                <a:rPr lang="zh-CN" altLang="en-US" sz="2000" i="1">
                                  <a:latin typeface="Cambria Math" panose="02040503050406030204" pitchFamily="18" charset="0"/>
                                </a:rPr>
                                <m:t>𝑡</m:t>
                              </m:r>
                            </m:sub>
                          </m:sSub>
                          <m:r>
                            <a:rPr lang="zh-CN" altLang="en-US" sz="2000" i="0">
                              <a:latin typeface="Cambria Math" panose="02040503050406030204" pitchFamily="18" charset="0"/>
                            </a:rPr>
                            <m:t>=</m:t>
                          </m:r>
                          <m:func>
                            <m:funcPr>
                              <m:ctrlPr>
                                <a:rPr lang="zh-CN" altLang="en-US" sz="2000" i="1">
                                  <a:latin typeface="Cambria Math" panose="02040503050406030204" pitchFamily="18" charset="0"/>
                                </a:rPr>
                              </m:ctrlPr>
                            </m:funcPr>
                            <m:fName>
                              <m:r>
                                <m:rPr>
                                  <m:sty m:val="p"/>
                                </m:rPr>
                                <a:rPr lang="zh-CN" altLang="en-US" sz="2000">
                                  <a:latin typeface="Cambria Math" panose="02040503050406030204" pitchFamily="18" charset="0"/>
                                </a:rPr>
                                <m:t>log</m:t>
                              </m:r>
                            </m:fName>
                            <m:e>
                              <m:r>
                                <a:rPr lang="zh-CN" altLang="en-US" sz="2000" i="0">
                                  <a:latin typeface="Cambria Math" panose="02040503050406030204" pitchFamily="18" charset="0"/>
                                </a:rPr>
                                <m:t>(</m:t>
                              </m:r>
                            </m:e>
                          </m:func>
                          <m:f>
                            <m:fPr>
                              <m:ctrlPr>
                                <a:rPr lang="zh-CN" altLang="en-US" sz="2000" i="1">
                                  <a:latin typeface="Cambria Math" panose="02040503050406030204" pitchFamily="18" charset="0"/>
                                </a:rPr>
                              </m:ctrlPr>
                            </m:fPr>
                            <m:num>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𝑃</m:t>
                                  </m:r>
                                </m:e>
                                <m:sub>
                                  <m:r>
                                    <a:rPr lang="zh-CN" altLang="en-US" sz="2000" i="1">
                                      <a:latin typeface="Cambria Math" panose="02040503050406030204" pitchFamily="18" charset="0"/>
                                    </a:rPr>
                                    <m:t>𝑡</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𝐴𝐼</m:t>
                                  </m:r>
                                </m:e>
                                <m:sub>
                                  <m:r>
                                    <a:rPr lang="zh-CN" altLang="en-US" sz="2000" i="1">
                                      <a:latin typeface="Cambria Math" panose="02040503050406030204" pitchFamily="18" charset="0"/>
                                    </a:rPr>
                                    <m:t>𝑡</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𝐶</m:t>
                                  </m:r>
                                </m:e>
                                <m:sub>
                                  <m:r>
                                    <a:rPr lang="zh-CN" altLang="en-US" sz="2000" i="1">
                                      <a:latin typeface="Cambria Math" panose="02040503050406030204" pitchFamily="18" charset="0"/>
                                    </a:rPr>
                                    <m:t>𝑡</m:t>
                                  </m:r>
                                </m:sub>
                              </m:sSub>
                            </m:num>
                            <m:den>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𝑃</m:t>
                                  </m:r>
                                </m:e>
                                <m:sub>
                                  <m:r>
                                    <a:rPr lang="zh-CN" altLang="en-US" sz="2000" i="1">
                                      <a:latin typeface="Cambria Math" panose="02040503050406030204" pitchFamily="18" charset="0"/>
                                    </a:rPr>
                                    <m:t>𝑡</m:t>
                                  </m:r>
                                  <m:r>
                                    <a:rPr lang="zh-CN" altLang="en-US" sz="2000" i="0">
                                      <a:latin typeface="Cambria Math" panose="02040503050406030204" pitchFamily="18" charset="0"/>
                                    </a:rPr>
                                    <m:t>−1</m:t>
                                  </m:r>
                                </m:sub>
                              </m:sSub>
                              <m:r>
                                <a:rPr lang="zh-CN" altLang="en-US" sz="2000" i="0">
                                  <a:latin typeface="Cambria Math" panose="02040503050406030204" pitchFamily="18" charset="0"/>
                                </a:rPr>
                                <m:t>+</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𝐴𝐼</m:t>
                                  </m:r>
                                </m:e>
                                <m:sub>
                                  <m:r>
                                    <a:rPr lang="zh-CN" altLang="en-US" sz="2000" i="1">
                                      <a:latin typeface="Cambria Math" panose="02040503050406030204" pitchFamily="18" charset="0"/>
                                    </a:rPr>
                                    <m:t>𝑡</m:t>
                                  </m:r>
                                  <m:r>
                                    <a:rPr lang="zh-CN" altLang="en-US" sz="2000" i="0">
                                      <a:latin typeface="Cambria Math" panose="02040503050406030204" pitchFamily="18" charset="0"/>
                                    </a:rPr>
                                    <m:t>−1</m:t>
                                  </m:r>
                                </m:sub>
                              </m:sSub>
                            </m:den>
                          </m:f>
                        </m:e>
                      </m:d>
                    </m:oMath>
                  </m:oMathPara>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E3AB3936-C658-4FCF-A38B-19BAD4A5DD3C}"/>
                  </a:ext>
                </a:extLst>
              </p:cNvPr>
              <p:cNvSpPr>
                <a:spLocks noRot="1" noChangeAspect="1" noMove="1" noResize="1" noEditPoints="1" noAdjustHandles="1" noChangeArrowheads="1" noChangeShapeType="1" noTextEdit="1"/>
              </p:cNvSpPr>
              <p:nvPr/>
            </p:nvSpPr>
            <p:spPr>
              <a:xfrm>
                <a:off x="3074191" y="2874602"/>
                <a:ext cx="2885726" cy="78386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44F533B-CD73-4987-81EC-BBB38B096293}"/>
                  </a:ext>
                </a:extLst>
              </p:cNvPr>
              <p:cNvSpPr/>
              <p:nvPr/>
            </p:nvSpPr>
            <p:spPr>
              <a:xfrm>
                <a:off x="453589" y="4146485"/>
                <a:ext cx="8163286" cy="1938992"/>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𝑡</m:t>
                        </m:r>
                      </m:sub>
                    </m:sSub>
                  </m:oMath>
                </a14:m>
                <a:r>
                  <a:rPr lang="en-US" altLang="zh-CN" sz="2000" dirty="0">
                    <a:latin typeface="Times New Roman" panose="02020603050405020304" pitchFamily="18" charset="0"/>
                    <a:cs typeface="Times New Roman" panose="02020603050405020304" pitchFamily="18" charset="0"/>
                  </a:rPr>
                  <a:t> is the price,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𝐴𝐼</m:t>
                        </m:r>
                      </m:e>
                      <m:sub>
                        <m:r>
                          <a:rPr lang="en-US" altLang="zh-CN" sz="2000" i="1">
                            <a:latin typeface="Cambria Math" panose="02040503050406030204" pitchFamily="18" charset="0"/>
                          </a:rPr>
                          <m:t>𝑡</m:t>
                        </m:r>
                      </m:sub>
                    </m:sSub>
                  </m:oMath>
                </a14:m>
                <a:r>
                  <a:rPr lang="en-US" altLang="zh-CN" sz="2000" dirty="0">
                    <a:latin typeface="Times New Roman" panose="02020603050405020304" pitchFamily="18" charset="0"/>
                    <a:cs typeface="Times New Roman" panose="02020603050405020304" pitchFamily="18" charset="0"/>
                  </a:rPr>
                  <a:t> is accrued interest, and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𝑡</m:t>
                        </m:r>
                      </m:sub>
                    </m:sSub>
                  </m:oMath>
                </a14:m>
                <a:r>
                  <a:rPr lang="en-US" altLang="zh-CN" sz="2000" dirty="0">
                    <a:latin typeface="Times New Roman" panose="02020603050405020304" pitchFamily="18" charset="0"/>
                    <a:cs typeface="Times New Roman" panose="02020603050405020304" pitchFamily="18" charset="0"/>
                  </a:rPr>
                  <a:t> is the coupon payment in month t</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In each month, we sort all bonds independently into five rating portfolios and four maturity portfolios using the cutoff points of 5, 7, and 10 years, resulting in 20 portfolios at the intersection of rating and maturity. </a:t>
                </a:r>
                <a:endParaRPr lang="zh-CN" altLang="zh-CN" sz="2000" dirty="0">
                  <a:latin typeface="Times New Roman" panose="02020603050405020304" pitchFamily="18" charset="0"/>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944F533B-CD73-4987-81EC-BBB38B096293}"/>
                  </a:ext>
                </a:extLst>
              </p:cNvPr>
              <p:cNvSpPr>
                <a:spLocks noRot="1" noChangeAspect="1" noMove="1" noResize="1" noEditPoints="1" noAdjustHandles="1" noChangeArrowheads="1" noChangeShapeType="1" noTextEdit="1"/>
              </p:cNvSpPr>
              <p:nvPr/>
            </p:nvSpPr>
            <p:spPr>
              <a:xfrm>
                <a:off x="453589" y="4146485"/>
                <a:ext cx="8163286" cy="1938992"/>
              </a:xfrm>
              <a:prstGeom prst="rect">
                <a:avLst/>
              </a:prstGeom>
              <a:blipFill>
                <a:blip r:embed="rId4"/>
                <a:stretch>
                  <a:fillRect l="-746" t="-1572" r="-149" b="-47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3461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11</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A40A1D3-05F3-42F0-BDEA-DD49778AB717}"/>
              </a:ext>
            </a:extLst>
          </p:cNvPr>
          <p:cNvSpPr/>
          <p:nvPr/>
        </p:nvSpPr>
        <p:spPr>
          <a:xfrm>
            <a:off x="726699" y="1144176"/>
            <a:ext cx="5811550" cy="52322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 27 predictors</a:t>
            </a:r>
            <a:endParaRPr lang="zh-CN" altLang="en-US" sz="28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AEB733E1-77C7-4246-88AA-78AE9B7DB902}"/>
              </a:ext>
            </a:extLst>
          </p:cNvPr>
          <p:cNvPicPr/>
          <p:nvPr/>
        </p:nvPicPr>
        <p:blipFill rotWithShape="1">
          <a:blip r:embed="rId3"/>
          <a:srcRect t="15622"/>
          <a:stretch/>
        </p:blipFill>
        <p:spPr>
          <a:xfrm>
            <a:off x="328893" y="1667396"/>
            <a:ext cx="7943738" cy="4994905"/>
          </a:xfrm>
          <a:prstGeom prst="rect">
            <a:avLst/>
          </a:prstGeom>
        </p:spPr>
      </p:pic>
    </p:spTree>
    <p:extLst>
      <p:ext uri="{BB962C8B-B14F-4D97-AF65-F5344CB8AC3E}">
        <p14:creationId xmlns:p14="http://schemas.microsoft.com/office/powerpoint/2010/main" val="1736764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12</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Data</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49AE4EF-5970-448D-B110-7885CC547529}"/>
              </a:ext>
            </a:extLst>
          </p:cNvPr>
          <p:cNvSpPr/>
          <p:nvPr/>
        </p:nvSpPr>
        <p:spPr>
          <a:xfrm>
            <a:off x="193638" y="1645266"/>
            <a:ext cx="8398395" cy="341632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Corporate bond data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the Lehman Brothers Fixed Income (LBFI) database, </a:t>
            </a:r>
            <a:r>
              <a:rPr lang="en-US" altLang="zh-CN" sz="2400" dirty="0" err="1">
                <a:latin typeface="Times New Roman" panose="02020603050405020304" pitchFamily="18" charset="0"/>
                <a:cs typeface="Times New Roman" panose="02020603050405020304" pitchFamily="18" charset="0"/>
              </a:rPr>
              <a:t>Datastream</a:t>
            </a:r>
            <a:r>
              <a:rPr lang="en-US" altLang="zh-CN" sz="2400" dirty="0">
                <a:latin typeface="Times New Roman" panose="02020603050405020304" pitchFamily="18" charset="0"/>
                <a:cs typeface="Times New Roman" panose="02020603050405020304" pitchFamily="18" charset="0"/>
              </a:rPr>
              <a:t>, the National Association of Insurance Commissioners (NAIC) database, the Trade Reporting and Compliance Engine (TRACE) database, and </a:t>
            </a:r>
            <a:r>
              <a:rPr lang="en-US" altLang="zh-CN" sz="2400" dirty="0" err="1">
                <a:latin typeface="Times New Roman" panose="02020603050405020304" pitchFamily="18" charset="0"/>
                <a:cs typeface="Times New Roman" panose="02020603050405020304" pitchFamily="18" charset="0"/>
              </a:rPr>
              <a:t>Mergent’s</a:t>
            </a:r>
            <a:r>
              <a:rPr lang="en-US" altLang="zh-CN" sz="2400" dirty="0">
                <a:latin typeface="Times New Roman" panose="02020603050405020304" pitchFamily="18" charset="0"/>
                <a:cs typeface="Times New Roman" panose="02020603050405020304" pitchFamily="18" charset="0"/>
              </a:rPr>
              <a:t> Fixed Investment Securities Database (FISD)</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Period</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January 1973 to June 2012 monthly data.</a:t>
            </a:r>
          </a:p>
          <a:p>
            <a:r>
              <a:rPr lang="en-US" altLang="zh-CN" sz="2400" dirty="0">
                <a:latin typeface="Times New Roman" panose="02020603050405020304" pitchFamily="18" charset="0"/>
                <a:cs typeface="Times New Roman" panose="02020603050405020304" pitchFamily="18" charset="0"/>
              </a:rPr>
              <a:t>Sample: We exclude bonds with maturity less than two years and longer than 30 years. </a:t>
            </a:r>
          </a:p>
        </p:txBody>
      </p:sp>
    </p:spTree>
    <p:extLst>
      <p:ext uri="{BB962C8B-B14F-4D97-AF65-F5344CB8AC3E}">
        <p14:creationId xmlns:p14="http://schemas.microsoft.com/office/powerpoint/2010/main" val="2737931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49AE4EF-5970-448D-B110-7885CC547529}"/>
              </a:ext>
            </a:extLst>
          </p:cNvPr>
          <p:cNvSpPr/>
          <p:nvPr/>
        </p:nvSpPr>
        <p:spPr>
          <a:xfrm>
            <a:off x="144683" y="1299859"/>
            <a:ext cx="8854633"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Forecast Combination Methods</a:t>
            </a:r>
          </a:p>
        </p:txBody>
      </p:sp>
      <p:pic>
        <p:nvPicPr>
          <p:cNvPr id="8" name="图片 7">
            <a:extLst>
              <a:ext uri="{FF2B5EF4-FFF2-40B4-BE49-F238E27FC236}">
                <a16:creationId xmlns:a16="http://schemas.microsoft.com/office/drawing/2014/main" id="{D7D33A50-F5DF-4BC6-B6BE-25EEBEAE396E}"/>
              </a:ext>
            </a:extLst>
          </p:cNvPr>
          <p:cNvPicPr/>
          <p:nvPr/>
        </p:nvPicPr>
        <p:blipFill rotWithShape="1">
          <a:blip r:embed="rId3"/>
          <a:srcRect t="15786" b="21205"/>
          <a:stretch/>
        </p:blipFill>
        <p:spPr>
          <a:xfrm>
            <a:off x="1539016" y="2133665"/>
            <a:ext cx="4158727" cy="559481"/>
          </a:xfrm>
          <a:prstGeom prst="rect">
            <a:avLst/>
          </a:prstGeom>
        </p:spPr>
      </p:pic>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6C4220E-D2A3-4005-8FD4-D78F486B7DD3}"/>
                  </a:ext>
                </a:extLst>
              </p:cNvPr>
              <p:cNvSpPr/>
              <p:nvPr/>
            </p:nvSpPr>
            <p:spPr>
              <a:xfrm>
                <a:off x="0" y="3012117"/>
                <a:ext cx="8724452" cy="42915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𝑟</m:t>
                        </m:r>
                      </m:e>
                      <m:sub>
                        <m:r>
                          <a:rPr lang="en-US" altLang="zh-CN" sz="2000">
                            <a:latin typeface="Cambria Math" panose="02040503050406030204" pitchFamily="18" charset="0"/>
                            <a:cs typeface="Times New Roman" panose="02020603050405020304" pitchFamily="18" charset="0"/>
                          </a:rPr>
                          <m:t>𝑡</m:t>
                        </m:r>
                        <m:r>
                          <a:rPr lang="en-US" altLang="zh-CN" sz="2000">
                            <a:latin typeface="Cambria Math" panose="02040503050406030204" pitchFamily="18" charset="0"/>
                            <a:cs typeface="Times New Roman" panose="02020603050405020304" pitchFamily="18" charset="0"/>
                          </a:rPr>
                          <m:t>+1</m:t>
                        </m:r>
                      </m:sub>
                    </m:sSub>
                  </m:oMath>
                </a14:m>
                <a:r>
                  <a:rPr lang="en-US" altLang="zh-CN" sz="2000" dirty="0">
                    <a:latin typeface="Times New Roman" panose="02020603050405020304" pitchFamily="18" charset="0"/>
                    <a:cs typeface="Times New Roman" panose="02020603050405020304" pitchFamily="18" charset="0"/>
                  </a:rPr>
                  <a:t> is the excess return of a corporate bond , </a:t>
                </a:r>
                <a14:m>
                  <m:oMath xmlns:m="http://schemas.openxmlformats.org/officeDocument/2006/math">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𝑧</m:t>
                        </m:r>
                      </m:e>
                      <m:sub>
                        <m:r>
                          <a:rPr lang="en-US" altLang="zh-CN" sz="2000">
                            <a:latin typeface="Cambria Math" panose="02040503050406030204" pitchFamily="18" charset="0"/>
                            <a:cs typeface="Times New Roman" panose="02020603050405020304" pitchFamily="18" charset="0"/>
                          </a:rPr>
                          <m:t>𝑗𝑡</m:t>
                        </m:r>
                      </m:sub>
                    </m:sSub>
                  </m:oMath>
                </a14:m>
                <a:r>
                  <a:rPr lang="en-US" altLang="zh-CN" sz="2000" dirty="0">
                    <a:latin typeface="Times New Roman" panose="02020603050405020304" pitchFamily="18" charset="0"/>
                    <a:cs typeface="Times New Roman" panose="02020603050405020304" pitchFamily="18" charset="0"/>
                  </a:rPr>
                  <a:t> is the </a:t>
                </a:r>
                <a:r>
                  <a:rPr lang="en-US" altLang="zh-CN" sz="2000" dirty="0" err="1">
                    <a:latin typeface="Times New Roman" panose="02020603050405020304" pitchFamily="18" charset="0"/>
                    <a:cs typeface="Times New Roman" panose="02020603050405020304" pitchFamily="18" charset="0"/>
                  </a:rPr>
                  <a:t>jth</a:t>
                </a:r>
                <a:r>
                  <a:rPr lang="en-US" altLang="zh-CN" sz="2000" dirty="0">
                    <a:latin typeface="Times New Roman" panose="02020603050405020304" pitchFamily="18" charset="0"/>
                    <a:cs typeface="Times New Roman" panose="02020603050405020304" pitchFamily="18" charset="0"/>
                  </a:rPr>
                  <a:t> predictor at time t</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16C4220E-D2A3-4005-8FD4-D78F486B7DD3}"/>
                  </a:ext>
                </a:extLst>
              </p:cNvPr>
              <p:cNvSpPr>
                <a:spLocks noRot="1" noChangeAspect="1" noMove="1" noResize="1" noEditPoints="1" noAdjustHandles="1" noChangeArrowheads="1" noChangeShapeType="1" noTextEdit="1"/>
              </p:cNvSpPr>
              <p:nvPr/>
            </p:nvSpPr>
            <p:spPr>
              <a:xfrm>
                <a:off x="0" y="3012117"/>
                <a:ext cx="8724452" cy="429156"/>
              </a:xfrm>
              <a:prstGeom prst="rect">
                <a:avLst/>
              </a:prstGeom>
              <a:blipFill>
                <a:blip r:embed="rId4"/>
                <a:stretch>
                  <a:fillRect l="-699" t="-7042" b="-1690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9D389C2E-C944-4A10-BBAD-3A1CD72782A3}"/>
              </a:ext>
            </a:extLst>
          </p:cNvPr>
          <p:cNvPicPr/>
          <p:nvPr/>
        </p:nvPicPr>
        <p:blipFill>
          <a:blip r:embed="rId5"/>
          <a:stretch>
            <a:fillRect/>
          </a:stretch>
        </p:blipFill>
        <p:spPr>
          <a:xfrm>
            <a:off x="1959908" y="3783265"/>
            <a:ext cx="3580279" cy="799494"/>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806D8CF-CD96-4A44-B032-78826D927FAF}"/>
                  </a:ext>
                </a:extLst>
              </p:cNvPr>
              <p:cNvSpPr/>
              <p:nvPr/>
            </p:nvSpPr>
            <p:spPr>
              <a:xfrm>
                <a:off x="290456" y="5248634"/>
                <a:ext cx="8433996" cy="1097352"/>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where</a:t>
                </a:r>
                <a14:m>
                  <m:oMath xmlns:m="http://schemas.openxmlformats.org/officeDocument/2006/math">
                    <m:r>
                      <a:rPr lang="en-US" altLang="zh-CN" sz="2000">
                        <a:latin typeface="Cambria Math" panose="02040503050406030204" pitchFamily="18" charset="0"/>
                        <a:cs typeface="Times New Roman" panose="02020603050405020304" pitchFamily="18" charset="0"/>
                      </a:rPr>
                      <m:t> </m:t>
                    </m:r>
                    <m:sSub>
                      <m:sSubPr>
                        <m:ctrlPr>
                          <a:rPr lang="zh-CN" altLang="zh-CN" sz="2000" i="1">
                            <a:latin typeface="Cambria Math" panose="02040503050406030204" pitchFamily="18" charset="0"/>
                            <a:cs typeface="Times New Roman" panose="02020603050405020304" pitchFamily="18" charset="0"/>
                          </a:rPr>
                        </m:ctrlPr>
                      </m:sSubPr>
                      <m:e>
                        <m:acc>
                          <m:accPr>
                            <m:chr m:val="̂"/>
                            <m:ctrlPr>
                              <a:rPr lang="zh-CN" altLang="zh-CN" sz="2000" i="1">
                                <a:latin typeface="Cambria Math" panose="02040503050406030204" pitchFamily="18" charset="0"/>
                                <a:cs typeface="Times New Roman" panose="02020603050405020304" pitchFamily="18" charset="0"/>
                              </a:rPr>
                            </m:ctrlPr>
                          </m:accPr>
                          <m:e>
                            <m:r>
                              <a:rPr lang="en-US" altLang="zh-CN" sz="2000">
                                <a:latin typeface="Cambria Math" panose="02040503050406030204" pitchFamily="18" charset="0"/>
                                <a:cs typeface="Times New Roman" panose="02020603050405020304" pitchFamily="18" charset="0"/>
                              </a:rPr>
                              <m:t>𝑎</m:t>
                            </m:r>
                          </m:e>
                        </m:acc>
                      </m:e>
                      <m:sub>
                        <m:r>
                          <a:rPr lang="en-US" altLang="zh-CN" sz="2000">
                            <a:latin typeface="Cambria Math" panose="02040503050406030204" pitchFamily="18" charset="0"/>
                            <a:cs typeface="Times New Roman" panose="02020603050405020304" pitchFamily="18" charset="0"/>
                          </a:rPr>
                          <m:t>𝑗</m:t>
                        </m:r>
                      </m:sub>
                    </m:sSub>
                  </m:oMath>
                </a14:m>
                <a:r>
                  <a:rPr lang="en-US" altLang="zh-CN" sz="20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zh-CN" altLang="zh-CN" sz="2000" i="1">
                            <a:latin typeface="Cambria Math" panose="02040503050406030204" pitchFamily="18" charset="0"/>
                            <a:cs typeface="Times New Roman" panose="02020603050405020304" pitchFamily="18" charset="0"/>
                          </a:rPr>
                        </m:ctrlPr>
                      </m:sSubPr>
                      <m:e>
                        <m:acc>
                          <m:accPr>
                            <m:chr m:val="̂"/>
                            <m:ctrlPr>
                              <a:rPr lang="zh-CN" altLang="zh-CN" sz="2000" i="1">
                                <a:latin typeface="Cambria Math" panose="02040503050406030204" pitchFamily="18" charset="0"/>
                                <a:cs typeface="Times New Roman" panose="02020603050405020304" pitchFamily="18" charset="0"/>
                              </a:rPr>
                            </m:ctrlPr>
                          </m:accPr>
                          <m:e>
                            <m:r>
                              <a:rPr lang="en-US" altLang="zh-CN" sz="2000">
                                <a:latin typeface="Cambria Math" panose="02040503050406030204" pitchFamily="18" charset="0"/>
                                <a:cs typeface="Times New Roman" panose="02020603050405020304" pitchFamily="18" charset="0"/>
                              </a:rPr>
                              <m:t>𝑏</m:t>
                            </m:r>
                          </m:e>
                        </m:acc>
                      </m:e>
                      <m:sub>
                        <m:r>
                          <a:rPr lang="en-US" altLang="zh-CN" sz="2000">
                            <a:latin typeface="Cambria Math" panose="02040503050406030204" pitchFamily="18" charset="0"/>
                            <a:cs typeface="Times New Roman" panose="02020603050405020304" pitchFamily="18" charset="0"/>
                          </a:rPr>
                          <m:t>𝑗</m:t>
                        </m:r>
                      </m:sub>
                    </m:sSub>
                  </m:oMath>
                </a14:m>
                <a:r>
                  <a:rPr lang="en-US" altLang="zh-CN" sz="2000" dirty="0">
                    <a:latin typeface="Times New Roman" panose="02020603050405020304" pitchFamily="18" charset="0"/>
                    <a:cs typeface="Times New Roman" panose="02020603050405020304" pitchFamily="18" charset="0"/>
                  </a:rPr>
                  <a:t> are the regression coefficients from the individual predictive regression on the </a:t>
                </a:r>
                <a:r>
                  <a:rPr lang="en-US" altLang="zh-CN" sz="2000" dirty="0" err="1">
                    <a:latin typeface="Times New Roman" panose="02020603050405020304" pitchFamily="18" charset="0"/>
                    <a:cs typeface="Times New Roman" panose="02020603050405020304" pitchFamily="18" charset="0"/>
                  </a:rPr>
                  <a:t>jth</a:t>
                </a:r>
                <a:r>
                  <a:rPr lang="en-US" altLang="zh-CN" sz="2000" dirty="0">
                    <a:latin typeface="Times New Roman" panose="02020603050405020304" pitchFamily="18" charset="0"/>
                    <a:cs typeface="Times New Roman" panose="02020603050405020304" pitchFamily="18" charset="0"/>
                  </a:rPr>
                  <a:t> predictor, where </a:t>
                </a:r>
                <a14:m>
                  <m:oMath xmlns:m="http://schemas.openxmlformats.org/officeDocument/2006/math">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𝜀</m:t>
                        </m:r>
                      </m:e>
                      <m:sub>
                        <m:r>
                          <a:rPr lang="en-US" altLang="zh-CN" sz="2000">
                            <a:latin typeface="Cambria Math" panose="02040503050406030204" pitchFamily="18" charset="0"/>
                            <a:cs typeface="Times New Roman" panose="02020603050405020304" pitchFamily="18" charset="0"/>
                          </a:rPr>
                          <m:t>𝑡</m:t>
                        </m:r>
                        <m:r>
                          <a:rPr lang="en-US" altLang="zh-CN" sz="2000">
                            <a:latin typeface="Cambria Math" panose="02040503050406030204" pitchFamily="18" charset="0"/>
                            <a:cs typeface="Times New Roman" panose="02020603050405020304" pitchFamily="18" charset="0"/>
                          </a:rPr>
                          <m:t>+1,</m:t>
                        </m:r>
                        <m:r>
                          <a:rPr lang="en-US" altLang="zh-CN" sz="2000">
                            <a:latin typeface="Cambria Math" panose="02040503050406030204" pitchFamily="18" charset="0"/>
                            <a:cs typeface="Times New Roman" panose="02020603050405020304" pitchFamily="18" charset="0"/>
                          </a:rPr>
                          <m:t>𝑗</m:t>
                        </m:r>
                      </m:sub>
                    </m:sSub>
                  </m:oMath>
                </a14:m>
                <a:r>
                  <a:rPr lang="en-US" altLang="zh-CN" sz="2000" dirty="0">
                    <a:latin typeface="Times New Roman" panose="02020603050405020304" pitchFamily="18" charset="0"/>
                    <a:cs typeface="Times New Roman" panose="02020603050405020304" pitchFamily="18" charset="0"/>
                  </a:rPr>
                  <a:t> is, as usual, the disturbance with a mean equal to zero, and then combine the individual forecasts. </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B806D8CF-CD96-4A44-B032-78826D927FAF}"/>
                  </a:ext>
                </a:extLst>
              </p:cNvPr>
              <p:cNvSpPr>
                <a:spLocks noRot="1" noChangeAspect="1" noMove="1" noResize="1" noEditPoints="1" noAdjustHandles="1" noChangeArrowheads="1" noChangeShapeType="1" noTextEdit="1"/>
              </p:cNvSpPr>
              <p:nvPr/>
            </p:nvSpPr>
            <p:spPr>
              <a:xfrm>
                <a:off x="290456" y="5248634"/>
                <a:ext cx="8433996" cy="1097352"/>
              </a:xfrm>
              <a:prstGeom prst="rect">
                <a:avLst/>
              </a:prstGeom>
              <a:blipFill>
                <a:blip r:embed="rId6"/>
                <a:stretch>
                  <a:fillRect l="-795" t="-2778" b="-9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4295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49AE4EF-5970-448D-B110-7885CC547529}"/>
              </a:ext>
            </a:extLst>
          </p:cNvPr>
          <p:cNvSpPr/>
          <p:nvPr/>
        </p:nvSpPr>
        <p:spPr>
          <a:xfrm>
            <a:off x="144683" y="1143025"/>
            <a:ext cx="8854633" cy="70788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A mean combination forecast will be the average of the N individual forecasts that utilizes the information of all predictors: </a:t>
            </a:r>
            <a:endParaRPr lang="zh-CN" altLang="zh-C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806D8CF-CD96-4A44-B032-78826D927FAF}"/>
                  </a:ext>
                </a:extLst>
              </p:cNvPr>
              <p:cNvSpPr/>
              <p:nvPr/>
            </p:nvSpPr>
            <p:spPr>
              <a:xfrm>
                <a:off x="144683" y="5812909"/>
                <a:ext cx="8708861" cy="738792"/>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zh-CN" altLang="zh-CN" sz="2000" i="1">
                            <a:latin typeface="Cambria Math" panose="02040503050406030204" pitchFamily="18" charset="0"/>
                            <a:cs typeface="Times New Roman" panose="02020603050405020304" pitchFamily="18" charset="0"/>
                          </a:rPr>
                        </m:ctrlPr>
                      </m:sSubPr>
                      <m:e>
                        <m:sSup>
                          <m:sSupPr>
                            <m:ctrlPr>
                              <a:rPr lang="zh-CN" altLang="zh-CN" sz="2000" i="1">
                                <a:latin typeface="Cambria Math" panose="02040503050406030204" pitchFamily="18" charset="0"/>
                                <a:cs typeface="Times New Roman" panose="02020603050405020304" pitchFamily="18" charset="0"/>
                              </a:rPr>
                            </m:ctrlPr>
                          </m:sSupPr>
                          <m:e>
                            <m:acc>
                              <m:accPr>
                                <m:chr m:val="̂"/>
                                <m:ctrlPr>
                                  <a:rPr lang="zh-CN" altLang="zh-CN" sz="2000" i="1">
                                    <a:latin typeface="Cambria Math" panose="02040503050406030204" pitchFamily="18" charset="0"/>
                                    <a:cs typeface="Times New Roman" panose="02020603050405020304" pitchFamily="18" charset="0"/>
                                  </a:rPr>
                                </m:ctrlPr>
                              </m:accPr>
                              <m:e>
                                <m:r>
                                  <a:rPr lang="en-US" altLang="zh-CN" sz="2000">
                                    <a:latin typeface="Cambria Math" panose="02040503050406030204" pitchFamily="18" charset="0"/>
                                    <a:cs typeface="Times New Roman" panose="02020603050405020304" pitchFamily="18" charset="0"/>
                                  </a:rPr>
                                  <m:t>𝜎</m:t>
                                </m:r>
                              </m:e>
                            </m:acc>
                          </m:e>
                          <m:sup>
                            <m:r>
                              <a:rPr lang="en-US" altLang="zh-CN" sz="2000">
                                <a:latin typeface="Cambria Math" panose="02040503050406030204" pitchFamily="18" charset="0"/>
                                <a:cs typeface="Times New Roman" panose="02020603050405020304" pitchFamily="18" charset="0"/>
                              </a:rPr>
                              <m:t>2</m:t>
                            </m:r>
                          </m:sup>
                        </m:sSup>
                      </m:e>
                      <m:sub>
                        <m:r>
                          <a:rPr lang="en-US" altLang="zh-CN" sz="2000">
                            <a:latin typeface="Cambria Math" panose="02040503050406030204" pitchFamily="18" charset="0"/>
                            <a:cs typeface="Times New Roman" panose="02020603050405020304" pitchFamily="18" charset="0"/>
                          </a:rPr>
                          <m:t>𝑡</m:t>
                        </m:r>
                        <m:r>
                          <a:rPr lang="en-US" altLang="zh-CN" sz="2000">
                            <a:latin typeface="Cambria Math" panose="02040503050406030204" pitchFamily="18" charset="0"/>
                            <a:cs typeface="Times New Roman" panose="02020603050405020304" pitchFamily="18" charset="0"/>
                          </a:rPr>
                          <m:t>,</m:t>
                        </m:r>
                        <m:r>
                          <a:rPr lang="en-US" altLang="zh-CN" sz="2000">
                            <a:latin typeface="Cambria Math" panose="02040503050406030204" pitchFamily="18" charset="0"/>
                            <a:cs typeface="Times New Roman" panose="02020603050405020304" pitchFamily="18" charset="0"/>
                          </a:rPr>
                          <m:t>𝑗</m:t>
                        </m:r>
                      </m:sub>
                    </m:sSub>
                  </m:oMath>
                </a14:m>
                <a:r>
                  <a:rPr lang="en-US" altLang="zh-CN" sz="2000" dirty="0">
                    <a:latin typeface="Times New Roman" panose="02020603050405020304" pitchFamily="18" charset="0"/>
                    <a:cs typeface="Times New Roman" panose="02020603050405020304" pitchFamily="18" charset="0"/>
                  </a:rPr>
                  <a:t> are the estimated residual variance from the individual predictive regressions.</a:t>
                </a:r>
                <a:endParaRPr lang="zh-CN" altLang="zh-CN" sz="2000" dirty="0">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B806D8CF-CD96-4A44-B032-78826D927FAF}"/>
                  </a:ext>
                </a:extLst>
              </p:cNvPr>
              <p:cNvSpPr>
                <a:spLocks noRot="1" noChangeAspect="1" noMove="1" noResize="1" noEditPoints="1" noAdjustHandles="1" noChangeArrowheads="1" noChangeShapeType="1" noTextEdit="1"/>
              </p:cNvSpPr>
              <p:nvPr/>
            </p:nvSpPr>
            <p:spPr>
              <a:xfrm>
                <a:off x="144683" y="5812909"/>
                <a:ext cx="8708861" cy="738792"/>
              </a:xfrm>
              <a:prstGeom prst="rect">
                <a:avLst/>
              </a:prstGeom>
              <a:blipFill>
                <a:blip r:embed="rId3"/>
                <a:stretch>
                  <a:fillRect l="-770" t="-3306" b="-15702"/>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EB15767E-7624-448F-A896-B59C51B587E6}"/>
              </a:ext>
            </a:extLst>
          </p:cNvPr>
          <p:cNvPicPr/>
          <p:nvPr/>
        </p:nvPicPr>
        <p:blipFill>
          <a:blip r:embed="rId4"/>
          <a:stretch>
            <a:fillRect/>
          </a:stretch>
        </p:blipFill>
        <p:spPr>
          <a:xfrm>
            <a:off x="1287331" y="1855184"/>
            <a:ext cx="5317864" cy="831734"/>
          </a:xfrm>
          <a:prstGeom prst="rect">
            <a:avLst/>
          </a:prstGeom>
        </p:spPr>
      </p:pic>
      <p:sp>
        <p:nvSpPr>
          <p:cNvPr id="12" name="矩形 11">
            <a:extLst>
              <a:ext uri="{FF2B5EF4-FFF2-40B4-BE49-F238E27FC236}">
                <a16:creationId xmlns:a16="http://schemas.microsoft.com/office/drawing/2014/main" id="{CFE018E6-D6AE-4F1D-AD3A-5B951983DC14}"/>
              </a:ext>
            </a:extLst>
          </p:cNvPr>
          <p:cNvSpPr/>
          <p:nvPr/>
        </p:nvSpPr>
        <p:spPr>
          <a:xfrm>
            <a:off x="144683" y="2956654"/>
            <a:ext cx="3477234" cy="400110"/>
          </a:xfrm>
          <a:prstGeom prst="rect">
            <a:avLst/>
          </a:prstGeom>
        </p:spPr>
        <p:txBody>
          <a:bodyPr wrap="none">
            <a:spAutoFit/>
          </a:bodyPr>
          <a:lstStyle/>
          <a:p>
            <a:pPr algn="just">
              <a:spcAft>
                <a:spcPts val="0"/>
              </a:spcAft>
            </a:pPr>
            <a:r>
              <a:rPr lang="en-US" altLang="zh-CN" sz="2000" dirty="0">
                <a:latin typeface="Times New Roman" panose="02020603050405020304" pitchFamily="18" charset="0"/>
                <a:cs typeface="Times New Roman" panose="02020603050405020304" pitchFamily="18" charset="0"/>
              </a:rPr>
              <a:t>The weighted-average forecast: </a:t>
            </a:r>
            <a:endParaRPr lang="zh-CN" altLang="zh-CN" sz="2000"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6D72CA12-697B-4256-91DE-A3C8544985B2}"/>
              </a:ext>
            </a:extLst>
          </p:cNvPr>
          <p:cNvPicPr/>
          <p:nvPr/>
        </p:nvPicPr>
        <p:blipFill>
          <a:blip r:embed="rId5"/>
          <a:stretch>
            <a:fillRect/>
          </a:stretch>
        </p:blipFill>
        <p:spPr>
          <a:xfrm>
            <a:off x="1287331" y="3745688"/>
            <a:ext cx="5995741" cy="1569150"/>
          </a:xfrm>
          <a:prstGeom prst="rect">
            <a:avLst/>
          </a:prstGeom>
        </p:spPr>
      </p:pic>
    </p:spTree>
    <p:extLst>
      <p:ext uri="{BB962C8B-B14F-4D97-AF65-F5344CB8AC3E}">
        <p14:creationId xmlns:p14="http://schemas.microsoft.com/office/powerpoint/2010/main" val="1386502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sz="2400" dirty="0">
              <a:latin typeface="Times New Roman" panose="02020603050405020304" pitchFamily="18" charset="0"/>
              <a:ea typeface="+mn-ea"/>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806D8CF-CD96-4A44-B032-78826D927FAF}"/>
                  </a:ext>
                </a:extLst>
              </p:cNvPr>
              <p:cNvSpPr/>
              <p:nvPr/>
            </p:nvSpPr>
            <p:spPr>
              <a:xfrm>
                <a:off x="355002" y="2309522"/>
                <a:ext cx="8433996" cy="2461251"/>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The median combination forecast (</a:t>
                </a:r>
                <a14:m>
                  <m:oMath xmlns:m="http://schemas.openxmlformats.org/officeDocument/2006/math">
                    <m:sSubSup>
                      <m:sSubSupPr>
                        <m:ctrlPr>
                          <a:rPr lang="zh-CN" altLang="zh-CN" sz="2400" i="1">
                            <a:latin typeface="Cambria Math" panose="02040503050406030204" pitchFamily="18" charset="0"/>
                            <a:cs typeface="Times New Roman" panose="02020603050405020304" pitchFamily="18" charset="0"/>
                          </a:rPr>
                        </m:ctrlPr>
                      </m:sSubSupPr>
                      <m:e>
                        <m:acc>
                          <m:accPr>
                            <m:chr m:val="̂"/>
                            <m:ctrlPr>
                              <a:rPr lang="zh-CN" altLang="zh-CN" sz="2400" i="1">
                                <a:latin typeface="Cambria Math" panose="02040503050406030204" pitchFamily="18" charset="0"/>
                                <a:cs typeface="Times New Roman" panose="02020603050405020304" pitchFamily="18" charset="0"/>
                              </a:rPr>
                            </m:ctrlPr>
                          </m:accPr>
                          <m:e>
                            <m:r>
                              <a:rPr lang="en-US" altLang="zh-CN" sz="2400">
                                <a:latin typeface="Cambria Math" panose="02040503050406030204" pitchFamily="18" charset="0"/>
                                <a:cs typeface="Times New Roman" panose="02020603050405020304" pitchFamily="18" charset="0"/>
                              </a:rPr>
                              <m:t>𝑟</m:t>
                            </m:r>
                          </m:e>
                        </m:acc>
                      </m:e>
                      <m:sub>
                        <m:r>
                          <a:rPr lang="en-US" altLang="zh-CN" sz="2400">
                            <a:latin typeface="Cambria Math" panose="02040503050406030204" pitchFamily="18" charset="0"/>
                            <a:cs typeface="Times New Roman" panose="02020603050405020304" pitchFamily="18" charset="0"/>
                          </a:rPr>
                          <m:t>𝑡</m:t>
                        </m:r>
                        <m:r>
                          <a:rPr lang="en-US" altLang="zh-CN" sz="2400">
                            <a:latin typeface="Cambria Math" panose="02040503050406030204" pitchFamily="18" charset="0"/>
                            <a:cs typeface="Times New Roman" panose="02020603050405020304" pitchFamily="18" charset="0"/>
                          </a:rPr>
                          <m:t>+1|</m:t>
                        </m:r>
                        <m:r>
                          <a:rPr lang="en-US" altLang="zh-CN" sz="2400">
                            <a:latin typeface="Cambria Math" panose="02040503050406030204" pitchFamily="18" charset="0"/>
                            <a:cs typeface="Times New Roman" panose="02020603050405020304" pitchFamily="18" charset="0"/>
                          </a:rPr>
                          <m:t>𝑡</m:t>
                        </m:r>
                      </m:sub>
                      <m:sup>
                        <m:r>
                          <a:rPr lang="en-US" altLang="zh-CN" sz="2400">
                            <a:latin typeface="Cambria Math" panose="02040503050406030204" pitchFamily="18" charset="0"/>
                            <a:cs typeface="Times New Roman" panose="02020603050405020304" pitchFamily="18" charset="0"/>
                          </a:rPr>
                          <m:t>𝑀𝐷</m:t>
                        </m:r>
                      </m:sup>
                    </m:sSubSup>
                  </m:oMath>
                </a14:m>
                <a:r>
                  <a:rPr lang="en-US" altLang="zh-CN" sz="2400" dirty="0">
                    <a:latin typeface="Times New Roman" panose="02020603050405020304" pitchFamily="18" charset="0"/>
                    <a:cs typeface="Times New Roman" panose="02020603050405020304" pitchFamily="18" charset="0"/>
                  </a:rPr>
                  <a:t>) selects the median of forecasts by N predictors.</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 trimmed mean (</a:t>
                </a:r>
                <a14:m>
                  <m:oMath xmlns:m="http://schemas.openxmlformats.org/officeDocument/2006/math">
                    <m:sSubSup>
                      <m:sSubSupPr>
                        <m:ctrlPr>
                          <a:rPr lang="zh-CN" altLang="zh-CN" sz="2400" i="1">
                            <a:latin typeface="Cambria Math" panose="02040503050406030204" pitchFamily="18" charset="0"/>
                            <a:cs typeface="Times New Roman" panose="02020603050405020304" pitchFamily="18" charset="0"/>
                          </a:rPr>
                        </m:ctrlPr>
                      </m:sSubSupPr>
                      <m:e>
                        <m:acc>
                          <m:accPr>
                            <m:chr m:val="̂"/>
                            <m:ctrlPr>
                              <a:rPr lang="zh-CN" altLang="zh-CN" sz="2400" i="1">
                                <a:latin typeface="Cambria Math" panose="02040503050406030204" pitchFamily="18" charset="0"/>
                                <a:cs typeface="Times New Roman" panose="02020603050405020304" pitchFamily="18" charset="0"/>
                              </a:rPr>
                            </m:ctrlPr>
                          </m:accPr>
                          <m:e>
                            <m:r>
                              <a:rPr lang="en-US" altLang="zh-CN" sz="2400">
                                <a:latin typeface="Cambria Math" panose="02040503050406030204" pitchFamily="18" charset="0"/>
                                <a:cs typeface="Times New Roman" panose="02020603050405020304" pitchFamily="18" charset="0"/>
                              </a:rPr>
                              <m:t>𝑟</m:t>
                            </m:r>
                          </m:e>
                        </m:acc>
                      </m:e>
                      <m:sub>
                        <m:r>
                          <a:rPr lang="en-US" altLang="zh-CN" sz="2400">
                            <a:latin typeface="Cambria Math" panose="02040503050406030204" pitchFamily="18" charset="0"/>
                            <a:cs typeface="Times New Roman" panose="02020603050405020304" pitchFamily="18" charset="0"/>
                          </a:rPr>
                          <m:t>𝑡</m:t>
                        </m:r>
                        <m:r>
                          <a:rPr lang="en-US" altLang="zh-CN" sz="2400">
                            <a:latin typeface="Cambria Math" panose="02040503050406030204" pitchFamily="18" charset="0"/>
                            <a:cs typeface="Times New Roman" panose="02020603050405020304" pitchFamily="18" charset="0"/>
                          </a:rPr>
                          <m:t>+1|</m:t>
                        </m:r>
                        <m:r>
                          <a:rPr lang="en-US" altLang="zh-CN" sz="2400">
                            <a:latin typeface="Cambria Math" panose="02040503050406030204" pitchFamily="18" charset="0"/>
                            <a:cs typeface="Times New Roman" panose="02020603050405020304" pitchFamily="18" charset="0"/>
                          </a:rPr>
                          <m:t>𝑡</m:t>
                        </m:r>
                      </m:sub>
                      <m:sup>
                        <m:r>
                          <a:rPr lang="en-US" altLang="zh-CN" sz="2400">
                            <a:latin typeface="Cambria Math" panose="02040503050406030204" pitchFamily="18" charset="0"/>
                            <a:cs typeface="Times New Roman" panose="02020603050405020304" pitchFamily="18" charset="0"/>
                          </a:rPr>
                          <m:t>𝑇𝐶</m:t>
                        </m:r>
                      </m:sup>
                    </m:sSubSup>
                  </m:oMath>
                </a14:m>
                <a:r>
                  <a:rPr lang="en-US" altLang="zh-CN" sz="2400" dirty="0">
                    <a:latin typeface="Times New Roman" panose="02020603050405020304" pitchFamily="18" charset="0"/>
                    <a:cs typeface="Times New Roman" panose="02020603050405020304" pitchFamily="18" charset="0"/>
                  </a:rPr>
                  <a:t>) combination forecast is the mean forecast by excluding the largest and smallest values of individual forecasts.</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B806D8CF-CD96-4A44-B032-78826D927FAF}"/>
                  </a:ext>
                </a:extLst>
              </p:cNvPr>
              <p:cNvSpPr>
                <a:spLocks noRot="1" noChangeAspect="1" noMove="1" noResize="1" noEditPoints="1" noAdjustHandles="1" noChangeArrowheads="1" noChangeShapeType="1" noTextEdit="1"/>
              </p:cNvSpPr>
              <p:nvPr/>
            </p:nvSpPr>
            <p:spPr>
              <a:xfrm>
                <a:off x="355002" y="2309522"/>
                <a:ext cx="8433996" cy="2461251"/>
              </a:xfrm>
              <a:prstGeom prst="rect">
                <a:avLst/>
              </a:prstGeom>
              <a:blipFill>
                <a:blip r:embed="rId3"/>
                <a:stretch>
                  <a:fillRect l="-1084" t="-990" b="-47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9340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sz="2400" dirty="0">
              <a:latin typeface="Times New Roman" panose="02020603050405020304" pitchFamily="18" charset="0"/>
              <a:ea typeface="+mn-ea"/>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B806D8CF-CD96-4A44-B032-78826D927FAF}"/>
                  </a:ext>
                </a:extLst>
              </p:cNvPr>
              <p:cNvSpPr/>
              <p:nvPr/>
            </p:nvSpPr>
            <p:spPr>
              <a:xfrm>
                <a:off x="355002" y="1416638"/>
                <a:ext cx="8433996" cy="2804422"/>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Iterated Combinations</a:t>
                </a:r>
              </a:p>
              <a:p>
                <a:endParaRPr lang="zh-CN" altLang="zh-CN" sz="24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A further combination of the combination forecasts of either </a:t>
                </a:r>
                <a14:m>
                  <m:oMath xmlns:m="http://schemas.openxmlformats.org/officeDocument/2006/math">
                    <m:sSubSup>
                      <m:sSubSupPr>
                        <m:ctrlPr>
                          <a:rPr lang="zh-CN" altLang="zh-CN" sz="2000" i="1">
                            <a:latin typeface="Cambria Math" panose="02040503050406030204" pitchFamily="18" charset="0"/>
                          </a:rPr>
                        </m:ctrlPr>
                      </m:sSubSupPr>
                      <m:e>
                        <m:acc>
                          <m:accPr>
                            <m:chr m:val="̂"/>
                            <m:ctrlPr>
                              <a:rPr lang="zh-CN" altLang="zh-CN" sz="2000" i="1">
                                <a:latin typeface="Cambria Math" panose="02040503050406030204" pitchFamily="18" charset="0"/>
                              </a:rPr>
                            </m:ctrlPr>
                          </m:accPr>
                          <m:e>
                            <m:r>
                              <a:rPr lang="en-US" altLang="zh-CN" sz="2000">
                                <a:latin typeface="Cambria Math" panose="02040503050406030204" pitchFamily="18" charset="0"/>
                              </a:rPr>
                              <m:t>𝑟</m:t>
                            </m:r>
                          </m:e>
                        </m:acc>
                      </m:e>
                      <m:sub>
                        <m:r>
                          <a:rPr lang="en-US" altLang="zh-CN" sz="2000">
                            <a:latin typeface="Cambria Math" panose="02040503050406030204" pitchFamily="18" charset="0"/>
                          </a:rPr>
                          <m:t>𝑡</m:t>
                        </m:r>
                        <m:r>
                          <a:rPr lang="en-US" altLang="zh-CN" sz="2000">
                            <a:latin typeface="Cambria Math" panose="02040503050406030204" pitchFamily="18" charset="0"/>
                          </a:rPr>
                          <m:t>+1|</m:t>
                        </m:r>
                        <m:r>
                          <a:rPr lang="en-US" altLang="zh-CN" sz="2000">
                            <a:latin typeface="Cambria Math" panose="02040503050406030204" pitchFamily="18" charset="0"/>
                          </a:rPr>
                          <m:t>𝑡</m:t>
                        </m:r>
                      </m:sub>
                      <m:sup>
                        <m:r>
                          <a:rPr lang="en-US" altLang="zh-CN" sz="2000">
                            <a:latin typeface="Cambria Math" panose="02040503050406030204" pitchFamily="18" charset="0"/>
                          </a:rPr>
                          <m:t>𝑀𝐶</m:t>
                        </m:r>
                      </m:sup>
                    </m:sSubSup>
                  </m:oMath>
                </a14:m>
                <a:r>
                  <a:rPr lang="en-US" altLang="zh-CN" sz="2000" dirty="0">
                    <a:latin typeface="Times New Roman" panose="02020603050405020304" pitchFamily="18" charset="0"/>
                    <a:cs typeface="Times New Roman" panose="02020603050405020304" pitchFamily="18" charset="0"/>
                  </a:rPr>
                  <a:t> or </a:t>
                </a:r>
                <a14:m>
                  <m:oMath xmlns:m="http://schemas.openxmlformats.org/officeDocument/2006/math">
                    <m:sSubSup>
                      <m:sSubSupPr>
                        <m:ctrlPr>
                          <a:rPr lang="zh-CN" altLang="zh-CN" sz="2000" i="1">
                            <a:latin typeface="Cambria Math" panose="02040503050406030204" pitchFamily="18" charset="0"/>
                          </a:rPr>
                        </m:ctrlPr>
                      </m:sSubSupPr>
                      <m:e>
                        <m:acc>
                          <m:accPr>
                            <m:chr m:val="̂"/>
                            <m:ctrlPr>
                              <a:rPr lang="zh-CN" altLang="zh-CN" sz="2000" i="1">
                                <a:latin typeface="Cambria Math" panose="02040503050406030204" pitchFamily="18" charset="0"/>
                              </a:rPr>
                            </m:ctrlPr>
                          </m:accPr>
                          <m:e>
                            <m:r>
                              <a:rPr lang="en-US" altLang="zh-CN" sz="2000">
                                <a:latin typeface="Cambria Math" panose="02040503050406030204" pitchFamily="18" charset="0"/>
                              </a:rPr>
                              <m:t>𝑟</m:t>
                            </m:r>
                          </m:e>
                        </m:acc>
                      </m:e>
                      <m:sub>
                        <m:r>
                          <a:rPr lang="en-US" altLang="zh-CN" sz="2000">
                            <a:latin typeface="Cambria Math" panose="02040503050406030204" pitchFamily="18" charset="0"/>
                          </a:rPr>
                          <m:t>𝑡</m:t>
                        </m:r>
                        <m:r>
                          <a:rPr lang="en-US" altLang="zh-CN" sz="2000">
                            <a:latin typeface="Cambria Math" panose="02040503050406030204" pitchFamily="18" charset="0"/>
                          </a:rPr>
                          <m:t>+1|</m:t>
                        </m:r>
                        <m:r>
                          <a:rPr lang="en-US" altLang="zh-CN" sz="2000">
                            <a:latin typeface="Cambria Math" panose="02040503050406030204" pitchFamily="18" charset="0"/>
                          </a:rPr>
                          <m:t>𝑡</m:t>
                        </m:r>
                      </m:sub>
                      <m:sup>
                        <m:r>
                          <a:rPr lang="en-US" altLang="zh-CN" sz="2000">
                            <a:latin typeface="Cambria Math" panose="02040503050406030204" pitchFamily="18" charset="0"/>
                          </a:rPr>
                          <m:t>𝐼𝑀𝐶</m:t>
                        </m:r>
                      </m:sup>
                    </m:sSubSup>
                  </m:oMath>
                </a14:m>
                <a:r>
                  <a:rPr lang="en-US" altLang="zh-CN" sz="2000" dirty="0">
                    <a:latin typeface="Times New Roman" panose="02020603050405020304" pitchFamily="18" charset="0"/>
                    <a:cs typeface="Times New Roman" panose="02020603050405020304" pitchFamily="18" charset="0"/>
                  </a:rPr>
                  <a:t> with </a:t>
                </a:r>
                <a14:m>
                  <m:oMath xmlns:m="http://schemas.openxmlformats.org/officeDocument/2006/math">
                    <m:sSub>
                      <m:sSubPr>
                        <m:ctrlPr>
                          <a:rPr lang="zh-CN" altLang="zh-CN" sz="2000" i="1">
                            <a:latin typeface="Cambria Math" panose="02040503050406030204" pitchFamily="18" charset="0"/>
                          </a:rPr>
                        </m:ctrlPr>
                      </m:sSubPr>
                      <m:e>
                        <m:acc>
                          <m:accPr>
                            <m:chr m:val="̅"/>
                            <m:ctrlPr>
                              <a:rPr lang="zh-CN" altLang="zh-CN" sz="2000" i="1">
                                <a:latin typeface="Cambria Math" panose="02040503050406030204" pitchFamily="18" charset="0"/>
                              </a:rPr>
                            </m:ctrlPr>
                          </m:accPr>
                          <m:e>
                            <m:r>
                              <a:rPr lang="en-US" altLang="zh-CN" sz="2000">
                                <a:latin typeface="Cambria Math" panose="02040503050406030204" pitchFamily="18" charset="0"/>
                              </a:rPr>
                              <m:t>𝑟</m:t>
                            </m:r>
                          </m:e>
                        </m:acc>
                      </m:e>
                      <m:sub>
                        <m:r>
                          <a:rPr lang="en-US" altLang="zh-CN" sz="2000">
                            <a:latin typeface="Cambria Math" panose="02040503050406030204" pitchFamily="18" charset="0"/>
                          </a:rPr>
                          <m:t>𝑡</m:t>
                        </m:r>
                      </m:sub>
                    </m:sSub>
                  </m:oMath>
                </a14:m>
                <a:r>
                  <a:rPr lang="en-US" altLang="zh-CN" sz="2000" dirty="0">
                    <a:latin typeface="Times New Roman" panose="02020603050405020304" pitchFamily="18" charset="0"/>
                    <a:cs typeface="Times New Roman" panose="02020603050405020304" pitchFamily="18" charset="0"/>
                  </a:rPr>
                  <a:t>, which is the sample mean of </a:t>
                </a: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𝑟</m:t>
                        </m:r>
                      </m:e>
                      <m:sub>
                        <m:r>
                          <a:rPr lang="en-US" altLang="zh-CN" sz="2000">
                            <a:latin typeface="Cambria Math" panose="02040503050406030204" pitchFamily="18" charset="0"/>
                          </a:rPr>
                          <m:t>𝑡</m:t>
                        </m:r>
                        <m:r>
                          <a:rPr lang="en-US" altLang="zh-CN" sz="2000">
                            <a:latin typeface="Cambria Math" panose="02040503050406030204" pitchFamily="18" charset="0"/>
                          </a:rPr>
                          <m:t>+1</m:t>
                        </m:r>
                      </m:sub>
                    </m:sSub>
                  </m:oMath>
                </a14:m>
                <a:r>
                  <a:rPr lang="en-US" altLang="zh-CN" sz="2000" dirty="0">
                    <a:latin typeface="Times New Roman" panose="02020603050405020304" pitchFamily="18" charset="0"/>
                    <a:cs typeface="Times New Roman" panose="02020603050405020304" pitchFamily="18" charset="0"/>
                  </a:rPr>
                  <a:t> using all observations till time t.</a:t>
                </a:r>
              </a:p>
              <a:p>
                <a:r>
                  <a:rPr lang="en-US" altLang="zh-CN" sz="2000" dirty="0">
                    <a:latin typeface="Times New Roman" panose="02020603050405020304" pitchFamily="18" charset="0"/>
                    <a:cs typeface="Times New Roman" panose="02020603050405020304" pitchFamily="18" charset="0"/>
                  </a:rPr>
                  <a:t>From a statistical standpoint, we are interested in a predictor of the following regression type:</a:t>
                </a:r>
                <a:endParaRPr lang="zh-CN" altLang="zh-CN" sz="2000" dirty="0"/>
              </a:p>
              <a:p>
                <a:endParaRPr lang="zh-CN" altLang="zh-CN" sz="2000" dirty="0">
                  <a:latin typeface="Times New Roman" panose="02020603050405020304" pitchFamily="18" charset="0"/>
                  <a:cs typeface="Times New Roman" panose="02020603050405020304" pitchFamily="18" charset="0"/>
                </a:endParaRPr>
              </a:p>
              <a:p>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B806D8CF-CD96-4A44-B032-78826D927FAF}"/>
                  </a:ext>
                </a:extLst>
              </p:cNvPr>
              <p:cNvSpPr>
                <a:spLocks noRot="1" noChangeAspect="1" noMove="1" noResize="1" noEditPoints="1" noAdjustHandles="1" noChangeArrowheads="1" noChangeShapeType="1" noTextEdit="1"/>
              </p:cNvSpPr>
              <p:nvPr/>
            </p:nvSpPr>
            <p:spPr>
              <a:xfrm>
                <a:off x="355002" y="1416638"/>
                <a:ext cx="8433996" cy="2804422"/>
              </a:xfrm>
              <a:prstGeom prst="rect">
                <a:avLst/>
              </a:prstGeom>
              <a:blipFill>
                <a:blip r:embed="rId3"/>
                <a:stretch>
                  <a:fillRect l="-1084" t="-1739" r="-289"/>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16C7AE9C-B38B-4687-9FBC-B9811309F538}"/>
              </a:ext>
            </a:extLst>
          </p:cNvPr>
          <p:cNvPicPr/>
          <p:nvPr/>
        </p:nvPicPr>
        <p:blipFill>
          <a:blip r:embed="rId4"/>
          <a:stretch>
            <a:fillRect/>
          </a:stretch>
        </p:blipFill>
        <p:spPr>
          <a:xfrm>
            <a:off x="2131806" y="3325828"/>
            <a:ext cx="3509459" cy="723043"/>
          </a:xfrm>
          <a:prstGeom prst="rect">
            <a:avLst/>
          </a:prstGeom>
        </p:spPr>
      </p:pic>
      <p:pic>
        <p:nvPicPr>
          <p:cNvPr id="9" name="图片 8">
            <a:extLst>
              <a:ext uri="{FF2B5EF4-FFF2-40B4-BE49-F238E27FC236}">
                <a16:creationId xmlns:a16="http://schemas.microsoft.com/office/drawing/2014/main" id="{9BE82D98-7BFD-44E8-8FFB-1CECCEC4100D}"/>
              </a:ext>
            </a:extLst>
          </p:cNvPr>
          <p:cNvPicPr/>
          <p:nvPr/>
        </p:nvPicPr>
        <p:blipFill rotWithShape="1">
          <a:blip r:embed="rId5"/>
          <a:srcRect b="37501"/>
          <a:stretch/>
        </p:blipFill>
        <p:spPr>
          <a:xfrm>
            <a:off x="2131806" y="5069748"/>
            <a:ext cx="4527177" cy="561027"/>
          </a:xfrm>
          <a:prstGeom prst="rect">
            <a:avLst/>
          </a:prstGeom>
        </p:spPr>
      </p:pic>
      <p:sp>
        <p:nvSpPr>
          <p:cNvPr id="11" name="矩形 10">
            <a:extLst>
              <a:ext uri="{FF2B5EF4-FFF2-40B4-BE49-F238E27FC236}">
                <a16:creationId xmlns:a16="http://schemas.microsoft.com/office/drawing/2014/main" id="{FD68AD05-4A4E-4317-8A46-7F97C050B9EE}"/>
              </a:ext>
            </a:extLst>
          </p:cNvPr>
          <p:cNvSpPr/>
          <p:nvPr/>
        </p:nvSpPr>
        <p:spPr>
          <a:xfrm>
            <a:off x="567466" y="5958061"/>
            <a:ext cx="8009068" cy="400110"/>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because it has an interesting portfolio diversification interpretation.</a:t>
            </a:r>
            <a:endParaRPr lang="zh-CN"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873F8650-EED0-468A-98E2-B0493A67458F}"/>
                  </a:ext>
                </a:extLst>
              </p:cNvPr>
              <p:cNvSpPr/>
              <p:nvPr/>
            </p:nvSpPr>
            <p:spPr>
              <a:xfrm>
                <a:off x="355002" y="4221060"/>
                <a:ext cx="8947227" cy="70788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𝑢</m:t>
                        </m:r>
                      </m:e>
                      <m:sub>
                        <m:r>
                          <a:rPr lang="en-US" altLang="zh-CN" sz="2000">
                            <a:latin typeface="Cambria Math" panose="02040503050406030204" pitchFamily="18" charset="0"/>
                            <a:cs typeface="Times New Roman" panose="02020603050405020304" pitchFamily="18" charset="0"/>
                          </a:rPr>
                          <m:t>𝑡</m:t>
                        </m:r>
                        <m:r>
                          <a:rPr lang="en-US" altLang="zh-CN" sz="2000">
                            <a:latin typeface="Cambria Math" panose="02040503050406030204" pitchFamily="18" charset="0"/>
                            <a:cs typeface="Times New Roman" panose="02020603050405020304" pitchFamily="18" charset="0"/>
                          </a:rPr>
                          <m:t>+1</m:t>
                        </m:r>
                      </m:sub>
                    </m:sSub>
                  </m:oMath>
                </a14:m>
                <a:r>
                  <a:rPr lang="en-US" altLang="zh-CN" sz="2000" dirty="0">
                    <a:latin typeface="Times New Roman" panose="02020603050405020304" pitchFamily="18" charset="0"/>
                    <a:cs typeface="Times New Roman" panose="02020603050405020304" pitchFamily="18" charset="0"/>
                  </a:rPr>
                  <a:t> is the noise. Instead of using the bivariate regression, we use the constrained version:</a:t>
                </a:r>
                <a:endParaRPr lang="zh-CN" altLang="zh-CN" sz="2000" dirty="0">
                  <a:latin typeface="Times New Roman" panose="02020603050405020304" pitchFamily="18" charset="0"/>
                  <a:cs typeface="Times New Roman" panose="02020603050405020304" pitchFamily="18" charset="0"/>
                </a:endParaRPr>
              </a:p>
            </p:txBody>
          </p:sp>
        </mc:Choice>
        <mc:Fallback xmlns="">
          <p:sp>
            <p:nvSpPr>
              <p:cNvPr id="14" name="矩形 13">
                <a:extLst>
                  <a:ext uri="{FF2B5EF4-FFF2-40B4-BE49-F238E27FC236}">
                    <a16:creationId xmlns:a16="http://schemas.microsoft.com/office/drawing/2014/main" id="{873F8650-EED0-468A-98E2-B0493A67458F}"/>
                  </a:ext>
                </a:extLst>
              </p:cNvPr>
              <p:cNvSpPr>
                <a:spLocks noRot="1" noChangeAspect="1" noMove="1" noResize="1" noEditPoints="1" noAdjustHandles="1" noChangeArrowheads="1" noChangeShapeType="1" noTextEdit="1"/>
              </p:cNvSpPr>
              <p:nvPr/>
            </p:nvSpPr>
            <p:spPr>
              <a:xfrm>
                <a:off x="355002" y="4221060"/>
                <a:ext cx="8947227" cy="707886"/>
              </a:xfrm>
              <a:prstGeom prst="rect">
                <a:avLst/>
              </a:prstGeom>
              <a:blipFill>
                <a:blip r:embed="rId6"/>
                <a:stretch>
                  <a:fillRect l="-681" t="-4274" b="-136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3211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sz="2400" dirty="0">
              <a:latin typeface="Times New Roman" panose="02020603050405020304" pitchFamily="18" charset="0"/>
              <a:ea typeface="+mn-ea"/>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B806D8CF-CD96-4A44-B032-78826D927FAF}"/>
              </a:ext>
            </a:extLst>
          </p:cNvPr>
          <p:cNvSpPr/>
          <p:nvPr/>
        </p:nvSpPr>
        <p:spPr>
          <a:xfrm>
            <a:off x="172122" y="1836186"/>
            <a:ext cx="8433996"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Iterated Mean Combination (IMC) forecast</a:t>
            </a:r>
            <a:endParaRPr lang="zh-CN" altLang="zh-CN" sz="24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1811F8C2-9768-4BC8-8EAC-EDFC826D4BDB}"/>
              </a:ext>
            </a:extLst>
          </p:cNvPr>
          <p:cNvPicPr/>
          <p:nvPr/>
        </p:nvPicPr>
        <p:blipFill rotWithShape="1">
          <a:blip r:embed="rId3"/>
          <a:srcRect t="-1" b="14516"/>
          <a:stretch/>
        </p:blipFill>
        <p:spPr bwMode="auto">
          <a:xfrm>
            <a:off x="1449817" y="2720875"/>
            <a:ext cx="4111886" cy="910436"/>
          </a:xfrm>
          <a:prstGeom prst="rect">
            <a:avLst/>
          </a:prstGeom>
          <a:ln>
            <a:noFill/>
          </a:ln>
          <a:extLst>
            <a:ext uri="{53640926-AAD7-44D8-BBD7-CCE9431645EC}">
              <a14:shadowObscured xmlns:a14="http://schemas.microsoft.com/office/drawing/2010/main"/>
            </a:ext>
          </a:extLst>
        </p:spPr>
      </p:pic>
      <p:pic>
        <p:nvPicPr>
          <p:cNvPr id="9" name="图片 8">
            <a:extLst>
              <a:ext uri="{FF2B5EF4-FFF2-40B4-BE49-F238E27FC236}">
                <a16:creationId xmlns:a16="http://schemas.microsoft.com/office/drawing/2014/main" id="{BB1562D0-3192-45E8-A6A6-DD553953FF61}"/>
              </a:ext>
            </a:extLst>
          </p:cNvPr>
          <p:cNvPicPr/>
          <p:nvPr/>
        </p:nvPicPr>
        <p:blipFill rotWithShape="1">
          <a:blip r:embed="rId4"/>
          <a:srcRect b="20360"/>
          <a:stretch/>
        </p:blipFill>
        <p:spPr>
          <a:xfrm>
            <a:off x="2123907" y="5232409"/>
            <a:ext cx="4255378" cy="781116"/>
          </a:xfrm>
          <a:prstGeom prst="rect">
            <a:avLst/>
          </a:prstGeom>
        </p:spPr>
      </p:pic>
      <p:sp>
        <p:nvSpPr>
          <p:cNvPr id="10" name="矩形 9">
            <a:extLst>
              <a:ext uri="{FF2B5EF4-FFF2-40B4-BE49-F238E27FC236}">
                <a16:creationId xmlns:a16="http://schemas.microsoft.com/office/drawing/2014/main" id="{C4CCCA2C-E1F4-4424-B91C-ABCFD84E067E}"/>
              </a:ext>
            </a:extLst>
          </p:cNvPr>
          <p:cNvSpPr/>
          <p:nvPr/>
        </p:nvSpPr>
        <p:spPr>
          <a:xfrm>
            <a:off x="175096" y="4462372"/>
            <a:ext cx="6661328"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Iterated Weighted Combination (IWC) forecast</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84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18</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5152913" y="2294133"/>
            <a:ext cx="3818966" cy="317009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Individual predictors have varying predictive power and each of these predictors contains information in different dimensions for returns of bonds with distinct quality and premium components.</a:t>
            </a:r>
          </a:p>
          <a:p>
            <a:r>
              <a:rPr lang="en-US" altLang="zh-CN" sz="2000" dirty="0">
                <a:latin typeface="Times New Roman" panose="02020603050405020304" pitchFamily="18" charset="0"/>
                <a:cs typeface="Times New Roman" panose="02020603050405020304" pitchFamily="18" charset="0"/>
              </a:rPr>
              <a:t>There is considerable room for combining individual forecasts to increase the predictive power of the model.</a:t>
            </a:r>
            <a:endParaRPr lang="zh-CN" altLang="zh-CN" dirty="0"/>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In-sample test</a:t>
            </a:r>
            <a:endParaRPr lang="en-US" altLang="zh-CN" sz="2400"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pic>
        <p:nvPicPr>
          <p:cNvPr id="10" name="图片 9">
            <a:extLst>
              <a:ext uri="{FF2B5EF4-FFF2-40B4-BE49-F238E27FC236}">
                <a16:creationId xmlns:a16="http://schemas.microsoft.com/office/drawing/2014/main" id="{652F0E44-681E-445B-98FF-65719FFE3C3B}"/>
              </a:ext>
            </a:extLst>
          </p:cNvPr>
          <p:cNvPicPr/>
          <p:nvPr/>
        </p:nvPicPr>
        <p:blipFill rotWithShape="1">
          <a:blip r:embed="rId3"/>
          <a:srcRect r="5456"/>
          <a:stretch/>
        </p:blipFill>
        <p:spPr>
          <a:xfrm rot="5400000">
            <a:off x="-822705" y="1982987"/>
            <a:ext cx="5658012" cy="3818965"/>
          </a:xfrm>
          <a:prstGeom prst="rect">
            <a:avLst/>
          </a:prstGeom>
        </p:spPr>
      </p:pic>
      <p:sp>
        <p:nvSpPr>
          <p:cNvPr id="2" name="矩形 1">
            <a:extLst>
              <a:ext uri="{FF2B5EF4-FFF2-40B4-BE49-F238E27FC236}">
                <a16:creationId xmlns:a16="http://schemas.microsoft.com/office/drawing/2014/main" id="{0F37EABF-9459-4F0C-9824-35D03306A7F8}"/>
              </a:ext>
            </a:extLst>
          </p:cNvPr>
          <p:cNvSpPr/>
          <p:nvPr/>
        </p:nvSpPr>
        <p:spPr>
          <a:xfrm>
            <a:off x="96818" y="5432615"/>
            <a:ext cx="3980331" cy="1714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66EAFC8-3ECC-408E-8344-384FA2E4A957}"/>
              </a:ext>
            </a:extLst>
          </p:cNvPr>
          <p:cNvSpPr/>
          <p:nvPr/>
        </p:nvSpPr>
        <p:spPr>
          <a:xfrm>
            <a:off x="172121" y="4315219"/>
            <a:ext cx="3980331" cy="1714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3096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0752C13-445E-471C-8B36-E3C0D5840649}"/>
              </a:ext>
            </a:extLst>
          </p:cNvPr>
          <p:cNvPicPr/>
          <p:nvPr/>
        </p:nvPicPr>
        <p:blipFill rotWithShape="1">
          <a:blip r:embed="rId3"/>
          <a:srcRect t="2379" b="39686"/>
          <a:stretch/>
        </p:blipFill>
        <p:spPr>
          <a:xfrm>
            <a:off x="914401" y="957942"/>
            <a:ext cx="6669740" cy="4173456"/>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19</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143332" y="5340688"/>
            <a:ext cx="9000668" cy="1015663"/>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Consistent with the literature, combination forecasts are valuable in combining the information. Furthermore, the MC and WC appear to perform the best among the four combination methods. </a:t>
            </a:r>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In-sample test</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sp>
        <p:nvSpPr>
          <p:cNvPr id="10" name="矩形 9">
            <a:extLst>
              <a:ext uri="{FF2B5EF4-FFF2-40B4-BE49-F238E27FC236}">
                <a16:creationId xmlns:a16="http://schemas.microsoft.com/office/drawing/2014/main" id="{2C8663F1-BBB0-48BD-9AAD-071373A303E3}"/>
              </a:ext>
            </a:extLst>
          </p:cNvPr>
          <p:cNvSpPr/>
          <p:nvPr/>
        </p:nvSpPr>
        <p:spPr>
          <a:xfrm>
            <a:off x="1936375" y="2536317"/>
            <a:ext cx="2560321" cy="11769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2542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186C8BC-AF61-4659-B4C6-F879FC30702C}"/>
              </a:ext>
            </a:extLst>
          </p:cNvPr>
          <p:cNvSpPr>
            <a:spLocks noGrp="1"/>
          </p:cNvSpPr>
          <p:nvPr>
            <p:ph type="dt" sz="half" idx="10"/>
          </p:nvPr>
        </p:nvSpPr>
        <p:spPr/>
        <p:txBody>
          <a:bodyPr/>
          <a:lstStyle/>
          <a:p>
            <a:fld id="{82228CA5-696D-4CB3-8923-6E0B31A6AEF9}" type="datetime1">
              <a:rPr lang="zh-CN" altLang="en-US" smtClean="0"/>
              <a:t>2020/6/12</a:t>
            </a:fld>
            <a:endParaRPr lang="zh-CN" altLang="en-US"/>
          </a:p>
        </p:txBody>
      </p:sp>
      <p:sp>
        <p:nvSpPr>
          <p:cNvPr id="5" name="灯片编号占位符 4">
            <a:extLst>
              <a:ext uri="{FF2B5EF4-FFF2-40B4-BE49-F238E27FC236}">
                <a16:creationId xmlns:a16="http://schemas.microsoft.com/office/drawing/2014/main" id="{7FA84D4B-54F4-4D72-BB3B-A7AD1A9770E8}"/>
              </a:ext>
            </a:extLst>
          </p:cNvPr>
          <p:cNvSpPr>
            <a:spLocks noGrp="1"/>
          </p:cNvSpPr>
          <p:nvPr>
            <p:ph type="sldNum" sz="quarter" idx="12"/>
          </p:nvPr>
        </p:nvSpPr>
        <p:spPr/>
        <p:txBody>
          <a:bodyPr/>
          <a:lstStyle/>
          <a:p>
            <a:fld id="{56682430-6088-448C-9E69-CB0F29779420}" type="slidenum">
              <a:rPr lang="zh-CN" altLang="en-US" smtClean="0"/>
              <a:t>2</a:t>
            </a:fld>
            <a:endParaRPr lang="zh-CN" altLang="en-US"/>
          </a:p>
        </p:txBody>
      </p:sp>
      <p:sp>
        <p:nvSpPr>
          <p:cNvPr id="6" name="标题 1">
            <a:extLst>
              <a:ext uri="{FF2B5EF4-FFF2-40B4-BE49-F238E27FC236}">
                <a16:creationId xmlns:a16="http://schemas.microsoft.com/office/drawing/2014/main" id="{274A4021-B06A-4104-834D-5E0A3A8A6BC6}"/>
              </a:ext>
            </a:extLst>
          </p:cNvPr>
          <p:cNvSpPr>
            <a:spLocks noGrp="1"/>
          </p:cNvSpPr>
          <p:nvPr>
            <p:ph type="title"/>
          </p:nvPr>
        </p:nvSpPr>
        <p:spPr>
          <a:xfrm>
            <a:off x="495011" y="282500"/>
            <a:ext cx="7886700" cy="1325563"/>
          </a:xfrm>
        </p:spPr>
        <p:txBody>
          <a:bodyPr>
            <a:normAutofit/>
          </a:bodyPr>
          <a:lstStyle/>
          <a:p>
            <a:pPr>
              <a:lnSpc>
                <a:spcPct val="120000"/>
              </a:lnSpc>
            </a:pPr>
            <a:r>
              <a:rPr lang="en-US" altLang="zh-CN" sz="5000" dirty="0">
                <a:latin typeface="+mn-lt"/>
                <a:ea typeface="+mn-ea"/>
                <a:cs typeface="+mn-ea"/>
                <a:sym typeface="+mn-lt"/>
              </a:rPr>
              <a:t>Outline</a:t>
            </a:r>
            <a:endParaRPr lang="zh-CN" altLang="en-US" sz="5000" dirty="0">
              <a:latin typeface="+mn-lt"/>
              <a:ea typeface="+mn-ea"/>
              <a:cs typeface="+mn-ea"/>
              <a:sym typeface="+mn-lt"/>
            </a:endParaRPr>
          </a:p>
        </p:txBody>
      </p:sp>
      <p:sp>
        <p:nvSpPr>
          <p:cNvPr id="7" name="内容占位符 2">
            <a:extLst>
              <a:ext uri="{FF2B5EF4-FFF2-40B4-BE49-F238E27FC236}">
                <a16:creationId xmlns:a16="http://schemas.microsoft.com/office/drawing/2014/main" id="{99FAF7A5-7EFB-4200-BAFE-4DAAC0E8D8B8}"/>
              </a:ext>
            </a:extLst>
          </p:cNvPr>
          <p:cNvSpPr>
            <a:spLocks noGrp="1"/>
          </p:cNvSpPr>
          <p:nvPr>
            <p:ph idx="1"/>
          </p:nvPr>
        </p:nvSpPr>
        <p:spPr>
          <a:xfrm>
            <a:off x="762289" y="1608063"/>
            <a:ext cx="7619423" cy="4351338"/>
          </a:xfrm>
        </p:spPr>
        <p:txBody>
          <a:bodyPr>
            <a:normAutofit/>
          </a:bodyPr>
          <a:lstStyle/>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Introduction</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Research design</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Empirical result</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Conclusion</a:t>
            </a:r>
          </a:p>
          <a:p>
            <a:pPr marL="514350" indent="-514350">
              <a:lnSpc>
                <a:spcPct val="120000"/>
              </a:lnSpc>
              <a:spcBef>
                <a:spcPct val="0"/>
              </a:spcBef>
              <a:buFont typeface="+mj-lt"/>
              <a:buAutoNum type="arabicPeriod"/>
            </a:pPr>
            <a:endParaRPr lang="zh-CN" altLang="en-US" sz="2800" dirty="0">
              <a:cs typeface="+mn-ea"/>
              <a:sym typeface="+mn-lt"/>
            </a:endParaRPr>
          </a:p>
        </p:txBody>
      </p:sp>
    </p:spTree>
    <p:extLst>
      <p:ext uri="{BB962C8B-B14F-4D97-AF65-F5344CB8AC3E}">
        <p14:creationId xmlns:p14="http://schemas.microsoft.com/office/powerpoint/2010/main" val="2700425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0752C13-445E-471C-8B36-E3C0D5840649}"/>
              </a:ext>
            </a:extLst>
          </p:cNvPr>
          <p:cNvPicPr/>
          <p:nvPr/>
        </p:nvPicPr>
        <p:blipFill rotWithShape="1">
          <a:blip r:embed="rId3"/>
          <a:srcRect t="2379" b="39686"/>
          <a:stretch/>
        </p:blipFill>
        <p:spPr>
          <a:xfrm>
            <a:off x="914401" y="957942"/>
            <a:ext cx="6669740" cy="3958303"/>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20</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143332" y="5546114"/>
            <a:ext cx="9000668" cy="70788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As shown in the right panel of the table, each of the four iterated combination forecasts has a substantially higher R2 than its respective combination counterpart.</a:t>
            </a:r>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In-sample test</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sp>
        <p:nvSpPr>
          <p:cNvPr id="10" name="矩形 9">
            <a:extLst>
              <a:ext uri="{FF2B5EF4-FFF2-40B4-BE49-F238E27FC236}">
                <a16:creationId xmlns:a16="http://schemas.microsoft.com/office/drawing/2014/main" id="{2C8663F1-BBB0-48BD-9AAD-071373A303E3}"/>
              </a:ext>
            </a:extLst>
          </p:cNvPr>
          <p:cNvSpPr/>
          <p:nvPr/>
        </p:nvSpPr>
        <p:spPr>
          <a:xfrm>
            <a:off x="4643666" y="2485048"/>
            <a:ext cx="2807746" cy="11049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8293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21</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71666" y="1997839"/>
            <a:ext cx="9000668" cy="2862322"/>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We now compare the IWC forecast with three major alternative forecasts in the literature. </a:t>
            </a:r>
          </a:p>
          <a:p>
            <a:r>
              <a:rPr lang="en-US" altLang="zh-CN" sz="2000" dirty="0">
                <a:latin typeface="Times New Roman" panose="02020603050405020304" pitchFamily="18" charset="0"/>
                <a:cs typeface="Times New Roman" panose="02020603050405020304" pitchFamily="18" charset="0"/>
              </a:rPr>
              <a:t>The first is the PCA forecast that is based on the first principal component of all predictors. </a:t>
            </a:r>
          </a:p>
          <a:p>
            <a:r>
              <a:rPr lang="en-US" altLang="zh-CN" sz="2000" dirty="0">
                <a:latin typeface="Times New Roman" panose="02020603050405020304" pitchFamily="18" charset="0"/>
                <a:cs typeface="Times New Roman" panose="02020603050405020304" pitchFamily="18" charset="0"/>
              </a:rPr>
              <a:t>The second is the FF model (</a:t>
            </a:r>
            <a:r>
              <a:rPr lang="en-US" altLang="zh-CN" sz="2000" dirty="0" err="1">
                <a:latin typeface="Times New Roman" panose="02020603050405020304" pitchFamily="18" charset="0"/>
                <a:cs typeface="Times New Roman" panose="02020603050405020304" pitchFamily="18" charset="0"/>
              </a:rPr>
              <a:t>Fama</a:t>
            </a:r>
            <a:r>
              <a:rPr lang="en-US" altLang="zh-CN" sz="2000" dirty="0">
                <a:latin typeface="Times New Roman" panose="02020603050405020304" pitchFamily="18" charset="0"/>
                <a:cs typeface="Times New Roman" panose="02020603050405020304" pitchFamily="18" charset="0"/>
              </a:rPr>
              <a:t> and French 1989) model that uses default spreads and term spreads as predictors.</a:t>
            </a:r>
          </a:p>
          <a:p>
            <a:r>
              <a:rPr lang="en-US" altLang="zh-CN" sz="2000" dirty="0">
                <a:latin typeface="Times New Roman" panose="02020603050405020304" pitchFamily="18" charset="0"/>
                <a:cs typeface="Times New Roman" panose="02020603050405020304" pitchFamily="18" charset="0"/>
              </a:rPr>
              <a:t>The third is the Greenwood–Hanson (2013) model (hereafter referred to as GH) that uses the Treasury bill rates, lagged high-yield bond returns, and the issuer quality ratio as predictors.</a:t>
            </a:r>
            <a:endParaRPr lang="zh-CN" altLang="zh-CN" dirty="0"/>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In-sample test</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spTree>
    <p:extLst>
      <p:ext uri="{BB962C8B-B14F-4D97-AF65-F5344CB8AC3E}">
        <p14:creationId xmlns:p14="http://schemas.microsoft.com/office/powerpoint/2010/main" val="651954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11E02BE-835A-47D2-AC03-B74F1727A432}"/>
              </a:ext>
            </a:extLst>
          </p:cNvPr>
          <p:cNvGrpSpPr/>
          <p:nvPr/>
        </p:nvGrpSpPr>
        <p:grpSpPr>
          <a:xfrm>
            <a:off x="1097281" y="957943"/>
            <a:ext cx="6178251" cy="3861479"/>
            <a:chOff x="1280160" y="957943"/>
            <a:chExt cx="5177789" cy="3551277"/>
          </a:xfrm>
        </p:grpSpPr>
        <p:pic>
          <p:nvPicPr>
            <p:cNvPr id="9" name="图片 8">
              <a:extLst>
                <a:ext uri="{FF2B5EF4-FFF2-40B4-BE49-F238E27FC236}">
                  <a16:creationId xmlns:a16="http://schemas.microsoft.com/office/drawing/2014/main" id="{C00EB968-2CEE-4826-A703-609ABD9BB785}"/>
                </a:ext>
              </a:extLst>
            </p:cNvPr>
            <p:cNvPicPr/>
            <p:nvPr/>
          </p:nvPicPr>
          <p:blipFill rotWithShape="1">
            <a:blip r:embed="rId3"/>
            <a:srcRect t="2369" b="38821"/>
            <a:stretch/>
          </p:blipFill>
          <p:spPr>
            <a:xfrm>
              <a:off x="2036728" y="957943"/>
              <a:ext cx="4421221" cy="3551277"/>
            </a:xfrm>
            <a:prstGeom prst="rect">
              <a:avLst/>
            </a:prstGeom>
          </p:spPr>
        </p:pic>
        <p:pic>
          <p:nvPicPr>
            <p:cNvPr id="10" name="图片 9">
              <a:extLst>
                <a:ext uri="{FF2B5EF4-FFF2-40B4-BE49-F238E27FC236}">
                  <a16:creationId xmlns:a16="http://schemas.microsoft.com/office/drawing/2014/main" id="{7068F117-B098-45E6-BF6A-A4594D1AE8D1}"/>
                </a:ext>
              </a:extLst>
            </p:cNvPr>
            <p:cNvPicPr/>
            <p:nvPr/>
          </p:nvPicPr>
          <p:blipFill rotWithShape="1">
            <a:blip r:embed="rId4"/>
            <a:srcRect t="19566" r="84407" b="39686"/>
            <a:stretch/>
          </p:blipFill>
          <p:spPr>
            <a:xfrm>
              <a:off x="1280160" y="1943148"/>
              <a:ext cx="756568" cy="2544550"/>
            </a:xfrm>
            <a:prstGeom prst="rect">
              <a:avLst/>
            </a:prstGeom>
          </p:spPr>
        </p:pic>
      </p:grpSp>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22</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143332" y="5032912"/>
            <a:ext cx="9000668"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FF model performs well with an average in-sample R2 of 4% for the monthly forecast and 8.52% for the quarterly forecast.</a:t>
            </a:r>
          </a:p>
          <a:p>
            <a:r>
              <a:rPr lang="en-US" altLang="zh-CN" sz="2000" dirty="0">
                <a:latin typeface="Times New Roman" panose="02020603050405020304" pitchFamily="18" charset="0"/>
                <a:cs typeface="Times New Roman" panose="02020603050405020304" pitchFamily="18" charset="0"/>
              </a:rPr>
              <a:t>the GH model does not perform better than FF even in the in-sample forecast.</a:t>
            </a:r>
          </a:p>
          <a:p>
            <a:r>
              <a:rPr lang="en-US" altLang="zh-CN" sz="2000" dirty="0">
                <a:latin typeface="Times New Roman" panose="02020603050405020304" pitchFamily="18" charset="0"/>
                <a:cs typeface="Times New Roman" panose="02020603050405020304" pitchFamily="18" charset="0"/>
              </a:rPr>
              <a:t>The principal component predictor PCA has poor performance too.</a:t>
            </a:r>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In-sample test</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sp>
        <p:nvSpPr>
          <p:cNvPr id="11" name="矩形 10">
            <a:extLst>
              <a:ext uri="{FF2B5EF4-FFF2-40B4-BE49-F238E27FC236}">
                <a16:creationId xmlns:a16="http://schemas.microsoft.com/office/drawing/2014/main" id="{BDF3CB7D-3899-4291-B11B-EF485A94C6A1}"/>
              </a:ext>
            </a:extLst>
          </p:cNvPr>
          <p:cNvSpPr/>
          <p:nvPr/>
        </p:nvSpPr>
        <p:spPr>
          <a:xfrm>
            <a:off x="2000034" y="2344342"/>
            <a:ext cx="1474686" cy="11049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4232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11E02BE-835A-47D2-AC03-B74F1727A432}"/>
              </a:ext>
            </a:extLst>
          </p:cNvPr>
          <p:cNvGrpSpPr/>
          <p:nvPr/>
        </p:nvGrpSpPr>
        <p:grpSpPr>
          <a:xfrm>
            <a:off x="1000460" y="957943"/>
            <a:ext cx="6207163" cy="3976370"/>
            <a:chOff x="1280160" y="957943"/>
            <a:chExt cx="5177789" cy="3551277"/>
          </a:xfrm>
        </p:grpSpPr>
        <p:pic>
          <p:nvPicPr>
            <p:cNvPr id="9" name="图片 8">
              <a:extLst>
                <a:ext uri="{FF2B5EF4-FFF2-40B4-BE49-F238E27FC236}">
                  <a16:creationId xmlns:a16="http://schemas.microsoft.com/office/drawing/2014/main" id="{C00EB968-2CEE-4826-A703-609ABD9BB785}"/>
                </a:ext>
              </a:extLst>
            </p:cNvPr>
            <p:cNvPicPr/>
            <p:nvPr/>
          </p:nvPicPr>
          <p:blipFill rotWithShape="1">
            <a:blip r:embed="rId3"/>
            <a:srcRect t="2369" b="38821"/>
            <a:stretch/>
          </p:blipFill>
          <p:spPr>
            <a:xfrm>
              <a:off x="2036728" y="957943"/>
              <a:ext cx="4421221" cy="3551277"/>
            </a:xfrm>
            <a:prstGeom prst="rect">
              <a:avLst/>
            </a:prstGeom>
          </p:spPr>
        </p:pic>
        <p:pic>
          <p:nvPicPr>
            <p:cNvPr id="10" name="图片 9">
              <a:extLst>
                <a:ext uri="{FF2B5EF4-FFF2-40B4-BE49-F238E27FC236}">
                  <a16:creationId xmlns:a16="http://schemas.microsoft.com/office/drawing/2014/main" id="{7068F117-B098-45E6-BF6A-A4594D1AE8D1}"/>
                </a:ext>
              </a:extLst>
            </p:cNvPr>
            <p:cNvPicPr/>
            <p:nvPr/>
          </p:nvPicPr>
          <p:blipFill rotWithShape="1">
            <a:blip r:embed="rId4"/>
            <a:srcRect t="19566" r="84407" b="39686"/>
            <a:stretch/>
          </p:blipFill>
          <p:spPr>
            <a:xfrm>
              <a:off x="1280160" y="1943148"/>
              <a:ext cx="756568" cy="2544550"/>
            </a:xfrm>
            <a:prstGeom prst="rect">
              <a:avLst/>
            </a:prstGeom>
          </p:spPr>
        </p:pic>
      </p:grpSp>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23</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143332" y="5282492"/>
            <a:ext cx="9000668"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last column for each forecast horizon in the right panel reports the difference in the R2 values between the prediction using the IWC predictor and that using the FF model, to further highlight the improvement of the IWC.</a:t>
            </a:r>
          </a:p>
          <a:p>
            <a:r>
              <a:rPr lang="en-US" altLang="zh-CN" sz="2000" dirty="0">
                <a:latin typeface="Times New Roman" panose="02020603050405020304" pitchFamily="18" charset="0"/>
                <a:cs typeface="Times New Roman" panose="02020603050405020304" pitchFamily="18" charset="0"/>
              </a:rPr>
              <a:t>The superior performance of the IWC is robust across ratings and maturities</a:t>
            </a:r>
            <a:endParaRPr lang="zh-CN" altLang="zh-CN" dirty="0"/>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In-sample test</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sp>
        <p:nvSpPr>
          <p:cNvPr id="11" name="矩形 10">
            <a:extLst>
              <a:ext uri="{FF2B5EF4-FFF2-40B4-BE49-F238E27FC236}">
                <a16:creationId xmlns:a16="http://schemas.microsoft.com/office/drawing/2014/main" id="{C943CCA6-6927-432F-B80D-0D0A2E262E1F}"/>
              </a:ext>
            </a:extLst>
          </p:cNvPr>
          <p:cNvSpPr/>
          <p:nvPr/>
        </p:nvSpPr>
        <p:spPr>
          <a:xfrm>
            <a:off x="3496235" y="2181087"/>
            <a:ext cx="505610" cy="14765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2542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24</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483422" y="1927339"/>
            <a:ext cx="8031928"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Welch and Goyal (2008) argue forcefully that in-sample predictability can be due to overfitting, and out-of- sample forecasting is a more stringent test of return predictability. Henceforth, we shall focus on out-of-sample results in the remaining analysis.</a:t>
            </a:r>
            <a:endParaRPr lang="zh-CN" altLang="zh-CN" dirty="0"/>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rPr>
              <a:t>Out-of- sample</a:t>
            </a:r>
            <a:r>
              <a:rPr lang="en-US" altLang="zh-CN" sz="2400" dirty="0">
                <a:latin typeface="Times New Roman" panose="02020603050405020304" pitchFamily="18" charset="0"/>
                <a:cs typeface="Times New Roman" panose="02020603050405020304" pitchFamily="18" charset="0"/>
                <a:sym typeface="+mn-lt"/>
              </a:rPr>
              <a:t> test</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spTree>
    <p:extLst>
      <p:ext uri="{BB962C8B-B14F-4D97-AF65-F5344CB8AC3E}">
        <p14:creationId xmlns:p14="http://schemas.microsoft.com/office/powerpoint/2010/main" val="2130951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E7052F6-7B0F-4F2C-8BB1-B5FA652F8740}"/>
              </a:ext>
            </a:extLst>
          </p:cNvPr>
          <p:cNvPicPr/>
          <p:nvPr/>
        </p:nvPicPr>
        <p:blipFill rotWithShape="1">
          <a:blip r:embed="rId3"/>
          <a:srcRect b="36973"/>
          <a:stretch/>
        </p:blipFill>
        <p:spPr>
          <a:xfrm>
            <a:off x="1344705" y="859352"/>
            <a:ext cx="5886001" cy="4132305"/>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25</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143332" y="5090260"/>
            <a:ext cx="9000668"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First, all of the combination methods deliver positive and statistically significant R2 values, implying that they are indeed robust forecasting procedures that are able to predict returns both in-sample and out-of-sample. </a:t>
            </a:r>
          </a:p>
          <a:p>
            <a:r>
              <a:rPr lang="en-US" altLang="zh-CN" sz="2000" dirty="0">
                <a:latin typeface="Times New Roman" panose="02020603050405020304" pitchFamily="18" charset="0"/>
                <a:cs typeface="Times New Roman" panose="02020603050405020304" pitchFamily="18" charset="0"/>
              </a:rPr>
              <a:t>Second, the MD (median combination forecast) seems to have the worst performance among the four combinations.</a:t>
            </a:r>
            <a:endParaRPr lang="zh-CN" altLang="zh-CN" dirty="0"/>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Out-of- sample test</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sp>
        <p:nvSpPr>
          <p:cNvPr id="10" name="矩形 9">
            <a:extLst>
              <a:ext uri="{FF2B5EF4-FFF2-40B4-BE49-F238E27FC236}">
                <a16:creationId xmlns:a16="http://schemas.microsoft.com/office/drawing/2014/main" id="{2FF10DD5-E97E-4F53-ADC4-4E3259BAECCC}"/>
              </a:ext>
            </a:extLst>
          </p:cNvPr>
          <p:cNvSpPr/>
          <p:nvPr/>
        </p:nvSpPr>
        <p:spPr>
          <a:xfrm>
            <a:off x="2180165" y="3603812"/>
            <a:ext cx="2528047" cy="2366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3777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E7052F6-7B0F-4F2C-8BB1-B5FA652F8740}"/>
              </a:ext>
            </a:extLst>
          </p:cNvPr>
          <p:cNvPicPr/>
          <p:nvPr/>
        </p:nvPicPr>
        <p:blipFill rotWithShape="1">
          <a:blip r:embed="rId3"/>
          <a:srcRect b="36973"/>
          <a:stretch/>
        </p:blipFill>
        <p:spPr>
          <a:xfrm>
            <a:off x="1344705" y="1119315"/>
            <a:ext cx="5886001" cy="4055113"/>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26</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143332" y="5392225"/>
            <a:ext cx="9000668" cy="1015663"/>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Third, the iterated combinations improve their original combinations substantially.</a:t>
            </a:r>
          </a:p>
          <a:p>
            <a:r>
              <a:rPr lang="en-US" altLang="zh-CN" sz="2000" dirty="0">
                <a:latin typeface="Times New Roman" panose="02020603050405020304" pitchFamily="18" charset="0"/>
                <a:cs typeface="Times New Roman" panose="02020603050405020304" pitchFamily="18" charset="0"/>
              </a:rPr>
              <a:t>Overall, results strongly suggest that iterated combination is a superior method to generate more efficient forecasts.</a:t>
            </a:r>
            <a:endParaRPr lang="zh-CN" altLang="zh-CN" dirty="0"/>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Out-of- sample test</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sp>
        <p:nvSpPr>
          <p:cNvPr id="10" name="矩形 9">
            <a:extLst>
              <a:ext uri="{FF2B5EF4-FFF2-40B4-BE49-F238E27FC236}">
                <a16:creationId xmlns:a16="http://schemas.microsoft.com/office/drawing/2014/main" id="{4EB9704F-72B7-4D34-BD7F-5DEFA4699155}"/>
              </a:ext>
            </a:extLst>
          </p:cNvPr>
          <p:cNvSpPr/>
          <p:nvPr/>
        </p:nvSpPr>
        <p:spPr>
          <a:xfrm>
            <a:off x="4643666" y="3840480"/>
            <a:ext cx="2528047" cy="2366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1577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C73161E-AA75-46A2-BED3-82DED045EF56}"/>
              </a:ext>
            </a:extLst>
          </p:cNvPr>
          <p:cNvGrpSpPr/>
          <p:nvPr/>
        </p:nvGrpSpPr>
        <p:grpSpPr>
          <a:xfrm>
            <a:off x="812651" y="933738"/>
            <a:ext cx="6555665" cy="3753884"/>
            <a:chOff x="2132480" y="859352"/>
            <a:chExt cx="5354170" cy="3259137"/>
          </a:xfrm>
        </p:grpSpPr>
        <p:pic>
          <p:nvPicPr>
            <p:cNvPr id="9" name="图片 8">
              <a:extLst>
                <a:ext uri="{FF2B5EF4-FFF2-40B4-BE49-F238E27FC236}">
                  <a16:creationId xmlns:a16="http://schemas.microsoft.com/office/drawing/2014/main" id="{31DEF5D1-72BC-4522-8DB4-08A7D54397A4}"/>
                </a:ext>
              </a:extLst>
            </p:cNvPr>
            <p:cNvPicPr/>
            <p:nvPr/>
          </p:nvPicPr>
          <p:blipFill rotWithShape="1">
            <a:blip r:embed="rId3"/>
            <a:srcRect b="40842"/>
            <a:stretch/>
          </p:blipFill>
          <p:spPr>
            <a:xfrm>
              <a:off x="3112770" y="859352"/>
              <a:ext cx="4373880" cy="3259137"/>
            </a:xfrm>
            <a:prstGeom prst="rect">
              <a:avLst/>
            </a:prstGeom>
          </p:spPr>
        </p:pic>
        <p:pic>
          <p:nvPicPr>
            <p:cNvPr id="10" name="图片 9">
              <a:extLst>
                <a:ext uri="{FF2B5EF4-FFF2-40B4-BE49-F238E27FC236}">
                  <a16:creationId xmlns:a16="http://schemas.microsoft.com/office/drawing/2014/main" id="{74F9B639-76DD-4C81-9634-B908DCE2C958}"/>
                </a:ext>
              </a:extLst>
            </p:cNvPr>
            <p:cNvPicPr/>
            <p:nvPr/>
          </p:nvPicPr>
          <p:blipFill rotWithShape="1">
            <a:blip r:embed="rId4"/>
            <a:srcRect t="24522" r="83345" b="36973"/>
            <a:stretch/>
          </p:blipFill>
          <p:spPr>
            <a:xfrm>
              <a:off x="2132480" y="1821079"/>
              <a:ext cx="980290" cy="2297410"/>
            </a:xfrm>
            <a:prstGeom prst="rect">
              <a:avLst/>
            </a:prstGeom>
          </p:spPr>
        </p:pic>
      </p:grpSp>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27</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71666" y="4786213"/>
            <a:ext cx="9000668" cy="1938992"/>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IWC has the best out-of-sample predictive performance among the four models</a:t>
            </a:r>
          </a:p>
          <a:p>
            <a:r>
              <a:rPr lang="en-US" altLang="zh-CN" sz="2000" dirty="0">
                <a:latin typeface="Times New Roman" panose="02020603050405020304" pitchFamily="18" charset="0"/>
                <a:cs typeface="Times New Roman" panose="02020603050405020304" pitchFamily="18" charset="0"/>
              </a:rPr>
              <a:t>Interestingly, these out-of-sample R2 values are substantially higher than those for forecasting the stock risk premium. For example, </a:t>
            </a:r>
            <a:r>
              <a:rPr lang="en-US" altLang="zh-CN" sz="2000" dirty="0" err="1">
                <a:latin typeface="Times New Roman" panose="02020603050405020304" pitchFamily="18" charset="0"/>
                <a:cs typeface="Times New Roman" panose="02020603050405020304" pitchFamily="18" charset="0"/>
              </a:rPr>
              <a:t>Rapach</a:t>
            </a:r>
            <a:r>
              <a:rPr lang="en-US" altLang="zh-CN" sz="2000" dirty="0">
                <a:latin typeface="Times New Roman" panose="02020603050405020304" pitchFamily="18" charset="0"/>
                <a:cs typeface="Times New Roman" panose="02020603050405020304" pitchFamily="18" charset="0"/>
              </a:rPr>
              <a:t> et al. (2010) report an out-of-sample R2 of only about 1% for the quarterly forecast during 1975–2005. Thus, the results suggest that the corporate bond market is much more predictable than the stock market.</a:t>
            </a:r>
            <a:endParaRPr lang="zh-CN" altLang="zh-CN" dirty="0"/>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Out-of- sample test</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sp>
        <p:nvSpPr>
          <p:cNvPr id="11" name="矩形 10">
            <a:extLst>
              <a:ext uri="{FF2B5EF4-FFF2-40B4-BE49-F238E27FC236}">
                <a16:creationId xmlns:a16="http://schemas.microsoft.com/office/drawing/2014/main" id="{334BE134-713C-41BF-9461-0D3A9A5C7D06}"/>
              </a:ext>
            </a:extLst>
          </p:cNvPr>
          <p:cNvSpPr/>
          <p:nvPr/>
        </p:nvSpPr>
        <p:spPr>
          <a:xfrm>
            <a:off x="3754420" y="2334412"/>
            <a:ext cx="430305" cy="11940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29897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0D15C9A0-2F31-4B16-9E57-683B4CCB9C37}"/>
              </a:ext>
            </a:extLst>
          </p:cNvPr>
          <p:cNvPicPr/>
          <p:nvPr/>
        </p:nvPicPr>
        <p:blipFill rotWithShape="1">
          <a:blip r:embed="rId3"/>
          <a:srcRect b="75910"/>
          <a:stretch/>
        </p:blipFill>
        <p:spPr>
          <a:xfrm>
            <a:off x="344245" y="1226877"/>
            <a:ext cx="8799755" cy="2202115"/>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28</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243788" y="4779039"/>
            <a:ext cx="9000668" cy="1015663"/>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We also conduct forecast encompassing tests using the HLN statistics of Harvey et al. (1998) to formally evaluate which model is better. The empirical results show that the IWC model encompasses other models strongly</a:t>
            </a:r>
            <a:endParaRPr lang="zh-CN" altLang="zh-CN" dirty="0"/>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Forecast encompassing tests </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sp>
        <p:nvSpPr>
          <p:cNvPr id="9" name="矩形 8">
            <a:extLst>
              <a:ext uri="{FF2B5EF4-FFF2-40B4-BE49-F238E27FC236}">
                <a16:creationId xmlns:a16="http://schemas.microsoft.com/office/drawing/2014/main" id="{62B9C9C3-0C6C-485D-95CA-AC6DFDE0299F}"/>
              </a:ext>
            </a:extLst>
          </p:cNvPr>
          <p:cNvSpPr/>
          <p:nvPr/>
        </p:nvSpPr>
        <p:spPr>
          <a:xfrm>
            <a:off x="7842325" y="1922070"/>
            <a:ext cx="527124" cy="16387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94323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29</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71666" y="4786213"/>
            <a:ext cx="9000668"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Table 3 reports results of economic significance measured by utility gains or certainty equivalent returns (CER).</a:t>
            </a:r>
          </a:p>
          <a:p>
            <a:r>
              <a:rPr lang="en-US" altLang="zh-CN" sz="2000" dirty="0">
                <a:latin typeface="Times New Roman" panose="02020603050405020304" pitchFamily="18" charset="0"/>
                <a:cs typeface="Times New Roman" panose="02020603050405020304" pitchFamily="18" charset="0"/>
              </a:rPr>
              <a:t>The risk aversion coefficient is set equal to 5, and the optimal weight is between 0 (short-sales constraint) and 5, similar to other studies such as Thornton and Valente (2012) and Goh et al. (2013). </a:t>
            </a:r>
            <a:endParaRPr lang="zh-CN" altLang="zh-CN" dirty="0"/>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Certainty equivalent returns</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pic>
        <p:nvPicPr>
          <p:cNvPr id="9" name="图片 8">
            <a:extLst>
              <a:ext uri="{FF2B5EF4-FFF2-40B4-BE49-F238E27FC236}">
                <a16:creationId xmlns:a16="http://schemas.microsoft.com/office/drawing/2014/main" id="{CC3512FF-05BA-4FC2-899A-D7488D266357}"/>
              </a:ext>
            </a:extLst>
          </p:cNvPr>
          <p:cNvPicPr/>
          <p:nvPr/>
        </p:nvPicPr>
        <p:blipFill rotWithShape="1">
          <a:blip r:embed="rId3"/>
          <a:srcRect r="33887" b="54482"/>
          <a:stretch/>
        </p:blipFill>
        <p:spPr>
          <a:xfrm>
            <a:off x="628650" y="1051752"/>
            <a:ext cx="7504131" cy="3635852"/>
          </a:xfrm>
          <a:prstGeom prst="rect">
            <a:avLst/>
          </a:prstGeom>
        </p:spPr>
      </p:pic>
      <p:sp>
        <p:nvSpPr>
          <p:cNvPr id="10" name="矩形 9">
            <a:extLst>
              <a:ext uri="{FF2B5EF4-FFF2-40B4-BE49-F238E27FC236}">
                <a16:creationId xmlns:a16="http://schemas.microsoft.com/office/drawing/2014/main" id="{31AFD1A2-4913-42FC-BA35-FA5969A991AB}"/>
              </a:ext>
            </a:extLst>
          </p:cNvPr>
          <p:cNvSpPr/>
          <p:nvPr/>
        </p:nvSpPr>
        <p:spPr>
          <a:xfrm>
            <a:off x="4494248" y="3108960"/>
            <a:ext cx="2874740" cy="1828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8E63FC8-B432-4868-9B06-25C8B177A5A4}"/>
              </a:ext>
            </a:extLst>
          </p:cNvPr>
          <p:cNvSpPr/>
          <p:nvPr/>
        </p:nvSpPr>
        <p:spPr>
          <a:xfrm>
            <a:off x="4494248" y="4462589"/>
            <a:ext cx="2874740" cy="1828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6906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207984" y="1364212"/>
            <a:ext cx="8728031" cy="3477875"/>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Background</a:t>
            </a: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The vast studies have considerably improved our understanding for time variations in equity and bond risk premia and their roles in asset pricing, portfolio allocation, risk management, and performance evaluation of investment managers. </a:t>
            </a: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There is a large body of literature on whether stock returns are predictable, and there is also an equally impressive number of studies on government bond returns, but there is only a handful of research on the predictability of corporate bond returns</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500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30</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0" y="5000610"/>
            <a:ext cx="9000668"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utility gains of the IWC are much larger than those of the FF, which in turn are often much larger than those of the GH and PCA. </a:t>
            </a:r>
          </a:p>
          <a:p>
            <a:r>
              <a:rPr lang="en-US" altLang="zh-CN" sz="2000" dirty="0">
                <a:latin typeface="Times New Roman" panose="02020603050405020304" pitchFamily="18" charset="0"/>
                <a:cs typeface="Times New Roman" panose="02020603050405020304" pitchFamily="18" charset="0"/>
              </a:rPr>
              <a:t>The last column in both panels of Table 3 reports the differences in utility gains between the IWC and FF models. These differences are overwhelmingly positive for both monthly and quarterly forecast horizons.</a:t>
            </a:r>
            <a:endParaRPr lang="zh-CN" altLang="zh-CN" dirty="0"/>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Certainty equivalent returns</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pic>
        <p:nvPicPr>
          <p:cNvPr id="9" name="图片 8">
            <a:extLst>
              <a:ext uri="{FF2B5EF4-FFF2-40B4-BE49-F238E27FC236}">
                <a16:creationId xmlns:a16="http://schemas.microsoft.com/office/drawing/2014/main" id="{CC3512FF-05BA-4FC2-899A-D7488D266357}"/>
              </a:ext>
            </a:extLst>
          </p:cNvPr>
          <p:cNvPicPr/>
          <p:nvPr/>
        </p:nvPicPr>
        <p:blipFill rotWithShape="1">
          <a:blip r:embed="rId3"/>
          <a:srcRect r="33887" b="54482"/>
          <a:stretch/>
        </p:blipFill>
        <p:spPr>
          <a:xfrm>
            <a:off x="628650" y="1051752"/>
            <a:ext cx="7504131" cy="3635852"/>
          </a:xfrm>
          <a:prstGeom prst="rect">
            <a:avLst/>
          </a:prstGeom>
        </p:spPr>
      </p:pic>
      <p:sp>
        <p:nvSpPr>
          <p:cNvPr id="12" name="矩形 11">
            <a:extLst>
              <a:ext uri="{FF2B5EF4-FFF2-40B4-BE49-F238E27FC236}">
                <a16:creationId xmlns:a16="http://schemas.microsoft.com/office/drawing/2014/main" id="{A4BEB529-782F-4688-9AD7-C447D9210447}"/>
              </a:ext>
            </a:extLst>
          </p:cNvPr>
          <p:cNvSpPr/>
          <p:nvPr/>
        </p:nvSpPr>
        <p:spPr>
          <a:xfrm>
            <a:off x="4494248" y="3108960"/>
            <a:ext cx="2874740" cy="1828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417133C5-199C-4C69-BDCB-DBD67AC54653}"/>
              </a:ext>
            </a:extLst>
          </p:cNvPr>
          <p:cNvSpPr/>
          <p:nvPr/>
        </p:nvSpPr>
        <p:spPr>
          <a:xfrm>
            <a:off x="4494248" y="4462589"/>
            <a:ext cx="2874740" cy="1828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B2243FB-123A-48B9-8A51-5311AC12845E}"/>
              </a:ext>
            </a:extLst>
          </p:cNvPr>
          <p:cNvSpPr/>
          <p:nvPr/>
        </p:nvSpPr>
        <p:spPr>
          <a:xfrm>
            <a:off x="7505717" y="1999940"/>
            <a:ext cx="567803" cy="27814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5243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31</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143332" y="5242096"/>
            <a:ext cx="9000668" cy="1015663"/>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For the monthly forecast, the utility gain is 5.74% for the sample that includes all bonds. there is substantial economic value of using a large set of predictors and the proposed methodology in bond return forecasts.</a:t>
            </a:r>
            <a:endParaRPr lang="zh-CN" altLang="zh-CN" dirty="0"/>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rPr>
              <a:t>Certainty equivalent returns</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pic>
        <p:nvPicPr>
          <p:cNvPr id="9" name="图片 8">
            <a:extLst>
              <a:ext uri="{FF2B5EF4-FFF2-40B4-BE49-F238E27FC236}">
                <a16:creationId xmlns:a16="http://schemas.microsoft.com/office/drawing/2014/main" id="{CC3512FF-05BA-4FC2-899A-D7488D266357}"/>
              </a:ext>
            </a:extLst>
          </p:cNvPr>
          <p:cNvPicPr/>
          <p:nvPr/>
        </p:nvPicPr>
        <p:blipFill rotWithShape="1">
          <a:blip r:embed="rId3"/>
          <a:srcRect r="33887" b="54482"/>
          <a:stretch/>
        </p:blipFill>
        <p:spPr>
          <a:xfrm>
            <a:off x="628650" y="1051752"/>
            <a:ext cx="7504131" cy="3635852"/>
          </a:xfrm>
          <a:prstGeom prst="rect">
            <a:avLst/>
          </a:prstGeom>
        </p:spPr>
      </p:pic>
      <p:sp>
        <p:nvSpPr>
          <p:cNvPr id="10" name="矩形 9">
            <a:extLst>
              <a:ext uri="{FF2B5EF4-FFF2-40B4-BE49-F238E27FC236}">
                <a16:creationId xmlns:a16="http://schemas.microsoft.com/office/drawing/2014/main" id="{86C085AB-2AFE-405B-A28C-8852EE18FBAC}"/>
              </a:ext>
            </a:extLst>
          </p:cNvPr>
          <p:cNvSpPr/>
          <p:nvPr/>
        </p:nvSpPr>
        <p:spPr>
          <a:xfrm>
            <a:off x="4380715" y="3076687"/>
            <a:ext cx="567803" cy="24742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585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32</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71666" y="1182231"/>
            <a:ext cx="9000668" cy="224676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In this section, we examine how the IWC predictor links to economic fundamentals to under-stand more about the source of its predictive power. Cochrane (2007) suggests that return forecasts are more plausibly related to macroeconomic risk if the return predictors also demonstrate an ability to forecast business cycle. The predictability can then be more credibly attributed to time-varying risk premia due to changing risks or risk aversion.</a:t>
            </a:r>
          </a:p>
          <a:p>
            <a:r>
              <a:rPr lang="en-US" altLang="zh-CN" sz="2000" dirty="0">
                <a:latin typeface="Times New Roman" panose="02020603050405020304" pitchFamily="18" charset="0"/>
                <a:cs typeface="Times New Roman" panose="02020603050405020304" pitchFamily="18" charset="0"/>
              </a:rPr>
              <a:t>Consider the following predictive regression:</a:t>
            </a:r>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Source of predictability</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CB97B3E6-5908-4E02-92FA-85F89A89FCCA}"/>
                  </a:ext>
                </a:extLst>
              </p:cNvPr>
              <p:cNvSpPr/>
              <p:nvPr/>
            </p:nvSpPr>
            <p:spPr>
              <a:xfrm>
                <a:off x="189998" y="5028505"/>
                <a:ext cx="8325352"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sz="2000">
                        <a:latin typeface="Cambria Math" panose="02040503050406030204" pitchFamily="18" charset="0"/>
                        <a:cs typeface="Times New Roman" panose="02020603050405020304" pitchFamily="18" charset="0"/>
                      </a:rPr>
                      <m:t>∆</m:t>
                    </m:r>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𝑌</m:t>
                        </m:r>
                      </m:e>
                      <m:sub>
                        <m:r>
                          <a:rPr lang="en-US" altLang="zh-CN" sz="2000">
                            <a:latin typeface="Cambria Math" panose="02040503050406030204" pitchFamily="18" charset="0"/>
                            <a:cs typeface="Times New Roman" panose="02020603050405020304" pitchFamily="18" charset="0"/>
                          </a:rPr>
                          <m:t>𝑡</m:t>
                        </m:r>
                        <m:r>
                          <a:rPr lang="en-US" altLang="zh-CN" sz="2000">
                            <a:latin typeface="Cambria Math" panose="02040503050406030204" pitchFamily="18" charset="0"/>
                            <a:cs typeface="Times New Roman" panose="02020603050405020304" pitchFamily="18" charset="0"/>
                          </a:rPr>
                          <m:t>+1</m:t>
                        </m:r>
                      </m:sub>
                    </m:sSub>
                    <m:r>
                      <a:rPr lang="en-US" altLang="zh-CN" sz="2000">
                        <a:latin typeface="Cambria Math" panose="02040503050406030204" pitchFamily="18" charset="0"/>
                        <a:cs typeface="Times New Roman" panose="02020603050405020304" pitchFamily="18" charset="0"/>
                      </a:rPr>
                      <m:t> </m:t>
                    </m:r>
                  </m:oMath>
                </a14:m>
                <a:r>
                  <a:rPr lang="en-US" altLang="zh-CN" sz="2000" dirty="0">
                    <a:latin typeface="Times New Roman" panose="02020603050405020304" pitchFamily="18" charset="0"/>
                    <a:cs typeface="Times New Roman" panose="02020603050405020304" pitchFamily="18" charset="0"/>
                  </a:rPr>
                  <a:t>is the change in macroeconomic conditions in the next period, and </a:t>
                </a:r>
                <a14:m>
                  <m:oMath xmlns:m="http://schemas.openxmlformats.org/officeDocument/2006/math">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𝑋</m:t>
                        </m:r>
                      </m:e>
                      <m:sub>
                        <m:r>
                          <a:rPr lang="en-US" altLang="zh-CN" sz="2000">
                            <a:latin typeface="Cambria Math" panose="02040503050406030204" pitchFamily="18" charset="0"/>
                            <a:cs typeface="Times New Roman" panose="02020603050405020304" pitchFamily="18" charset="0"/>
                          </a:rPr>
                          <m:t>𝑡</m:t>
                        </m:r>
                      </m:sub>
                    </m:sSub>
                  </m:oMath>
                </a14:m>
                <a:r>
                  <a:rPr lang="en-US" altLang="zh-CN" sz="2000" dirty="0">
                    <a:latin typeface="Times New Roman" panose="02020603050405020304" pitchFamily="18" charset="0"/>
                    <a:cs typeface="Times New Roman" panose="02020603050405020304" pitchFamily="18" charset="0"/>
                  </a:rPr>
                  <a:t> is the IWC predictor for a given bond portfolio in the current period.</a:t>
                </a:r>
                <a:endParaRPr lang="zh-CN"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In this regression, we examine how the IWC predictor is related to the future state of the economy.</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CB97B3E6-5908-4E02-92FA-85F89A89FCCA}"/>
                  </a:ext>
                </a:extLst>
              </p:cNvPr>
              <p:cNvSpPr>
                <a:spLocks noRot="1" noChangeAspect="1" noMove="1" noResize="1" noEditPoints="1" noAdjustHandles="1" noChangeArrowheads="1" noChangeShapeType="1" noTextEdit="1"/>
              </p:cNvSpPr>
              <p:nvPr/>
            </p:nvSpPr>
            <p:spPr>
              <a:xfrm>
                <a:off x="189998" y="5028505"/>
                <a:ext cx="8325352" cy="1323439"/>
              </a:xfrm>
              <a:prstGeom prst="rect">
                <a:avLst/>
              </a:prstGeom>
              <a:blipFill>
                <a:blip r:embed="rId3"/>
                <a:stretch>
                  <a:fillRect l="-732" t="-2765" r="-659" b="-7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7D3EEA1-552F-4886-931C-E68203F823FF}"/>
                  </a:ext>
                </a:extLst>
              </p:cNvPr>
              <p:cNvSpPr/>
              <p:nvPr/>
            </p:nvSpPr>
            <p:spPr>
              <a:xfrm>
                <a:off x="2686050" y="4040220"/>
                <a:ext cx="33535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𝑌</m:t>
                          </m:r>
                        </m:e>
                        <m:sub>
                          <m:r>
                            <a:rPr lang="zh-CN" altLang="en-US" sz="2400" i="1">
                              <a:latin typeface="Cambria Math" panose="02040503050406030204" pitchFamily="18" charset="0"/>
                            </a:rPr>
                            <m:t>𝑡</m:t>
                          </m:r>
                          <m:r>
                            <a:rPr lang="zh-CN" altLang="en-US" sz="2400" i="0">
                              <a:latin typeface="Cambria Math" panose="02040503050406030204" pitchFamily="18" charset="0"/>
                            </a:rPr>
                            <m:t>+1</m:t>
                          </m:r>
                        </m:sub>
                      </m:sSub>
                      <m:r>
                        <a:rPr lang="zh-CN" altLang="en-US" sz="2400" i="0">
                          <a:latin typeface="Cambria Math" panose="02040503050406030204" pitchFamily="18" charset="0"/>
                        </a:rPr>
                        <m:t>=</m:t>
                      </m:r>
                      <m:r>
                        <a:rPr lang="zh-CN" altLang="en-US" sz="2400" i="1">
                          <a:latin typeface="Cambria Math" panose="02040503050406030204" pitchFamily="18" charset="0"/>
                        </a:rPr>
                        <m:t>𝛼</m:t>
                      </m:r>
                      <m:r>
                        <a:rPr lang="zh-CN" altLang="en-US" sz="2400" i="0">
                          <a:latin typeface="Cambria Math" panose="02040503050406030204" pitchFamily="18" charset="0"/>
                        </a:rPr>
                        <m:t>+</m:t>
                      </m:r>
                      <m:r>
                        <a:rPr lang="zh-CN" altLang="en-US" sz="2400" i="1">
                          <a:latin typeface="Cambria Math" panose="02040503050406030204" pitchFamily="18" charset="0"/>
                        </a:rPr>
                        <m:t>𝛽</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𝑋</m:t>
                          </m:r>
                        </m:e>
                        <m:sub>
                          <m:r>
                            <a:rPr lang="zh-CN" altLang="en-US" sz="2400" i="1">
                              <a:latin typeface="Cambria Math" panose="02040503050406030204" pitchFamily="18" charset="0"/>
                            </a:rPr>
                            <m:t>𝑡</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𝜀</m:t>
                          </m:r>
                        </m:e>
                        <m:sub>
                          <m:r>
                            <a:rPr lang="zh-CN" altLang="en-US" sz="2400" i="1">
                              <a:latin typeface="Cambria Math" panose="02040503050406030204" pitchFamily="18" charset="0"/>
                            </a:rPr>
                            <m:t>𝑡</m:t>
                          </m:r>
                          <m:r>
                            <a:rPr lang="zh-CN" altLang="en-US" sz="2400" i="0">
                              <a:latin typeface="Cambria Math" panose="02040503050406030204" pitchFamily="18" charset="0"/>
                            </a:rPr>
                            <m:t>+1</m:t>
                          </m:r>
                        </m:sub>
                      </m:sSub>
                    </m:oMath>
                  </m:oMathPara>
                </a14:m>
                <a:endParaRPr lang="zh-CN" altLang="en-US" sz="2400" dirty="0"/>
              </a:p>
            </p:txBody>
          </p:sp>
        </mc:Choice>
        <mc:Fallback xmlns="">
          <p:sp>
            <p:nvSpPr>
              <p:cNvPr id="5" name="矩形 4">
                <a:extLst>
                  <a:ext uri="{FF2B5EF4-FFF2-40B4-BE49-F238E27FC236}">
                    <a16:creationId xmlns:a16="http://schemas.microsoft.com/office/drawing/2014/main" id="{E7D3EEA1-552F-4886-931C-E68203F823FF}"/>
                  </a:ext>
                </a:extLst>
              </p:cNvPr>
              <p:cNvSpPr>
                <a:spLocks noRot="1" noChangeAspect="1" noMove="1" noResize="1" noEditPoints="1" noAdjustHandles="1" noChangeArrowheads="1" noChangeShapeType="1" noTextEdit="1"/>
              </p:cNvSpPr>
              <p:nvPr/>
            </p:nvSpPr>
            <p:spPr>
              <a:xfrm>
                <a:off x="2686050" y="4040220"/>
                <a:ext cx="3353547" cy="461665"/>
              </a:xfrm>
              <a:prstGeom prst="rect">
                <a:avLst/>
              </a:prstGeom>
              <a:blipFill>
                <a:blip r:embed="rId4"/>
                <a:stretch>
                  <a:fillRect b="-18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6708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D9635C2-2DC5-46F8-8D20-AC2EF477F3F8}"/>
              </a:ext>
            </a:extLst>
          </p:cNvPr>
          <p:cNvPicPr/>
          <p:nvPr/>
        </p:nvPicPr>
        <p:blipFill rotWithShape="1">
          <a:blip r:embed="rId3"/>
          <a:srcRect b="43709"/>
          <a:stretch/>
        </p:blipFill>
        <p:spPr>
          <a:xfrm>
            <a:off x="1235336" y="954214"/>
            <a:ext cx="6316531" cy="3733407"/>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33</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71666" y="5032912"/>
            <a:ext cx="9000668"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results strongly indicate that the IWC predictor has high predictive power for the future change in economic conditions.</a:t>
            </a:r>
          </a:p>
          <a:p>
            <a:r>
              <a:rPr lang="en-US" altLang="zh-CN" sz="2000" dirty="0">
                <a:latin typeface="Times New Roman" panose="02020603050405020304" pitchFamily="18" charset="0"/>
                <a:cs typeface="Times New Roman" panose="02020603050405020304" pitchFamily="18" charset="0"/>
              </a:rPr>
              <a:t>An important finding is that the IWC predictor associated with lower-grade bonds has much higher predictive power than that associated with higher-grade bonds. </a:t>
            </a:r>
            <a:endParaRPr lang="zh-CN" altLang="zh-CN" dirty="0"/>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Source of predictability</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sp>
        <p:nvSpPr>
          <p:cNvPr id="10" name="矩形 9">
            <a:extLst>
              <a:ext uri="{FF2B5EF4-FFF2-40B4-BE49-F238E27FC236}">
                <a16:creationId xmlns:a16="http://schemas.microsoft.com/office/drawing/2014/main" id="{2BF6FCCA-361D-4018-85A6-1E615487DB15}"/>
              </a:ext>
            </a:extLst>
          </p:cNvPr>
          <p:cNvSpPr/>
          <p:nvPr/>
        </p:nvSpPr>
        <p:spPr>
          <a:xfrm>
            <a:off x="3523025" y="2156451"/>
            <a:ext cx="745915" cy="10542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EC9D7FD-DDC9-4141-A356-7AD50938BD30}"/>
              </a:ext>
            </a:extLst>
          </p:cNvPr>
          <p:cNvSpPr/>
          <p:nvPr/>
        </p:nvSpPr>
        <p:spPr>
          <a:xfrm>
            <a:off x="5861073" y="2156451"/>
            <a:ext cx="745915" cy="10542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26348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D9635C2-2DC5-46F8-8D20-AC2EF477F3F8}"/>
              </a:ext>
            </a:extLst>
          </p:cNvPr>
          <p:cNvPicPr/>
          <p:nvPr/>
        </p:nvPicPr>
        <p:blipFill rotWithShape="1">
          <a:blip r:embed="rId3"/>
          <a:srcRect b="43709"/>
          <a:stretch/>
        </p:blipFill>
        <p:spPr>
          <a:xfrm>
            <a:off x="1413734" y="954214"/>
            <a:ext cx="6316531" cy="3733407"/>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34</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143332" y="4977908"/>
            <a:ext cx="9000668"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Results show that the predicted premia by the IWC for BBB and junk bonds have consistently higher predictive power for future economic activity than those of higher-grade bonds. These findings suggest that the expected excess return or risk premium of lower-grade bonds contains substantially more information for future economic activity than that of higher-grade bonds.</a:t>
            </a:r>
            <a:endParaRPr lang="zh-CN" altLang="zh-CN" dirty="0"/>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rPr>
              <a:t>Source of predictability</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sp>
        <p:nvSpPr>
          <p:cNvPr id="10" name="矩形 9">
            <a:extLst>
              <a:ext uri="{FF2B5EF4-FFF2-40B4-BE49-F238E27FC236}">
                <a16:creationId xmlns:a16="http://schemas.microsoft.com/office/drawing/2014/main" id="{DB1135BB-6841-49AD-B738-09F813534793}"/>
              </a:ext>
            </a:extLst>
          </p:cNvPr>
          <p:cNvSpPr/>
          <p:nvPr/>
        </p:nvSpPr>
        <p:spPr>
          <a:xfrm>
            <a:off x="3929903" y="2119460"/>
            <a:ext cx="534521" cy="25681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0400327-5AEF-4D40-B13E-EC3BCCE8F798}"/>
              </a:ext>
            </a:extLst>
          </p:cNvPr>
          <p:cNvSpPr/>
          <p:nvPr/>
        </p:nvSpPr>
        <p:spPr>
          <a:xfrm>
            <a:off x="6190689" y="2144928"/>
            <a:ext cx="534521" cy="25681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6938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3D9635C2-2DC5-46F8-8D20-AC2EF477F3F8}"/>
              </a:ext>
            </a:extLst>
          </p:cNvPr>
          <p:cNvPicPr/>
          <p:nvPr/>
        </p:nvPicPr>
        <p:blipFill rotWithShape="1">
          <a:blip r:embed="rId3"/>
          <a:srcRect b="43709"/>
          <a:stretch/>
        </p:blipFill>
        <p:spPr>
          <a:xfrm>
            <a:off x="1268506" y="1026642"/>
            <a:ext cx="6337152" cy="3659984"/>
          </a:xfrm>
          <a:prstGeom prst="rect">
            <a:avLst/>
          </a:prstGeom>
        </p:spPr>
      </p:pic>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35</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69235" y="4991149"/>
            <a:ext cx="9000668"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By contrast, none of the results using the PCA to predict future economic conditions is significant and the adjusted R-squares are extremely low. </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In summary, our empirical results strongly suggest that the predictive power of the IWC forecast is derived from its ability to forecast future macroeconomic conditions.</a:t>
            </a:r>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Source of predictability</a:t>
            </a:r>
            <a:endParaRPr lang="en-US" altLang="zh-CN" dirty="0">
              <a:latin typeface="Times New Roman" panose="02020603050405020304" pitchFamily="18" charset="0"/>
              <a:cs typeface="Times New Roman" panose="02020603050405020304" pitchFamily="18" charset="0"/>
            </a:endParaRPr>
          </a:p>
        </p:txBody>
      </p:sp>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2020/6/12</a:t>
            </a:fld>
            <a:endParaRPr lang="zh-CN" altLang="en-US" dirty="0"/>
          </a:p>
        </p:txBody>
      </p:sp>
      <p:sp>
        <p:nvSpPr>
          <p:cNvPr id="10" name="矩形 9">
            <a:extLst>
              <a:ext uri="{FF2B5EF4-FFF2-40B4-BE49-F238E27FC236}">
                <a16:creationId xmlns:a16="http://schemas.microsoft.com/office/drawing/2014/main" id="{F0C86C26-2F70-4310-9E76-D913B60901A7}"/>
              </a:ext>
            </a:extLst>
          </p:cNvPr>
          <p:cNvSpPr/>
          <p:nvPr/>
        </p:nvSpPr>
        <p:spPr>
          <a:xfrm>
            <a:off x="2064416" y="3084756"/>
            <a:ext cx="4733365" cy="2366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8C45D7F-7D43-40C9-8FEB-0594C748BE2B}"/>
              </a:ext>
            </a:extLst>
          </p:cNvPr>
          <p:cNvSpPr/>
          <p:nvPr/>
        </p:nvSpPr>
        <p:spPr>
          <a:xfrm>
            <a:off x="2064415" y="4449958"/>
            <a:ext cx="4733365" cy="2366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8023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4. </a:t>
            </a:r>
            <a:r>
              <a:rPr lang="en-US" altLang="zh-CN" dirty="0">
                <a:latin typeface="Times New Roman" panose="02020603050405020304" pitchFamily="18" charset="0"/>
                <a:cs typeface="Times New Roman" panose="02020603050405020304" pitchFamily="18" charset="0"/>
                <a:sym typeface="+mn-lt"/>
              </a:rPr>
              <a:t>Conclusion</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E9B5076B-A9D0-4324-BF90-2495095AA585}"/>
              </a:ext>
            </a:extLst>
          </p:cNvPr>
          <p:cNvSpPr/>
          <p:nvPr/>
        </p:nvSpPr>
        <p:spPr>
          <a:xfrm>
            <a:off x="193638" y="1676848"/>
            <a:ext cx="8853543" cy="3416320"/>
          </a:xfrm>
          <a:prstGeom prst="rect">
            <a:avLst/>
          </a:prstGeom>
        </p:spPr>
        <p:txBody>
          <a:bodyPr wrap="square">
            <a:spAutoFit/>
          </a:bodyPr>
          <a:lstStyle/>
          <a:p>
            <a:pPr marL="342900" indent="-3429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We show that the proposed iterated combination method is capable of retaining the useful information and reducing noise in individual predictors to obtain much better forecasts.</a:t>
            </a:r>
          </a:p>
          <a:p>
            <a:pPr marL="342900" indent="-3429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The predictor based on the iterated combination method in in-sample and out-of-sample forecasts in terms of both statistical and economic significance.</a:t>
            </a:r>
          </a:p>
          <a:p>
            <a:pPr marL="342900" indent="-3429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On source of predictability, we find that risk premia of bonds with different ratings contain important information about future macro-economic activities at short and long horizons.</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28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420460" y="2047252"/>
            <a:ext cx="8486872" cy="1631216"/>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Motivation</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There are few studies on the risk premium of bonds.</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Few studies predict bond yield by reducing dimension from high-dimensional variables.</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99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237908" y="1824511"/>
            <a:ext cx="8668183" cy="3477875"/>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Research question</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The first is what economic variables can have predictive power for corporate bond returns.</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The second question is how to combine the information from a large set of predictors to obtain optimal bond return forecasts.</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The third question is whether the predictability is of economic value.</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The fourth question is what the economic sources are that drive the corporate bond return predictability.</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74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dirty="0"/>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309585" y="1477032"/>
            <a:ext cx="8716081" cy="3908762"/>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Related researches</a:t>
            </a:r>
          </a:p>
          <a:p>
            <a:pPr marL="457200" indent="-457200">
              <a:buFontTx/>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Chordia et al. (2016) and Choi et al. (2016) study the cross-sectional predictability of corporate bond returns, investigating whether equity variables that capture stock return anomalies can explain the cross section of expected bond returns.</a:t>
            </a:r>
          </a:p>
          <a:p>
            <a:pPr marL="457200" indent="-457200">
              <a:buFontTx/>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pPr marL="457200" indent="-457200">
              <a:buFontTx/>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Greenwood et al. (2013) and Lin et al. (2014) further identify issuer quality and liquidity and forward rate factors, separately, as additional predictors for corporate bond returns.</a:t>
            </a:r>
          </a:p>
          <a:p>
            <a:pPr marL="457200" indent="-457200">
              <a:buFontTx/>
              <a:buAutoNum type="arabicPeriod"/>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FontTx/>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Watson (2001) find that a simple mean combination (MC) method is the favored strategy rather than using dozens of individual predictive models.</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83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0" y="1238304"/>
            <a:ext cx="9144000" cy="4832092"/>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Research Contents</a:t>
            </a:r>
          </a:p>
          <a:p>
            <a:pPr marL="457200" indent="-457200">
              <a:buAutoNum type="arabicPeriod"/>
            </a:pPr>
            <a:r>
              <a:rPr lang="en-US" altLang="zh-CN" sz="2000" dirty="0">
                <a:latin typeface="Times New Roman" panose="02020603050405020304" pitchFamily="18" charset="0"/>
                <a:cs typeface="Times New Roman" panose="02020603050405020304" pitchFamily="18" charset="0"/>
              </a:rPr>
              <a:t>In this paper, we consider three types of predictors that are relevant in theory for corporate bond returns: stock market, Treasury market, and corporate bond market variables.  Most of these variables can predict bond yields.</a:t>
            </a:r>
          </a:p>
          <a:p>
            <a:pPr marL="457200" indent="-457200">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AutoNum type="arabicPeriod"/>
            </a:pPr>
            <a:r>
              <a:rPr lang="en-US" altLang="zh-CN" sz="2000" dirty="0">
                <a:latin typeface="Times New Roman" panose="02020603050405020304" pitchFamily="18" charset="0"/>
                <a:cs typeface="Times New Roman" panose="02020603050405020304" pitchFamily="18" charset="0"/>
              </a:rPr>
              <a:t>The pooling of information from the large set of predictors improves the predictability of corporate bond returns dramatically by using Iterated Combination Approach.</a:t>
            </a:r>
          </a:p>
          <a:p>
            <a:pPr marL="457200" indent="-457200">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AutoNum type="arabicPeriod"/>
            </a:pPr>
            <a:r>
              <a:rPr lang="en-US" altLang="zh-CN" sz="2000" dirty="0">
                <a:latin typeface="Times New Roman" panose="02020603050405020304" pitchFamily="18" charset="0"/>
                <a:cs typeface="Times New Roman" panose="02020603050405020304" pitchFamily="18" charset="0"/>
              </a:rPr>
              <a:t>The average utility gains from the predictability based on the Iterated Combination Approach are 5.74% at the monthly horizon.</a:t>
            </a:r>
          </a:p>
          <a:p>
            <a:pPr marL="457200" indent="-457200">
              <a:buAutoNum type="arabicPeriod"/>
            </a:pPr>
            <a:endParaRPr lang="en-US" altLang="zh-CN" sz="2000" dirty="0">
              <a:latin typeface="Times New Roman" panose="02020603050405020304" pitchFamily="18" charset="0"/>
              <a:cs typeface="Times New Roman" panose="02020603050405020304" pitchFamily="18" charset="0"/>
            </a:endParaRPr>
          </a:p>
          <a:p>
            <a:pPr marL="457200" indent="-457200">
              <a:buAutoNum type="arabicPeriod"/>
            </a:pPr>
            <a:r>
              <a:rPr lang="en-US" altLang="zh-CN" sz="2000" dirty="0">
                <a:latin typeface="Times New Roman" panose="02020603050405020304" pitchFamily="18" charset="0"/>
                <a:cs typeface="Times New Roman" panose="02020603050405020304" pitchFamily="18" charset="0"/>
              </a:rPr>
              <a:t>On source of predictability, we find that risk premia of bonds with different ratings contain important information about future macro-economic activities at short and long horizons.</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01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420460" y="2076799"/>
            <a:ext cx="8094890" cy="2369880"/>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Contribution </a:t>
            </a:r>
          </a:p>
          <a:p>
            <a:r>
              <a:rPr lang="en-US" altLang="zh-CN" sz="2400" dirty="0">
                <a:latin typeface="Times New Roman" panose="02020603050405020304" pitchFamily="18" charset="0"/>
                <a:cs typeface="Times New Roman" panose="02020603050405020304" pitchFamily="18" charset="0"/>
              </a:rPr>
              <a:t>This research helps understand the time-varying risk premia in the corporate bond market.</a:t>
            </a:r>
          </a:p>
          <a:p>
            <a:r>
              <a:rPr lang="en-US" altLang="zh-CN" sz="2400" dirty="0">
                <a:latin typeface="Times New Roman" panose="02020603050405020304" pitchFamily="18" charset="0"/>
                <a:cs typeface="Times New Roman" panose="02020603050405020304" pitchFamily="18" charset="0"/>
              </a:rPr>
              <a:t>A methodological contribution of this paper is that we provide a simple method to improve the MC and WC further by combining them again with the historical sample mean forecast.</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90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2020/6/12</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B53B182C-579C-4ED8-B686-4652075A798D}"/>
              </a:ext>
            </a:extLst>
          </p:cNvPr>
          <p:cNvGrpSpPr/>
          <p:nvPr/>
        </p:nvGrpSpPr>
        <p:grpSpPr>
          <a:xfrm>
            <a:off x="104258" y="2183986"/>
            <a:ext cx="4771008" cy="587935"/>
            <a:chOff x="806823" y="2033194"/>
            <a:chExt cx="4149300" cy="942051"/>
          </a:xfrm>
        </p:grpSpPr>
        <p:sp>
          <p:nvSpPr>
            <p:cNvPr id="30" name="矩形 29">
              <a:extLst>
                <a:ext uri="{FF2B5EF4-FFF2-40B4-BE49-F238E27FC236}">
                  <a16:creationId xmlns:a16="http://schemas.microsoft.com/office/drawing/2014/main" id="{F6BF7716-9006-4BF5-9CD4-3872D7376C49}"/>
                </a:ext>
              </a:extLst>
            </p:cNvPr>
            <p:cNvSpPr/>
            <p:nvPr/>
          </p:nvSpPr>
          <p:spPr>
            <a:xfrm>
              <a:off x="806823" y="2033194"/>
              <a:ext cx="4149300" cy="94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E6183DE-E2EF-4149-A01C-02A5D61C7703}"/>
                </a:ext>
              </a:extLst>
            </p:cNvPr>
            <p:cNvSpPr txBox="1"/>
            <p:nvPr/>
          </p:nvSpPr>
          <p:spPr>
            <a:xfrm>
              <a:off x="1098861" y="2118248"/>
              <a:ext cx="3611759" cy="641098"/>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Prediction power of single </a:t>
              </a:r>
              <a:r>
                <a:rPr lang="en-US" altLang="zh-CN" sz="2000" dirty="0">
                  <a:latin typeface="Times New Roman" panose="02020603050405020304" pitchFamily="18" charset="0"/>
                  <a:cs typeface="Times New Roman" panose="02020603050405020304" pitchFamily="18" charset="0"/>
                </a:rPr>
                <a:t>predictor</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5" name="组合 44">
            <a:extLst>
              <a:ext uri="{FF2B5EF4-FFF2-40B4-BE49-F238E27FC236}">
                <a16:creationId xmlns:a16="http://schemas.microsoft.com/office/drawing/2014/main" id="{4C0FF1F5-1E27-4CCF-BFB5-DEAB00D396B1}"/>
              </a:ext>
            </a:extLst>
          </p:cNvPr>
          <p:cNvGrpSpPr/>
          <p:nvPr/>
        </p:nvGrpSpPr>
        <p:grpSpPr>
          <a:xfrm>
            <a:off x="104257" y="5609871"/>
            <a:ext cx="5016421" cy="746480"/>
            <a:chOff x="576448" y="2033195"/>
            <a:chExt cx="4592337" cy="1361302"/>
          </a:xfrm>
        </p:grpSpPr>
        <p:sp>
          <p:nvSpPr>
            <p:cNvPr id="46" name="矩形 45">
              <a:extLst>
                <a:ext uri="{FF2B5EF4-FFF2-40B4-BE49-F238E27FC236}">
                  <a16:creationId xmlns:a16="http://schemas.microsoft.com/office/drawing/2014/main" id="{94D197D3-94CC-470F-A6C0-66DDA5EDDABC}"/>
                </a:ext>
              </a:extLst>
            </p:cNvPr>
            <p:cNvSpPr/>
            <p:nvPr/>
          </p:nvSpPr>
          <p:spPr>
            <a:xfrm>
              <a:off x="576448" y="2033195"/>
              <a:ext cx="4592336" cy="1361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06A5C926-33DD-4E8A-9C66-2C3BB4AA7659}"/>
                </a:ext>
              </a:extLst>
            </p:cNvPr>
            <p:cNvSpPr txBox="1"/>
            <p:nvPr/>
          </p:nvSpPr>
          <p:spPr>
            <a:xfrm>
              <a:off x="702040" y="2190398"/>
              <a:ext cx="4466745" cy="760902"/>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Economic sources of predictive power</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9" name="组合 48">
            <a:extLst>
              <a:ext uri="{FF2B5EF4-FFF2-40B4-BE49-F238E27FC236}">
                <a16:creationId xmlns:a16="http://schemas.microsoft.com/office/drawing/2014/main" id="{F330298D-EA60-421F-8A4A-B53FE41B7CFA}"/>
              </a:ext>
            </a:extLst>
          </p:cNvPr>
          <p:cNvGrpSpPr/>
          <p:nvPr/>
        </p:nvGrpSpPr>
        <p:grpSpPr>
          <a:xfrm>
            <a:off x="104257" y="3276964"/>
            <a:ext cx="4855053" cy="486237"/>
            <a:chOff x="806824" y="2033195"/>
            <a:chExt cx="3554877" cy="569307"/>
          </a:xfrm>
        </p:grpSpPr>
        <p:sp>
          <p:nvSpPr>
            <p:cNvPr id="50" name="矩形 49">
              <a:extLst>
                <a:ext uri="{FF2B5EF4-FFF2-40B4-BE49-F238E27FC236}">
                  <a16:creationId xmlns:a16="http://schemas.microsoft.com/office/drawing/2014/main" id="{85F93B68-BD5D-4B8D-B58C-BE0E72875537}"/>
                </a:ext>
              </a:extLst>
            </p:cNvPr>
            <p:cNvSpPr/>
            <p:nvPr/>
          </p:nvSpPr>
          <p:spPr>
            <a:xfrm>
              <a:off x="806824" y="2033195"/>
              <a:ext cx="3468731" cy="56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727A2DE9-4283-4A5F-8DAE-0A9EF78A2292}"/>
                </a:ext>
              </a:extLst>
            </p:cNvPr>
            <p:cNvSpPr txBox="1"/>
            <p:nvPr/>
          </p:nvSpPr>
          <p:spPr>
            <a:xfrm>
              <a:off x="862449" y="2074089"/>
              <a:ext cx="3499252" cy="234695"/>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Predictive power of aggregate information</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56" name="直接箭头连接符 55">
            <a:extLst>
              <a:ext uri="{FF2B5EF4-FFF2-40B4-BE49-F238E27FC236}">
                <a16:creationId xmlns:a16="http://schemas.microsoft.com/office/drawing/2014/main" id="{D3A1E242-5FD5-47B3-AD42-CE6BCD16F046}"/>
              </a:ext>
            </a:extLst>
          </p:cNvPr>
          <p:cNvCxnSpPr>
            <a:cxnSpLocks/>
          </p:cNvCxnSpPr>
          <p:nvPr/>
        </p:nvCxnSpPr>
        <p:spPr>
          <a:xfrm>
            <a:off x="2384136" y="2785298"/>
            <a:ext cx="0" cy="491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2" name="组合 61">
            <a:extLst>
              <a:ext uri="{FF2B5EF4-FFF2-40B4-BE49-F238E27FC236}">
                <a16:creationId xmlns:a16="http://schemas.microsoft.com/office/drawing/2014/main" id="{5AFE4231-A592-4C40-87D5-C9D6D332FE2A}"/>
              </a:ext>
            </a:extLst>
          </p:cNvPr>
          <p:cNvGrpSpPr/>
          <p:nvPr/>
        </p:nvGrpSpPr>
        <p:grpSpPr>
          <a:xfrm>
            <a:off x="88997" y="4469739"/>
            <a:ext cx="5031681" cy="587935"/>
            <a:chOff x="806824" y="2033195"/>
            <a:chExt cx="3554877" cy="569307"/>
          </a:xfrm>
        </p:grpSpPr>
        <p:sp>
          <p:nvSpPr>
            <p:cNvPr id="63" name="矩形 62">
              <a:extLst>
                <a:ext uri="{FF2B5EF4-FFF2-40B4-BE49-F238E27FC236}">
                  <a16:creationId xmlns:a16="http://schemas.microsoft.com/office/drawing/2014/main" id="{976F1232-9FF5-448A-9AFE-90F86EA1C663}"/>
                </a:ext>
              </a:extLst>
            </p:cNvPr>
            <p:cNvSpPr/>
            <p:nvPr/>
          </p:nvSpPr>
          <p:spPr>
            <a:xfrm>
              <a:off x="806824" y="2033195"/>
              <a:ext cx="3468731" cy="56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3C751F33-8F85-4965-8207-BC12D9CB9724}"/>
                </a:ext>
              </a:extLst>
            </p:cNvPr>
            <p:cNvSpPr txBox="1"/>
            <p:nvPr/>
          </p:nvSpPr>
          <p:spPr>
            <a:xfrm>
              <a:off x="862449" y="2074089"/>
              <a:ext cx="3499252" cy="387433"/>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The economic value of the predictability </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65" name="直接箭头连接符 64">
            <a:extLst>
              <a:ext uri="{FF2B5EF4-FFF2-40B4-BE49-F238E27FC236}">
                <a16:creationId xmlns:a16="http://schemas.microsoft.com/office/drawing/2014/main" id="{1F01C2DA-B7F8-48EC-8D8B-E08C7743F463}"/>
              </a:ext>
            </a:extLst>
          </p:cNvPr>
          <p:cNvCxnSpPr>
            <a:cxnSpLocks/>
          </p:cNvCxnSpPr>
          <p:nvPr/>
        </p:nvCxnSpPr>
        <p:spPr>
          <a:xfrm>
            <a:off x="2431955" y="3763201"/>
            <a:ext cx="0" cy="6674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3B8D9B10-4F44-4BA7-B565-94BF61BF68F9}"/>
              </a:ext>
            </a:extLst>
          </p:cNvPr>
          <p:cNvCxnSpPr>
            <a:cxnSpLocks/>
          </p:cNvCxnSpPr>
          <p:nvPr/>
        </p:nvCxnSpPr>
        <p:spPr>
          <a:xfrm>
            <a:off x="2431955" y="5057674"/>
            <a:ext cx="0" cy="6674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左大括号 10">
            <a:extLst>
              <a:ext uri="{FF2B5EF4-FFF2-40B4-BE49-F238E27FC236}">
                <a16:creationId xmlns:a16="http://schemas.microsoft.com/office/drawing/2014/main" id="{E7FA4B13-2A02-4E4B-BA05-25877B038121}"/>
              </a:ext>
            </a:extLst>
          </p:cNvPr>
          <p:cNvSpPr/>
          <p:nvPr/>
        </p:nvSpPr>
        <p:spPr>
          <a:xfrm>
            <a:off x="4983871" y="2376988"/>
            <a:ext cx="802799" cy="2549558"/>
          </a:xfrm>
          <a:prstGeom prst="leftBrace">
            <a:avLst>
              <a:gd name="adj1" fmla="val 79396"/>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6AF2E92B-374A-497C-8DA4-27E48E61436C}"/>
              </a:ext>
            </a:extLst>
          </p:cNvPr>
          <p:cNvGrpSpPr/>
          <p:nvPr/>
        </p:nvGrpSpPr>
        <p:grpSpPr>
          <a:xfrm>
            <a:off x="5786670" y="1793566"/>
            <a:ext cx="3188526" cy="839456"/>
            <a:chOff x="806823" y="2033194"/>
            <a:chExt cx="4149300" cy="942051"/>
          </a:xfrm>
        </p:grpSpPr>
        <p:sp>
          <p:nvSpPr>
            <p:cNvPr id="54" name="矩形 53">
              <a:extLst>
                <a:ext uri="{FF2B5EF4-FFF2-40B4-BE49-F238E27FC236}">
                  <a16:creationId xmlns:a16="http://schemas.microsoft.com/office/drawing/2014/main" id="{F28982D0-E1E8-4FF1-A5E0-3B15C0FFB8BE}"/>
                </a:ext>
              </a:extLst>
            </p:cNvPr>
            <p:cNvSpPr/>
            <p:nvPr/>
          </p:nvSpPr>
          <p:spPr>
            <a:xfrm>
              <a:off x="806823" y="2033194"/>
              <a:ext cx="4149300" cy="94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E2606D35-D105-4F0F-AA1B-3AD9BF56C567}"/>
                </a:ext>
              </a:extLst>
            </p:cNvPr>
            <p:cNvSpPr txBox="1"/>
            <p:nvPr/>
          </p:nvSpPr>
          <p:spPr>
            <a:xfrm>
              <a:off x="1098861" y="2118248"/>
              <a:ext cx="3611759" cy="794401"/>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Iterated Combination Approach</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1" name="组合 60">
            <a:extLst>
              <a:ext uri="{FF2B5EF4-FFF2-40B4-BE49-F238E27FC236}">
                <a16:creationId xmlns:a16="http://schemas.microsoft.com/office/drawing/2014/main" id="{7BF86ECD-CC20-4033-BC6C-4FF7897531B7}"/>
              </a:ext>
            </a:extLst>
          </p:cNvPr>
          <p:cNvGrpSpPr/>
          <p:nvPr/>
        </p:nvGrpSpPr>
        <p:grpSpPr>
          <a:xfrm>
            <a:off x="5829110" y="2937441"/>
            <a:ext cx="3188525" cy="839456"/>
            <a:chOff x="806823" y="2033194"/>
            <a:chExt cx="4149300" cy="942051"/>
          </a:xfrm>
        </p:grpSpPr>
        <p:sp>
          <p:nvSpPr>
            <p:cNvPr id="66" name="矩形 65">
              <a:extLst>
                <a:ext uri="{FF2B5EF4-FFF2-40B4-BE49-F238E27FC236}">
                  <a16:creationId xmlns:a16="http://schemas.microsoft.com/office/drawing/2014/main" id="{581C1436-D18C-415D-9322-A2B936A769E0}"/>
                </a:ext>
              </a:extLst>
            </p:cNvPr>
            <p:cNvSpPr/>
            <p:nvPr/>
          </p:nvSpPr>
          <p:spPr>
            <a:xfrm>
              <a:off x="806823" y="2033194"/>
              <a:ext cx="4149300" cy="94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F51E630D-8FA9-4380-89DF-8D9C6D2143C5}"/>
                </a:ext>
              </a:extLst>
            </p:cNvPr>
            <p:cNvSpPr txBox="1"/>
            <p:nvPr/>
          </p:nvSpPr>
          <p:spPr>
            <a:xfrm>
              <a:off x="1098861" y="2118248"/>
              <a:ext cx="3611759" cy="4490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Combination Approach</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8" name="组合 67">
            <a:extLst>
              <a:ext uri="{FF2B5EF4-FFF2-40B4-BE49-F238E27FC236}">
                <a16:creationId xmlns:a16="http://schemas.microsoft.com/office/drawing/2014/main" id="{81083918-2864-4FFB-8EB0-F4C97087F58C}"/>
              </a:ext>
            </a:extLst>
          </p:cNvPr>
          <p:cNvGrpSpPr/>
          <p:nvPr/>
        </p:nvGrpSpPr>
        <p:grpSpPr>
          <a:xfrm>
            <a:off x="5811231" y="3981090"/>
            <a:ext cx="3188525" cy="449607"/>
            <a:chOff x="806823" y="2033194"/>
            <a:chExt cx="4149300" cy="942051"/>
          </a:xfrm>
        </p:grpSpPr>
        <p:sp>
          <p:nvSpPr>
            <p:cNvPr id="69" name="矩形 68">
              <a:extLst>
                <a:ext uri="{FF2B5EF4-FFF2-40B4-BE49-F238E27FC236}">
                  <a16:creationId xmlns:a16="http://schemas.microsoft.com/office/drawing/2014/main" id="{975C631C-EC8B-41BA-AA7E-DDE3E050D638}"/>
                </a:ext>
              </a:extLst>
            </p:cNvPr>
            <p:cNvSpPr/>
            <p:nvPr/>
          </p:nvSpPr>
          <p:spPr>
            <a:xfrm>
              <a:off x="806823" y="2033194"/>
              <a:ext cx="4149300" cy="94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61C13EC7-8DC7-4088-8A8E-F2AF797EA3AF}"/>
                </a:ext>
              </a:extLst>
            </p:cNvPr>
            <p:cNvSpPr txBox="1"/>
            <p:nvPr/>
          </p:nvSpPr>
          <p:spPr>
            <a:xfrm>
              <a:off x="1098861" y="2118248"/>
              <a:ext cx="3611759" cy="4490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PCA</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71" name="组合 70">
            <a:extLst>
              <a:ext uri="{FF2B5EF4-FFF2-40B4-BE49-F238E27FC236}">
                <a16:creationId xmlns:a16="http://schemas.microsoft.com/office/drawing/2014/main" id="{7BC6AA73-6B0C-4642-B9E2-43640518E6EC}"/>
              </a:ext>
            </a:extLst>
          </p:cNvPr>
          <p:cNvGrpSpPr/>
          <p:nvPr/>
        </p:nvGrpSpPr>
        <p:grpSpPr>
          <a:xfrm>
            <a:off x="5829110" y="4741203"/>
            <a:ext cx="3188525" cy="449607"/>
            <a:chOff x="806823" y="2033194"/>
            <a:chExt cx="4149300" cy="942051"/>
          </a:xfrm>
        </p:grpSpPr>
        <p:sp>
          <p:nvSpPr>
            <p:cNvPr id="72" name="矩形 71">
              <a:extLst>
                <a:ext uri="{FF2B5EF4-FFF2-40B4-BE49-F238E27FC236}">
                  <a16:creationId xmlns:a16="http://schemas.microsoft.com/office/drawing/2014/main" id="{9976D268-9DCC-4B75-93CB-658D8CD73209}"/>
                </a:ext>
              </a:extLst>
            </p:cNvPr>
            <p:cNvSpPr/>
            <p:nvPr/>
          </p:nvSpPr>
          <p:spPr>
            <a:xfrm>
              <a:off x="806823" y="2033194"/>
              <a:ext cx="4149300" cy="94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C4673477-103C-4346-8D62-58E180961EE5}"/>
                </a:ext>
              </a:extLst>
            </p:cNvPr>
            <p:cNvSpPr txBox="1"/>
            <p:nvPr/>
          </p:nvSpPr>
          <p:spPr>
            <a:xfrm>
              <a:off x="1098861" y="2118248"/>
              <a:ext cx="3611759" cy="838341"/>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FF  Regression</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34" name="组合 33">
            <a:extLst>
              <a:ext uri="{FF2B5EF4-FFF2-40B4-BE49-F238E27FC236}">
                <a16:creationId xmlns:a16="http://schemas.microsoft.com/office/drawing/2014/main" id="{778C2ACC-75AE-4394-A673-160B876078DE}"/>
              </a:ext>
            </a:extLst>
          </p:cNvPr>
          <p:cNvGrpSpPr/>
          <p:nvPr/>
        </p:nvGrpSpPr>
        <p:grpSpPr>
          <a:xfrm>
            <a:off x="934985" y="1074987"/>
            <a:ext cx="2993940" cy="587935"/>
            <a:chOff x="806823" y="2033194"/>
            <a:chExt cx="4149300" cy="942051"/>
          </a:xfrm>
        </p:grpSpPr>
        <p:sp>
          <p:nvSpPr>
            <p:cNvPr id="35" name="矩形 34">
              <a:extLst>
                <a:ext uri="{FF2B5EF4-FFF2-40B4-BE49-F238E27FC236}">
                  <a16:creationId xmlns:a16="http://schemas.microsoft.com/office/drawing/2014/main" id="{29565BBF-453B-4D4C-9666-E7E53901D1A2}"/>
                </a:ext>
              </a:extLst>
            </p:cNvPr>
            <p:cNvSpPr/>
            <p:nvPr/>
          </p:nvSpPr>
          <p:spPr>
            <a:xfrm>
              <a:off x="806823" y="2033194"/>
              <a:ext cx="4149300" cy="94205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E2EA26B8-C8E1-4110-8731-774FFE3A229D}"/>
                </a:ext>
              </a:extLst>
            </p:cNvPr>
            <p:cNvSpPr txBox="1"/>
            <p:nvPr/>
          </p:nvSpPr>
          <p:spPr>
            <a:xfrm>
              <a:off x="1710132" y="2151635"/>
              <a:ext cx="3067088" cy="641098"/>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27 </a:t>
              </a:r>
              <a:r>
                <a:rPr lang="en-US" altLang="zh-CN" sz="2000" dirty="0">
                  <a:latin typeface="Times New Roman" panose="02020603050405020304" pitchFamily="18" charset="0"/>
                  <a:cs typeface="Times New Roman" panose="02020603050405020304" pitchFamily="18" charset="0"/>
                </a:rPr>
                <a:t>predictors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37" name="直接箭头连接符 36">
            <a:extLst>
              <a:ext uri="{FF2B5EF4-FFF2-40B4-BE49-F238E27FC236}">
                <a16:creationId xmlns:a16="http://schemas.microsoft.com/office/drawing/2014/main" id="{C2C84DA6-B454-45FF-9F7F-F8B6CDC47441}"/>
              </a:ext>
            </a:extLst>
          </p:cNvPr>
          <p:cNvCxnSpPr>
            <a:cxnSpLocks/>
          </p:cNvCxnSpPr>
          <p:nvPr/>
        </p:nvCxnSpPr>
        <p:spPr>
          <a:xfrm>
            <a:off x="2384136" y="1698248"/>
            <a:ext cx="0" cy="491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7060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4476</TotalTime>
  <Words>2295</Words>
  <Application>Microsoft Office PowerPoint</Application>
  <PresentationFormat>全屏显示(4:3)</PresentationFormat>
  <Paragraphs>255</Paragraphs>
  <Slides>36</Slides>
  <Notes>34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等线</vt:lpstr>
      <vt:lpstr>汉仪中楷简</vt:lpstr>
      <vt:lpstr>黑体</vt:lpstr>
      <vt:lpstr>Arial</vt:lpstr>
      <vt:lpstr>Calibri</vt:lpstr>
      <vt:lpstr>Calibri Light</vt:lpstr>
      <vt:lpstr>Cambria Math</vt:lpstr>
      <vt:lpstr>Times New Roman</vt:lpstr>
      <vt:lpstr>Office 主题​​</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shuo</dc:creator>
  <cp:lastModifiedBy>wang shuo</cp:lastModifiedBy>
  <cp:revision>1850</cp:revision>
  <dcterms:created xsi:type="dcterms:W3CDTF">2019-09-24T13:17:14Z</dcterms:created>
  <dcterms:modified xsi:type="dcterms:W3CDTF">2020-06-12T14:45:14Z</dcterms:modified>
</cp:coreProperties>
</file>