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61" r:id="rId3"/>
    <p:sldId id="545" r:id="rId4"/>
    <p:sldId id="595" r:id="rId5"/>
    <p:sldId id="596" r:id="rId6"/>
    <p:sldId id="597" r:id="rId7"/>
    <p:sldId id="598" r:id="rId8"/>
    <p:sldId id="599" r:id="rId9"/>
    <p:sldId id="600" r:id="rId10"/>
    <p:sldId id="601" r:id="rId11"/>
    <p:sldId id="602" r:id="rId12"/>
    <p:sldId id="618" r:id="rId13"/>
    <p:sldId id="603" r:id="rId14"/>
    <p:sldId id="607" r:id="rId15"/>
    <p:sldId id="608" r:id="rId16"/>
    <p:sldId id="609" r:id="rId17"/>
    <p:sldId id="604" r:id="rId18"/>
    <p:sldId id="610" r:id="rId19"/>
    <p:sldId id="611" r:id="rId20"/>
    <p:sldId id="612" r:id="rId21"/>
    <p:sldId id="613" r:id="rId22"/>
    <p:sldId id="614" r:id="rId23"/>
    <p:sldId id="615" r:id="rId24"/>
    <p:sldId id="620" r:id="rId25"/>
    <p:sldId id="616" r:id="rId26"/>
    <p:sldId id="617" r:id="rId27"/>
    <p:sldId id="621" r:id="rId28"/>
    <p:sldId id="62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82412" autoAdjust="0"/>
  </p:normalViewPr>
  <p:slideViewPr>
    <p:cSldViewPr snapToGrid="0">
      <p:cViewPr varScale="1">
        <p:scale>
          <a:sx n="71" d="100"/>
          <a:sy n="71" d="100"/>
        </p:scale>
        <p:origin x="1742" y="48"/>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2020/9/19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396068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270292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2750133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280132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319356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2371246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271748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2928110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877882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820866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21</a:t>
            </a:fld>
            <a:endParaRPr lang="zh-CN" altLang="en-US"/>
          </a:p>
        </p:txBody>
      </p:sp>
    </p:spTree>
    <p:extLst>
      <p:ext uri="{BB962C8B-B14F-4D97-AF65-F5344CB8AC3E}">
        <p14:creationId xmlns:p14="http://schemas.microsoft.com/office/powerpoint/2010/main" val="115626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316716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22</a:t>
            </a:fld>
            <a:endParaRPr lang="zh-CN" altLang="en-US"/>
          </a:p>
        </p:txBody>
      </p:sp>
    </p:spTree>
    <p:extLst>
      <p:ext uri="{BB962C8B-B14F-4D97-AF65-F5344CB8AC3E}">
        <p14:creationId xmlns:p14="http://schemas.microsoft.com/office/powerpoint/2010/main" val="2388119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965252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691493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2216647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461877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2569450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10882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153569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2552877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391756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4268651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152593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130682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409039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2020/9/19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2020/9/19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2020/9/19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2020/9/19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2020/9/19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2020/9/19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2020/9/19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2020/9/19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2020/9/19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2020/9/19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2020/9/19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2020/9/19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628650" y="953518"/>
            <a:ext cx="7886700" cy="954107"/>
          </a:xfrm>
          <a:prstGeom prst="rect">
            <a:avLst/>
          </a:prstGeom>
        </p:spPr>
        <p:txBody>
          <a:bodyPr wrap="square">
            <a:spAutoFit/>
          </a:bodyPr>
          <a:lstStyle/>
          <a:p>
            <a:pPr algn="ctr"/>
            <a:r>
              <a:rPr lang="en-US" altLang="zh-CN" sz="2800" dirty="0">
                <a:latin typeface="Arial" panose="020B0604020202020204" pitchFamily="34" charset="0"/>
                <a:cs typeface="Arial" panose="020B0604020202020204" pitchFamily="34" charset="0"/>
              </a:rPr>
              <a:t>Extrapolative Beliefs in the Cross-Section: What Can We Learn from the Crowds?</a:t>
            </a:r>
            <a:endParaRPr lang="zh-CN" altLang="en-US" sz="2800" dirty="0">
              <a:latin typeface="Arial" panose="020B0604020202020204" pitchFamily="34" charset="0"/>
              <a:cs typeface="Arial" panose="020B0604020202020204" pitchFamily="34" charset="0"/>
            </a:endParaRPr>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2020/9/19</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872443"/>
            <a:ext cx="7603671" cy="1015663"/>
          </a:xfrm>
          <a:prstGeom prst="rect">
            <a:avLst/>
          </a:prstGeom>
        </p:spPr>
        <p:txBody>
          <a:bodyPr wrap="square">
            <a:spAutoFit/>
          </a:bodyPr>
          <a:lstStyle/>
          <a:p>
            <a:pPr algn="ctr"/>
            <a:r>
              <a:rPr lang="pt-BR" altLang="zh-CN" sz="2000" dirty="0">
                <a:latin typeface="Arial" panose="020B0604020202020204" pitchFamily="34" charset="0"/>
                <a:ea typeface="宋体" panose="02010600030101010101" pitchFamily="2" charset="-122"/>
                <a:cs typeface="Arial" panose="020B0604020202020204" pitchFamily="34" charset="0"/>
              </a:rPr>
              <a:t>Zhi Da, Xing Huang, Lawrence J. Jin</a:t>
            </a:r>
          </a:p>
          <a:p>
            <a:pPr algn="ctr"/>
            <a:r>
              <a:rPr lang="en-US" altLang="zh-CN" sz="2000" dirty="0">
                <a:latin typeface="Arial" panose="020B0604020202020204" pitchFamily="34" charset="0"/>
                <a:ea typeface="宋体" panose="02010600030101010101" pitchFamily="2" charset="-122"/>
                <a:cs typeface="Arial" panose="020B0604020202020204" pitchFamily="34" charset="0"/>
              </a:rPr>
              <a:t>Working Paper</a:t>
            </a:r>
          </a:p>
          <a:p>
            <a:pPr algn="ctr"/>
            <a:r>
              <a:rPr lang="en-US" altLang="zh-CN" sz="2000" dirty="0">
                <a:latin typeface="Arial" panose="020B0604020202020204" pitchFamily="34" charset="0"/>
                <a:ea typeface="宋体" panose="02010600030101010101" pitchFamily="2" charset="-122"/>
                <a:cs typeface="Arial" panose="020B0604020202020204" pitchFamily="34" charset="0"/>
              </a:rPr>
              <a:t>March 2020</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Variable</a:t>
            </a:r>
          </a:p>
        </p:txBody>
      </p:sp>
      <p:sp>
        <p:nvSpPr>
          <p:cNvPr id="4" name="矩形 3">
            <a:extLst>
              <a:ext uri="{FF2B5EF4-FFF2-40B4-BE49-F238E27FC236}">
                <a16:creationId xmlns:a16="http://schemas.microsoft.com/office/drawing/2014/main" id="{069DA911-3344-4351-B734-57A163C81A42}"/>
              </a:ext>
            </a:extLst>
          </p:cNvPr>
          <p:cNvSpPr/>
          <p:nvPr/>
        </p:nvSpPr>
        <p:spPr>
          <a:xfrm>
            <a:off x="207984" y="1053424"/>
            <a:ext cx="8728031" cy="3456267"/>
          </a:xfrm>
          <a:prstGeom prst="rect">
            <a:avLst/>
          </a:prstGeom>
        </p:spPr>
        <p:txBody>
          <a:bodyPr wrap="square">
            <a:spAutoFit/>
          </a:bodyPr>
          <a:lstStyle/>
          <a:p>
            <a:pPr>
              <a:lnSpc>
                <a:spcPct val="120000"/>
              </a:lnSpc>
            </a:pPr>
            <a:r>
              <a:rPr lang="en-US" altLang="zh-CN" sz="2400" dirty="0" err="1">
                <a:latin typeface="Arial" panose="020B0604020202020204" pitchFamily="34" charset="0"/>
                <a:ea typeface="宋体" panose="02010600030101010101" pitchFamily="2" charset="-122"/>
                <a:cs typeface="Arial" panose="020B0604020202020204" pitchFamily="34" charset="0"/>
              </a:rPr>
              <a:t>Forcerank</a:t>
            </a:r>
            <a:r>
              <a:rPr lang="en-US" altLang="zh-CN" sz="2400" dirty="0">
                <a:latin typeface="Arial" panose="020B0604020202020204" pitchFamily="34" charset="0"/>
                <a:ea typeface="宋体" panose="02010600030101010101" pitchFamily="2" charset="-122"/>
                <a:cs typeface="Arial" panose="020B0604020202020204" pitchFamily="34" charset="0"/>
              </a:rPr>
              <a:t> score:</a:t>
            </a:r>
          </a:p>
          <a:p>
            <a:pPr>
              <a:lnSpc>
                <a:spcPct val="120000"/>
              </a:lnSpc>
            </a:pP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a:lnSpc>
                <a:spcPct val="120000"/>
              </a:lnSpc>
            </a:pPr>
            <a:r>
              <a:rPr lang="en-US" altLang="zh-CN" sz="2000" dirty="0" err="1">
                <a:latin typeface="Arial" panose="020B0604020202020204" pitchFamily="34" charset="0"/>
                <a:ea typeface="宋体" panose="02010600030101010101" pitchFamily="2" charset="-122"/>
                <a:cs typeface="Arial" panose="020B0604020202020204" pitchFamily="34" charset="0"/>
              </a:rPr>
              <a:t>Forcerank</a:t>
            </a:r>
            <a:r>
              <a:rPr lang="en-US" altLang="zh-CN" sz="2000" dirty="0">
                <a:latin typeface="Arial" panose="020B0604020202020204" pitchFamily="34" charset="0"/>
                <a:ea typeface="宋体" panose="02010600030101010101" pitchFamily="2" charset="-122"/>
                <a:cs typeface="Arial" panose="020B0604020202020204" pitchFamily="34" charset="0"/>
              </a:rPr>
              <a:t> is a crowdsourcing platform that organizes weekly competitions in which participants enter thematic games, and in each game, rank a list of ten stocks according to their perceived performance (percentage gain) of these stocks over the next week. </a:t>
            </a:r>
          </a:p>
          <a:p>
            <a:pPr>
              <a:lnSpc>
                <a:spcPct val="120000"/>
              </a:lnSpc>
            </a:pP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a:lnSpc>
                <a:spcPct val="120000"/>
              </a:lnSpc>
            </a:pPr>
            <a:r>
              <a:rPr lang="en-US" altLang="zh-CN" sz="2000" dirty="0">
                <a:latin typeface="Arial" panose="020B0604020202020204" pitchFamily="34" charset="0"/>
                <a:ea typeface="宋体" panose="02010600030101010101" pitchFamily="2" charset="-122"/>
                <a:cs typeface="Arial" panose="020B0604020202020204" pitchFamily="34" charset="0"/>
              </a:rPr>
              <a:t>Among users who choose to participate on </a:t>
            </a:r>
            <a:r>
              <a:rPr lang="en-US" altLang="zh-CN" sz="2000" dirty="0" err="1">
                <a:latin typeface="Arial" panose="020B0604020202020204" pitchFamily="34" charset="0"/>
                <a:ea typeface="宋体" panose="02010600030101010101" pitchFamily="2" charset="-122"/>
                <a:cs typeface="Arial" panose="020B0604020202020204" pitchFamily="34" charset="0"/>
              </a:rPr>
              <a:t>Forcerank</a:t>
            </a:r>
            <a:r>
              <a:rPr lang="en-US" altLang="zh-CN" sz="2000" dirty="0">
                <a:latin typeface="Arial" panose="020B0604020202020204" pitchFamily="34" charset="0"/>
                <a:ea typeface="宋体" panose="02010600030101010101" pitchFamily="2" charset="-122"/>
                <a:cs typeface="Arial" panose="020B0604020202020204" pitchFamily="34" charset="0"/>
              </a:rPr>
              <a:t>, they are likely to truthfully reveal their relative return expectations across stocks in the game. </a:t>
            </a:r>
          </a:p>
        </p:txBody>
      </p:sp>
    </p:spTree>
    <p:extLst>
      <p:ext uri="{BB962C8B-B14F-4D97-AF65-F5344CB8AC3E}">
        <p14:creationId xmlns:p14="http://schemas.microsoft.com/office/powerpoint/2010/main" val="30376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Data</a:t>
            </a:r>
          </a:p>
        </p:txBody>
      </p:sp>
      <p:sp>
        <p:nvSpPr>
          <p:cNvPr id="4" name="矩形 3">
            <a:extLst>
              <a:ext uri="{FF2B5EF4-FFF2-40B4-BE49-F238E27FC236}">
                <a16:creationId xmlns:a16="http://schemas.microsoft.com/office/drawing/2014/main" id="{069DA911-3344-4351-B734-57A163C81A42}"/>
              </a:ext>
            </a:extLst>
          </p:cNvPr>
          <p:cNvSpPr/>
          <p:nvPr/>
        </p:nvSpPr>
        <p:spPr>
          <a:xfrm>
            <a:off x="207984" y="1053424"/>
            <a:ext cx="8728031" cy="1938992"/>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Data Source</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ea typeface="宋体" panose="02010600030101010101" pitchFamily="2" charset="-122"/>
                <a:cs typeface="Arial" panose="020B0604020202020204" pitchFamily="34" charset="0"/>
              </a:rPr>
              <a:t> </a:t>
            </a:r>
            <a:r>
              <a:rPr lang="en-US" altLang="zh-CN" sz="2000" dirty="0" err="1">
                <a:latin typeface="Arial" panose="020B0604020202020204" pitchFamily="34" charset="0"/>
                <a:ea typeface="宋体" panose="02010600030101010101" pitchFamily="2" charset="-122"/>
                <a:cs typeface="Arial" panose="020B0604020202020204" pitchFamily="34" charset="0"/>
              </a:rPr>
              <a:t>Forcerank</a:t>
            </a:r>
            <a:r>
              <a:rPr lang="zh-CN" altLang="en-US" sz="2000" dirty="0">
                <a:latin typeface="Arial" panose="020B0604020202020204" pitchFamily="34" charset="0"/>
                <a:ea typeface="宋体" panose="02010600030101010101" pitchFamily="2" charset="-122"/>
                <a:cs typeface="Arial" panose="020B0604020202020204" pitchFamily="34" charset="0"/>
              </a:rPr>
              <a:t>、</a:t>
            </a:r>
            <a:r>
              <a:rPr lang="en-US" altLang="zh-CN" sz="2000" dirty="0">
                <a:latin typeface="Arial" panose="020B0604020202020204" pitchFamily="34" charset="0"/>
                <a:cs typeface="Arial" panose="020B0604020202020204" pitchFamily="34" charset="0"/>
              </a:rPr>
              <a:t>CRSP</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Period</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February 2016 to December 2017 daily data of</a:t>
            </a:r>
            <a:r>
              <a:rPr lang="en-US" altLang="zh-CN" sz="2000" dirty="0">
                <a:latin typeface="Arial" panose="020B0604020202020204" pitchFamily="34" charset="0"/>
                <a:ea typeface="宋体" panose="02010600030101010101" pitchFamily="2" charset="-122"/>
                <a:cs typeface="Arial" panose="020B0604020202020204" pitchFamily="34" charset="0"/>
              </a:rPr>
              <a:t> </a:t>
            </a:r>
            <a:r>
              <a:rPr lang="en-US" altLang="zh-CN" sz="2000" dirty="0" err="1">
                <a:latin typeface="Arial" panose="020B0604020202020204" pitchFamily="34" charset="0"/>
                <a:ea typeface="宋体" panose="02010600030101010101" pitchFamily="2" charset="-122"/>
                <a:cs typeface="Arial" panose="020B0604020202020204" pitchFamily="34" charset="0"/>
              </a:rPr>
              <a:t>Forcerank</a:t>
            </a:r>
            <a:r>
              <a:rPr lang="en-US" altLang="zh-CN" sz="2000" dirty="0">
                <a:latin typeface="Arial" panose="020B0604020202020204" pitchFamily="34" charset="0"/>
                <a:ea typeface="宋体" panose="02010600030101010101" pitchFamily="2" charset="-122"/>
                <a:cs typeface="Arial" panose="020B0604020202020204" pitchFamily="34" charset="0"/>
              </a:rPr>
              <a:t>, April 2001 to December 2017 </a:t>
            </a:r>
            <a:r>
              <a:rPr lang="en-US" altLang="zh-CN" sz="2000" dirty="0">
                <a:latin typeface="Arial" panose="020B0604020202020204" pitchFamily="34" charset="0"/>
                <a:cs typeface="Arial" panose="020B0604020202020204" pitchFamily="34" charset="0"/>
              </a:rPr>
              <a:t>daily data of</a:t>
            </a:r>
            <a:r>
              <a:rPr lang="en-US" altLang="zh-CN" sz="2000" dirty="0">
                <a:latin typeface="Arial" panose="020B0604020202020204" pitchFamily="34" charset="0"/>
                <a:ea typeface="宋体" panose="02010600030101010101" pitchFamily="2" charset="-122"/>
                <a:cs typeface="Arial" panose="020B0604020202020204" pitchFamily="34" charset="0"/>
              </a:rPr>
              <a:t> </a:t>
            </a:r>
            <a:r>
              <a:rPr lang="en-US" altLang="zh-CN" sz="2000" dirty="0">
                <a:latin typeface="Arial" panose="020B0604020202020204" pitchFamily="34" charset="0"/>
                <a:cs typeface="Arial" panose="020B0604020202020204" pitchFamily="34" charset="0"/>
              </a:rPr>
              <a:t>CRSP</a:t>
            </a:r>
            <a:r>
              <a:rPr lang="en-US" altLang="zh-CN" sz="2000" dirty="0">
                <a:latin typeface="Arial" panose="020B0604020202020204" pitchFamily="34" charset="0"/>
                <a:ea typeface="宋体" panose="02010600030101010101" pitchFamily="2" charset="-122"/>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Sample: Our sample contains mostly industry contests (1,318 out of a total of 1,396 contests)</a:t>
            </a:r>
          </a:p>
        </p:txBody>
      </p:sp>
    </p:spTree>
    <p:extLst>
      <p:ext uri="{BB962C8B-B14F-4D97-AF65-F5344CB8AC3E}">
        <p14:creationId xmlns:p14="http://schemas.microsoft.com/office/powerpoint/2010/main" val="108680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Method</a:t>
            </a:r>
          </a:p>
        </p:txBody>
      </p:sp>
      <p:sp>
        <p:nvSpPr>
          <p:cNvPr id="4" name="矩形 3">
            <a:extLst>
              <a:ext uri="{FF2B5EF4-FFF2-40B4-BE49-F238E27FC236}">
                <a16:creationId xmlns:a16="http://schemas.microsoft.com/office/drawing/2014/main" id="{069DA911-3344-4351-B734-57A163C81A42}"/>
              </a:ext>
            </a:extLst>
          </p:cNvPr>
          <p:cNvSpPr/>
          <p:nvPr/>
        </p:nvSpPr>
        <p:spPr>
          <a:xfrm>
            <a:off x="362853" y="1523065"/>
            <a:ext cx="8728031" cy="104329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Linear model</a:t>
            </a:r>
          </a:p>
          <a:p>
            <a:endParaRPr lang="en-US" altLang="zh-CN" sz="2000" dirty="0">
              <a:latin typeface="Arial" panose="020B0604020202020204" pitchFamily="34" charset="0"/>
              <a:cs typeface="Arial" panose="020B0604020202020204" pitchFamily="34" charset="0"/>
            </a:endParaRPr>
          </a:p>
          <a:p>
            <a:pPr>
              <a:lnSpc>
                <a:spcPct val="120000"/>
              </a:lnSpc>
            </a:pPr>
            <a:endParaRPr lang="en-US" altLang="zh-CN" sz="20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6686509-BD10-4C9E-86B0-18D793209F4F}"/>
                  </a:ext>
                </a:extLst>
              </p:cNvPr>
              <p:cNvSpPr txBox="1"/>
              <p:nvPr/>
            </p:nvSpPr>
            <p:spPr>
              <a:xfrm>
                <a:off x="411075" y="3476029"/>
                <a:ext cx="8321850" cy="1631216"/>
              </a:xfrm>
              <a:prstGeom prst="rect">
                <a:avLst/>
              </a:prstGeom>
              <a:noFill/>
            </p:spPr>
            <p:txBody>
              <a:bodyPr wrap="square">
                <a:spAutoFit/>
              </a:bodyPr>
              <a:lstStyle/>
              <a:p>
                <a:r>
                  <a:rPr lang="zh-CN" altLang="en-US" sz="2000" dirty="0">
                    <a:latin typeface="Arial" panose="020B0604020202020204" pitchFamily="34" charset="0"/>
                    <a:cs typeface="Arial" panose="020B0604020202020204" pitchFamily="34" charset="0"/>
                  </a:rPr>
                  <a:t>where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Forcerank</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oMath>
                </a14:m>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000" dirty="0">
                    <a:latin typeface="Arial" panose="020B0604020202020204" pitchFamily="34" charset="0"/>
                    <a:cs typeface="Arial" panose="020B0604020202020204" pitchFamily="34" charset="0"/>
                  </a:rPr>
                  <a:t>is the end-of-week-t consensus ranking based on investors’ average expectation about the performance of stock i over week t+1;</a:t>
                </a:r>
                <a:r>
                  <a:rPr lang="zh-CN" altLang="zh-CN" sz="2000" kern="100" dirty="0">
                    <a:ea typeface="Cambria Math" panose="02040503050406030204" pitchFamily="18" charset="0"/>
                    <a:cs typeface="Times New Roman" panose="02020603050405020304" pitchFamily="18" charset="0"/>
                  </a:rPr>
                  <a:t>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b="0" i="0" kern="100" smtClean="0">
                            <a:latin typeface="Cambria Math" panose="02040503050406030204" pitchFamily="18" charset="0"/>
                            <a:cs typeface="Times New Roman" panose="02020603050405020304" pitchFamily="18" charset="0"/>
                          </a:rPr>
                          <m:t>R</m:t>
                        </m:r>
                      </m:e>
                      <m:sub>
                        <m:r>
                          <a:rPr lang="en-US" altLang="zh-CN" sz="2000" i="1" kern="100">
                            <a:latin typeface="Cambria Math" panose="02040503050406030204" pitchFamily="18" charset="0"/>
                            <a:cs typeface="Times New Roman" panose="02020603050405020304" pitchFamily="18" charset="0"/>
                          </a:rPr>
                          <m:t>𝑖</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𝑡</m:t>
                        </m:r>
                        <m:r>
                          <a:rPr lang="en-US" altLang="zh-CN" sz="2000" b="0" i="1"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𝑠</m:t>
                        </m:r>
                      </m:sub>
                    </m:sSub>
                  </m:oMath>
                </a14:m>
                <a:r>
                  <a:rPr lang="zh-CN" altLang="en-US" sz="2000" dirty="0">
                    <a:latin typeface="Arial" panose="020B0604020202020204" pitchFamily="34" charset="0"/>
                    <a:cs typeface="Arial" panose="020B0604020202020204" pitchFamily="34" charset="0"/>
                  </a:rPr>
                  <a:t> represents the lagged return (or the lagged contest-adjusted return we define below) of stock i over week t − s, and s goes from 0 to 11.</a:t>
                </a:r>
              </a:p>
            </p:txBody>
          </p:sp>
        </mc:Choice>
        <mc:Fallback xmlns="">
          <p:sp>
            <p:nvSpPr>
              <p:cNvPr id="8" name="文本框 7">
                <a:extLst>
                  <a:ext uri="{FF2B5EF4-FFF2-40B4-BE49-F238E27FC236}">
                    <a16:creationId xmlns:a16="http://schemas.microsoft.com/office/drawing/2014/main" id="{F6686509-BD10-4C9E-86B0-18D793209F4F}"/>
                  </a:ext>
                </a:extLst>
              </p:cNvPr>
              <p:cNvSpPr txBox="1">
                <a:spLocks noRot="1" noChangeAspect="1" noMove="1" noResize="1" noEditPoints="1" noAdjustHandles="1" noChangeArrowheads="1" noChangeShapeType="1" noTextEdit="1"/>
              </p:cNvSpPr>
              <p:nvPr/>
            </p:nvSpPr>
            <p:spPr>
              <a:xfrm>
                <a:off x="411075" y="3476029"/>
                <a:ext cx="8321850" cy="1631216"/>
              </a:xfrm>
              <a:prstGeom prst="rect">
                <a:avLst/>
              </a:prstGeom>
              <a:blipFill>
                <a:blip r:embed="rId3"/>
                <a:stretch>
                  <a:fillRect l="-732" t="-2239" b="-6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1ADA967-96D1-4E3D-BA0C-68FD6BF924FB}"/>
                  </a:ext>
                </a:extLst>
              </p:cNvPr>
              <p:cNvSpPr txBox="1"/>
              <p:nvPr/>
            </p:nvSpPr>
            <p:spPr>
              <a:xfrm>
                <a:off x="1885950" y="2395611"/>
                <a:ext cx="4572000" cy="636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m:rPr>
                              <m:sty m:val="p"/>
                            </m:rPr>
                            <a:rPr lang="zh-CN" altLang="en-US">
                              <a:latin typeface="Cambria Math" panose="02040503050406030204" pitchFamily="18" charset="0"/>
                            </a:rPr>
                            <m:t>F</m:t>
                          </m:r>
                          <m:r>
                            <m:rPr>
                              <m:sty m:val="p"/>
                            </m:rPr>
                            <a:rPr lang="zh-CN" altLang="en-US" i="0">
                              <a:latin typeface="Cambria Math" panose="02040503050406030204" pitchFamily="18" charset="0"/>
                            </a:rPr>
                            <m:t>orcerank</m:t>
                          </m:r>
                        </m:e>
                        <m:sub>
                          <m:r>
                            <m:rPr>
                              <m:sty m:val="p"/>
                            </m:rPr>
                            <a:rPr lang="zh-CN" altLang="en-US" i="0">
                              <a:latin typeface="Cambria Math" panose="02040503050406030204" pitchFamily="18" charset="0"/>
                            </a:rPr>
                            <m:t>i</m:t>
                          </m:r>
                          <m:r>
                            <a:rPr lang="zh-CN" altLang="en-US" i="0">
                              <a:latin typeface="Cambria Math" panose="02040503050406030204" pitchFamily="18" charset="0"/>
                            </a:rPr>
                            <m:t>,</m:t>
                          </m:r>
                          <m:r>
                            <m:rPr>
                              <m:sty m:val="p"/>
                            </m:rPr>
                            <a:rPr lang="zh-CN" altLang="en-US" i="0">
                              <a:latin typeface="Cambria Math" panose="02040503050406030204" pitchFamily="18" charset="0"/>
                            </a:rPr>
                            <m:t>t</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γ</m:t>
                          </m:r>
                        </m:e>
                        <m:sub>
                          <m:r>
                            <a:rPr lang="zh-CN" altLang="en-US" i="0">
                              <a:latin typeface="Cambria Math" panose="02040503050406030204" pitchFamily="18" charset="0"/>
                            </a:rPr>
                            <m:t>0</m:t>
                          </m:r>
                        </m:sub>
                      </m:sSub>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s</m:t>
                          </m:r>
                          <m:r>
                            <a:rPr lang="zh-CN" altLang="en-US" i="0">
                              <a:latin typeface="Cambria Math" panose="02040503050406030204" pitchFamily="18" charset="0"/>
                            </a:rPr>
                            <m:t>=0</m:t>
                          </m:r>
                        </m:sub>
                        <m:sup>
                          <m:r>
                            <m:rPr>
                              <m:sty m:val="p"/>
                            </m:rPr>
                            <a:rPr lang="zh-CN" altLang="en-US" i="0">
                              <a:latin typeface="Cambria Math" panose="02040503050406030204" pitchFamily="18" charset="0"/>
                            </a:rPr>
                            <m:t>n</m:t>
                          </m:r>
                        </m:sup>
                        <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β</m:t>
                              </m:r>
                            </m:e>
                            <m:sub>
                              <m:r>
                                <m:rPr>
                                  <m:sty m:val="p"/>
                                </m:rPr>
                                <a:rPr lang="zh-CN" altLang="en-US" i="0">
                                  <a:latin typeface="Cambria Math" panose="02040503050406030204" pitchFamily="18" charset="0"/>
                                </a:rPr>
                                <m:t>s</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R</m:t>
                              </m:r>
                            </m:e>
                            <m:sub>
                              <m:r>
                                <m:rPr>
                                  <m:sty m:val="p"/>
                                </m:rPr>
                                <a:rPr lang="zh-CN" altLang="en-US" i="0">
                                  <a:latin typeface="Cambria Math" panose="02040503050406030204" pitchFamily="18" charset="0"/>
                                </a:rPr>
                                <m:t>i</m:t>
                              </m:r>
                              <m:r>
                                <a:rPr lang="zh-CN" altLang="en-US" i="0">
                                  <a:latin typeface="Cambria Math" panose="02040503050406030204" pitchFamily="18" charset="0"/>
                                </a:rPr>
                                <m:t>,</m:t>
                              </m:r>
                              <m:r>
                                <m:rPr>
                                  <m:sty m:val="p"/>
                                </m:rPr>
                                <a:rPr lang="zh-CN" altLang="en-US" i="0">
                                  <a:latin typeface="Cambria Math" panose="02040503050406030204" pitchFamily="18" charset="0"/>
                                </a:rPr>
                                <m:t>t</m:t>
                              </m:r>
                              <m:r>
                                <a:rPr lang="zh-CN" altLang="en-US" i="0">
                                  <a:latin typeface="Cambria Math" panose="02040503050406030204" pitchFamily="18" charset="0"/>
                                </a:rPr>
                                <m:t>−</m:t>
                              </m:r>
                              <m:r>
                                <m:rPr>
                                  <m:sty m:val="p"/>
                                </m:rPr>
                                <a:rPr lang="zh-CN" altLang="en-US" i="0">
                                  <a:latin typeface="Cambria Math" panose="02040503050406030204" pitchFamily="18" charset="0"/>
                                </a:rPr>
                                <m:t>s</m:t>
                              </m:r>
                            </m:sub>
                          </m:sSub>
                        </m:e>
                      </m:nary>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ε</m:t>
                          </m:r>
                        </m:e>
                        <m:sub>
                          <m:r>
                            <m:rPr>
                              <m:sty m:val="p"/>
                            </m:rPr>
                            <a:rPr lang="zh-CN" altLang="en-US" i="0">
                              <a:latin typeface="Cambria Math" panose="02040503050406030204" pitchFamily="18" charset="0"/>
                            </a:rPr>
                            <m:t>i</m:t>
                          </m:r>
                          <m:r>
                            <a:rPr lang="zh-CN" altLang="en-US" i="0">
                              <a:latin typeface="Cambria Math" panose="02040503050406030204" pitchFamily="18" charset="0"/>
                            </a:rPr>
                            <m:t>,</m:t>
                          </m:r>
                          <m:r>
                            <m:rPr>
                              <m:sty m:val="p"/>
                            </m:rPr>
                            <a:rPr lang="zh-CN" altLang="en-US" i="0">
                              <a:latin typeface="Cambria Math" panose="02040503050406030204" pitchFamily="18" charset="0"/>
                            </a:rPr>
                            <m:t>t</m:t>
                          </m:r>
                        </m:sub>
                      </m:sSub>
                    </m:oMath>
                  </m:oMathPara>
                </a14:m>
                <a:endParaRPr lang="zh-CN" altLang="en-US" dirty="0"/>
              </a:p>
            </p:txBody>
          </p:sp>
        </mc:Choice>
        <mc:Fallback xmlns="">
          <p:sp>
            <p:nvSpPr>
              <p:cNvPr id="9" name="文本框 8">
                <a:extLst>
                  <a:ext uri="{FF2B5EF4-FFF2-40B4-BE49-F238E27FC236}">
                    <a16:creationId xmlns:a16="http://schemas.microsoft.com/office/drawing/2014/main" id="{61ADA967-96D1-4E3D-BA0C-68FD6BF924FB}"/>
                  </a:ext>
                </a:extLst>
              </p:cNvPr>
              <p:cNvSpPr txBox="1">
                <a:spLocks noRot="1" noChangeAspect="1" noMove="1" noResize="1" noEditPoints="1" noAdjustHandles="1" noChangeArrowheads="1" noChangeShapeType="1" noTextEdit="1"/>
              </p:cNvSpPr>
              <p:nvPr/>
            </p:nvSpPr>
            <p:spPr>
              <a:xfrm>
                <a:off x="1885950" y="2395611"/>
                <a:ext cx="4572000" cy="63677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972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2.</a:t>
            </a:r>
            <a:r>
              <a:rPr lang="en-US" altLang="zh-CN" sz="2800" dirty="0">
                <a:latin typeface="Arial" panose="020B0604020202020204" pitchFamily="34" charset="0"/>
                <a:cs typeface="Arial" panose="020B0604020202020204" pitchFamily="34" charset="0"/>
                <a:sym typeface="+mn-lt"/>
              </a:rPr>
              <a:t> Research design: Method</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69DA911-3344-4351-B734-57A163C81A42}"/>
                  </a:ext>
                </a:extLst>
              </p:cNvPr>
              <p:cNvSpPr/>
              <p:nvPr/>
            </p:nvSpPr>
            <p:spPr>
              <a:xfrm>
                <a:off x="119006" y="3412212"/>
                <a:ext cx="8971878" cy="317009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first parameter,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λ</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2000" dirty="0">
                    <a:latin typeface="Arial" panose="020B0604020202020204" pitchFamily="34" charset="0"/>
                    <a:cs typeface="Arial" panose="020B0604020202020204" pitchFamily="34" charset="0"/>
                  </a:rPr>
                  <a:t>—a scaling factor which multiplies all past returns of stock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—captures a “level” effect—that is, the overall extent to which investor expectations respond to these past returns. The second parameter,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latin typeface="Cambria Math" panose="02040503050406030204" pitchFamily="18" charset="0"/>
                            <a:cs typeface="Times New Roman" panose="02020603050405020304" pitchFamily="18" charset="0"/>
                          </a:rPr>
                          <m:t>λ</m:t>
                        </m:r>
                      </m:e>
                      <m:sub>
                        <m:r>
                          <a:rPr lang="en-US" altLang="zh-CN" sz="2000" b="0" i="1" kern="100" smtClean="0">
                            <a:latin typeface="Cambria Math" panose="02040503050406030204" pitchFamily="18" charset="0"/>
                            <a:cs typeface="Times New Roman" panose="02020603050405020304" pitchFamily="18" charset="0"/>
                          </a:rPr>
                          <m:t>2</m:t>
                        </m:r>
                      </m:sub>
                    </m:sSub>
                  </m:oMath>
                </a14:m>
                <a:r>
                  <a:rPr lang="en-US" altLang="zh-CN" sz="2000" dirty="0">
                    <a:latin typeface="Arial" panose="020B0604020202020204" pitchFamily="34" charset="0"/>
                    <a:cs typeface="Arial" panose="020B0604020202020204" pitchFamily="34" charset="0"/>
                  </a:rPr>
                  <a:t>—it governs how past returns are relatively weighted in forming expectations— captures a “slope” effect: a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latin typeface="Cambria Math" panose="02040503050406030204" pitchFamily="18" charset="0"/>
                            <a:cs typeface="Times New Roman" panose="02020603050405020304" pitchFamily="18" charset="0"/>
                          </a:rPr>
                          <m:t>λ</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 </m:t>
                    </m:r>
                  </m:oMath>
                </a14:m>
                <a:r>
                  <a:rPr lang="en-US" altLang="zh-CN" sz="2000" dirty="0">
                    <a:latin typeface="Arial" panose="020B0604020202020204" pitchFamily="34" charset="0"/>
                    <a:cs typeface="Arial" panose="020B0604020202020204" pitchFamily="34" charset="0"/>
                  </a:rPr>
                  <a:t>closer to zero means that investors put much higher weight on recent past returns as opposed to distant past returns. When an investor puts more weight on all past returns of stock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and, furthermore, assigns more weight to more recent returns on a relative basis, her beliefs become more extrapolative. That is, a higher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latin typeface="Cambria Math" panose="02040503050406030204" pitchFamily="18" charset="0"/>
                            <a:cs typeface="Times New Roman" panose="02020603050405020304" pitchFamily="18" charset="0"/>
                          </a:rPr>
                          <m:t>λ</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 </m:t>
                    </m:r>
                  </m:oMath>
                </a14:m>
                <a:r>
                  <a:rPr lang="en-US" altLang="zh-CN" sz="2000" dirty="0">
                    <a:latin typeface="Arial" panose="020B0604020202020204" pitchFamily="34" charset="0"/>
                    <a:cs typeface="Arial" panose="020B0604020202020204" pitchFamily="34" charset="0"/>
                  </a:rPr>
                  <a:t>and a lower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latin typeface="Cambria Math" panose="02040503050406030204" pitchFamily="18" charset="0"/>
                            <a:cs typeface="Times New Roman" panose="02020603050405020304" pitchFamily="18" charset="0"/>
                          </a:rPr>
                          <m:t>λ</m:t>
                        </m:r>
                      </m:e>
                      <m:sub>
                        <m:r>
                          <a:rPr lang="en-US" altLang="zh-CN" sz="2000" i="1" kern="100">
                            <a:latin typeface="Cambria Math" panose="02040503050406030204" pitchFamily="18" charset="0"/>
                            <a:cs typeface="Times New Roman" panose="02020603050405020304" pitchFamily="18" charset="0"/>
                          </a:rPr>
                          <m:t>2</m:t>
                        </m:r>
                      </m:sub>
                    </m:sSub>
                  </m:oMath>
                </a14:m>
                <a:r>
                  <a:rPr lang="en-US" altLang="zh-CN" sz="2000" dirty="0">
                    <a:latin typeface="Arial" panose="020B0604020202020204" pitchFamily="34" charset="0"/>
                    <a:cs typeface="Arial" panose="020B0604020202020204" pitchFamily="34" charset="0"/>
                  </a:rPr>
                  <a:t> jointly lead to a higher degree of extrapolation</a:t>
                </a:r>
                <a:endParaRPr lang="en-US" altLang="zh-CN" sz="20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4" name="矩形 3">
                <a:extLst>
                  <a:ext uri="{FF2B5EF4-FFF2-40B4-BE49-F238E27FC236}">
                    <a16:creationId xmlns:a16="http://schemas.microsoft.com/office/drawing/2014/main" id="{069DA911-3344-4351-B734-57A163C81A42}"/>
                  </a:ext>
                </a:extLst>
              </p:cNvPr>
              <p:cNvSpPr>
                <a:spLocks noRot="1" noChangeAspect="1" noMove="1" noResize="1" noEditPoints="1" noAdjustHandles="1" noChangeArrowheads="1" noChangeShapeType="1" noTextEdit="1"/>
              </p:cNvSpPr>
              <p:nvPr/>
            </p:nvSpPr>
            <p:spPr>
              <a:xfrm>
                <a:off x="119006" y="3412212"/>
                <a:ext cx="8971878" cy="3170099"/>
              </a:xfrm>
              <a:prstGeom prst="rect">
                <a:avLst/>
              </a:prstGeom>
              <a:blipFill>
                <a:blip r:embed="rId3"/>
                <a:stretch>
                  <a:fillRect l="-748" t="-962" r="-1292" b="-269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75299A4-F3EB-44D1-9B31-04E9D3D399E8}"/>
              </a:ext>
            </a:extLst>
          </p:cNvPr>
          <p:cNvSpPr/>
          <p:nvPr/>
        </p:nvSpPr>
        <p:spPr>
          <a:xfrm>
            <a:off x="362853" y="1523065"/>
            <a:ext cx="8728031" cy="400110"/>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Exponential decay model</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5D5DB5-DA8A-4E68-885F-1F92C0FADED2}"/>
                  </a:ext>
                </a:extLst>
              </p:cNvPr>
              <p:cNvSpPr txBox="1"/>
              <p:nvPr/>
            </p:nvSpPr>
            <p:spPr>
              <a:xfrm>
                <a:off x="1855470" y="2030916"/>
                <a:ext cx="4602480" cy="636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m:rPr>
                              <m:sty m:val="p"/>
                            </m:rPr>
                            <a:rPr lang="zh-CN" altLang="en-US">
                              <a:latin typeface="Cambria Math" panose="02040503050406030204" pitchFamily="18" charset="0"/>
                            </a:rPr>
                            <m:t>F</m:t>
                          </m:r>
                          <m:r>
                            <m:rPr>
                              <m:sty m:val="p"/>
                            </m:rPr>
                            <a:rPr lang="zh-CN" altLang="en-US" i="0">
                              <a:latin typeface="Cambria Math" panose="02040503050406030204" pitchFamily="18" charset="0"/>
                            </a:rPr>
                            <m:t>orcerank</m:t>
                          </m:r>
                        </m:e>
                        <m:sub>
                          <m:r>
                            <m:rPr>
                              <m:sty m:val="p"/>
                            </m:rPr>
                            <a:rPr lang="zh-CN" altLang="en-US" i="0">
                              <a:latin typeface="Cambria Math" panose="02040503050406030204" pitchFamily="18" charset="0"/>
                            </a:rPr>
                            <m:t>i</m:t>
                          </m:r>
                          <m:r>
                            <a:rPr lang="zh-CN" altLang="en-US" i="0">
                              <a:latin typeface="Cambria Math" panose="02040503050406030204" pitchFamily="18" charset="0"/>
                            </a:rPr>
                            <m:t>,</m:t>
                          </m:r>
                          <m:r>
                            <m:rPr>
                              <m:sty m:val="p"/>
                            </m:rPr>
                            <a:rPr lang="zh-CN" altLang="en-US" i="0">
                              <a:latin typeface="Cambria Math" panose="02040503050406030204" pitchFamily="18" charset="0"/>
                            </a:rPr>
                            <m:t>t</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λ</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λ</m:t>
                          </m:r>
                        </m:e>
                        <m:sub>
                          <m:r>
                            <a:rPr lang="zh-CN" altLang="en-US" i="0">
                              <a:latin typeface="Cambria Math" panose="02040503050406030204" pitchFamily="18" charset="0"/>
                            </a:rPr>
                            <m:t>1</m:t>
                          </m:r>
                        </m:sub>
                      </m:sSub>
                      <m:nary>
                        <m:naryPr>
                          <m:chr m:val="∑"/>
                          <m:limLoc m:val="subSup"/>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s</m:t>
                          </m:r>
                          <m:r>
                            <a:rPr lang="zh-CN" altLang="en-US" i="0">
                              <a:latin typeface="Cambria Math" panose="02040503050406030204" pitchFamily="18" charset="0"/>
                            </a:rPr>
                            <m:t>=0</m:t>
                          </m:r>
                        </m:sub>
                        <m:sup>
                          <m:r>
                            <m:rPr>
                              <m:sty m:val="p"/>
                            </m:rPr>
                            <a:rPr lang="zh-CN" altLang="en-US" i="0">
                              <a:latin typeface="Cambria Math" panose="02040503050406030204" pitchFamily="18" charset="0"/>
                            </a:rPr>
                            <m:t>n</m:t>
                          </m:r>
                        </m:sup>
                        <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ω</m:t>
                              </m:r>
                            </m:e>
                            <m:sub>
                              <m:r>
                                <m:rPr>
                                  <m:sty m:val="p"/>
                                </m:rPr>
                                <a:rPr lang="zh-CN" altLang="en-US" i="0">
                                  <a:latin typeface="Cambria Math" panose="02040503050406030204" pitchFamily="18" charset="0"/>
                                </a:rPr>
                                <m:t>s</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R</m:t>
                              </m:r>
                            </m:e>
                            <m:sub>
                              <m:r>
                                <m:rPr>
                                  <m:sty m:val="p"/>
                                </m:rPr>
                                <a:rPr lang="zh-CN" altLang="en-US" i="0">
                                  <a:latin typeface="Cambria Math" panose="02040503050406030204" pitchFamily="18" charset="0"/>
                                </a:rPr>
                                <m:t>i</m:t>
                              </m:r>
                              <m:r>
                                <a:rPr lang="zh-CN" altLang="en-US" i="0">
                                  <a:latin typeface="Cambria Math" panose="02040503050406030204" pitchFamily="18" charset="0"/>
                                </a:rPr>
                                <m:t>,</m:t>
                              </m:r>
                              <m:r>
                                <m:rPr>
                                  <m:sty m:val="p"/>
                                </m:rPr>
                                <a:rPr lang="zh-CN" altLang="en-US" i="0">
                                  <a:latin typeface="Cambria Math" panose="02040503050406030204" pitchFamily="18" charset="0"/>
                                </a:rPr>
                                <m:t>t</m:t>
                              </m:r>
                              <m:r>
                                <a:rPr lang="zh-CN" altLang="en-US" i="0">
                                  <a:latin typeface="Cambria Math" panose="02040503050406030204" pitchFamily="18" charset="0"/>
                                </a:rPr>
                                <m:t>−</m:t>
                              </m:r>
                              <m:r>
                                <m:rPr>
                                  <m:sty m:val="p"/>
                                </m:rPr>
                                <a:rPr lang="zh-CN" altLang="en-US" i="0">
                                  <a:latin typeface="Cambria Math" panose="02040503050406030204" pitchFamily="18" charset="0"/>
                                </a:rPr>
                                <m:t>s</m:t>
                              </m:r>
                            </m:sub>
                          </m:sSub>
                        </m:e>
                      </m:nary>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ε</m:t>
                          </m:r>
                        </m:e>
                        <m:sub>
                          <m:r>
                            <m:rPr>
                              <m:sty m:val="p"/>
                            </m:rPr>
                            <a:rPr lang="zh-CN" altLang="en-US" i="0">
                              <a:latin typeface="Cambria Math" panose="02040503050406030204" pitchFamily="18" charset="0"/>
                            </a:rPr>
                            <m:t>i</m:t>
                          </m:r>
                          <m:r>
                            <a:rPr lang="zh-CN" altLang="en-US" i="0">
                              <a:latin typeface="Cambria Math" panose="02040503050406030204" pitchFamily="18" charset="0"/>
                            </a:rPr>
                            <m:t>,</m:t>
                          </m:r>
                          <m:r>
                            <m:rPr>
                              <m:sty m:val="p"/>
                            </m:rPr>
                            <a:rPr lang="zh-CN" altLang="en-US" i="0">
                              <a:latin typeface="Cambria Math" panose="02040503050406030204" pitchFamily="18" charset="0"/>
                            </a:rPr>
                            <m:t>t</m:t>
                          </m:r>
                        </m:sub>
                      </m:sSub>
                    </m:oMath>
                  </m:oMathPara>
                </a14:m>
                <a:endParaRPr lang="zh-CN" altLang="en-US" dirty="0"/>
              </a:p>
            </p:txBody>
          </p:sp>
        </mc:Choice>
        <mc:Fallback xmlns="">
          <p:sp>
            <p:nvSpPr>
              <p:cNvPr id="9" name="文本框 8">
                <a:extLst>
                  <a:ext uri="{FF2B5EF4-FFF2-40B4-BE49-F238E27FC236}">
                    <a16:creationId xmlns:a16="http://schemas.microsoft.com/office/drawing/2014/main" id="{645D5DB5-DA8A-4E68-885F-1F92C0FADED2}"/>
                  </a:ext>
                </a:extLst>
              </p:cNvPr>
              <p:cNvSpPr txBox="1">
                <a:spLocks noRot="1" noChangeAspect="1" noMove="1" noResize="1" noEditPoints="1" noAdjustHandles="1" noChangeArrowheads="1" noChangeShapeType="1" noTextEdit="1"/>
              </p:cNvSpPr>
              <p:nvPr/>
            </p:nvSpPr>
            <p:spPr>
              <a:xfrm>
                <a:off x="1855470" y="2030916"/>
                <a:ext cx="4602480" cy="636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F9B27CF-44B3-4938-9436-3AE569FFBA96}"/>
                  </a:ext>
                </a:extLst>
              </p:cNvPr>
              <p:cNvSpPr txBox="1"/>
              <p:nvPr/>
            </p:nvSpPr>
            <p:spPr>
              <a:xfrm>
                <a:off x="1468120" y="2667693"/>
                <a:ext cx="4602480" cy="7843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m:rPr>
                              <m:sty m:val="p"/>
                            </m:rPr>
                            <a:rPr lang="zh-CN" altLang="en-US">
                              <a:latin typeface="Cambria Math" panose="02040503050406030204" pitchFamily="18" charset="0"/>
                            </a:rPr>
                            <m:t>ω</m:t>
                          </m:r>
                        </m:e>
                        <m:sub>
                          <m:r>
                            <m:rPr>
                              <m:sty m:val="p"/>
                            </m:rPr>
                            <a:rPr lang="zh-CN" altLang="en-US" i="0">
                              <a:latin typeface="Cambria Math" panose="02040503050406030204" pitchFamily="18" charset="0"/>
                            </a:rPr>
                            <m:t>s</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Sup>
                            <m:sSubSupPr>
                              <m:ctrlPr>
                                <a:rPr lang="zh-CN" altLang="en-US" i="1">
                                  <a:solidFill>
                                    <a:srgbClr val="836967"/>
                                  </a:solidFill>
                                  <a:latin typeface="Cambria Math" panose="02040503050406030204" pitchFamily="18" charset="0"/>
                                </a:rPr>
                              </m:ctrlPr>
                            </m:sSubSupPr>
                            <m:e>
                              <m:r>
                                <m:rPr>
                                  <m:sty m:val="p"/>
                                </m:rPr>
                                <a:rPr lang="zh-CN" altLang="en-US" i="0">
                                  <a:latin typeface="Cambria Math" panose="02040503050406030204" pitchFamily="18" charset="0"/>
                                </a:rPr>
                                <m:t>λ</m:t>
                              </m:r>
                            </m:e>
                            <m:sub>
                              <m:r>
                                <a:rPr lang="zh-CN" altLang="en-US" i="0">
                                  <a:latin typeface="Cambria Math" panose="02040503050406030204" pitchFamily="18" charset="0"/>
                                </a:rPr>
                                <m:t>2</m:t>
                              </m:r>
                            </m:sub>
                            <m:sup>
                              <m:r>
                                <m:rPr>
                                  <m:sty m:val="p"/>
                                </m:rPr>
                                <a:rPr lang="zh-CN" altLang="en-US" i="0">
                                  <a:latin typeface="Cambria Math" panose="02040503050406030204" pitchFamily="18" charset="0"/>
                                </a:rPr>
                                <m:t>s</m:t>
                              </m:r>
                            </m:sup>
                          </m:sSubSup>
                        </m:num>
                        <m:den>
                          <m:nary>
                            <m:naryPr>
                              <m:chr m:val="∑"/>
                              <m:limLoc m:val="subSup"/>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j</m:t>
                              </m:r>
                              <m:r>
                                <a:rPr lang="zh-CN" altLang="en-US" i="0">
                                  <a:latin typeface="Cambria Math" panose="02040503050406030204" pitchFamily="18" charset="0"/>
                                </a:rPr>
                                <m:t>=0</m:t>
                              </m:r>
                            </m:sub>
                            <m:sup>
                              <m:r>
                                <m:rPr>
                                  <m:sty m:val="p"/>
                                </m:rPr>
                                <a:rPr lang="zh-CN" altLang="en-US" i="0">
                                  <a:latin typeface="Cambria Math" panose="02040503050406030204" pitchFamily="18" charset="0"/>
                                </a:rPr>
                                <m:t>n</m:t>
                              </m:r>
                            </m:sup>
                            <m:e>
                              <m:sSubSup>
                                <m:sSubSupPr>
                                  <m:ctrlPr>
                                    <a:rPr lang="zh-CN" altLang="en-US" i="1">
                                      <a:solidFill>
                                        <a:srgbClr val="836967"/>
                                      </a:solidFill>
                                      <a:latin typeface="Cambria Math" panose="02040503050406030204" pitchFamily="18" charset="0"/>
                                    </a:rPr>
                                  </m:ctrlPr>
                                </m:sSubSupPr>
                                <m:e>
                                  <m:r>
                                    <m:rPr>
                                      <m:sty m:val="p"/>
                                    </m:rPr>
                                    <a:rPr lang="zh-CN" altLang="en-US" i="0">
                                      <a:latin typeface="Cambria Math" panose="02040503050406030204" pitchFamily="18" charset="0"/>
                                    </a:rPr>
                                    <m:t>λ</m:t>
                                  </m:r>
                                </m:e>
                                <m:sub>
                                  <m:r>
                                    <a:rPr lang="zh-CN" altLang="en-US" i="0">
                                      <a:latin typeface="Cambria Math" panose="02040503050406030204" pitchFamily="18" charset="0"/>
                                    </a:rPr>
                                    <m:t>2</m:t>
                                  </m:r>
                                </m:sub>
                                <m:sup>
                                  <m:r>
                                    <m:rPr>
                                      <m:sty m:val="p"/>
                                    </m:rPr>
                                    <a:rPr lang="zh-CN" altLang="en-US" i="0">
                                      <a:latin typeface="Cambria Math" panose="02040503050406030204" pitchFamily="18" charset="0"/>
                                    </a:rPr>
                                    <m:t>j</m:t>
                                  </m:r>
                                </m:sup>
                              </m:sSubSup>
                            </m:e>
                          </m:nary>
                        </m:den>
                      </m:f>
                    </m:oMath>
                  </m:oMathPara>
                </a14:m>
                <a:endParaRPr lang="zh-CN" altLang="en-US" dirty="0"/>
              </a:p>
            </p:txBody>
          </p:sp>
        </mc:Choice>
        <mc:Fallback xmlns="">
          <p:sp>
            <p:nvSpPr>
              <p:cNvPr id="11" name="文本框 10">
                <a:extLst>
                  <a:ext uri="{FF2B5EF4-FFF2-40B4-BE49-F238E27FC236}">
                    <a16:creationId xmlns:a16="http://schemas.microsoft.com/office/drawing/2014/main" id="{5F9B27CF-44B3-4938-9436-3AE569FFBA96}"/>
                  </a:ext>
                </a:extLst>
              </p:cNvPr>
              <p:cNvSpPr txBox="1">
                <a:spLocks noRot="1" noChangeAspect="1" noMove="1" noResize="1" noEditPoints="1" noAdjustHandles="1" noChangeArrowheads="1" noChangeShapeType="1" noTextEdit="1"/>
              </p:cNvSpPr>
              <p:nvPr/>
            </p:nvSpPr>
            <p:spPr>
              <a:xfrm>
                <a:off x="1468120" y="2667693"/>
                <a:ext cx="4602480" cy="784317"/>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506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Linear model</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4" y="5903620"/>
            <a:ext cx="9068696"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results show clear evidence that past returns drive </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scores.   The coefficients on recent past returns are in general higher than those on distant past returns.</a:t>
            </a:r>
            <a:endParaRPr lang="zh-CN" altLang="zh-CN" dirty="0">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68854A2C-9839-4CCC-BEF1-1D4C4AE8DC0E}"/>
              </a:ext>
            </a:extLst>
          </p:cNvPr>
          <p:cNvPicPr>
            <a:picLocks noChangeAspect="1"/>
          </p:cNvPicPr>
          <p:nvPr/>
        </p:nvPicPr>
        <p:blipFill rotWithShape="1">
          <a:blip r:embed="rId3"/>
          <a:srcRect t="1820" r="51307" b="23786"/>
          <a:stretch/>
        </p:blipFill>
        <p:spPr>
          <a:xfrm>
            <a:off x="2062225" y="731520"/>
            <a:ext cx="4593770" cy="5085104"/>
          </a:xfrm>
          <a:prstGeom prst="rect">
            <a:avLst/>
          </a:prstGeom>
        </p:spPr>
      </p:pic>
      <p:sp>
        <p:nvSpPr>
          <p:cNvPr id="4" name="矩形 3">
            <a:extLst>
              <a:ext uri="{FF2B5EF4-FFF2-40B4-BE49-F238E27FC236}">
                <a16:creationId xmlns:a16="http://schemas.microsoft.com/office/drawing/2014/main" id="{23ECAD35-550A-4B27-8032-E62A6781676B}"/>
              </a:ext>
            </a:extLst>
          </p:cNvPr>
          <p:cNvSpPr/>
          <p:nvPr/>
        </p:nvSpPr>
        <p:spPr>
          <a:xfrm>
            <a:off x="3132738" y="1664746"/>
            <a:ext cx="998198" cy="423887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42638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Linear model</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4" y="5743088"/>
            <a:ext cx="9068696"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In Column (2), we adjust past returns by demeaning these return levels within each contest: we compute contest-adjusted returns by subtracting from raw returns the average return of the ten stocks in the contest.</a:t>
            </a:r>
            <a:endParaRPr lang="zh-CN" altLang="zh-CN" dirty="0">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895F42CD-BFD7-40BD-A86B-3A1DB656A473}"/>
              </a:ext>
            </a:extLst>
          </p:cNvPr>
          <p:cNvPicPr>
            <a:picLocks noChangeAspect="1"/>
          </p:cNvPicPr>
          <p:nvPr/>
        </p:nvPicPr>
        <p:blipFill rotWithShape="1">
          <a:blip r:embed="rId3"/>
          <a:srcRect t="1820" r="51307" b="23786"/>
          <a:stretch/>
        </p:blipFill>
        <p:spPr>
          <a:xfrm>
            <a:off x="2062225" y="731520"/>
            <a:ext cx="4593770" cy="5085104"/>
          </a:xfrm>
          <a:prstGeom prst="rect">
            <a:avLst/>
          </a:prstGeom>
        </p:spPr>
      </p:pic>
      <p:sp>
        <p:nvSpPr>
          <p:cNvPr id="4" name="矩形 3">
            <a:extLst>
              <a:ext uri="{FF2B5EF4-FFF2-40B4-BE49-F238E27FC236}">
                <a16:creationId xmlns:a16="http://schemas.microsoft.com/office/drawing/2014/main" id="{332E27D1-3978-44B9-BD3B-1EB67C008F42}"/>
              </a:ext>
            </a:extLst>
          </p:cNvPr>
          <p:cNvSpPr/>
          <p:nvPr/>
        </p:nvSpPr>
        <p:spPr>
          <a:xfrm>
            <a:off x="4072901" y="1577750"/>
            <a:ext cx="998198" cy="4238874"/>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97598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Linear model</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4" y="6013590"/>
            <a:ext cx="9068696"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We further decompose past weekly returns into their systematic and idiosyncratic components using the CAPM.</a:t>
            </a:r>
            <a:endParaRPr lang="zh-CN" altLang="zh-CN" dirty="0">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7D003567-D443-4A5A-AF82-0A3A68FDD7B6}"/>
              </a:ext>
            </a:extLst>
          </p:cNvPr>
          <p:cNvPicPr>
            <a:picLocks noChangeAspect="1"/>
          </p:cNvPicPr>
          <p:nvPr/>
        </p:nvPicPr>
        <p:blipFill rotWithShape="1">
          <a:blip r:embed="rId3"/>
          <a:srcRect t="1820" r="51307" b="23786"/>
          <a:stretch/>
        </p:blipFill>
        <p:spPr>
          <a:xfrm>
            <a:off x="2062225" y="731520"/>
            <a:ext cx="4593770" cy="5085104"/>
          </a:xfrm>
          <a:prstGeom prst="rect">
            <a:avLst/>
          </a:prstGeom>
        </p:spPr>
      </p:pic>
      <p:sp>
        <p:nvSpPr>
          <p:cNvPr id="4" name="矩形 3">
            <a:extLst>
              <a:ext uri="{FF2B5EF4-FFF2-40B4-BE49-F238E27FC236}">
                <a16:creationId xmlns:a16="http://schemas.microsoft.com/office/drawing/2014/main" id="{DB3D4D7E-EBE9-4768-9E2D-6FE8123673B4}"/>
              </a:ext>
            </a:extLst>
          </p:cNvPr>
          <p:cNvSpPr/>
          <p:nvPr/>
        </p:nvSpPr>
        <p:spPr>
          <a:xfrm>
            <a:off x="4983053" y="1774716"/>
            <a:ext cx="1815780" cy="495148"/>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86452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6AD6D59-A1DB-4686-858A-7B699397CD1C}"/>
              </a:ext>
            </a:extLst>
          </p:cNvPr>
          <p:cNvPicPr>
            <a:picLocks noChangeAspect="1"/>
          </p:cNvPicPr>
          <p:nvPr/>
        </p:nvPicPr>
        <p:blipFill rotWithShape="1">
          <a:blip r:embed="rId3"/>
          <a:srcRect r="31151" b="49865"/>
          <a:stretch/>
        </p:blipFill>
        <p:spPr>
          <a:xfrm>
            <a:off x="252226" y="938471"/>
            <a:ext cx="7991204" cy="4216233"/>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 Linear model</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71666" y="5504079"/>
            <a:ext cx="9000668" cy="132343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In Column (5), we estimate an ordered logit model that accounts for the ranking nature of our dependent variable. </a:t>
            </a:r>
          </a:p>
          <a:p>
            <a:r>
              <a:rPr lang="en-US" altLang="zh-CN" sz="2000" dirty="0">
                <a:latin typeface="Arial" panose="020B0604020202020204" pitchFamily="34" charset="0"/>
                <a:cs typeface="Arial" panose="020B0604020202020204" pitchFamily="34" charset="0"/>
              </a:rPr>
              <a:t>In Column (6), we convert the explanatory variables from past weekly returns to the stocks’ actual past rankings.</a:t>
            </a:r>
            <a:endParaRPr lang="zh-CN" altLang="zh-CN"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AD4796A5-9713-4450-B606-D182EE7F041D}"/>
              </a:ext>
            </a:extLst>
          </p:cNvPr>
          <p:cNvSpPr/>
          <p:nvPr/>
        </p:nvSpPr>
        <p:spPr>
          <a:xfrm>
            <a:off x="6080332" y="2300039"/>
            <a:ext cx="2014351" cy="662782"/>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963442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External validation</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0" y="1540909"/>
            <a:ext cx="9000668" cy="3785652"/>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As an external validation, we now examine the trading behavior of a large group of retail investors. Here we focus on the initial buys of these retail investors. Compared to other types of trade—for example, additional buys of the same stock or sales, which could be driven by factors other than investor beliefs such as investor preferences or liquidity needs—initial buys are more likely to reflect investors’ return expectations. </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We measure initial buys using individual-level transaction records from a large discount broker-age firm over the period from January 1991 to December 1996.The dependent variable is an indicator that equals one for week t if, during that week, there is at least one retail investor who purchased the stock for the first time in the sample.</a:t>
            </a:r>
            <a:endParaRPr lang="zh-CN"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619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0E3DE93-6C5A-49C5-99C2-727B9D2DBA99}"/>
              </a:ext>
            </a:extLst>
          </p:cNvPr>
          <p:cNvPicPr>
            <a:picLocks noChangeAspect="1"/>
          </p:cNvPicPr>
          <p:nvPr/>
        </p:nvPicPr>
        <p:blipFill>
          <a:blip r:embed="rId3"/>
          <a:stretch>
            <a:fillRect/>
          </a:stretch>
        </p:blipFill>
        <p:spPr>
          <a:xfrm>
            <a:off x="143332" y="824464"/>
            <a:ext cx="7953223" cy="4677355"/>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External validation</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0" y="5421254"/>
            <a:ext cx="9000668"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We find that the extrapolative patterns are very similar across these two settings: the changes in the two sets of coefficients are almost proportional to each other.</a:t>
            </a:r>
            <a:endParaRPr lang="zh-CN"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53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2020/9/19</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542680" y="285896"/>
            <a:ext cx="2229339" cy="781713"/>
          </a:xfrm>
        </p:spPr>
        <p:txBody>
          <a:bodyPr>
            <a:normAutofit/>
          </a:bodyPr>
          <a:lstStyle/>
          <a:p>
            <a:pPr>
              <a:lnSpc>
                <a:spcPct val="120000"/>
              </a:lnSpc>
            </a:pPr>
            <a:r>
              <a:rPr lang="en-US" altLang="zh-CN" sz="2800" dirty="0">
                <a:latin typeface="Arial" panose="020B0604020202020204" pitchFamily="34" charset="0"/>
                <a:ea typeface="+mn-ea"/>
                <a:cs typeface="Arial" panose="020B0604020202020204" pitchFamily="34" charset="0"/>
                <a:sym typeface="+mn-lt"/>
              </a:rPr>
              <a:t>Outline</a:t>
            </a:r>
            <a:endParaRPr lang="zh-CN" altLang="en-US" sz="2800" dirty="0">
              <a:latin typeface="Arial" panose="020B0604020202020204" pitchFamily="34" charset="0"/>
              <a:ea typeface="+mn-ea"/>
              <a:cs typeface="Arial" panose="020B0604020202020204" pitchFamily="34" charset="0"/>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15446" y="1456492"/>
            <a:ext cx="4468375" cy="4937969"/>
          </a:xfrm>
        </p:spPr>
        <p:txBody>
          <a:bodyPr>
            <a:normAutofit/>
          </a:bodyPr>
          <a:lstStyle/>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Introduction</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Research design</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Empirical result</a:t>
            </a: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endParaRPr lang="en-US" altLang="zh-CN" dirty="0">
              <a:latin typeface="Arial" panose="020B0604020202020204" pitchFamily="34" charset="0"/>
              <a:cs typeface="Arial" panose="020B0604020202020204" pitchFamily="34" charset="0"/>
              <a:sym typeface="+mn-lt"/>
            </a:endParaRPr>
          </a:p>
          <a:p>
            <a:pPr marL="857250" lvl="1" indent="-514350">
              <a:lnSpc>
                <a:spcPct val="120000"/>
              </a:lnSpc>
              <a:spcBef>
                <a:spcPct val="0"/>
              </a:spcBef>
              <a:buFont typeface="+mj-lt"/>
              <a:buAutoNum type="arabicPeriod"/>
            </a:pPr>
            <a:r>
              <a:rPr lang="en-US" altLang="zh-CN" dirty="0">
                <a:latin typeface="Arial" panose="020B0604020202020204" pitchFamily="34" charset="0"/>
                <a:cs typeface="Arial" panose="020B0604020202020204" pitchFamily="34" charset="0"/>
                <a:sym typeface="+mn-lt"/>
              </a:rPr>
              <a:t>Conclusion &amp; Comment</a:t>
            </a:r>
          </a:p>
          <a:p>
            <a:pPr marL="514350" indent="-514350">
              <a:lnSpc>
                <a:spcPct val="120000"/>
              </a:lnSpc>
              <a:spcBef>
                <a:spcPct val="0"/>
              </a:spcBef>
              <a:buFont typeface="+mj-lt"/>
              <a:buAutoNum type="arabicPeriod"/>
            </a:pPr>
            <a:endParaRPr lang="zh-CN" altLang="en-US" sz="2800" dirty="0">
              <a:cs typeface="+mn-ea"/>
              <a:sym typeface="+mn-lt"/>
            </a:endParaRPr>
          </a:p>
        </p:txBody>
      </p:sp>
      <p:sp>
        <p:nvSpPr>
          <p:cNvPr id="15" name="左大括号 14">
            <a:extLst>
              <a:ext uri="{FF2B5EF4-FFF2-40B4-BE49-F238E27FC236}">
                <a16:creationId xmlns:a16="http://schemas.microsoft.com/office/drawing/2014/main" id="{B0A185E9-6941-4B6E-8EAD-2D82132BEB59}"/>
              </a:ext>
            </a:extLst>
          </p:cNvPr>
          <p:cNvSpPr/>
          <p:nvPr/>
        </p:nvSpPr>
        <p:spPr>
          <a:xfrm>
            <a:off x="4133227" y="676753"/>
            <a:ext cx="438773" cy="1823723"/>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34" name="左大括号 33">
            <a:extLst>
              <a:ext uri="{FF2B5EF4-FFF2-40B4-BE49-F238E27FC236}">
                <a16:creationId xmlns:a16="http://schemas.microsoft.com/office/drawing/2014/main" id="{B1FD2C5E-CA83-4605-8D1A-D75BFBE656B1}"/>
              </a:ext>
            </a:extLst>
          </p:cNvPr>
          <p:cNvSpPr/>
          <p:nvPr/>
        </p:nvSpPr>
        <p:spPr>
          <a:xfrm>
            <a:off x="4133227" y="3102554"/>
            <a:ext cx="505451" cy="822923"/>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038FDB0C-58A7-432A-AAEC-D79FEE28FC54}"/>
              </a:ext>
            </a:extLst>
          </p:cNvPr>
          <p:cNvSpPr txBox="1"/>
          <p:nvPr/>
        </p:nvSpPr>
        <p:spPr>
          <a:xfrm>
            <a:off x="4572000" y="481971"/>
            <a:ext cx="2929359" cy="2554545"/>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Background</a:t>
            </a:r>
          </a:p>
          <a:p>
            <a:r>
              <a:rPr lang="en-US" altLang="zh-CN" sz="2000" dirty="0">
                <a:latin typeface="Arial" panose="020B0604020202020204" pitchFamily="34" charset="0"/>
                <a:ea typeface="宋体" panose="02010600030101010101" pitchFamily="2" charset="-122"/>
                <a:cs typeface="Arial" panose="020B0604020202020204" pitchFamily="34" charset="0"/>
              </a:rPr>
              <a:t>Motivation</a:t>
            </a:r>
          </a:p>
          <a:p>
            <a:r>
              <a:rPr lang="en-US" altLang="zh-CN" sz="2000" dirty="0">
                <a:latin typeface="Arial" panose="020B0604020202020204" pitchFamily="34" charset="0"/>
                <a:ea typeface="宋体" panose="02010600030101010101" pitchFamily="2" charset="-122"/>
                <a:cs typeface="Arial" panose="020B0604020202020204" pitchFamily="34" charset="0"/>
              </a:rPr>
              <a:t>Research question</a:t>
            </a:r>
          </a:p>
          <a:p>
            <a:r>
              <a:rPr lang="en-US" altLang="zh-CN" sz="2000" dirty="0">
                <a:latin typeface="Arial" panose="020B0604020202020204" pitchFamily="34" charset="0"/>
                <a:ea typeface="宋体" panose="02010600030101010101" pitchFamily="2" charset="-122"/>
                <a:cs typeface="Arial" panose="020B0604020202020204" pitchFamily="34" charset="0"/>
              </a:rPr>
              <a:t>Related researches</a:t>
            </a:r>
          </a:p>
          <a:p>
            <a:r>
              <a:rPr lang="en-US" altLang="zh-CN" sz="2000" dirty="0">
                <a:latin typeface="Arial" panose="020B0604020202020204" pitchFamily="34" charset="0"/>
                <a:ea typeface="宋体" panose="02010600030101010101" pitchFamily="2" charset="-122"/>
                <a:cs typeface="Arial" panose="020B0604020202020204" pitchFamily="34" charset="0"/>
              </a:rPr>
              <a:t>Research Contents</a:t>
            </a:r>
          </a:p>
          <a:p>
            <a:r>
              <a:rPr lang="en-US" altLang="zh-CN" sz="2000" dirty="0">
                <a:latin typeface="Arial" panose="020B0604020202020204" pitchFamily="34" charset="0"/>
                <a:ea typeface="宋体" panose="02010600030101010101" pitchFamily="2" charset="-122"/>
                <a:cs typeface="Arial" panose="020B0604020202020204" pitchFamily="34" charset="0"/>
              </a:rPr>
              <a:t>Contribution</a:t>
            </a:r>
          </a:p>
          <a:p>
            <a:r>
              <a:rPr lang="en-US" altLang="zh-CN" sz="2000" dirty="0">
                <a:latin typeface="Arial" panose="020B0604020202020204" pitchFamily="34" charset="0"/>
                <a:cs typeface="Arial" panose="020B0604020202020204" pitchFamily="34" charset="0"/>
              </a:rPr>
              <a:t>Framework</a:t>
            </a:r>
          </a:p>
          <a:p>
            <a:endParaRPr lang="en-US" altLang="zh-CN" sz="2000" dirty="0">
              <a:latin typeface="Arial" panose="020B0604020202020204" pitchFamily="34" charset="0"/>
              <a:cs typeface="Arial" panose="020B0604020202020204" pitchFamily="34" charset="0"/>
            </a:endParaRPr>
          </a:p>
        </p:txBody>
      </p:sp>
      <p:sp>
        <p:nvSpPr>
          <p:cNvPr id="38" name="文本框 37">
            <a:extLst>
              <a:ext uri="{FF2B5EF4-FFF2-40B4-BE49-F238E27FC236}">
                <a16:creationId xmlns:a16="http://schemas.microsoft.com/office/drawing/2014/main" id="{A268D763-01DC-40F3-8490-F98EC1A7C554}"/>
              </a:ext>
            </a:extLst>
          </p:cNvPr>
          <p:cNvSpPr txBox="1"/>
          <p:nvPr/>
        </p:nvSpPr>
        <p:spPr>
          <a:xfrm>
            <a:off x="4608768" y="3021095"/>
            <a:ext cx="2929359" cy="1015663"/>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Variable</a:t>
            </a:r>
          </a:p>
          <a:p>
            <a:r>
              <a:rPr lang="en-US" altLang="zh-CN" sz="2000" dirty="0">
                <a:latin typeface="Arial" panose="020B0604020202020204" pitchFamily="34" charset="0"/>
                <a:cs typeface="Arial" panose="020B0604020202020204" pitchFamily="34" charset="0"/>
              </a:rPr>
              <a:t>Data</a:t>
            </a:r>
          </a:p>
          <a:p>
            <a:r>
              <a:rPr lang="en-US" altLang="zh-CN" sz="2000" dirty="0">
                <a:latin typeface="Arial" panose="020B0604020202020204" pitchFamily="34" charset="0"/>
                <a:cs typeface="Arial" panose="020B0604020202020204" pitchFamily="34" charset="0"/>
              </a:rPr>
              <a:t>Method</a:t>
            </a:r>
          </a:p>
        </p:txBody>
      </p:sp>
      <p:sp>
        <p:nvSpPr>
          <p:cNvPr id="40" name="左大括号 39">
            <a:extLst>
              <a:ext uri="{FF2B5EF4-FFF2-40B4-BE49-F238E27FC236}">
                <a16:creationId xmlns:a16="http://schemas.microsoft.com/office/drawing/2014/main" id="{CA829E37-A90E-446A-8795-57AF7BB1475F}"/>
              </a:ext>
            </a:extLst>
          </p:cNvPr>
          <p:cNvSpPr/>
          <p:nvPr/>
        </p:nvSpPr>
        <p:spPr>
          <a:xfrm>
            <a:off x="4133227" y="4521228"/>
            <a:ext cx="453229" cy="707886"/>
          </a:xfrm>
          <a:prstGeom prst="leftBrace">
            <a:avLst>
              <a:gd name="adj1" fmla="val 8333"/>
              <a:gd name="adj2" fmla="val 49117"/>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CE04A6A1-933E-48B0-B66C-AA935BA17E20}"/>
              </a:ext>
            </a:extLst>
          </p:cNvPr>
          <p:cNvSpPr txBox="1"/>
          <p:nvPr/>
        </p:nvSpPr>
        <p:spPr>
          <a:xfrm>
            <a:off x="4571747" y="4456109"/>
            <a:ext cx="4468376" cy="707886"/>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Forming expectations</a:t>
            </a:r>
          </a:p>
          <a:p>
            <a:r>
              <a:rPr lang="en-US" altLang="zh-CN" sz="2000" dirty="0">
                <a:latin typeface="Arial" panose="020B0604020202020204" pitchFamily="34" charset="0"/>
                <a:cs typeface="Arial" panose="020B0604020202020204" pitchFamily="34" charset="0"/>
              </a:rPr>
              <a:t>Return predictability of expectations</a:t>
            </a: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8220250-D744-4484-9D73-68C68A43DA79}"/>
              </a:ext>
            </a:extLst>
          </p:cNvPr>
          <p:cNvPicPr>
            <a:picLocks noChangeAspect="1"/>
          </p:cNvPicPr>
          <p:nvPr/>
        </p:nvPicPr>
        <p:blipFill>
          <a:blip r:embed="rId3"/>
          <a:stretch>
            <a:fillRect/>
          </a:stretch>
        </p:blipFill>
        <p:spPr>
          <a:xfrm>
            <a:off x="207984" y="1416290"/>
            <a:ext cx="8773631" cy="3654172"/>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Exponential decay model</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4" y="5461567"/>
            <a:ext cx="9000668"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Table 4 confirms the presence of return extrapolation using the nonlinear regression in (2). Across all columns, we find λ1 to be significantly positive and λ2 to be positive and significantly smaller than one.</a:t>
            </a:r>
            <a:endParaRPr lang="zh-CN" altLang="zh-CN"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BA6A2BD-A288-46C6-A8E4-7007CE55AE4C}"/>
              </a:ext>
            </a:extLst>
          </p:cNvPr>
          <p:cNvSpPr/>
          <p:nvPr/>
        </p:nvSpPr>
        <p:spPr>
          <a:xfrm>
            <a:off x="2013943" y="3055172"/>
            <a:ext cx="1073502" cy="1194099"/>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67705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BA74F2F-42F2-4126-BB33-C46EA076B423}"/>
              </a:ext>
            </a:extLst>
          </p:cNvPr>
          <p:cNvPicPr>
            <a:picLocks noChangeAspect="1"/>
          </p:cNvPicPr>
          <p:nvPr/>
        </p:nvPicPr>
        <p:blipFill rotWithShape="1">
          <a:blip r:embed="rId3"/>
          <a:srcRect t="4363" r="50547" b="18301"/>
          <a:stretch/>
        </p:blipFill>
        <p:spPr>
          <a:xfrm>
            <a:off x="2476053" y="990449"/>
            <a:ext cx="4191893" cy="3829687"/>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Past return characteristics</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07984" y="4820136"/>
            <a:ext cx="9000668" cy="163121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Column (1) of Table 5 show that return extrapolation is asymmetric, individuals seem to put more weight on negative past returns.</a:t>
            </a:r>
          </a:p>
          <a:p>
            <a:r>
              <a:rPr lang="en-US" altLang="zh-CN" sz="2000" dirty="0">
                <a:latin typeface="Arial" panose="020B0604020202020204" pitchFamily="34" charset="0"/>
                <a:cs typeface="Arial" panose="020B0604020202020204" pitchFamily="34" charset="0"/>
              </a:rPr>
              <a:t>Column (2)  show that negative—rather than positive— information at both the individual-stock level and the market level is more important in driving return expectations (a higher λ1 )</a:t>
            </a:r>
          </a:p>
        </p:txBody>
      </p:sp>
      <p:sp>
        <p:nvSpPr>
          <p:cNvPr id="9" name="矩形 8">
            <a:extLst>
              <a:ext uri="{FF2B5EF4-FFF2-40B4-BE49-F238E27FC236}">
                <a16:creationId xmlns:a16="http://schemas.microsoft.com/office/drawing/2014/main" id="{D1712A57-D3E5-4274-A962-7F1C1E7B5DA7}"/>
              </a:ext>
            </a:extLst>
          </p:cNvPr>
          <p:cNvSpPr/>
          <p:nvPr/>
        </p:nvSpPr>
        <p:spPr>
          <a:xfrm>
            <a:off x="2924285" y="3614568"/>
            <a:ext cx="3743661" cy="548641"/>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211477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0DD8F1-6B24-4665-8CC0-27F84DD2C360}"/>
              </a:ext>
            </a:extLst>
          </p:cNvPr>
          <p:cNvPicPr>
            <a:picLocks noChangeAspect="1"/>
          </p:cNvPicPr>
          <p:nvPr/>
        </p:nvPicPr>
        <p:blipFill rotWithShape="1">
          <a:blip r:embed="rId3"/>
          <a:srcRect b="13228"/>
          <a:stretch/>
        </p:blipFill>
        <p:spPr>
          <a:xfrm>
            <a:off x="361704" y="938471"/>
            <a:ext cx="7551985" cy="4451110"/>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Past return characteristics</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71666" y="5648465"/>
            <a:ext cx="9000668"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The result suggests that non-professionals display a stronger degree of extrapolation as they overweight recent past returns more strongly.</a:t>
            </a:r>
          </a:p>
        </p:txBody>
      </p:sp>
      <p:sp>
        <p:nvSpPr>
          <p:cNvPr id="2" name="矩形 1">
            <a:extLst>
              <a:ext uri="{FF2B5EF4-FFF2-40B4-BE49-F238E27FC236}">
                <a16:creationId xmlns:a16="http://schemas.microsoft.com/office/drawing/2014/main" id="{841C8E92-8E6B-44B9-929A-55B73EC438B2}"/>
              </a:ext>
            </a:extLst>
          </p:cNvPr>
          <p:cNvSpPr/>
          <p:nvPr/>
        </p:nvSpPr>
        <p:spPr>
          <a:xfrm>
            <a:off x="3291840" y="2979868"/>
            <a:ext cx="3560781" cy="1495313"/>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497232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351056-4EA8-41F8-B573-611361031560}"/>
              </a:ext>
            </a:extLst>
          </p:cNvPr>
          <p:cNvPicPr>
            <a:picLocks noChangeAspect="1"/>
          </p:cNvPicPr>
          <p:nvPr/>
        </p:nvPicPr>
        <p:blipFill rotWithShape="1">
          <a:blip r:embed="rId3"/>
          <a:srcRect r="5530" b="33348"/>
          <a:stretch/>
        </p:blipFill>
        <p:spPr>
          <a:xfrm>
            <a:off x="0" y="688488"/>
            <a:ext cx="9072334" cy="4068795"/>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Return predictability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71666" y="5417499"/>
            <a:ext cx="9000668" cy="132343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As Column (1) shows, the consensus </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scores significantly predict the next week’s stock returns with a negative sign. </a:t>
            </a:r>
          </a:p>
          <a:p>
            <a:r>
              <a:rPr lang="en-US" altLang="zh-CN" sz="2000" dirty="0">
                <a:latin typeface="Arial" panose="020B0604020202020204" pitchFamily="34" charset="0"/>
                <a:cs typeface="Arial" panose="020B0604020202020204" pitchFamily="34" charset="0"/>
              </a:rPr>
              <a:t>Column (2) shows that the predicted score also significantly predicts future stock returns with a negative sign.</a:t>
            </a:r>
          </a:p>
        </p:txBody>
      </p:sp>
      <p:sp>
        <p:nvSpPr>
          <p:cNvPr id="4" name="矩形 3">
            <a:extLst>
              <a:ext uri="{FF2B5EF4-FFF2-40B4-BE49-F238E27FC236}">
                <a16:creationId xmlns:a16="http://schemas.microsoft.com/office/drawing/2014/main" id="{DEFFE724-17B6-4417-A80C-09D0F63CE71B}"/>
              </a:ext>
            </a:extLst>
          </p:cNvPr>
          <p:cNvSpPr/>
          <p:nvPr/>
        </p:nvSpPr>
        <p:spPr>
          <a:xfrm>
            <a:off x="1626666" y="1914861"/>
            <a:ext cx="1794265" cy="1420010"/>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77006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351056-4EA8-41F8-B573-611361031560}"/>
              </a:ext>
            </a:extLst>
          </p:cNvPr>
          <p:cNvPicPr>
            <a:picLocks noChangeAspect="1"/>
          </p:cNvPicPr>
          <p:nvPr/>
        </p:nvPicPr>
        <p:blipFill rotWithShape="1">
          <a:blip r:embed="rId3"/>
          <a:srcRect b="16499"/>
          <a:stretch/>
        </p:blipFill>
        <p:spPr>
          <a:xfrm>
            <a:off x="0" y="938471"/>
            <a:ext cx="9144000" cy="3536236"/>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Return predictability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27518" y="4671728"/>
            <a:ext cx="9000668" cy="224676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Interestingly, Columns (3) that the residual score also negatively predicts the next week’s return. This finding suggests that the predictive power of the </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score is not completely driven by its association with past returns. The </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score contains additional information about investor “sentiment” above and beyond return extrapolation.</a:t>
            </a:r>
          </a:p>
          <a:p>
            <a:r>
              <a:rPr lang="en-US" altLang="zh-CN" sz="2000" dirty="0">
                <a:latin typeface="Arial" panose="020B0604020202020204" pitchFamily="34" charset="0"/>
                <a:cs typeface="Arial" panose="020B0604020202020204" pitchFamily="34" charset="0"/>
              </a:rPr>
              <a:t>Altogether, our results show that the beliefs of </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participants are systematically biased</a:t>
            </a:r>
          </a:p>
        </p:txBody>
      </p:sp>
      <p:sp>
        <p:nvSpPr>
          <p:cNvPr id="4" name="矩形 3">
            <a:extLst>
              <a:ext uri="{FF2B5EF4-FFF2-40B4-BE49-F238E27FC236}">
                <a16:creationId xmlns:a16="http://schemas.microsoft.com/office/drawing/2014/main" id="{7404855E-DFBF-4E33-A044-6C42A33C194F}"/>
              </a:ext>
            </a:extLst>
          </p:cNvPr>
          <p:cNvSpPr/>
          <p:nvPr/>
        </p:nvSpPr>
        <p:spPr>
          <a:xfrm>
            <a:off x="3002528" y="2603350"/>
            <a:ext cx="1148806" cy="662783"/>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275287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219DF4D-4687-42C0-8D92-E6D37473B962}"/>
              </a:ext>
            </a:extLst>
          </p:cNvPr>
          <p:cNvPicPr>
            <a:picLocks noChangeAspect="1"/>
          </p:cNvPicPr>
          <p:nvPr/>
        </p:nvPicPr>
        <p:blipFill rotWithShape="1">
          <a:blip r:embed="rId3"/>
          <a:srcRect r="6007"/>
          <a:stretch/>
        </p:blipFill>
        <p:spPr>
          <a:xfrm>
            <a:off x="207984" y="1075764"/>
            <a:ext cx="8451922" cy="4530693"/>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Return predictability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71665" y="5831027"/>
            <a:ext cx="9000668"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It shows that </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scores negatively predict future stock returns: the low-score-minus-high-score return spread is 8.11 bps per day (t-value of 2.33).</a:t>
            </a:r>
          </a:p>
        </p:txBody>
      </p:sp>
      <p:sp>
        <p:nvSpPr>
          <p:cNvPr id="2" name="矩形 1">
            <a:extLst>
              <a:ext uri="{FF2B5EF4-FFF2-40B4-BE49-F238E27FC236}">
                <a16:creationId xmlns:a16="http://schemas.microsoft.com/office/drawing/2014/main" id="{F1BBF5CE-2B00-4732-AE25-3D264A10E20B}"/>
              </a:ext>
            </a:extLst>
          </p:cNvPr>
          <p:cNvSpPr/>
          <p:nvPr/>
        </p:nvSpPr>
        <p:spPr>
          <a:xfrm>
            <a:off x="4423187" y="1592153"/>
            <a:ext cx="987909" cy="3786671"/>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545044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CF12588-8468-4D72-BAF0-B2EA9663B3F6}"/>
              </a:ext>
            </a:extLst>
          </p:cNvPr>
          <p:cNvPicPr>
            <a:picLocks noChangeAspect="1"/>
          </p:cNvPicPr>
          <p:nvPr/>
        </p:nvPicPr>
        <p:blipFill>
          <a:blip r:embed="rId3"/>
          <a:stretch>
            <a:fillRect/>
          </a:stretch>
        </p:blipFill>
        <p:spPr>
          <a:xfrm>
            <a:off x="89321" y="774299"/>
            <a:ext cx="9054679" cy="3841646"/>
          </a:xfrm>
          <a:prstGeom prst="rect">
            <a:avLst/>
          </a:prstGeom>
        </p:spPr>
      </p:pic>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3. Empirical result:  Return predictability</a:t>
            </a:r>
            <a:endParaRPr lang="en-US" altLang="zh-CN" sz="2800" dirty="0">
              <a:latin typeface="Arial" panose="020B0604020202020204" pitchFamily="34" charset="0"/>
              <a:cs typeface="Arial" panose="020B0604020202020204" pitchFamily="34" charset="0"/>
              <a:sym typeface="+mn-lt"/>
            </a:endParaRPr>
          </a:p>
        </p:txBody>
      </p:sp>
      <p:sp>
        <p:nvSpPr>
          <p:cNvPr id="5" name="矩形 4">
            <a:extLst>
              <a:ext uri="{FF2B5EF4-FFF2-40B4-BE49-F238E27FC236}">
                <a16:creationId xmlns:a16="http://schemas.microsoft.com/office/drawing/2014/main" id="{8F174D67-027A-465C-9DF7-F31421BE0363}"/>
              </a:ext>
            </a:extLst>
          </p:cNvPr>
          <p:cNvSpPr/>
          <p:nvPr/>
        </p:nvSpPr>
        <p:spPr>
          <a:xfrm>
            <a:off x="0" y="4609178"/>
            <a:ext cx="9000668" cy="224676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We examine the generalizability of our return predictability results. If the beliefs of </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users represent the thinking process of a broader group of behavioral investors in the market, we would expect that the predicted scores for non-</a:t>
            </a:r>
            <a:r>
              <a:rPr lang="en-US" altLang="zh-CN" sz="2000" dirty="0" err="1">
                <a:latin typeface="Arial" panose="020B0604020202020204" pitchFamily="34" charset="0"/>
                <a:cs typeface="Arial" panose="020B0604020202020204" pitchFamily="34" charset="0"/>
              </a:rPr>
              <a:t>Forcerank</a:t>
            </a:r>
            <a:r>
              <a:rPr lang="en-US" altLang="zh-CN" sz="2000" dirty="0">
                <a:latin typeface="Arial" panose="020B0604020202020204" pitchFamily="34" charset="0"/>
                <a:cs typeface="Arial" panose="020B0604020202020204" pitchFamily="34" charset="0"/>
              </a:rPr>
              <a:t> stocks also have predictive power for the future returns of these stocks.</a:t>
            </a:r>
          </a:p>
          <a:p>
            <a:r>
              <a:rPr lang="en-US" altLang="zh-CN" sz="2000" dirty="0">
                <a:latin typeface="Arial" panose="020B0604020202020204" pitchFamily="34" charset="0"/>
                <a:cs typeface="Arial" panose="020B0604020202020204" pitchFamily="34" charset="0"/>
              </a:rPr>
              <a:t>The low-score-minus-high-score return spread is 24.4 bps per day (t-value of 14.29). The spread remains highly significant after various risk adjustments. </a:t>
            </a:r>
          </a:p>
        </p:txBody>
      </p:sp>
      <p:sp>
        <p:nvSpPr>
          <p:cNvPr id="4" name="矩形 3">
            <a:extLst>
              <a:ext uri="{FF2B5EF4-FFF2-40B4-BE49-F238E27FC236}">
                <a16:creationId xmlns:a16="http://schemas.microsoft.com/office/drawing/2014/main" id="{421578D0-A58D-44EF-AE60-3F4E9E4FCA58}"/>
              </a:ext>
            </a:extLst>
          </p:cNvPr>
          <p:cNvSpPr/>
          <p:nvPr/>
        </p:nvSpPr>
        <p:spPr>
          <a:xfrm>
            <a:off x="4348352" y="2117477"/>
            <a:ext cx="976683" cy="2400735"/>
          </a:xfrm>
          <a:prstGeom prst="rect">
            <a:avLst/>
          </a:prstGeom>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261283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4. Conclusion &amp; Comment</a:t>
            </a:r>
          </a:p>
          <a:p>
            <a:endParaRPr lang="en-US" altLang="zh-CN" sz="28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F5FB1F7-52A3-4F84-9A06-E9D8AAF621E1}"/>
              </a:ext>
            </a:extLst>
          </p:cNvPr>
          <p:cNvSpPr txBox="1"/>
          <p:nvPr/>
        </p:nvSpPr>
        <p:spPr>
          <a:xfrm>
            <a:off x="207984" y="1446530"/>
            <a:ext cx="8307366" cy="3456267"/>
          </a:xfrm>
          <a:prstGeom prst="rect">
            <a:avLst/>
          </a:prstGeom>
          <a:noFill/>
        </p:spPr>
        <p:txBody>
          <a:bodyPr wrap="square">
            <a:spAutoFit/>
          </a:bodyPr>
          <a:lstStyle/>
          <a:p>
            <a:pPr>
              <a:lnSpc>
                <a:spcPct val="120000"/>
              </a:lnSpc>
            </a:pPr>
            <a:r>
              <a:rPr lang="en-US" altLang="zh-CN" sz="2400" dirty="0">
                <a:latin typeface="Arial" panose="020B0604020202020204" pitchFamily="34" charset="0"/>
                <a:cs typeface="Arial" panose="020B0604020202020204" pitchFamily="34" charset="0"/>
              </a:rPr>
              <a:t>Conclusion</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42900" indent="-3429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We provide strong empirical evidence that investors extrapolate from recent past returns of individual stocks when forming expectations about future returns.  </a:t>
            </a:r>
          </a:p>
          <a:p>
            <a:pPr marL="342900" indent="-3429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Beliefs of </a:t>
            </a:r>
            <a:r>
              <a:rPr lang="en-US" altLang="zh-CN" sz="2000" dirty="0" err="1">
                <a:latin typeface="Arial" panose="020B0604020202020204" pitchFamily="34" charset="0"/>
                <a:ea typeface="宋体" panose="02010600030101010101" pitchFamily="2" charset="-122"/>
                <a:cs typeface="Arial" panose="020B0604020202020204" pitchFamily="34" charset="0"/>
              </a:rPr>
              <a:t>Forcerank</a:t>
            </a:r>
            <a:r>
              <a:rPr lang="en-US" altLang="zh-CN" sz="2000" dirty="0">
                <a:latin typeface="Arial" panose="020B0604020202020204" pitchFamily="34" charset="0"/>
                <a:ea typeface="宋体" panose="02010600030101010101" pitchFamily="2" charset="-122"/>
                <a:cs typeface="Arial" panose="020B0604020202020204" pitchFamily="34" charset="0"/>
              </a:rPr>
              <a:t> users are systematically biased.</a:t>
            </a:r>
          </a:p>
          <a:p>
            <a:pPr marL="342900" indent="-3429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We form trading strategies to evaluate the economic magnitude of the return predictability of extrapolative beliefs,  the risk-adjusted profits generated by our trading strategies are economically significant.</a:t>
            </a: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062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4. Conclusion &amp; Comment</a:t>
            </a:r>
          </a:p>
          <a:p>
            <a:endParaRPr lang="en-US" altLang="zh-CN" sz="28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F5FB1F7-52A3-4F84-9A06-E9D8AAF621E1}"/>
              </a:ext>
            </a:extLst>
          </p:cNvPr>
          <p:cNvSpPr txBox="1"/>
          <p:nvPr/>
        </p:nvSpPr>
        <p:spPr>
          <a:xfrm>
            <a:off x="207984" y="1446530"/>
            <a:ext cx="8529616" cy="2348272"/>
          </a:xfrm>
          <a:prstGeom prst="rect">
            <a:avLst/>
          </a:prstGeom>
          <a:noFill/>
        </p:spPr>
        <p:txBody>
          <a:bodyPr wrap="square">
            <a:spAutoFit/>
          </a:bodyPr>
          <a:lstStyle/>
          <a:p>
            <a:pPr>
              <a:lnSpc>
                <a:spcPct val="120000"/>
              </a:lnSpc>
            </a:pPr>
            <a:r>
              <a:rPr lang="en-US" altLang="zh-CN" sz="2400" dirty="0">
                <a:latin typeface="Arial" panose="020B0604020202020204" pitchFamily="34" charset="0"/>
                <a:cs typeface="Arial" panose="020B0604020202020204" pitchFamily="34" charset="0"/>
              </a:rPr>
              <a:t>Comment</a:t>
            </a:r>
            <a:endParaRPr lang="en-US" altLang="zh-CN" sz="2400" dirty="0">
              <a:latin typeface="Arial" panose="020B0604020202020204" pitchFamily="34" charset="0"/>
              <a:ea typeface="宋体" panose="02010600030101010101" pitchFamily="2" charset="-122"/>
              <a:cs typeface="Arial" panose="020B0604020202020204" pitchFamily="34" charset="0"/>
            </a:endParaRPr>
          </a:p>
          <a:p>
            <a:pPr marL="342900" indent="-3429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This article mainly considers the impact of past earnings on investors' expectations, and perhaps other factors, such as the attention of stocks and the reports of news media. </a:t>
            </a:r>
          </a:p>
          <a:p>
            <a:pPr marL="342900" indent="-3429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The parameters of the model are estimated only according to the short time interval, and there will be deviation out of the sample.</a:t>
            </a: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031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245877"/>
            <a:ext cx="8728031" cy="3456267"/>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Background</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A central question in finance is how investors form expectations about future asset returns. The available evidence suggests that the notion that investors’ expectations about an asset’s future return are a positive function of the asset’s recent past returns.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Recent models of </a:t>
            </a:r>
            <a:r>
              <a:rPr lang="en-US" altLang="zh-CN" sz="2000" dirty="0" err="1">
                <a:latin typeface="Arial" panose="020B0604020202020204" pitchFamily="34" charset="0"/>
                <a:ea typeface="宋体" panose="02010600030101010101" pitchFamily="2" charset="-122"/>
                <a:cs typeface="Arial" panose="020B0604020202020204" pitchFamily="34" charset="0"/>
              </a:rPr>
              <a:t>Barberis</a:t>
            </a:r>
            <a:r>
              <a:rPr lang="en-US" altLang="zh-CN" sz="2000" dirty="0">
                <a:latin typeface="Arial" panose="020B0604020202020204" pitchFamily="34" charset="0"/>
                <a:ea typeface="宋体" panose="02010600030101010101" pitchFamily="2" charset="-122"/>
                <a:cs typeface="Arial" panose="020B0604020202020204" pitchFamily="34" charset="0"/>
              </a:rPr>
              <a:t>, Greenwood, </a:t>
            </a:r>
            <a:r>
              <a:rPr lang="en-US" altLang="zh-CN" sz="2000" dirty="0" err="1">
                <a:latin typeface="Arial" panose="020B0604020202020204" pitchFamily="34" charset="0"/>
                <a:ea typeface="宋体" panose="02010600030101010101" pitchFamily="2" charset="-122"/>
                <a:cs typeface="Arial" panose="020B0604020202020204" pitchFamily="34" charset="0"/>
              </a:rPr>
              <a:t>Jin</a:t>
            </a:r>
            <a:r>
              <a:rPr lang="en-US" altLang="zh-CN" sz="2000" dirty="0">
                <a:latin typeface="Arial" panose="020B0604020202020204" pitchFamily="34" charset="0"/>
                <a:ea typeface="宋体" panose="02010600030101010101" pitchFamily="2" charset="-122"/>
                <a:cs typeface="Arial" panose="020B0604020202020204" pitchFamily="34" charset="0"/>
              </a:rPr>
              <a:t>, and Shleifer (2015) and </a:t>
            </a:r>
            <a:r>
              <a:rPr lang="en-US" altLang="zh-CN" sz="2000" dirty="0" err="1">
                <a:latin typeface="Arial" panose="020B0604020202020204" pitchFamily="34" charset="0"/>
                <a:ea typeface="宋体" panose="02010600030101010101" pitchFamily="2" charset="-122"/>
                <a:cs typeface="Arial" panose="020B0604020202020204" pitchFamily="34" charset="0"/>
              </a:rPr>
              <a:t>Jin</a:t>
            </a:r>
            <a:r>
              <a:rPr lang="en-US" altLang="zh-CN" sz="2000" dirty="0">
                <a:latin typeface="Arial" panose="020B0604020202020204" pitchFamily="34" charset="0"/>
                <a:ea typeface="宋体" panose="02010600030101010101" pitchFamily="2" charset="-122"/>
                <a:cs typeface="Arial" panose="020B0604020202020204" pitchFamily="34" charset="0"/>
              </a:rPr>
              <a:t> and Sui (2019) show that return extrapolation helps explain facts about the aggregate stock market such as excess volatility and predictability of stock market returns.</a:t>
            </a:r>
          </a:p>
        </p:txBody>
      </p:sp>
    </p:spTree>
    <p:extLst>
      <p:ext uri="{BB962C8B-B14F-4D97-AF65-F5344CB8AC3E}">
        <p14:creationId xmlns:p14="http://schemas.microsoft.com/office/powerpoint/2010/main" val="56850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245877"/>
            <a:ext cx="8728031" cy="2348272"/>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Motivation</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Despite intuitive theoretical appeal, extrapolation models have thus far been tested primarily with data on the aggregate stock market. There has been very little direct evidence on how investors form expectations about individual stock returns, whether these expectations are rational, and how they relate to subsequent returns.</a:t>
            </a:r>
          </a:p>
        </p:txBody>
      </p:sp>
    </p:spTree>
    <p:extLst>
      <p:ext uri="{BB962C8B-B14F-4D97-AF65-F5344CB8AC3E}">
        <p14:creationId xmlns:p14="http://schemas.microsoft.com/office/powerpoint/2010/main" val="275692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245877"/>
            <a:ext cx="8728031" cy="1609608"/>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Research question</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How do investors form the expected returns of individual stocks?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Whether these expectations are accurate or systematically biased?</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Can these expectations obtain excess return?</a:t>
            </a:r>
          </a:p>
        </p:txBody>
      </p:sp>
    </p:spTree>
    <p:extLst>
      <p:ext uri="{BB962C8B-B14F-4D97-AF65-F5344CB8AC3E}">
        <p14:creationId xmlns:p14="http://schemas.microsoft.com/office/powerpoint/2010/main" val="83896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053424"/>
            <a:ext cx="8728031" cy="4933595"/>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Related researches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Recent work, including </a:t>
            </a:r>
            <a:r>
              <a:rPr lang="en-US" altLang="zh-CN" sz="2000" dirty="0" err="1">
                <a:latin typeface="Arial" panose="020B0604020202020204" pitchFamily="34" charset="0"/>
                <a:ea typeface="宋体" panose="02010600030101010101" pitchFamily="2" charset="-122"/>
                <a:cs typeface="Arial" panose="020B0604020202020204" pitchFamily="34" charset="0"/>
              </a:rPr>
              <a:t>Vissing</a:t>
            </a:r>
            <a:r>
              <a:rPr lang="en-US" altLang="zh-CN" sz="2000" dirty="0">
                <a:latin typeface="Arial" panose="020B0604020202020204" pitchFamily="34" charset="0"/>
                <a:ea typeface="宋体" panose="02010600030101010101" pitchFamily="2" charset="-122"/>
                <a:cs typeface="Arial" panose="020B0604020202020204" pitchFamily="34" charset="0"/>
              </a:rPr>
              <a:t>-Jorgensen (2004), </a:t>
            </a:r>
            <a:r>
              <a:rPr lang="en-US" altLang="zh-CN" sz="2000" dirty="0" err="1">
                <a:latin typeface="Arial" panose="020B0604020202020204" pitchFamily="34" charset="0"/>
                <a:ea typeface="宋体" panose="02010600030101010101" pitchFamily="2" charset="-122"/>
                <a:cs typeface="Arial" panose="020B0604020202020204" pitchFamily="34" charset="0"/>
              </a:rPr>
              <a:t>Bacchetta</a:t>
            </a:r>
            <a:r>
              <a:rPr lang="en-US" altLang="zh-CN" sz="2000" dirty="0">
                <a:latin typeface="Arial" panose="020B0604020202020204" pitchFamily="34" charset="0"/>
                <a:ea typeface="宋体" panose="02010600030101010101" pitchFamily="2" charset="-122"/>
                <a:cs typeface="Arial" panose="020B0604020202020204" pitchFamily="34" charset="0"/>
              </a:rPr>
              <a:t>, Mertens, and van </a:t>
            </a:r>
            <a:r>
              <a:rPr lang="en-US" altLang="zh-CN" sz="2000" dirty="0" err="1">
                <a:latin typeface="Arial" panose="020B0604020202020204" pitchFamily="34" charset="0"/>
                <a:ea typeface="宋体" panose="02010600030101010101" pitchFamily="2" charset="-122"/>
                <a:cs typeface="Arial" panose="020B0604020202020204" pitchFamily="34" charset="0"/>
              </a:rPr>
              <a:t>Wincoop</a:t>
            </a:r>
            <a:r>
              <a:rPr lang="en-US" altLang="zh-CN" sz="2000" dirty="0">
                <a:latin typeface="Arial" panose="020B0604020202020204" pitchFamily="34" charset="0"/>
                <a:ea typeface="宋体" panose="02010600030101010101" pitchFamily="2" charset="-122"/>
                <a:cs typeface="Arial" panose="020B0604020202020204" pitchFamily="34" charset="0"/>
              </a:rPr>
              <a:t> (2009), </a:t>
            </a:r>
            <a:r>
              <a:rPr lang="en-US" altLang="zh-CN" sz="2000" dirty="0" err="1">
                <a:latin typeface="Arial" panose="020B0604020202020204" pitchFamily="34" charset="0"/>
                <a:ea typeface="宋体" panose="02010600030101010101" pitchFamily="2" charset="-122"/>
                <a:cs typeface="Arial" panose="020B0604020202020204" pitchFamily="34" charset="0"/>
              </a:rPr>
              <a:t>Amromin</a:t>
            </a:r>
            <a:r>
              <a:rPr lang="en-US" altLang="zh-CN" sz="2000" dirty="0">
                <a:latin typeface="Arial" panose="020B0604020202020204" pitchFamily="34" charset="0"/>
                <a:ea typeface="宋体" panose="02010600030101010101" pitchFamily="2" charset="-122"/>
                <a:cs typeface="Arial" panose="020B0604020202020204" pitchFamily="34" charset="0"/>
              </a:rPr>
              <a:t> and Sharpe (2013), Greenwood and Shleifer (2014), and </a:t>
            </a:r>
            <a:r>
              <a:rPr lang="en-US" altLang="zh-CN" sz="2000" dirty="0" err="1">
                <a:latin typeface="Arial" panose="020B0604020202020204" pitchFamily="34" charset="0"/>
                <a:ea typeface="宋体" panose="02010600030101010101" pitchFamily="2" charset="-122"/>
                <a:cs typeface="Arial" panose="020B0604020202020204" pitchFamily="34" charset="0"/>
              </a:rPr>
              <a:t>Kuchler</a:t>
            </a:r>
            <a:r>
              <a:rPr lang="en-US" altLang="zh-CN" sz="2000" dirty="0">
                <a:latin typeface="Arial" panose="020B0604020202020204" pitchFamily="34" charset="0"/>
                <a:ea typeface="宋体" panose="02010600030101010101" pitchFamily="2" charset="-122"/>
                <a:cs typeface="Arial" panose="020B0604020202020204" pitchFamily="34" charset="0"/>
              </a:rPr>
              <a:t> and Zafar (2019), provides convincing evidence of return extrapolation, the notion that investors' expectation of future stock returns is positively correlated with past returns. </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Recent models of </a:t>
            </a:r>
            <a:r>
              <a:rPr lang="en-US" altLang="zh-CN" sz="2000" dirty="0" err="1">
                <a:latin typeface="Arial" panose="020B0604020202020204" pitchFamily="34" charset="0"/>
                <a:ea typeface="宋体" panose="02010600030101010101" pitchFamily="2" charset="-122"/>
                <a:cs typeface="Arial" panose="020B0604020202020204" pitchFamily="34" charset="0"/>
              </a:rPr>
              <a:t>Barberis</a:t>
            </a:r>
            <a:r>
              <a:rPr lang="en-US" altLang="zh-CN" sz="2000" dirty="0">
                <a:latin typeface="Arial" panose="020B0604020202020204" pitchFamily="34" charset="0"/>
                <a:ea typeface="宋体" panose="02010600030101010101" pitchFamily="2" charset="-122"/>
                <a:cs typeface="Arial" panose="020B0604020202020204" pitchFamily="34" charset="0"/>
              </a:rPr>
              <a:t>, Greenwood, </a:t>
            </a:r>
            <a:r>
              <a:rPr lang="en-US" altLang="zh-CN" sz="2000" dirty="0" err="1">
                <a:latin typeface="Arial" panose="020B0604020202020204" pitchFamily="34" charset="0"/>
                <a:ea typeface="宋体" panose="02010600030101010101" pitchFamily="2" charset="-122"/>
                <a:cs typeface="Arial" panose="020B0604020202020204" pitchFamily="34" charset="0"/>
              </a:rPr>
              <a:t>Jin</a:t>
            </a:r>
            <a:r>
              <a:rPr lang="en-US" altLang="zh-CN" sz="2000" dirty="0">
                <a:latin typeface="Arial" panose="020B0604020202020204" pitchFamily="34" charset="0"/>
                <a:ea typeface="宋体" panose="02010600030101010101" pitchFamily="2" charset="-122"/>
                <a:cs typeface="Arial" panose="020B0604020202020204" pitchFamily="34" charset="0"/>
              </a:rPr>
              <a:t>, and Shleifer (2015) and </a:t>
            </a:r>
            <a:r>
              <a:rPr lang="en-US" altLang="zh-CN" sz="2000" dirty="0" err="1">
                <a:latin typeface="Arial" panose="020B0604020202020204" pitchFamily="34" charset="0"/>
                <a:ea typeface="宋体" panose="02010600030101010101" pitchFamily="2" charset="-122"/>
                <a:cs typeface="Arial" panose="020B0604020202020204" pitchFamily="34" charset="0"/>
              </a:rPr>
              <a:t>Jin</a:t>
            </a:r>
            <a:r>
              <a:rPr lang="en-US" altLang="zh-CN" sz="2000" dirty="0">
                <a:latin typeface="Arial" panose="020B0604020202020204" pitchFamily="34" charset="0"/>
                <a:ea typeface="宋体" panose="02010600030101010101" pitchFamily="2" charset="-122"/>
                <a:cs typeface="Arial" panose="020B0604020202020204" pitchFamily="34" charset="0"/>
              </a:rPr>
              <a:t> and Sui (2019) show that return extrapolation helps explain facts about the aggregate stock market such as excess volatility and predictability of stock market returns.</a:t>
            </a:r>
          </a:p>
          <a:p>
            <a:pPr marL="457200" indent="-457200">
              <a:lnSpc>
                <a:spcPct val="120000"/>
              </a:lnSpc>
              <a:buFontTx/>
              <a:buAutoNum type="arabicPeriod"/>
            </a:pPr>
            <a:r>
              <a:rPr lang="en-US" altLang="zh-CN" sz="2000" dirty="0" err="1">
                <a:latin typeface="Arial" panose="020B0604020202020204" pitchFamily="34" charset="0"/>
                <a:ea typeface="宋体" panose="02010600030101010101" pitchFamily="2" charset="-122"/>
                <a:cs typeface="Arial" panose="020B0604020202020204" pitchFamily="34" charset="0"/>
              </a:rPr>
              <a:t>Cassella</a:t>
            </a:r>
            <a:r>
              <a:rPr lang="en-US" altLang="zh-CN" sz="2000" dirty="0">
                <a:latin typeface="Arial" panose="020B0604020202020204" pitchFamily="34" charset="0"/>
                <a:ea typeface="宋体" panose="02010600030101010101" pitchFamily="2" charset="-122"/>
                <a:cs typeface="Arial" panose="020B0604020202020204" pitchFamily="34" charset="0"/>
              </a:rPr>
              <a:t> and </a:t>
            </a:r>
            <a:r>
              <a:rPr lang="en-US" altLang="zh-CN" sz="2000" dirty="0" err="1">
                <a:latin typeface="Arial" panose="020B0604020202020204" pitchFamily="34" charset="0"/>
                <a:ea typeface="宋体" panose="02010600030101010101" pitchFamily="2" charset="-122"/>
                <a:cs typeface="Arial" panose="020B0604020202020204" pitchFamily="34" charset="0"/>
              </a:rPr>
              <a:t>Gulen</a:t>
            </a:r>
            <a:r>
              <a:rPr lang="en-US" altLang="zh-CN" sz="2000" dirty="0">
                <a:latin typeface="Arial" panose="020B0604020202020204" pitchFamily="34" charset="0"/>
                <a:ea typeface="宋体" panose="02010600030101010101" pitchFamily="2" charset="-122"/>
                <a:cs typeface="Arial" panose="020B0604020202020204" pitchFamily="34" charset="0"/>
              </a:rPr>
              <a:t> (2018) analyze the relation between investor expectations about aggregate stock market returns and the relative pricing of stocks in the cross-section. </a:t>
            </a:r>
          </a:p>
        </p:txBody>
      </p:sp>
    </p:spTree>
    <p:extLst>
      <p:ext uri="{BB962C8B-B14F-4D97-AF65-F5344CB8AC3E}">
        <p14:creationId xmlns:p14="http://schemas.microsoft.com/office/powerpoint/2010/main" val="76369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053424"/>
            <a:ext cx="8728031" cy="3825599"/>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Research Contents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We first estimate, across stocks, tow regressions of investor expectations on past stock returns and find that individuals extrapolate from a stock’s recent past returns when forming expectations about its future return.</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These expectations are negatively related to subsequent returns, indicating that they are not fully rational.</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We evaluate the economic significance and generalizability of our return predictability results. A trading strategy generates a significant profit of 7 basis points per day.</a:t>
            </a:r>
          </a:p>
        </p:txBody>
      </p:sp>
    </p:spTree>
    <p:extLst>
      <p:ext uri="{BB962C8B-B14F-4D97-AF65-F5344CB8AC3E}">
        <p14:creationId xmlns:p14="http://schemas.microsoft.com/office/powerpoint/2010/main" val="340752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207984" y="1053424"/>
            <a:ext cx="8728031" cy="2348272"/>
          </a:xfrm>
          <a:prstGeom prst="rect">
            <a:avLst/>
          </a:prstGeom>
        </p:spPr>
        <p:txBody>
          <a:bodyPr wrap="square">
            <a:spAutoFit/>
          </a:bodyPr>
          <a:lstStyle/>
          <a:p>
            <a:pPr>
              <a:lnSpc>
                <a:spcPct val="120000"/>
              </a:lnSpc>
            </a:pPr>
            <a:r>
              <a:rPr lang="en-US" altLang="zh-CN" sz="2400" dirty="0">
                <a:latin typeface="Arial" panose="020B0604020202020204" pitchFamily="34" charset="0"/>
                <a:ea typeface="宋体" panose="02010600030101010101" pitchFamily="2" charset="-122"/>
                <a:cs typeface="Arial" panose="020B0604020202020204" pitchFamily="34" charset="0"/>
              </a:rPr>
              <a:t>Contribution </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In this paper, we provide some of the first direct evidence of investor expectations about individual stock returns and add to a literature that uses survey data to study investor beliefs.</a:t>
            </a:r>
          </a:p>
          <a:p>
            <a:pPr marL="457200" indent="-457200">
              <a:lnSpc>
                <a:spcPct val="120000"/>
              </a:lnSpc>
              <a:buFontTx/>
              <a:buAutoNum type="arabicPeriod"/>
            </a:pPr>
            <a:r>
              <a:rPr lang="en-US" altLang="zh-CN" sz="2000" dirty="0">
                <a:latin typeface="Arial" panose="020B0604020202020204" pitchFamily="34" charset="0"/>
                <a:ea typeface="宋体" panose="02010600030101010101" pitchFamily="2" charset="-122"/>
                <a:cs typeface="Arial" panose="020B0604020202020204" pitchFamily="34" charset="0"/>
              </a:rPr>
              <a:t>Our cross-sectional analysis provides new empirical regularities that can inform future theoretical work on investor beliefs.</a:t>
            </a:r>
          </a:p>
        </p:txBody>
      </p:sp>
    </p:spTree>
    <p:extLst>
      <p:ext uri="{BB962C8B-B14F-4D97-AF65-F5344CB8AC3E}">
        <p14:creationId xmlns:p14="http://schemas.microsoft.com/office/powerpoint/2010/main" val="263610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2020/9/19</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207984" y="275689"/>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sym typeface="+mn-lt"/>
              </a:rPr>
              <a:t> Introduction</a:t>
            </a:r>
          </a:p>
        </p:txBody>
      </p:sp>
      <p:grpSp>
        <p:nvGrpSpPr>
          <p:cNvPr id="9" name="组合 8">
            <a:extLst>
              <a:ext uri="{FF2B5EF4-FFF2-40B4-BE49-F238E27FC236}">
                <a16:creationId xmlns:a16="http://schemas.microsoft.com/office/drawing/2014/main" id="{2905C1C4-9EC5-4357-83FE-6D41BC7C6B44}"/>
              </a:ext>
            </a:extLst>
          </p:cNvPr>
          <p:cNvGrpSpPr/>
          <p:nvPr/>
        </p:nvGrpSpPr>
        <p:grpSpPr>
          <a:xfrm>
            <a:off x="706884" y="3148478"/>
            <a:ext cx="4771008" cy="587935"/>
            <a:chOff x="806823" y="2033194"/>
            <a:chExt cx="4149300" cy="942051"/>
          </a:xfrm>
        </p:grpSpPr>
        <p:sp>
          <p:nvSpPr>
            <p:cNvPr id="10" name="矩形 9">
              <a:extLst>
                <a:ext uri="{FF2B5EF4-FFF2-40B4-BE49-F238E27FC236}">
                  <a16:creationId xmlns:a16="http://schemas.microsoft.com/office/drawing/2014/main" id="{E57BA859-F039-45B6-AE38-6A41520A83B1}"/>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A42FDB5-48E5-4037-BFAF-02D66E3E8D87}"/>
                </a:ext>
              </a:extLst>
            </p:cNvPr>
            <p:cNvSpPr txBox="1"/>
            <p:nvPr/>
          </p:nvSpPr>
          <p:spPr>
            <a:xfrm>
              <a:off x="1098861" y="2118248"/>
              <a:ext cx="3611759" cy="641098"/>
            </a:xfrm>
            <a:prstGeom prst="rect">
              <a:avLst/>
            </a:prstGeom>
            <a:noFill/>
          </p:spPr>
          <p:txBody>
            <a:bodyPr wrap="square" rtlCol="0">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Drivers of investor expectations</a:t>
              </a:r>
              <a:endParaRPr lang="zh-CN" altLang="en-US" sz="2000" dirty="0">
                <a:latin typeface="Arial" panose="020B0604020202020204" pitchFamily="34" charset="0"/>
                <a:ea typeface="宋体" panose="02010600030101010101" pitchFamily="2" charset="-122"/>
                <a:cs typeface="Arial" panose="020B0604020202020204" pitchFamily="34" charset="0"/>
              </a:endParaRPr>
            </a:p>
          </p:txBody>
        </p:sp>
      </p:grpSp>
      <p:grpSp>
        <p:nvGrpSpPr>
          <p:cNvPr id="15" name="组合 14">
            <a:extLst>
              <a:ext uri="{FF2B5EF4-FFF2-40B4-BE49-F238E27FC236}">
                <a16:creationId xmlns:a16="http://schemas.microsoft.com/office/drawing/2014/main" id="{75D66A9F-311A-47F7-9783-CAC419A72ACC}"/>
              </a:ext>
            </a:extLst>
          </p:cNvPr>
          <p:cNvGrpSpPr/>
          <p:nvPr/>
        </p:nvGrpSpPr>
        <p:grpSpPr>
          <a:xfrm>
            <a:off x="706884" y="4235528"/>
            <a:ext cx="4929489" cy="486237"/>
            <a:chOff x="806824" y="2033195"/>
            <a:chExt cx="3609379" cy="569307"/>
          </a:xfrm>
        </p:grpSpPr>
        <p:sp>
          <p:nvSpPr>
            <p:cNvPr id="16" name="矩形 15">
              <a:extLst>
                <a:ext uri="{FF2B5EF4-FFF2-40B4-BE49-F238E27FC236}">
                  <a16:creationId xmlns:a16="http://schemas.microsoft.com/office/drawing/2014/main" id="{6AFB1EA5-F532-4F0B-822A-586D505F640C}"/>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76A191D-0E3B-44A8-8B50-1EA8E4DDC6BA}"/>
                </a:ext>
              </a:extLst>
            </p:cNvPr>
            <p:cNvSpPr txBox="1"/>
            <p:nvPr/>
          </p:nvSpPr>
          <p:spPr>
            <a:xfrm>
              <a:off x="916951" y="2071460"/>
              <a:ext cx="3499252" cy="468466"/>
            </a:xfrm>
            <a:prstGeom prst="rect">
              <a:avLst/>
            </a:prstGeom>
            <a:noFill/>
          </p:spPr>
          <p:txBody>
            <a:bodyPr wrap="square" rtlCol="0">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Accuracy of investor expectations</a:t>
              </a:r>
              <a:endParaRPr lang="zh-CN" altLang="en-US" sz="2000" dirty="0">
                <a:latin typeface="Arial" panose="020B0604020202020204" pitchFamily="34" charset="0"/>
                <a:ea typeface="宋体" panose="02010600030101010101" pitchFamily="2" charset="-122"/>
                <a:cs typeface="Arial" panose="020B0604020202020204" pitchFamily="34" charset="0"/>
              </a:endParaRPr>
            </a:p>
          </p:txBody>
        </p:sp>
      </p:grpSp>
      <p:cxnSp>
        <p:nvCxnSpPr>
          <p:cNvPr id="18" name="直接箭头连接符 17">
            <a:extLst>
              <a:ext uri="{FF2B5EF4-FFF2-40B4-BE49-F238E27FC236}">
                <a16:creationId xmlns:a16="http://schemas.microsoft.com/office/drawing/2014/main" id="{7EEA8DE8-C597-4409-B320-EEE5F48A513C}"/>
              </a:ext>
            </a:extLst>
          </p:cNvPr>
          <p:cNvCxnSpPr>
            <a:cxnSpLocks/>
          </p:cNvCxnSpPr>
          <p:nvPr/>
        </p:nvCxnSpPr>
        <p:spPr>
          <a:xfrm>
            <a:off x="2986763" y="3743862"/>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C3733994-2C9B-4B6E-A862-CE58345F7DA9}"/>
              </a:ext>
            </a:extLst>
          </p:cNvPr>
          <p:cNvGrpSpPr/>
          <p:nvPr/>
        </p:nvGrpSpPr>
        <p:grpSpPr>
          <a:xfrm>
            <a:off x="140051" y="5428303"/>
            <a:ext cx="6479225" cy="587935"/>
            <a:chOff x="806824" y="2033195"/>
            <a:chExt cx="3554877" cy="569307"/>
          </a:xfrm>
        </p:grpSpPr>
        <p:sp>
          <p:nvSpPr>
            <p:cNvPr id="20" name="矩形 19">
              <a:extLst>
                <a:ext uri="{FF2B5EF4-FFF2-40B4-BE49-F238E27FC236}">
                  <a16:creationId xmlns:a16="http://schemas.microsoft.com/office/drawing/2014/main" id="{4340A415-0647-4D4B-8C80-E5D4D1E3AFA6}"/>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D8178EC-2FF5-44AC-917F-FE3A89DA9550}"/>
                </a:ext>
              </a:extLst>
            </p:cNvPr>
            <p:cNvSpPr txBox="1"/>
            <p:nvPr/>
          </p:nvSpPr>
          <p:spPr>
            <a:xfrm>
              <a:off x="862449" y="2074089"/>
              <a:ext cx="3499252" cy="387433"/>
            </a:xfrm>
            <a:prstGeom prst="rect">
              <a:avLst/>
            </a:prstGeom>
            <a:noFill/>
          </p:spPr>
          <p:txBody>
            <a:bodyPr wrap="square" rtlCol="0">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Investment strategy based on investors' expectations</a:t>
              </a:r>
              <a:endParaRPr lang="zh-CN" altLang="en-US" sz="2000" dirty="0">
                <a:latin typeface="Arial" panose="020B0604020202020204" pitchFamily="34" charset="0"/>
                <a:ea typeface="宋体" panose="02010600030101010101" pitchFamily="2" charset="-122"/>
                <a:cs typeface="Arial" panose="020B0604020202020204" pitchFamily="34" charset="0"/>
              </a:endParaRPr>
            </a:p>
          </p:txBody>
        </p:sp>
      </p:grpSp>
      <p:cxnSp>
        <p:nvCxnSpPr>
          <p:cNvPr id="22" name="直接箭头连接符 21">
            <a:extLst>
              <a:ext uri="{FF2B5EF4-FFF2-40B4-BE49-F238E27FC236}">
                <a16:creationId xmlns:a16="http://schemas.microsoft.com/office/drawing/2014/main" id="{84119BD7-1608-48F7-AE0E-97DC0D041AF1}"/>
              </a:ext>
            </a:extLst>
          </p:cNvPr>
          <p:cNvCxnSpPr>
            <a:cxnSpLocks/>
          </p:cNvCxnSpPr>
          <p:nvPr/>
        </p:nvCxnSpPr>
        <p:spPr>
          <a:xfrm>
            <a:off x="3034582" y="4721765"/>
            <a:ext cx="0" cy="6674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9DF64F2B-7676-471B-8C40-75B23FCBBFFE}"/>
              </a:ext>
            </a:extLst>
          </p:cNvPr>
          <p:cNvGrpSpPr/>
          <p:nvPr/>
        </p:nvGrpSpPr>
        <p:grpSpPr>
          <a:xfrm>
            <a:off x="51738" y="2043142"/>
            <a:ext cx="6702013" cy="587935"/>
            <a:chOff x="806823" y="2033194"/>
            <a:chExt cx="4149300" cy="942051"/>
          </a:xfrm>
        </p:grpSpPr>
        <p:sp>
          <p:nvSpPr>
            <p:cNvPr id="38" name="矩形 37">
              <a:extLst>
                <a:ext uri="{FF2B5EF4-FFF2-40B4-BE49-F238E27FC236}">
                  <a16:creationId xmlns:a16="http://schemas.microsoft.com/office/drawing/2014/main" id="{0E6CB79E-97E1-4565-BAE6-214BD5DC086D}"/>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71CBB8C-067C-4FD9-968D-E2D88E87CB31}"/>
                </a:ext>
              </a:extLst>
            </p:cNvPr>
            <p:cNvSpPr txBox="1"/>
            <p:nvPr/>
          </p:nvSpPr>
          <p:spPr>
            <a:xfrm>
              <a:off x="806824" y="2151635"/>
              <a:ext cx="3970397" cy="641098"/>
            </a:xfrm>
            <a:prstGeom prst="rect">
              <a:avLst/>
            </a:prstGeom>
            <a:noFill/>
          </p:spPr>
          <p:txBody>
            <a:bodyPr wrap="square" rtlCol="0">
              <a:spAutoFit/>
            </a:bodyPr>
            <a:lstStyle/>
            <a:p>
              <a:r>
                <a:rPr lang="en-US" altLang="zh-CN" sz="2000" dirty="0">
                  <a:latin typeface="Arial" panose="020B0604020202020204" pitchFamily="34" charset="0"/>
                  <a:ea typeface="宋体" panose="02010600030101010101" pitchFamily="2" charset="-122"/>
                  <a:cs typeface="Arial" panose="020B0604020202020204" pitchFamily="34" charset="0"/>
                </a:rPr>
                <a:t>Investor expectations——consensus </a:t>
              </a:r>
              <a:r>
                <a:rPr lang="en-US" altLang="zh-CN" sz="2000" dirty="0" err="1">
                  <a:latin typeface="Arial" panose="020B0604020202020204" pitchFamily="34" charset="0"/>
                  <a:ea typeface="宋体" panose="02010600030101010101" pitchFamily="2" charset="-122"/>
                  <a:cs typeface="Arial" panose="020B0604020202020204" pitchFamily="34" charset="0"/>
                </a:rPr>
                <a:t>Forcerank</a:t>
              </a:r>
              <a:r>
                <a:rPr lang="en-US" altLang="zh-CN" sz="2000" dirty="0">
                  <a:latin typeface="Arial" panose="020B0604020202020204" pitchFamily="34" charset="0"/>
                  <a:ea typeface="宋体" panose="02010600030101010101" pitchFamily="2" charset="-122"/>
                  <a:cs typeface="Arial" panose="020B0604020202020204" pitchFamily="34" charset="0"/>
                </a:rPr>
                <a:t> score</a:t>
              </a:r>
              <a:endParaRPr lang="zh-CN" altLang="en-US" sz="2000" dirty="0">
                <a:latin typeface="Arial" panose="020B0604020202020204" pitchFamily="34" charset="0"/>
                <a:ea typeface="宋体" panose="02010600030101010101" pitchFamily="2" charset="-122"/>
                <a:cs typeface="Arial" panose="020B0604020202020204" pitchFamily="34" charset="0"/>
              </a:endParaRPr>
            </a:p>
          </p:txBody>
        </p:sp>
      </p:grpSp>
      <p:cxnSp>
        <p:nvCxnSpPr>
          <p:cNvPr id="40" name="直接箭头连接符 39">
            <a:extLst>
              <a:ext uri="{FF2B5EF4-FFF2-40B4-BE49-F238E27FC236}">
                <a16:creationId xmlns:a16="http://schemas.microsoft.com/office/drawing/2014/main" id="{11DCA519-A7AF-456E-BBA2-6EE1905B0740}"/>
              </a:ext>
            </a:extLst>
          </p:cNvPr>
          <p:cNvCxnSpPr>
            <a:cxnSpLocks/>
          </p:cNvCxnSpPr>
          <p:nvPr/>
        </p:nvCxnSpPr>
        <p:spPr>
          <a:xfrm>
            <a:off x="2986763" y="2656812"/>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E435824C-0E04-42A6-8046-0A94CCC33601}"/>
              </a:ext>
            </a:extLst>
          </p:cNvPr>
          <p:cNvGrpSpPr/>
          <p:nvPr/>
        </p:nvGrpSpPr>
        <p:grpSpPr>
          <a:xfrm>
            <a:off x="5975207" y="3036091"/>
            <a:ext cx="3168793" cy="774486"/>
            <a:chOff x="806823" y="2033194"/>
            <a:chExt cx="4149300" cy="1627403"/>
          </a:xfrm>
        </p:grpSpPr>
        <p:sp>
          <p:nvSpPr>
            <p:cNvPr id="27" name="矩形 26">
              <a:extLst>
                <a:ext uri="{FF2B5EF4-FFF2-40B4-BE49-F238E27FC236}">
                  <a16:creationId xmlns:a16="http://schemas.microsoft.com/office/drawing/2014/main" id="{A7BEA755-0BD1-4AE1-9D35-B36ACC9E22B0}"/>
                </a:ext>
              </a:extLst>
            </p:cNvPr>
            <p:cNvSpPr/>
            <p:nvPr/>
          </p:nvSpPr>
          <p:spPr>
            <a:xfrm>
              <a:off x="806823" y="2033194"/>
              <a:ext cx="4149300" cy="1627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76DDFDC8-5317-456D-BE8E-7B86B4910A67}"/>
                </a:ext>
              </a:extLst>
            </p:cNvPr>
            <p:cNvSpPr txBox="1"/>
            <p:nvPr/>
          </p:nvSpPr>
          <p:spPr>
            <a:xfrm>
              <a:off x="806823" y="2148085"/>
              <a:ext cx="4149292" cy="1487459"/>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Linear model</a:t>
              </a:r>
              <a:r>
                <a:rPr lang="zh-CN" altLang="en-US"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Exponential decay model</a:t>
              </a:r>
            </a:p>
          </p:txBody>
        </p:sp>
      </p:grpSp>
      <p:cxnSp>
        <p:nvCxnSpPr>
          <p:cNvPr id="7" name="直接连接符 6">
            <a:extLst>
              <a:ext uri="{FF2B5EF4-FFF2-40B4-BE49-F238E27FC236}">
                <a16:creationId xmlns:a16="http://schemas.microsoft.com/office/drawing/2014/main" id="{9B0B89F2-5BC8-4443-9E7B-715AEBE2BA88}"/>
              </a:ext>
            </a:extLst>
          </p:cNvPr>
          <p:cNvCxnSpPr>
            <a:stCxn id="10" idx="3"/>
            <a:endCxn id="28" idx="1"/>
          </p:cNvCxnSpPr>
          <p:nvPr/>
        </p:nvCxnSpPr>
        <p:spPr>
          <a:xfrm>
            <a:off x="5477892" y="3442446"/>
            <a:ext cx="497315" cy="22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30BBD6A-0509-4F24-A7E1-DE757292D312}"/>
              </a:ext>
            </a:extLst>
          </p:cNvPr>
          <p:cNvSpPr txBox="1"/>
          <p:nvPr/>
        </p:nvSpPr>
        <p:spPr>
          <a:xfrm>
            <a:off x="394970" y="1156281"/>
            <a:ext cx="4582160" cy="461665"/>
          </a:xfrm>
          <a:prstGeom prst="rect">
            <a:avLst/>
          </a:prstGeom>
          <a:noFill/>
        </p:spPr>
        <p:txBody>
          <a:bodyPr wrap="square">
            <a:spAutoFit/>
          </a:bodyPr>
          <a:lstStyle/>
          <a:p>
            <a:r>
              <a:rPr lang="en-US" altLang="zh-CN" sz="2400" dirty="0">
                <a:latin typeface="Arial" panose="020B0604020202020204" pitchFamily="34" charset="0"/>
                <a:ea typeface="宋体" panose="02010600030101010101" pitchFamily="2" charset="-122"/>
                <a:cs typeface="Arial" panose="020B0604020202020204" pitchFamily="34" charset="0"/>
              </a:rPr>
              <a:t>Framework</a:t>
            </a:r>
            <a:endParaRPr lang="zh-CN" altLang="en-US" sz="2400" dirty="0"/>
          </a:p>
        </p:txBody>
      </p:sp>
    </p:spTree>
    <p:extLst>
      <p:ext uri="{BB962C8B-B14F-4D97-AF65-F5344CB8AC3E}">
        <p14:creationId xmlns:p14="http://schemas.microsoft.com/office/powerpoint/2010/main" val="282166910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dk1"/>
        </a:lnRef>
        <a:fillRef idx="0">
          <a:schemeClr val="dk1"/>
        </a:fillRef>
        <a:effectRef idx="0">
          <a:schemeClr val="dk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4689</TotalTime>
  <Words>1836</Words>
  <Application>Microsoft Office PowerPoint</Application>
  <PresentationFormat>全屏显示(4:3)</PresentationFormat>
  <Paragraphs>194</Paragraphs>
  <Slides>28</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黑体</vt:lpstr>
      <vt:lpstr>Arial</vt:lpstr>
      <vt:lpstr>Calibri</vt:lpstr>
      <vt:lpstr>Calibri Light</vt:lpstr>
      <vt:lpstr>Cambria Math</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1933</cp:revision>
  <dcterms:created xsi:type="dcterms:W3CDTF">2019-09-24T13:17:14Z</dcterms:created>
  <dcterms:modified xsi:type="dcterms:W3CDTF">2020-09-19T00:18:45Z</dcterms:modified>
</cp:coreProperties>
</file>