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57" r:id="rId2"/>
    <p:sldId id="361" r:id="rId3"/>
    <p:sldId id="545" r:id="rId4"/>
    <p:sldId id="596" r:id="rId5"/>
    <p:sldId id="598" r:id="rId6"/>
    <p:sldId id="597" r:id="rId7"/>
    <p:sldId id="599" r:id="rId8"/>
    <p:sldId id="628" r:id="rId9"/>
    <p:sldId id="602" r:id="rId10"/>
    <p:sldId id="685" r:id="rId11"/>
    <p:sldId id="680" r:id="rId12"/>
    <p:sldId id="681" r:id="rId13"/>
    <p:sldId id="682" r:id="rId14"/>
    <p:sldId id="683" r:id="rId15"/>
    <p:sldId id="684" r:id="rId16"/>
    <p:sldId id="686" r:id="rId17"/>
    <p:sldId id="687" r:id="rId18"/>
    <p:sldId id="689" r:id="rId19"/>
    <p:sldId id="690" r:id="rId20"/>
    <p:sldId id="621" r:id="rId21"/>
    <p:sldId id="691" r:id="rId22"/>
    <p:sldId id="692" r:id="rId23"/>
    <p:sldId id="693" r:id="rId24"/>
    <p:sldId id="694" r:id="rId25"/>
    <p:sldId id="695" r:id="rId26"/>
    <p:sldId id="697" r:id="rId27"/>
    <p:sldId id="699" r:id="rId28"/>
    <p:sldId id="700" r:id="rId29"/>
    <p:sldId id="720" r:id="rId30"/>
    <p:sldId id="711" r:id="rId31"/>
    <p:sldId id="715" r:id="rId32"/>
    <p:sldId id="716" r:id="rId33"/>
    <p:sldId id="717" r:id="rId34"/>
    <p:sldId id="719" r:id="rId35"/>
    <p:sldId id="713" r:id="rId36"/>
    <p:sldId id="714" r:id="rId3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ang shuo" initials="ws" lastIdx="1" clrIdx="0">
    <p:extLst>
      <p:ext uri="{19B8F6BF-5375-455C-9EA6-DF929625EA0E}">
        <p15:presenceInfo xmlns:p15="http://schemas.microsoft.com/office/powerpoint/2012/main" userId="cb2e7392403e61a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63" autoAdjust="0"/>
    <p:restoredTop sz="82412" autoAdjust="0"/>
  </p:normalViewPr>
  <p:slideViewPr>
    <p:cSldViewPr snapToGrid="0">
      <p:cViewPr varScale="1">
        <p:scale>
          <a:sx n="86" d="100"/>
          <a:sy n="86" d="100"/>
        </p:scale>
        <p:origin x="1416" y="62"/>
      </p:cViewPr>
      <p:guideLst/>
    </p:cSldViewPr>
  </p:slideViewPr>
  <p:outlineViewPr>
    <p:cViewPr>
      <p:scale>
        <a:sx n="33" d="100"/>
        <a:sy n="33" d="100"/>
      </p:scale>
      <p:origin x="0" y="-176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FD0D77-E70A-462F-9A7B-EC99CFA160F7}" type="datetimeFigureOut">
              <a:rPr lang="zh-CN" altLang="en-US" smtClean="0"/>
              <a:t>2021/3/4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B3F993-C409-4BF7-BDA5-15807D7300BA}" type="slidenum">
              <a:rPr lang="zh-CN" altLang="en-US" smtClean="0"/>
              <a:t>‹#›</a:t>
            </a:fld>
            <a:endParaRPr lang="zh-CN" altLang="en-US"/>
          </a:p>
        </p:txBody>
      </p:sp>
    </p:spTree>
    <p:extLst>
      <p:ext uri="{BB962C8B-B14F-4D97-AF65-F5344CB8AC3E}">
        <p14:creationId xmlns:p14="http://schemas.microsoft.com/office/powerpoint/2010/main" val="23458026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A7B3F993-C409-4BF7-BDA5-15807D7300BA}" type="slidenum">
              <a:rPr lang="zh-CN" altLang="en-US" smtClean="0"/>
              <a:t>3</a:t>
            </a:fld>
            <a:endParaRPr lang="zh-CN" altLang="en-US"/>
          </a:p>
        </p:txBody>
      </p:sp>
    </p:spTree>
    <p:extLst>
      <p:ext uri="{BB962C8B-B14F-4D97-AF65-F5344CB8AC3E}">
        <p14:creationId xmlns:p14="http://schemas.microsoft.com/office/powerpoint/2010/main" val="39606864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A7B3F993-C409-4BF7-BDA5-15807D7300BA}" type="slidenum">
              <a:rPr lang="zh-CN" altLang="en-US" smtClean="0"/>
              <a:t>12</a:t>
            </a:fld>
            <a:endParaRPr lang="zh-CN" altLang="en-US"/>
          </a:p>
        </p:txBody>
      </p:sp>
    </p:spTree>
    <p:extLst>
      <p:ext uri="{BB962C8B-B14F-4D97-AF65-F5344CB8AC3E}">
        <p14:creationId xmlns:p14="http://schemas.microsoft.com/office/powerpoint/2010/main" val="25675712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A7B3F993-C409-4BF7-BDA5-15807D7300BA}" type="slidenum">
              <a:rPr lang="zh-CN" altLang="en-US" smtClean="0"/>
              <a:t>13</a:t>
            </a:fld>
            <a:endParaRPr lang="zh-CN" altLang="en-US"/>
          </a:p>
        </p:txBody>
      </p:sp>
    </p:spTree>
    <p:extLst>
      <p:ext uri="{BB962C8B-B14F-4D97-AF65-F5344CB8AC3E}">
        <p14:creationId xmlns:p14="http://schemas.microsoft.com/office/powerpoint/2010/main" val="7107672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A7B3F993-C409-4BF7-BDA5-15807D7300BA}" type="slidenum">
              <a:rPr lang="zh-CN" altLang="en-US" smtClean="0"/>
              <a:t>14</a:t>
            </a:fld>
            <a:endParaRPr lang="zh-CN" altLang="en-US"/>
          </a:p>
        </p:txBody>
      </p:sp>
    </p:spTree>
    <p:extLst>
      <p:ext uri="{BB962C8B-B14F-4D97-AF65-F5344CB8AC3E}">
        <p14:creationId xmlns:p14="http://schemas.microsoft.com/office/powerpoint/2010/main" val="17458481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A7B3F993-C409-4BF7-BDA5-15807D7300BA}" type="slidenum">
              <a:rPr lang="zh-CN" altLang="en-US" smtClean="0"/>
              <a:t>15</a:t>
            </a:fld>
            <a:endParaRPr lang="zh-CN" altLang="en-US"/>
          </a:p>
        </p:txBody>
      </p:sp>
    </p:spTree>
    <p:extLst>
      <p:ext uri="{BB962C8B-B14F-4D97-AF65-F5344CB8AC3E}">
        <p14:creationId xmlns:p14="http://schemas.microsoft.com/office/powerpoint/2010/main" val="24081984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A7B3F993-C409-4BF7-BDA5-15807D7300BA}" type="slidenum">
              <a:rPr lang="zh-CN" altLang="en-US" smtClean="0"/>
              <a:t>16</a:t>
            </a:fld>
            <a:endParaRPr lang="zh-CN" altLang="en-US"/>
          </a:p>
        </p:txBody>
      </p:sp>
    </p:spTree>
    <p:extLst>
      <p:ext uri="{BB962C8B-B14F-4D97-AF65-F5344CB8AC3E}">
        <p14:creationId xmlns:p14="http://schemas.microsoft.com/office/powerpoint/2010/main" val="32184988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A7B3F993-C409-4BF7-BDA5-15807D7300BA}" type="slidenum">
              <a:rPr lang="zh-CN" altLang="en-US" smtClean="0"/>
              <a:t>17</a:t>
            </a:fld>
            <a:endParaRPr lang="zh-CN" altLang="en-US"/>
          </a:p>
        </p:txBody>
      </p:sp>
    </p:spTree>
    <p:extLst>
      <p:ext uri="{BB962C8B-B14F-4D97-AF65-F5344CB8AC3E}">
        <p14:creationId xmlns:p14="http://schemas.microsoft.com/office/powerpoint/2010/main" val="20091462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A7B3F993-C409-4BF7-BDA5-15807D7300BA}" type="slidenum">
              <a:rPr lang="zh-CN" altLang="en-US" smtClean="0"/>
              <a:t>18</a:t>
            </a:fld>
            <a:endParaRPr lang="zh-CN" altLang="en-US"/>
          </a:p>
        </p:txBody>
      </p:sp>
    </p:spTree>
    <p:extLst>
      <p:ext uri="{BB962C8B-B14F-4D97-AF65-F5344CB8AC3E}">
        <p14:creationId xmlns:p14="http://schemas.microsoft.com/office/powerpoint/2010/main" val="4610190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A7B3F993-C409-4BF7-BDA5-15807D7300BA}" type="slidenum">
              <a:rPr lang="zh-CN" altLang="en-US" smtClean="0"/>
              <a:t>19</a:t>
            </a:fld>
            <a:endParaRPr lang="zh-CN" altLang="en-US"/>
          </a:p>
        </p:txBody>
      </p:sp>
    </p:spTree>
    <p:extLst>
      <p:ext uri="{BB962C8B-B14F-4D97-AF65-F5344CB8AC3E}">
        <p14:creationId xmlns:p14="http://schemas.microsoft.com/office/powerpoint/2010/main" val="20474931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A7B3F993-C409-4BF7-BDA5-15807D7300BA}" type="slidenum">
              <a:rPr lang="zh-CN" altLang="en-US" smtClean="0"/>
              <a:t>20</a:t>
            </a:fld>
            <a:endParaRPr lang="zh-CN" altLang="en-US"/>
          </a:p>
        </p:txBody>
      </p:sp>
    </p:spTree>
    <p:extLst>
      <p:ext uri="{BB962C8B-B14F-4D97-AF65-F5344CB8AC3E}">
        <p14:creationId xmlns:p14="http://schemas.microsoft.com/office/powerpoint/2010/main" val="25694502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A7B3F993-C409-4BF7-BDA5-15807D7300BA}" type="slidenum">
              <a:rPr lang="zh-CN" altLang="en-US" smtClean="0"/>
              <a:t>23</a:t>
            </a:fld>
            <a:endParaRPr lang="zh-CN" altLang="en-US"/>
          </a:p>
        </p:txBody>
      </p:sp>
    </p:spTree>
    <p:extLst>
      <p:ext uri="{BB962C8B-B14F-4D97-AF65-F5344CB8AC3E}">
        <p14:creationId xmlns:p14="http://schemas.microsoft.com/office/powerpoint/2010/main" val="4241535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A7B3F993-C409-4BF7-BDA5-15807D7300BA}" type="slidenum">
              <a:rPr lang="zh-CN" altLang="en-US" smtClean="0"/>
              <a:t>4</a:t>
            </a:fld>
            <a:endParaRPr lang="zh-CN" altLang="en-US"/>
          </a:p>
        </p:txBody>
      </p:sp>
    </p:spTree>
    <p:extLst>
      <p:ext uri="{BB962C8B-B14F-4D97-AF65-F5344CB8AC3E}">
        <p14:creationId xmlns:p14="http://schemas.microsoft.com/office/powerpoint/2010/main" val="15356999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A7B3F993-C409-4BF7-BDA5-15807D7300BA}" type="slidenum">
              <a:rPr lang="zh-CN" altLang="en-US" smtClean="0"/>
              <a:t>24</a:t>
            </a:fld>
            <a:endParaRPr lang="zh-CN" altLang="en-US"/>
          </a:p>
        </p:txBody>
      </p:sp>
    </p:spTree>
    <p:extLst>
      <p:ext uri="{BB962C8B-B14F-4D97-AF65-F5344CB8AC3E}">
        <p14:creationId xmlns:p14="http://schemas.microsoft.com/office/powerpoint/2010/main" val="4952550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A7B3F993-C409-4BF7-BDA5-15807D7300BA}" type="slidenum">
              <a:rPr lang="zh-CN" altLang="en-US" smtClean="0"/>
              <a:t>25</a:t>
            </a:fld>
            <a:endParaRPr lang="zh-CN" altLang="en-US"/>
          </a:p>
        </p:txBody>
      </p:sp>
    </p:spTree>
    <p:extLst>
      <p:ext uri="{BB962C8B-B14F-4D97-AF65-F5344CB8AC3E}">
        <p14:creationId xmlns:p14="http://schemas.microsoft.com/office/powerpoint/2010/main" val="27090270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A7B3F993-C409-4BF7-BDA5-15807D7300BA}" type="slidenum">
              <a:rPr lang="zh-CN" altLang="en-US" smtClean="0"/>
              <a:t>26</a:t>
            </a:fld>
            <a:endParaRPr lang="zh-CN" altLang="en-US"/>
          </a:p>
        </p:txBody>
      </p:sp>
    </p:spTree>
    <p:extLst>
      <p:ext uri="{BB962C8B-B14F-4D97-AF65-F5344CB8AC3E}">
        <p14:creationId xmlns:p14="http://schemas.microsoft.com/office/powerpoint/2010/main" val="39963782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A7B3F993-C409-4BF7-BDA5-15807D7300BA}" type="slidenum">
              <a:rPr lang="zh-CN" altLang="en-US" smtClean="0"/>
              <a:t>27</a:t>
            </a:fld>
            <a:endParaRPr lang="zh-CN" altLang="en-US"/>
          </a:p>
        </p:txBody>
      </p:sp>
    </p:spTree>
    <p:extLst>
      <p:ext uri="{BB962C8B-B14F-4D97-AF65-F5344CB8AC3E}">
        <p14:creationId xmlns:p14="http://schemas.microsoft.com/office/powerpoint/2010/main" val="29807231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A7B3F993-C409-4BF7-BDA5-15807D7300BA}" type="slidenum">
              <a:rPr lang="zh-CN" altLang="en-US" smtClean="0"/>
              <a:t>28</a:t>
            </a:fld>
            <a:endParaRPr lang="zh-CN" altLang="en-US"/>
          </a:p>
        </p:txBody>
      </p:sp>
    </p:spTree>
    <p:extLst>
      <p:ext uri="{BB962C8B-B14F-4D97-AF65-F5344CB8AC3E}">
        <p14:creationId xmlns:p14="http://schemas.microsoft.com/office/powerpoint/2010/main" val="3313316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A7B3F993-C409-4BF7-BDA5-15807D7300BA}" type="slidenum">
              <a:rPr lang="zh-CN" altLang="en-US" smtClean="0"/>
              <a:t>29</a:t>
            </a:fld>
            <a:endParaRPr lang="zh-CN" altLang="en-US"/>
          </a:p>
        </p:txBody>
      </p:sp>
    </p:spTree>
    <p:extLst>
      <p:ext uri="{BB962C8B-B14F-4D97-AF65-F5344CB8AC3E}">
        <p14:creationId xmlns:p14="http://schemas.microsoft.com/office/powerpoint/2010/main" val="3094349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A7B3F993-C409-4BF7-BDA5-15807D7300BA}" type="slidenum">
              <a:rPr lang="zh-CN" altLang="en-US" smtClean="0"/>
              <a:t>30</a:t>
            </a:fld>
            <a:endParaRPr lang="zh-CN" altLang="en-US"/>
          </a:p>
        </p:txBody>
      </p:sp>
    </p:spTree>
    <p:extLst>
      <p:ext uri="{BB962C8B-B14F-4D97-AF65-F5344CB8AC3E}">
        <p14:creationId xmlns:p14="http://schemas.microsoft.com/office/powerpoint/2010/main" val="1685381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A7B3F993-C409-4BF7-BDA5-15807D7300BA}" type="slidenum">
              <a:rPr lang="zh-CN" altLang="en-US" smtClean="0"/>
              <a:t>31</a:t>
            </a:fld>
            <a:endParaRPr lang="zh-CN" altLang="en-US"/>
          </a:p>
        </p:txBody>
      </p:sp>
    </p:spTree>
    <p:extLst>
      <p:ext uri="{BB962C8B-B14F-4D97-AF65-F5344CB8AC3E}">
        <p14:creationId xmlns:p14="http://schemas.microsoft.com/office/powerpoint/2010/main" val="6502929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A7B3F993-C409-4BF7-BDA5-15807D7300BA}" type="slidenum">
              <a:rPr lang="zh-CN" altLang="en-US" smtClean="0"/>
              <a:t>32</a:t>
            </a:fld>
            <a:endParaRPr lang="zh-CN" altLang="en-US"/>
          </a:p>
        </p:txBody>
      </p:sp>
    </p:spTree>
    <p:extLst>
      <p:ext uri="{BB962C8B-B14F-4D97-AF65-F5344CB8AC3E}">
        <p14:creationId xmlns:p14="http://schemas.microsoft.com/office/powerpoint/2010/main" val="28470699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A7B3F993-C409-4BF7-BDA5-15807D7300BA}" type="slidenum">
              <a:rPr lang="zh-CN" altLang="en-US" smtClean="0"/>
              <a:t>33</a:t>
            </a:fld>
            <a:endParaRPr lang="zh-CN" altLang="en-US"/>
          </a:p>
        </p:txBody>
      </p:sp>
    </p:spTree>
    <p:extLst>
      <p:ext uri="{BB962C8B-B14F-4D97-AF65-F5344CB8AC3E}">
        <p14:creationId xmlns:p14="http://schemas.microsoft.com/office/powerpoint/2010/main" val="4090344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A7B3F993-C409-4BF7-BDA5-15807D7300BA}" type="slidenum">
              <a:rPr lang="zh-CN" altLang="en-US" smtClean="0"/>
              <a:t>5</a:t>
            </a:fld>
            <a:endParaRPr lang="zh-CN" altLang="en-US"/>
          </a:p>
        </p:txBody>
      </p:sp>
    </p:spTree>
    <p:extLst>
      <p:ext uri="{BB962C8B-B14F-4D97-AF65-F5344CB8AC3E}">
        <p14:creationId xmlns:p14="http://schemas.microsoft.com/office/powerpoint/2010/main" val="39175663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A7B3F993-C409-4BF7-BDA5-15807D7300BA}" type="slidenum">
              <a:rPr lang="zh-CN" altLang="en-US" smtClean="0"/>
              <a:t>34</a:t>
            </a:fld>
            <a:endParaRPr lang="zh-CN" altLang="en-US"/>
          </a:p>
        </p:txBody>
      </p:sp>
    </p:spTree>
    <p:extLst>
      <p:ext uri="{BB962C8B-B14F-4D97-AF65-F5344CB8AC3E}">
        <p14:creationId xmlns:p14="http://schemas.microsoft.com/office/powerpoint/2010/main" val="29838395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A7B3F993-C409-4BF7-BDA5-15807D7300BA}" type="slidenum">
              <a:rPr lang="zh-CN" altLang="en-US" smtClean="0"/>
              <a:t>35</a:t>
            </a:fld>
            <a:endParaRPr lang="zh-CN" altLang="en-US"/>
          </a:p>
        </p:txBody>
      </p:sp>
    </p:spTree>
    <p:extLst>
      <p:ext uri="{BB962C8B-B14F-4D97-AF65-F5344CB8AC3E}">
        <p14:creationId xmlns:p14="http://schemas.microsoft.com/office/powerpoint/2010/main" val="29469193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A7B3F993-C409-4BF7-BDA5-15807D7300BA}" type="slidenum">
              <a:rPr lang="zh-CN" altLang="en-US" smtClean="0"/>
              <a:t>36</a:t>
            </a:fld>
            <a:endParaRPr lang="zh-CN" altLang="en-US"/>
          </a:p>
        </p:txBody>
      </p:sp>
    </p:spTree>
    <p:extLst>
      <p:ext uri="{BB962C8B-B14F-4D97-AF65-F5344CB8AC3E}">
        <p14:creationId xmlns:p14="http://schemas.microsoft.com/office/powerpoint/2010/main" val="8859043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A7B3F993-C409-4BF7-BDA5-15807D7300BA}" type="slidenum">
              <a:rPr lang="zh-CN" altLang="en-US" smtClean="0"/>
              <a:t>6</a:t>
            </a:fld>
            <a:endParaRPr lang="zh-CN" altLang="en-US"/>
          </a:p>
        </p:txBody>
      </p:sp>
    </p:spTree>
    <p:extLst>
      <p:ext uri="{BB962C8B-B14F-4D97-AF65-F5344CB8AC3E}">
        <p14:creationId xmlns:p14="http://schemas.microsoft.com/office/powerpoint/2010/main" val="25528776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A7B3F993-C409-4BF7-BDA5-15807D7300BA}" type="slidenum">
              <a:rPr lang="zh-CN" altLang="en-US" smtClean="0"/>
              <a:t>7</a:t>
            </a:fld>
            <a:endParaRPr lang="zh-CN" altLang="en-US"/>
          </a:p>
        </p:txBody>
      </p:sp>
    </p:spTree>
    <p:extLst>
      <p:ext uri="{BB962C8B-B14F-4D97-AF65-F5344CB8AC3E}">
        <p14:creationId xmlns:p14="http://schemas.microsoft.com/office/powerpoint/2010/main" val="42686519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A7B3F993-C409-4BF7-BDA5-15807D7300BA}" type="slidenum">
              <a:rPr lang="zh-CN" altLang="en-US" smtClean="0"/>
              <a:t>8</a:t>
            </a:fld>
            <a:endParaRPr lang="zh-CN" altLang="en-US"/>
          </a:p>
        </p:txBody>
      </p:sp>
    </p:spTree>
    <p:extLst>
      <p:ext uri="{BB962C8B-B14F-4D97-AF65-F5344CB8AC3E}">
        <p14:creationId xmlns:p14="http://schemas.microsoft.com/office/powerpoint/2010/main" val="1102605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A7B3F993-C409-4BF7-BDA5-15807D7300BA}" type="slidenum">
              <a:rPr lang="zh-CN" altLang="en-US" smtClean="0"/>
              <a:t>9</a:t>
            </a:fld>
            <a:endParaRPr lang="zh-CN" altLang="en-US"/>
          </a:p>
        </p:txBody>
      </p:sp>
    </p:spTree>
    <p:extLst>
      <p:ext uri="{BB962C8B-B14F-4D97-AF65-F5344CB8AC3E}">
        <p14:creationId xmlns:p14="http://schemas.microsoft.com/office/powerpoint/2010/main" val="40903949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A7B3F993-C409-4BF7-BDA5-15807D7300BA}" type="slidenum">
              <a:rPr lang="zh-CN" altLang="en-US" smtClean="0"/>
              <a:t>10</a:t>
            </a:fld>
            <a:endParaRPr lang="zh-CN" altLang="en-US"/>
          </a:p>
        </p:txBody>
      </p:sp>
    </p:spTree>
    <p:extLst>
      <p:ext uri="{BB962C8B-B14F-4D97-AF65-F5344CB8AC3E}">
        <p14:creationId xmlns:p14="http://schemas.microsoft.com/office/powerpoint/2010/main" val="9115153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A7B3F993-C409-4BF7-BDA5-15807D7300BA}" type="slidenum">
              <a:rPr lang="zh-CN" altLang="en-US" smtClean="0"/>
              <a:t>11</a:t>
            </a:fld>
            <a:endParaRPr lang="zh-CN" altLang="en-US"/>
          </a:p>
        </p:txBody>
      </p:sp>
    </p:spTree>
    <p:extLst>
      <p:ext uri="{BB962C8B-B14F-4D97-AF65-F5344CB8AC3E}">
        <p14:creationId xmlns:p14="http://schemas.microsoft.com/office/powerpoint/2010/main" val="3744202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E5311F4C-02D7-43D9-A73C-BD96466D3408}" type="datetime1">
              <a:rPr lang="zh-CN" altLang="en-US" smtClean="0"/>
              <a:t>2021/3/4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682430-6088-448C-9E69-CB0F29779420}" type="slidenum">
              <a:rPr lang="zh-CN" altLang="en-US" smtClean="0"/>
              <a:t>‹#›</a:t>
            </a:fld>
            <a:endParaRPr lang="zh-CN" altLang="en-US"/>
          </a:p>
        </p:txBody>
      </p:sp>
    </p:spTree>
    <p:extLst>
      <p:ext uri="{BB962C8B-B14F-4D97-AF65-F5344CB8AC3E}">
        <p14:creationId xmlns:p14="http://schemas.microsoft.com/office/powerpoint/2010/main" val="14786707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AAA11D43-DE38-451A-BC34-6205467CBCDD}" type="datetime1">
              <a:rPr lang="zh-CN" altLang="en-US" smtClean="0"/>
              <a:t>2021/3/4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682430-6088-448C-9E69-CB0F29779420}" type="slidenum">
              <a:rPr lang="zh-CN" altLang="en-US" smtClean="0"/>
              <a:t>‹#›</a:t>
            </a:fld>
            <a:endParaRPr lang="zh-CN" altLang="en-US"/>
          </a:p>
        </p:txBody>
      </p:sp>
    </p:spTree>
    <p:extLst>
      <p:ext uri="{BB962C8B-B14F-4D97-AF65-F5344CB8AC3E}">
        <p14:creationId xmlns:p14="http://schemas.microsoft.com/office/powerpoint/2010/main" val="3316392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AD293412-7961-4198-99D6-0509566E8CF3}" type="datetime1">
              <a:rPr lang="zh-CN" altLang="en-US" smtClean="0"/>
              <a:t>2021/3/4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682430-6088-448C-9E69-CB0F29779420}" type="slidenum">
              <a:rPr lang="zh-CN" altLang="en-US" smtClean="0"/>
              <a:t>‹#›</a:t>
            </a:fld>
            <a:endParaRPr lang="zh-CN" altLang="en-US"/>
          </a:p>
        </p:txBody>
      </p:sp>
    </p:spTree>
    <p:extLst>
      <p:ext uri="{BB962C8B-B14F-4D97-AF65-F5344CB8AC3E}">
        <p14:creationId xmlns:p14="http://schemas.microsoft.com/office/powerpoint/2010/main" val="437102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2228CA5-696D-4CB3-8923-6E0B31A6AEF9}" type="datetime1">
              <a:rPr lang="zh-CN" altLang="en-US" smtClean="0"/>
              <a:t>2021/3/4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682430-6088-448C-9E69-CB0F29779420}" type="slidenum">
              <a:rPr lang="zh-CN" altLang="en-US" smtClean="0"/>
              <a:t>‹#›</a:t>
            </a:fld>
            <a:endParaRPr lang="zh-CN" altLang="en-US"/>
          </a:p>
        </p:txBody>
      </p:sp>
    </p:spTree>
    <p:extLst>
      <p:ext uri="{BB962C8B-B14F-4D97-AF65-F5344CB8AC3E}">
        <p14:creationId xmlns:p14="http://schemas.microsoft.com/office/powerpoint/2010/main" val="2084768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891226E-C2EC-4A3E-9AA1-AAF8A003E688}" type="datetime1">
              <a:rPr lang="zh-CN" altLang="en-US" smtClean="0"/>
              <a:t>2021/3/4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682430-6088-448C-9E69-CB0F29779420}" type="slidenum">
              <a:rPr lang="zh-CN" altLang="en-US" smtClean="0"/>
              <a:t>‹#›</a:t>
            </a:fld>
            <a:endParaRPr lang="zh-CN" altLang="en-US"/>
          </a:p>
        </p:txBody>
      </p:sp>
    </p:spTree>
    <p:extLst>
      <p:ext uri="{BB962C8B-B14F-4D97-AF65-F5344CB8AC3E}">
        <p14:creationId xmlns:p14="http://schemas.microsoft.com/office/powerpoint/2010/main" val="1294979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415008EA-F5CF-447C-84E5-F5C4C7A82E18}" type="datetime1">
              <a:rPr lang="zh-CN" altLang="en-US" smtClean="0"/>
              <a:t>2021/3/4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682430-6088-448C-9E69-CB0F29779420}" type="slidenum">
              <a:rPr lang="zh-CN" altLang="en-US" smtClean="0"/>
              <a:t>‹#›</a:t>
            </a:fld>
            <a:endParaRPr lang="zh-CN" altLang="en-US"/>
          </a:p>
        </p:txBody>
      </p:sp>
    </p:spTree>
    <p:extLst>
      <p:ext uri="{BB962C8B-B14F-4D97-AF65-F5344CB8AC3E}">
        <p14:creationId xmlns:p14="http://schemas.microsoft.com/office/powerpoint/2010/main" val="460362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2E1B1A-4C0C-4C11-99E8-F2987208FC67}" type="datetime1">
              <a:rPr lang="zh-CN" altLang="en-US" smtClean="0"/>
              <a:t>2021/3/4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6682430-6088-448C-9E69-CB0F29779420}" type="slidenum">
              <a:rPr lang="zh-CN" altLang="en-US" smtClean="0"/>
              <a:t>‹#›</a:t>
            </a:fld>
            <a:endParaRPr lang="zh-CN" altLang="en-US"/>
          </a:p>
        </p:txBody>
      </p:sp>
    </p:spTree>
    <p:extLst>
      <p:ext uri="{BB962C8B-B14F-4D97-AF65-F5344CB8AC3E}">
        <p14:creationId xmlns:p14="http://schemas.microsoft.com/office/powerpoint/2010/main" val="2487590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CF433BD-782D-4234-AB15-F713C3408D81}" type="datetime1">
              <a:rPr lang="zh-CN" altLang="en-US" smtClean="0"/>
              <a:t>2021/3/4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6682430-6088-448C-9E69-CB0F29779420}" type="slidenum">
              <a:rPr lang="zh-CN" altLang="en-US" smtClean="0"/>
              <a:t>‹#›</a:t>
            </a:fld>
            <a:endParaRPr lang="zh-CN" altLang="en-US"/>
          </a:p>
        </p:txBody>
      </p:sp>
    </p:spTree>
    <p:extLst>
      <p:ext uri="{BB962C8B-B14F-4D97-AF65-F5344CB8AC3E}">
        <p14:creationId xmlns:p14="http://schemas.microsoft.com/office/powerpoint/2010/main" val="2706571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126C7B-FFBE-45B3-BE14-884EB1D470AF}" type="datetime1">
              <a:rPr lang="zh-CN" altLang="en-US" smtClean="0"/>
              <a:t>2021/3/4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6682430-6088-448C-9E69-CB0F29779420}" type="slidenum">
              <a:rPr lang="zh-CN" altLang="en-US" smtClean="0"/>
              <a:t>‹#›</a:t>
            </a:fld>
            <a:endParaRPr lang="zh-CN" altLang="en-US"/>
          </a:p>
        </p:txBody>
      </p:sp>
    </p:spTree>
    <p:extLst>
      <p:ext uri="{BB962C8B-B14F-4D97-AF65-F5344CB8AC3E}">
        <p14:creationId xmlns:p14="http://schemas.microsoft.com/office/powerpoint/2010/main" val="2497311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CB90E8A-910C-402C-A1CF-9F0409DA14DA}" type="datetime1">
              <a:rPr lang="zh-CN" altLang="en-US" smtClean="0"/>
              <a:t>2021/3/4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682430-6088-448C-9E69-CB0F29779420}" type="slidenum">
              <a:rPr lang="zh-CN" altLang="en-US" smtClean="0"/>
              <a:t>‹#›</a:t>
            </a:fld>
            <a:endParaRPr lang="zh-CN" altLang="en-US"/>
          </a:p>
        </p:txBody>
      </p:sp>
    </p:spTree>
    <p:extLst>
      <p:ext uri="{BB962C8B-B14F-4D97-AF65-F5344CB8AC3E}">
        <p14:creationId xmlns:p14="http://schemas.microsoft.com/office/powerpoint/2010/main" val="1873161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FE79D00-1628-4A52-AFCB-2CA4C3810406}" type="datetime1">
              <a:rPr lang="zh-CN" altLang="en-US" smtClean="0"/>
              <a:t>2021/3/4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682430-6088-448C-9E69-CB0F29779420}" type="slidenum">
              <a:rPr lang="zh-CN" altLang="en-US" smtClean="0"/>
              <a:t>‹#›</a:t>
            </a:fld>
            <a:endParaRPr lang="zh-CN" altLang="en-US"/>
          </a:p>
        </p:txBody>
      </p:sp>
    </p:spTree>
    <p:extLst>
      <p:ext uri="{BB962C8B-B14F-4D97-AF65-F5344CB8AC3E}">
        <p14:creationId xmlns:p14="http://schemas.microsoft.com/office/powerpoint/2010/main" val="1562961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D2AFFB-3DF3-4105-97F3-8F0D4949662D}" type="datetime1">
              <a:rPr lang="zh-CN" altLang="en-US" smtClean="0"/>
              <a:t>2021/3/4</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682430-6088-448C-9E69-CB0F29779420}" type="slidenum">
              <a:rPr lang="zh-CN" altLang="en-US" smtClean="0"/>
              <a:t>‹#›</a:t>
            </a:fld>
            <a:endParaRPr lang="zh-CN" altLang="en-US"/>
          </a:p>
        </p:txBody>
      </p:sp>
    </p:spTree>
    <p:extLst>
      <p:ext uri="{BB962C8B-B14F-4D97-AF65-F5344CB8AC3E}">
        <p14:creationId xmlns:p14="http://schemas.microsoft.com/office/powerpoint/2010/main" val="23743464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6A3B615-0A47-421E-BEB7-A91D24DF5C1A}"/>
              </a:ext>
            </a:extLst>
          </p:cNvPr>
          <p:cNvSpPr/>
          <p:nvPr/>
        </p:nvSpPr>
        <p:spPr>
          <a:xfrm>
            <a:off x="314325" y="957703"/>
            <a:ext cx="8515350" cy="954107"/>
          </a:xfrm>
          <a:prstGeom prst="rect">
            <a:avLst/>
          </a:prstGeom>
        </p:spPr>
        <p:txBody>
          <a:bodyPr wrap="square">
            <a:spAutoFit/>
          </a:bodyPr>
          <a:lstStyle/>
          <a:p>
            <a:pPr algn="ctr"/>
            <a:r>
              <a:rPr lang="en-US" altLang="zh-CN" sz="2800" dirty="0">
                <a:latin typeface="Arial" panose="020B0604020202020204" pitchFamily="34" charset="0"/>
                <a:cs typeface="Arial" panose="020B0604020202020204" pitchFamily="34" charset="0"/>
              </a:rPr>
              <a:t>A Lottery-Demand-Based Explanation of the Beta Anomaly</a:t>
            </a:r>
            <a:endParaRPr lang="zh-CN" altLang="en-US" sz="2800" dirty="0">
              <a:latin typeface="Arial" panose="020B0604020202020204" pitchFamily="34" charset="0"/>
              <a:cs typeface="Arial" panose="020B0604020202020204" pitchFamily="34" charset="0"/>
            </a:endParaRPr>
          </a:p>
        </p:txBody>
      </p:sp>
      <p:sp>
        <p:nvSpPr>
          <p:cNvPr id="5" name="日期占位符 4">
            <a:extLst>
              <a:ext uri="{FF2B5EF4-FFF2-40B4-BE49-F238E27FC236}">
                <a16:creationId xmlns:a16="http://schemas.microsoft.com/office/drawing/2014/main" id="{D0D7438D-F422-459D-84CA-97AD3928FCCC}"/>
              </a:ext>
            </a:extLst>
          </p:cNvPr>
          <p:cNvSpPr>
            <a:spLocks noGrp="1"/>
          </p:cNvSpPr>
          <p:nvPr>
            <p:ph type="dt" sz="half" idx="10"/>
          </p:nvPr>
        </p:nvSpPr>
        <p:spPr/>
        <p:txBody>
          <a:bodyPr/>
          <a:lstStyle/>
          <a:p>
            <a:fld id="{9D101F3E-2F1A-4601-A670-4982C255AB3A}" type="datetime1">
              <a:rPr lang="zh-CN" altLang="en-US" smtClean="0"/>
              <a:t>2021/3/4</a:t>
            </a:fld>
            <a:endParaRPr lang="zh-CN" altLang="en-US"/>
          </a:p>
        </p:txBody>
      </p:sp>
      <p:sp>
        <p:nvSpPr>
          <p:cNvPr id="6" name="灯片编号占位符 5">
            <a:extLst>
              <a:ext uri="{FF2B5EF4-FFF2-40B4-BE49-F238E27FC236}">
                <a16:creationId xmlns:a16="http://schemas.microsoft.com/office/drawing/2014/main" id="{4D0B2B4B-A03B-4B75-9F48-AEECC7629431}"/>
              </a:ext>
            </a:extLst>
          </p:cNvPr>
          <p:cNvSpPr>
            <a:spLocks noGrp="1"/>
          </p:cNvSpPr>
          <p:nvPr>
            <p:ph type="sldNum" sz="quarter" idx="12"/>
          </p:nvPr>
        </p:nvSpPr>
        <p:spPr/>
        <p:txBody>
          <a:bodyPr/>
          <a:lstStyle/>
          <a:p>
            <a:fld id="{56682430-6088-448C-9E69-CB0F29779420}" type="slidenum">
              <a:rPr lang="zh-CN" altLang="en-US" smtClean="0"/>
              <a:t>1</a:t>
            </a:fld>
            <a:endParaRPr lang="zh-CN" altLang="en-US"/>
          </a:p>
        </p:txBody>
      </p:sp>
      <p:sp>
        <p:nvSpPr>
          <p:cNvPr id="4" name="矩形 3">
            <a:extLst>
              <a:ext uri="{FF2B5EF4-FFF2-40B4-BE49-F238E27FC236}">
                <a16:creationId xmlns:a16="http://schemas.microsoft.com/office/drawing/2014/main" id="{62AD8111-7D9D-40CD-8493-A2E34837A4AD}"/>
              </a:ext>
            </a:extLst>
          </p:cNvPr>
          <p:cNvSpPr/>
          <p:nvPr/>
        </p:nvSpPr>
        <p:spPr>
          <a:xfrm>
            <a:off x="0" y="2700826"/>
            <a:ext cx="8713693" cy="1015663"/>
          </a:xfrm>
          <a:prstGeom prst="rect">
            <a:avLst/>
          </a:prstGeom>
        </p:spPr>
        <p:txBody>
          <a:bodyPr wrap="square">
            <a:spAutoFit/>
          </a:bodyPr>
          <a:lstStyle/>
          <a:p>
            <a:pPr algn="ctr"/>
            <a:r>
              <a:rPr lang="en-US" altLang="zh-CN" sz="2000" dirty="0" err="1">
                <a:latin typeface="Arial" panose="020B0604020202020204" pitchFamily="34" charset="0"/>
                <a:ea typeface="宋体" panose="02010600030101010101" pitchFamily="2" charset="-122"/>
                <a:cs typeface="Arial" panose="020B0604020202020204" pitchFamily="34" charset="0"/>
              </a:rPr>
              <a:t>Turan</a:t>
            </a:r>
            <a:r>
              <a:rPr lang="en-US" altLang="zh-CN" sz="2000" dirty="0">
                <a:latin typeface="Arial" panose="020B0604020202020204" pitchFamily="34" charset="0"/>
                <a:ea typeface="宋体" panose="02010600030101010101" pitchFamily="2" charset="-122"/>
                <a:cs typeface="Arial" panose="020B0604020202020204" pitchFamily="34" charset="0"/>
              </a:rPr>
              <a:t> G. Bali, Stephen J. Brown, Scott Murray, and Yi Tang</a:t>
            </a:r>
          </a:p>
          <a:p>
            <a:pPr algn="ctr"/>
            <a:r>
              <a:rPr lang="en-US" altLang="zh-CN" sz="2000" dirty="0">
                <a:latin typeface="Arial" panose="020B0604020202020204" pitchFamily="34" charset="0"/>
                <a:ea typeface="宋体" panose="02010600030101010101" pitchFamily="2" charset="-122"/>
                <a:cs typeface="Arial" panose="020B0604020202020204" pitchFamily="34" charset="0"/>
              </a:rPr>
              <a:t>Journal of Financial and Quantitative Analysis</a:t>
            </a:r>
          </a:p>
          <a:p>
            <a:pPr algn="ctr"/>
            <a:r>
              <a:rPr lang="en-US" altLang="zh-CN" sz="2000" dirty="0">
                <a:latin typeface="Arial" panose="020B0604020202020204" pitchFamily="34" charset="0"/>
                <a:ea typeface="宋体" panose="02010600030101010101" pitchFamily="2" charset="-122"/>
                <a:cs typeface="Arial" panose="020B0604020202020204" pitchFamily="34" charset="0"/>
              </a:rPr>
              <a:t>2017 12</a:t>
            </a:r>
          </a:p>
        </p:txBody>
      </p:sp>
      <p:sp>
        <p:nvSpPr>
          <p:cNvPr id="7" name="矩形 6">
            <a:extLst>
              <a:ext uri="{FF2B5EF4-FFF2-40B4-BE49-F238E27FC236}">
                <a16:creationId xmlns:a16="http://schemas.microsoft.com/office/drawing/2014/main" id="{73E6ABC2-B37E-47C7-BD97-6E161FC8AC59}"/>
              </a:ext>
            </a:extLst>
          </p:cNvPr>
          <p:cNvSpPr/>
          <p:nvPr/>
        </p:nvSpPr>
        <p:spPr>
          <a:xfrm>
            <a:off x="3811078" y="6156296"/>
            <a:ext cx="1766771" cy="400110"/>
          </a:xfrm>
          <a:prstGeom prst="rect">
            <a:avLst/>
          </a:prstGeom>
        </p:spPr>
        <p:txBody>
          <a:bodyPr wrap="square">
            <a:spAutoFit/>
          </a:bodyPr>
          <a:lstStyle/>
          <a:p>
            <a:r>
              <a:rPr lang="zh-CN" altLang="en-US" sz="2000" dirty="0">
                <a:latin typeface="黑体" panose="02010609060101010101" pitchFamily="49" charset="-122"/>
                <a:ea typeface="黑体" panose="02010609060101010101" pitchFamily="49" charset="-122"/>
                <a:cs typeface="Times New Roman" panose="02020603050405020304" pitchFamily="18" charset="0"/>
              </a:rPr>
              <a:t>王念硕</a:t>
            </a:r>
          </a:p>
        </p:txBody>
      </p:sp>
    </p:spTree>
    <p:extLst>
      <p:ext uri="{BB962C8B-B14F-4D97-AF65-F5344CB8AC3E}">
        <p14:creationId xmlns:p14="http://schemas.microsoft.com/office/powerpoint/2010/main" val="4088194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10</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207983" y="275689"/>
            <a:ext cx="9015916" cy="6627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dirty="0">
                <a:latin typeface="Arial" panose="020B0604020202020204" pitchFamily="34" charset="0"/>
                <a:cs typeface="Arial" panose="020B0604020202020204" pitchFamily="34" charset="0"/>
              </a:rPr>
              <a:t>3.1 Empirical result: Beta Anomaly and Lottery Anomaly</a:t>
            </a:r>
          </a:p>
          <a:p>
            <a:endParaRPr lang="en-US" altLang="zh-CN" sz="2800" dirty="0">
              <a:latin typeface="Arial" panose="020B0604020202020204" pitchFamily="34" charset="0"/>
              <a:cs typeface="Arial" panose="020B0604020202020204" pitchFamily="34" charset="0"/>
              <a:sym typeface="+mn-lt"/>
            </a:endParaRPr>
          </a:p>
        </p:txBody>
      </p:sp>
      <p:sp>
        <p:nvSpPr>
          <p:cNvPr id="5" name="矩形 4">
            <a:extLst>
              <a:ext uri="{FF2B5EF4-FFF2-40B4-BE49-F238E27FC236}">
                <a16:creationId xmlns:a16="http://schemas.microsoft.com/office/drawing/2014/main" id="{8F174D67-027A-465C-9DF7-F31421BE0363}"/>
              </a:ext>
            </a:extLst>
          </p:cNvPr>
          <p:cNvSpPr/>
          <p:nvPr/>
        </p:nvSpPr>
        <p:spPr>
          <a:xfrm>
            <a:off x="207980" y="5366825"/>
            <a:ext cx="8669686" cy="707886"/>
          </a:xfrm>
          <a:prstGeom prst="rect">
            <a:avLst/>
          </a:prstGeom>
        </p:spPr>
        <p:txBody>
          <a:bodyPr wrap="square">
            <a:spAutoFit/>
          </a:bodyPr>
          <a:lstStyle/>
          <a:p>
            <a:r>
              <a:rPr lang="en-US" altLang="zh-CN" sz="2000" dirty="0">
                <a:latin typeface="Arial" panose="020B0604020202020204" pitchFamily="34" charset="0"/>
                <a:cs typeface="Arial" panose="020B0604020202020204" pitchFamily="34" charset="0"/>
              </a:rPr>
              <a:t>This result indicates that the beta anomaly is both economically strong and statistically significant in our sample.</a:t>
            </a:r>
          </a:p>
        </p:txBody>
      </p:sp>
      <p:pic>
        <p:nvPicPr>
          <p:cNvPr id="7" name="图片 6">
            <a:extLst>
              <a:ext uri="{FF2B5EF4-FFF2-40B4-BE49-F238E27FC236}">
                <a16:creationId xmlns:a16="http://schemas.microsoft.com/office/drawing/2014/main" id="{45414F03-FFD7-4B2B-B076-C9955AD1B10A}"/>
              </a:ext>
            </a:extLst>
          </p:cNvPr>
          <p:cNvPicPr/>
          <p:nvPr/>
        </p:nvPicPr>
        <p:blipFill>
          <a:blip r:embed="rId3"/>
          <a:stretch>
            <a:fillRect/>
          </a:stretch>
        </p:blipFill>
        <p:spPr>
          <a:xfrm>
            <a:off x="0" y="1505624"/>
            <a:ext cx="9143999" cy="3004232"/>
          </a:xfrm>
          <a:prstGeom prst="rect">
            <a:avLst/>
          </a:prstGeom>
        </p:spPr>
      </p:pic>
      <p:sp>
        <p:nvSpPr>
          <p:cNvPr id="2" name="矩形 1">
            <a:extLst>
              <a:ext uri="{FF2B5EF4-FFF2-40B4-BE49-F238E27FC236}">
                <a16:creationId xmlns:a16="http://schemas.microsoft.com/office/drawing/2014/main" id="{D669F88C-EEEC-41DC-8485-BA33C6B6C6C6}"/>
              </a:ext>
            </a:extLst>
          </p:cNvPr>
          <p:cNvSpPr/>
          <p:nvPr/>
        </p:nvSpPr>
        <p:spPr>
          <a:xfrm>
            <a:off x="7963270" y="2716567"/>
            <a:ext cx="639192" cy="1953087"/>
          </a:xfrm>
          <a:prstGeom prst="rect">
            <a:avLst/>
          </a:prstGeom>
          <a:ln w="19050">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dirty="0"/>
          </a:p>
        </p:txBody>
      </p:sp>
    </p:spTree>
    <p:extLst>
      <p:ext uri="{BB962C8B-B14F-4D97-AF65-F5344CB8AC3E}">
        <p14:creationId xmlns:p14="http://schemas.microsoft.com/office/powerpoint/2010/main" val="1794183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6CD4F252-521F-4E9D-8CF9-69002D2067E2}"/>
              </a:ext>
            </a:extLst>
          </p:cNvPr>
          <p:cNvPicPr/>
          <p:nvPr/>
        </p:nvPicPr>
        <p:blipFill rotWithShape="1">
          <a:blip r:embed="rId3"/>
          <a:srcRect t="46478"/>
          <a:stretch/>
        </p:blipFill>
        <p:spPr>
          <a:xfrm>
            <a:off x="207981" y="1136342"/>
            <a:ext cx="8536523" cy="3394220"/>
          </a:xfrm>
          <a:prstGeom prst="rect">
            <a:avLst/>
          </a:prstGeom>
        </p:spPr>
      </p:pic>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11</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207983" y="275689"/>
            <a:ext cx="9140203" cy="6627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dirty="0">
                <a:latin typeface="Arial" panose="020B0604020202020204" pitchFamily="34" charset="0"/>
                <a:cs typeface="Arial" panose="020B0604020202020204" pitchFamily="34" charset="0"/>
              </a:rPr>
              <a:t>3.1 Empirical result: Beta Anomaly and Lottery Anomaly</a:t>
            </a:r>
            <a:endParaRPr lang="en-US" altLang="zh-CN" sz="2800" dirty="0">
              <a:latin typeface="Arial" panose="020B0604020202020204" pitchFamily="34" charset="0"/>
              <a:cs typeface="Arial" panose="020B0604020202020204" pitchFamily="34" charset="0"/>
              <a:sym typeface="+mn-lt"/>
            </a:endParaRPr>
          </a:p>
        </p:txBody>
      </p:sp>
      <p:sp>
        <p:nvSpPr>
          <p:cNvPr id="5" name="矩形 4">
            <a:extLst>
              <a:ext uri="{FF2B5EF4-FFF2-40B4-BE49-F238E27FC236}">
                <a16:creationId xmlns:a16="http://schemas.microsoft.com/office/drawing/2014/main" id="{8F174D67-027A-465C-9DF7-F31421BE0363}"/>
              </a:ext>
            </a:extLst>
          </p:cNvPr>
          <p:cNvSpPr/>
          <p:nvPr/>
        </p:nvSpPr>
        <p:spPr>
          <a:xfrm>
            <a:off x="207982" y="5648465"/>
            <a:ext cx="8669686" cy="707886"/>
          </a:xfrm>
          <a:prstGeom prst="rect">
            <a:avLst/>
          </a:prstGeom>
        </p:spPr>
        <p:txBody>
          <a:bodyPr wrap="square">
            <a:spAutoFit/>
          </a:bodyPr>
          <a:lstStyle/>
          <a:p>
            <a:r>
              <a:rPr lang="en-US" altLang="zh-CN" sz="2000" dirty="0">
                <a:latin typeface="Arial" panose="020B0604020202020204" pitchFamily="34" charset="0"/>
                <a:cs typeface="Arial" panose="020B0604020202020204" pitchFamily="34" charset="0"/>
              </a:rPr>
              <a:t>The average monthly return of the high–low MAX portfolio is both economically large and highly statistically significant.</a:t>
            </a:r>
          </a:p>
        </p:txBody>
      </p:sp>
      <p:sp>
        <p:nvSpPr>
          <p:cNvPr id="7" name="矩形 6">
            <a:extLst>
              <a:ext uri="{FF2B5EF4-FFF2-40B4-BE49-F238E27FC236}">
                <a16:creationId xmlns:a16="http://schemas.microsoft.com/office/drawing/2014/main" id="{EED153B1-A7F3-4DF5-9BA1-3CAC778C7270}"/>
              </a:ext>
            </a:extLst>
          </p:cNvPr>
          <p:cNvSpPr/>
          <p:nvPr/>
        </p:nvSpPr>
        <p:spPr>
          <a:xfrm>
            <a:off x="7723572" y="2316924"/>
            <a:ext cx="639192" cy="1953087"/>
          </a:xfrm>
          <a:prstGeom prst="rect">
            <a:avLst/>
          </a:prstGeom>
          <a:ln w="19050">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dirty="0"/>
          </a:p>
        </p:txBody>
      </p:sp>
    </p:spTree>
    <p:extLst>
      <p:ext uri="{BB962C8B-B14F-4D97-AF65-F5344CB8AC3E}">
        <p14:creationId xmlns:p14="http://schemas.microsoft.com/office/powerpoint/2010/main" val="29015618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12</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207983" y="275689"/>
            <a:ext cx="8669685" cy="6627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dirty="0">
                <a:latin typeface="Arial" panose="020B0604020202020204" pitchFamily="34" charset="0"/>
                <a:cs typeface="Arial" panose="020B0604020202020204" pitchFamily="34" charset="0"/>
              </a:rPr>
              <a:t>3.2 Empirical result: Relation between the Beta and Lottery</a:t>
            </a:r>
          </a:p>
          <a:p>
            <a:endParaRPr lang="en-US" altLang="zh-CN" sz="2800" dirty="0">
              <a:latin typeface="Arial" panose="020B0604020202020204" pitchFamily="34" charset="0"/>
              <a:cs typeface="Arial" panose="020B0604020202020204" pitchFamily="34" charset="0"/>
              <a:sym typeface="+mn-lt"/>
            </a:endParaRPr>
          </a:p>
        </p:txBody>
      </p:sp>
      <p:sp>
        <p:nvSpPr>
          <p:cNvPr id="5" name="矩形 4">
            <a:extLst>
              <a:ext uri="{FF2B5EF4-FFF2-40B4-BE49-F238E27FC236}">
                <a16:creationId xmlns:a16="http://schemas.microsoft.com/office/drawing/2014/main" id="{8F174D67-027A-465C-9DF7-F31421BE0363}"/>
              </a:ext>
            </a:extLst>
          </p:cNvPr>
          <p:cNvSpPr/>
          <p:nvPr/>
        </p:nvSpPr>
        <p:spPr>
          <a:xfrm>
            <a:off x="207982" y="5648465"/>
            <a:ext cx="8669686" cy="707886"/>
          </a:xfrm>
          <a:prstGeom prst="rect">
            <a:avLst/>
          </a:prstGeom>
        </p:spPr>
        <p:txBody>
          <a:bodyPr wrap="square">
            <a:spAutoFit/>
          </a:bodyPr>
          <a:lstStyle/>
          <a:p>
            <a:r>
              <a:rPr lang="en-US" altLang="zh-CN" sz="2000" dirty="0">
                <a:latin typeface="Arial" panose="020B0604020202020204" pitchFamily="34" charset="0"/>
                <a:cs typeface="Arial" panose="020B0604020202020204" pitchFamily="34" charset="0"/>
              </a:rPr>
              <a:t>This is our preliminary evidence of the important role that lottery demand plays in generating the beta anomaly, the main result of this article.</a:t>
            </a:r>
          </a:p>
        </p:txBody>
      </p:sp>
      <p:pic>
        <p:nvPicPr>
          <p:cNvPr id="8" name="图片 7">
            <a:extLst>
              <a:ext uri="{FF2B5EF4-FFF2-40B4-BE49-F238E27FC236}">
                <a16:creationId xmlns:a16="http://schemas.microsoft.com/office/drawing/2014/main" id="{F8375D46-CB9C-4F9C-9FB2-C792C0577DE5}"/>
              </a:ext>
            </a:extLst>
          </p:cNvPr>
          <p:cNvPicPr/>
          <p:nvPr/>
        </p:nvPicPr>
        <p:blipFill>
          <a:blip r:embed="rId3"/>
          <a:stretch>
            <a:fillRect/>
          </a:stretch>
        </p:blipFill>
        <p:spPr>
          <a:xfrm>
            <a:off x="258631" y="1188172"/>
            <a:ext cx="8734449" cy="4095168"/>
          </a:xfrm>
          <a:prstGeom prst="rect">
            <a:avLst/>
          </a:prstGeom>
        </p:spPr>
      </p:pic>
      <p:sp>
        <p:nvSpPr>
          <p:cNvPr id="7" name="矩形 6">
            <a:extLst>
              <a:ext uri="{FF2B5EF4-FFF2-40B4-BE49-F238E27FC236}">
                <a16:creationId xmlns:a16="http://schemas.microsoft.com/office/drawing/2014/main" id="{E81D4FAA-8404-43EA-9596-4A3A659491D7}"/>
              </a:ext>
            </a:extLst>
          </p:cNvPr>
          <p:cNvSpPr/>
          <p:nvPr/>
        </p:nvSpPr>
        <p:spPr>
          <a:xfrm>
            <a:off x="1296140" y="4092606"/>
            <a:ext cx="7219210" cy="399495"/>
          </a:xfrm>
          <a:prstGeom prst="rect">
            <a:avLst/>
          </a:prstGeom>
          <a:ln w="19050">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dirty="0"/>
          </a:p>
        </p:txBody>
      </p:sp>
      <p:sp>
        <p:nvSpPr>
          <p:cNvPr id="9" name="矩形 8">
            <a:extLst>
              <a:ext uri="{FF2B5EF4-FFF2-40B4-BE49-F238E27FC236}">
                <a16:creationId xmlns:a16="http://schemas.microsoft.com/office/drawing/2014/main" id="{17B9FCB9-3798-4209-91A8-4842F23555CC}"/>
              </a:ext>
            </a:extLst>
          </p:cNvPr>
          <p:cNvSpPr/>
          <p:nvPr/>
        </p:nvSpPr>
        <p:spPr>
          <a:xfrm>
            <a:off x="1296140" y="4810849"/>
            <a:ext cx="7219210" cy="399495"/>
          </a:xfrm>
          <a:prstGeom prst="rect">
            <a:avLst/>
          </a:prstGeom>
          <a:ln w="19050">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dirty="0"/>
          </a:p>
        </p:txBody>
      </p:sp>
    </p:spTree>
    <p:extLst>
      <p:ext uri="{BB962C8B-B14F-4D97-AF65-F5344CB8AC3E}">
        <p14:creationId xmlns:p14="http://schemas.microsoft.com/office/powerpoint/2010/main" val="3067809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13</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207983" y="275689"/>
            <a:ext cx="8669685" cy="6627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dirty="0">
                <a:latin typeface="Arial" panose="020B0604020202020204" pitchFamily="34" charset="0"/>
                <a:cs typeface="Arial" panose="020B0604020202020204" pitchFamily="34" charset="0"/>
              </a:rPr>
              <a:t>3.2 Empirical result: Relation between the Beta and Lottery</a:t>
            </a:r>
          </a:p>
        </p:txBody>
      </p:sp>
      <p:sp>
        <p:nvSpPr>
          <p:cNvPr id="5" name="矩形 4">
            <a:extLst>
              <a:ext uri="{FF2B5EF4-FFF2-40B4-BE49-F238E27FC236}">
                <a16:creationId xmlns:a16="http://schemas.microsoft.com/office/drawing/2014/main" id="{8F174D67-027A-465C-9DF7-F31421BE0363}"/>
              </a:ext>
            </a:extLst>
          </p:cNvPr>
          <p:cNvSpPr/>
          <p:nvPr/>
        </p:nvSpPr>
        <p:spPr>
          <a:xfrm>
            <a:off x="207982" y="5831027"/>
            <a:ext cx="8669686" cy="707886"/>
          </a:xfrm>
          <a:prstGeom prst="rect">
            <a:avLst/>
          </a:prstGeom>
        </p:spPr>
        <p:txBody>
          <a:bodyPr wrap="square">
            <a:spAutoFit/>
          </a:bodyPr>
          <a:lstStyle/>
          <a:p>
            <a:r>
              <a:rPr lang="en-US" altLang="zh-CN" sz="2000" dirty="0">
                <a:latin typeface="Arial" panose="020B0604020202020204" pitchFamily="34" charset="0"/>
                <a:cs typeface="Arial" panose="020B0604020202020204" pitchFamily="34" charset="0"/>
              </a:rPr>
              <a:t>The lottery demand phenomenon remains strong after controlling for market beta.</a:t>
            </a:r>
          </a:p>
        </p:txBody>
      </p:sp>
      <p:pic>
        <p:nvPicPr>
          <p:cNvPr id="7" name="图片 6">
            <a:extLst>
              <a:ext uri="{FF2B5EF4-FFF2-40B4-BE49-F238E27FC236}">
                <a16:creationId xmlns:a16="http://schemas.microsoft.com/office/drawing/2014/main" id="{A76AA46B-6766-4832-A739-4FA7409A1F6F}"/>
              </a:ext>
            </a:extLst>
          </p:cNvPr>
          <p:cNvPicPr/>
          <p:nvPr/>
        </p:nvPicPr>
        <p:blipFill rotWithShape="1">
          <a:blip r:embed="rId3"/>
          <a:srcRect t="6426" b="3519"/>
          <a:stretch/>
        </p:blipFill>
        <p:spPr>
          <a:xfrm>
            <a:off x="207982" y="1355871"/>
            <a:ext cx="8518768" cy="4146258"/>
          </a:xfrm>
          <a:prstGeom prst="rect">
            <a:avLst/>
          </a:prstGeom>
        </p:spPr>
      </p:pic>
      <p:sp>
        <p:nvSpPr>
          <p:cNvPr id="8" name="矩形 7">
            <a:extLst>
              <a:ext uri="{FF2B5EF4-FFF2-40B4-BE49-F238E27FC236}">
                <a16:creationId xmlns:a16="http://schemas.microsoft.com/office/drawing/2014/main" id="{5105CA80-37E1-4548-AA5C-7B28386312AF}"/>
              </a:ext>
            </a:extLst>
          </p:cNvPr>
          <p:cNvSpPr/>
          <p:nvPr/>
        </p:nvSpPr>
        <p:spPr>
          <a:xfrm>
            <a:off x="417250" y="4216896"/>
            <a:ext cx="8098100" cy="399494"/>
          </a:xfrm>
          <a:prstGeom prst="rect">
            <a:avLst/>
          </a:prstGeom>
          <a:ln w="19050">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dirty="0"/>
          </a:p>
        </p:txBody>
      </p:sp>
      <p:sp>
        <p:nvSpPr>
          <p:cNvPr id="9" name="矩形 8">
            <a:extLst>
              <a:ext uri="{FF2B5EF4-FFF2-40B4-BE49-F238E27FC236}">
                <a16:creationId xmlns:a16="http://schemas.microsoft.com/office/drawing/2014/main" id="{0EE36263-30D0-476B-A6D5-368D44D7B028}"/>
              </a:ext>
            </a:extLst>
          </p:cNvPr>
          <p:cNvSpPr/>
          <p:nvPr/>
        </p:nvSpPr>
        <p:spPr>
          <a:xfrm>
            <a:off x="452760" y="5102635"/>
            <a:ext cx="8062590" cy="399494"/>
          </a:xfrm>
          <a:prstGeom prst="rect">
            <a:avLst/>
          </a:prstGeom>
          <a:ln w="19050">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dirty="0"/>
          </a:p>
        </p:txBody>
      </p:sp>
    </p:spTree>
    <p:extLst>
      <p:ext uri="{BB962C8B-B14F-4D97-AF65-F5344CB8AC3E}">
        <p14:creationId xmlns:p14="http://schemas.microsoft.com/office/powerpoint/2010/main" val="36325734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2847AE49-B66F-4E00-A31F-BCE221FB56AF}"/>
              </a:ext>
            </a:extLst>
          </p:cNvPr>
          <p:cNvPicPr/>
          <p:nvPr/>
        </p:nvPicPr>
        <p:blipFill rotWithShape="1">
          <a:blip r:embed="rId3"/>
          <a:srcRect b="26872"/>
          <a:stretch/>
        </p:blipFill>
        <p:spPr>
          <a:xfrm>
            <a:off x="449964" y="1366245"/>
            <a:ext cx="8065386" cy="3464852"/>
          </a:xfrm>
          <a:prstGeom prst="rect">
            <a:avLst/>
          </a:prstGeom>
        </p:spPr>
      </p:pic>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14</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207983" y="275689"/>
            <a:ext cx="8669685" cy="6627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dirty="0">
                <a:latin typeface="Arial" panose="020B0604020202020204" pitchFamily="34" charset="0"/>
                <a:cs typeface="Arial" panose="020B0604020202020204" pitchFamily="34" charset="0"/>
              </a:rPr>
              <a:t>3.2 Empirical result: Relation between the Beta and Lottery</a:t>
            </a:r>
          </a:p>
        </p:txBody>
      </p:sp>
      <p:sp>
        <p:nvSpPr>
          <p:cNvPr id="5" name="矩形 4">
            <a:extLst>
              <a:ext uri="{FF2B5EF4-FFF2-40B4-BE49-F238E27FC236}">
                <a16:creationId xmlns:a16="http://schemas.microsoft.com/office/drawing/2014/main" id="{8F174D67-027A-465C-9DF7-F31421BE0363}"/>
              </a:ext>
            </a:extLst>
          </p:cNvPr>
          <p:cNvSpPr/>
          <p:nvPr/>
        </p:nvSpPr>
        <p:spPr>
          <a:xfrm>
            <a:off x="207982" y="5258872"/>
            <a:ext cx="8669686" cy="1323439"/>
          </a:xfrm>
          <a:prstGeom prst="rect">
            <a:avLst/>
          </a:prstGeom>
        </p:spPr>
        <p:txBody>
          <a:bodyPr wrap="square">
            <a:spAutoFit/>
          </a:bodyPr>
          <a:lstStyle/>
          <a:p>
            <a:r>
              <a:rPr lang="en-US" altLang="zh-CN" sz="2000" dirty="0">
                <a:latin typeface="Arial" panose="020B0604020202020204" pitchFamily="34" charset="0"/>
                <a:cs typeface="Arial" panose="020B0604020202020204" pitchFamily="34" charset="0"/>
              </a:rPr>
              <a:t>When the regression specification does not include MAX, the average coefficient on β is statistically indistinguishable from 0. </a:t>
            </a:r>
          </a:p>
          <a:p>
            <a:r>
              <a:rPr lang="en-US" altLang="zh-CN" sz="2000" dirty="0">
                <a:latin typeface="Arial" panose="020B0604020202020204" pitchFamily="34" charset="0"/>
                <a:cs typeface="Arial" panose="020B0604020202020204" pitchFamily="34" charset="0"/>
              </a:rPr>
              <a:t>After controlling for MAX, there is a positive and statistically significant relation between beta and expected stock returns. </a:t>
            </a:r>
          </a:p>
        </p:txBody>
      </p:sp>
      <p:sp>
        <p:nvSpPr>
          <p:cNvPr id="8" name="矩形 7">
            <a:extLst>
              <a:ext uri="{FF2B5EF4-FFF2-40B4-BE49-F238E27FC236}">
                <a16:creationId xmlns:a16="http://schemas.microsoft.com/office/drawing/2014/main" id="{636D66F6-2B03-43AF-AE62-F9487D187AB6}"/>
              </a:ext>
            </a:extLst>
          </p:cNvPr>
          <p:cNvSpPr/>
          <p:nvPr/>
        </p:nvSpPr>
        <p:spPr>
          <a:xfrm>
            <a:off x="5202315" y="2201661"/>
            <a:ext cx="2982897" cy="452762"/>
          </a:xfrm>
          <a:prstGeom prst="rect">
            <a:avLst/>
          </a:prstGeom>
          <a:ln w="19050">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dirty="0"/>
          </a:p>
        </p:txBody>
      </p:sp>
    </p:spTree>
    <p:extLst>
      <p:ext uri="{BB962C8B-B14F-4D97-AF65-F5344CB8AC3E}">
        <p14:creationId xmlns:p14="http://schemas.microsoft.com/office/powerpoint/2010/main" val="25506204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15</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207983" y="275689"/>
            <a:ext cx="8669685" cy="6627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dirty="0">
                <a:latin typeface="Arial" panose="020B0604020202020204" pitchFamily="34" charset="0"/>
                <a:cs typeface="Arial" panose="020B0604020202020204" pitchFamily="34" charset="0"/>
              </a:rPr>
              <a:t>3.3 Empirical result: Lottery Demand Factor</a:t>
            </a:r>
            <a:endParaRPr lang="en-US" altLang="zh-CN" sz="2800" dirty="0">
              <a:latin typeface="Arial" panose="020B0604020202020204" pitchFamily="34" charset="0"/>
              <a:cs typeface="Arial" panose="020B0604020202020204" pitchFamily="34" charset="0"/>
              <a:sym typeface="+mn-lt"/>
            </a:endParaRPr>
          </a:p>
        </p:txBody>
      </p:sp>
      <p:sp>
        <p:nvSpPr>
          <p:cNvPr id="5" name="矩形 4">
            <a:extLst>
              <a:ext uri="{FF2B5EF4-FFF2-40B4-BE49-F238E27FC236}">
                <a16:creationId xmlns:a16="http://schemas.microsoft.com/office/drawing/2014/main" id="{8F174D67-027A-465C-9DF7-F31421BE0363}"/>
              </a:ext>
            </a:extLst>
          </p:cNvPr>
          <p:cNvSpPr/>
          <p:nvPr/>
        </p:nvSpPr>
        <p:spPr>
          <a:xfrm>
            <a:off x="237157" y="2721114"/>
            <a:ext cx="8669686" cy="1631216"/>
          </a:xfrm>
          <a:prstGeom prst="rect">
            <a:avLst/>
          </a:prstGeom>
        </p:spPr>
        <p:txBody>
          <a:bodyPr wrap="square">
            <a:spAutoFit/>
          </a:bodyPr>
          <a:lstStyle/>
          <a:p>
            <a:r>
              <a:rPr lang="en-US" altLang="zh-CN" sz="2000" dirty="0">
                <a:latin typeface="Arial" panose="020B0604020202020204" pitchFamily="34" charset="0"/>
                <a:cs typeface="Arial" panose="020B0604020202020204" pitchFamily="34" charset="0"/>
              </a:rPr>
              <a:t>At the end of each month t, we sort all stocks into 2 groups based on market capitalization,  and independently sort all stocks in our sample into 3 groups based on an ascending sort of MAX. The intersections of the 2 market capitalization-based groups and the 3 MAX groups generate 6 portfolios.</a:t>
            </a:r>
          </a:p>
        </p:txBody>
      </p:sp>
    </p:spTree>
    <p:extLst>
      <p:ext uri="{BB962C8B-B14F-4D97-AF65-F5344CB8AC3E}">
        <p14:creationId xmlns:p14="http://schemas.microsoft.com/office/powerpoint/2010/main" val="4053629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46F94A4D-9A40-400A-90A4-88AA6F8FA7EC}"/>
              </a:ext>
            </a:extLst>
          </p:cNvPr>
          <p:cNvPicPr/>
          <p:nvPr/>
        </p:nvPicPr>
        <p:blipFill rotWithShape="1">
          <a:blip r:embed="rId3"/>
          <a:srcRect t="45698"/>
          <a:stretch/>
        </p:blipFill>
        <p:spPr>
          <a:xfrm>
            <a:off x="453671" y="1622021"/>
            <a:ext cx="8423997" cy="3342894"/>
          </a:xfrm>
          <a:prstGeom prst="rect">
            <a:avLst/>
          </a:prstGeom>
        </p:spPr>
      </p:pic>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16</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207983" y="275689"/>
            <a:ext cx="8669685" cy="6627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dirty="0">
                <a:latin typeface="Arial" panose="020B0604020202020204" pitchFamily="34" charset="0"/>
                <a:cs typeface="Arial" panose="020B0604020202020204" pitchFamily="34" charset="0"/>
              </a:rPr>
              <a:t>3.3 Empirical result: Lottery Demand Factor</a:t>
            </a:r>
            <a:endParaRPr lang="en-US" altLang="zh-CN" sz="2800" dirty="0">
              <a:latin typeface="Arial" panose="020B0604020202020204" pitchFamily="34" charset="0"/>
              <a:cs typeface="Arial" panose="020B0604020202020204" pitchFamily="34" charset="0"/>
              <a:sym typeface="+mn-lt"/>
            </a:endParaRPr>
          </a:p>
        </p:txBody>
      </p:sp>
      <p:sp>
        <p:nvSpPr>
          <p:cNvPr id="5" name="矩形 4">
            <a:extLst>
              <a:ext uri="{FF2B5EF4-FFF2-40B4-BE49-F238E27FC236}">
                <a16:creationId xmlns:a16="http://schemas.microsoft.com/office/drawing/2014/main" id="{8F174D67-027A-465C-9DF7-F31421BE0363}"/>
              </a:ext>
            </a:extLst>
          </p:cNvPr>
          <p:cNvSpPr/>
          <p:nvPr/>
        </p:nvSpPr>
        <p:spPr>
          <a:xfrm>
            <a:off x="207982" y="5648465"/>
            <a:ext cx="8669686" cy="1015663"/>
          </a:xfrm>
          <a:prstGeom prst="rect">
            <a:avLst/>
          </a:prstGeom>
        </p:spPr>
        <p:txBody>
          <a:bodyPr wrap="square">
            <a:spAutoFit/>
          </a:bodyPr>
          <a:lstStyle/>
          <a:p>
            <a:r>
              <a:rPr lang="en-US" altLang="zh-CN" sz="2000" dirty="0">
                <a:latin typeface="Arial" panose="020B0604020202020204" pitchFamily="34" charset="0"/>
                <a:cs typeface="Arial" panose="020B0604020202020204" pitchFamily="34" charset="0"/>
              </a:rPr>
              <a:t>When the FMAX factor is added to the FFC4 and FFC4+PS factor models, neither the low-β nor high-β portfolio generates abnormal returns that are statistically distinguishable from 0.</a:t>
            </a:r>
          </a:p>
        </p:txBody>
      </p:sp>
      <p:sp>
        <p:nvSpPr>
          <p:cNvPr id="8" name="矩形 7">
            <a:extLst>
              <a:ext uri="{FF2B5EF4-FFF2-40B4-BE49-F238E27FC236}">
                <a16:creationId xmlns:a16="http://schemas.microsoft.com/office/drawing/2014/main" id="{AD098071-F852-427C-9EBD-E5F71B00C2C9}"/>
              </a:ext>
            </a:extLst>
          </p:cNvPr>
          <p:cNvSpPr/>
          <p:nvPr/>
        </p:nvSpPr>
        <p:spPr>
          <a:xfrm>
            <a:off x="7954392" y="2752079"/>
            <a:ext cx="735937" cy="2130640"/>
          </a:xfrm>
          <a:prstGeom prst="rect">
            <a:avLst/>
          </a:prstGeom>
          <a:ln w="19050">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dirty="0"/>
          </a:p>
        </p:txBody>
      </p:sp>
    </p:spTree>
    <p:extLst>
      <p:ext uri="{BB962C8B-B14F-4D97-AF65-F5344CB8AC3E}">
        <p14:creationId xmlns:p14="http://schemas.microsoft.com/office/powerpoint/2010/main" val="30634506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17</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207983" y="275689"/>
            <a:ext cx="8669685" cy="6627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dirty="0">
                <a:latin typeface="Arial" panose="020B0604020202020204" pitchFamily="34" charset="0"/>
                <a:cs typeface="Arial" panose="020B0604020202020204" pitchFamily="34" charset="0"/>
              </a:rPr>
              <a:t>3.3 Empirical result: Lottery Demand Factor</a:t>
            </a:r>
            <a:endParaRPr lang="en-US" altLang="zh-CN" sz="2800" dirty="0">
              <a:latin typeface="Arial" panose="020B0604020202020204" pitchFamily="34" charset="0"/>
              <a:cs typeface="Arial" panose="020B0604020202020204" pitchFamily="34" charset="0"/>
              <a:sym typeface="+mn-lt"/>
            </a:endParaRPr>
          </a:p>
        </p:txBody>
      </p:sp>
      <p:sp>
        <p:nvSpPr>
          <p:cNvPr id="5" name="矩形 4">
            <a:extLst>
              <a:ext uri="{FF2B5EF4-FFF2-40B4-BE49-F238E27FC236}">
                <a16:creationId xmlns:a16="http://schemas.microsoft.com/office/drawing/2014/main" id="{8F174D67-027A-465C-9DF7-F31421BE0363}"/>
              </a:ext>
            </a:extLst>
          </p:cNvPr>
          <p:cNvSpPr/>
          <p:nvPr/>
        </p:nvSpPr>
        <p:spPr>
          <a:xfrm>
            <a:off x="48184" y="5226784"/>
            <a:ext cx="9095816" cy="1631216"/>
          </a:xfrm>
          <a:prstGeom prst="rect">
            <a:avLst/>
          </a:prstGeom>
        </p:spPr>
        <p:txBody>
          <a:bodyPr wrap="square">
            <a:spAutoFit/>
          </a:bodyPr>
          <a:lstStyle/>
          <a:p>
            <a:r>
              <a:rPr lang="en-US" altLang="zh-CN" sz="2000" dirty="0">
                <a:latin typeface="Arial" panose="020B0604020202020204" pitchFamily="34" charset="0"/>
                <a:cs typeface="Arial" panose="020B0604020202020204" pitchFamily="34" charset="0"/>
              </a:rPr>
              <a:t>The BAB factor return is then taken to be the excess return of the low-beta portfolio minus the excess return of the high-beta portfolio.</a:t>
            </a:r>
          </a:p>
          <a:p>
            <a:r>
              <a:rPr lang="en-US" altLang="zh-CN" sz="2000" dirty="0">
                <a:latin typeface="Arial" panose="020B0604020202020204" pitchFamily="34" charset="0"/>
                <a:cs typeface="Arial" panose="020B0604020202020204" pitchFamily="34" charset="0"/>
              </a:rPr>
              <a:t>When the FMAX factor is included in the model, the BAB factor no longer generates statistically positive abnormal returns. </a:t>
            </a:r>
          </a:p>
          <a:p>
            <a:r>
              <a:rPr lang="en-US" altLang="zh-CN" sz="2000" dirty="0">
                <a:latin typeface="Arial" panose="020B0604020202020204" pitchFamily="34" charset="0"/>
                <a:cs typeface="Arial" panose="020B0604020202020204" pitchFamily="34" charset="0"/>
              </a:rPr>
              <a:t>The returns generated by the FMAX factor are not explained by the BAB factor.</a:t>
            </a:r>
          </a:p>
        </p:txBody>
      </p:sp>
      <p:pic>
        <p:nvPicPr>
          <p:cNvPr id="7" name="图片 6">
            <a:extLst>
              <a:ext uri="{FF2B5EF4-FFF2-40B4-BE49-F238E27FC236}">
                <a16:creationId xmlns:a16="http://schemas.microsoft.com/office/drawing/2014/main" id="{FC000071-13ED-4A11-962A-4AA6293360CD}"/>
              </a:ext>
            </a:extLst>
          </p:cNvPr>
          <p:cNvPicPr/>
          <p:nvPr/>
        </p:nvPicPr>
        <p:blipFill rotWithShape="1">
          <a:blip r:embed="rId3"/>
          <a:srcRect b="4626"/>
          <a:stretch/>
        </p:blipFill>
        <p:spPr>
          <a:xfrm>
            <a:off x="560021" y="725796"/>
            <a:ext cx="7811622" cy="4255356"/>
          </a:xfrm>
          <a:prstGeom prst="rect">
            <a:avLst/>
          </a:prstGeom>
        </p:spPr>
      </p:pic>
      <p:sp>
        <p:nvSpPr>
          <p:cNvPr id="8" name="矩形 7">
            <a:extLst>
              <a:ext uri="{FF2B5EF4-FFF2-40B4-BE49-F238E27FC236}">
                <a16:creationId xmlns:a16="http://schemas.microsoft.com/office/drawing/2014/main" id="{4BD9452D-232C-458A-AFD4-D492DB7D02B2}"/>
              </a:ext>
            </a:extLst>
          </p:cNvPr>
          <p:cNvSpPr/>
          <p:nvPr/>
        </p:nvSpPr>
        <p:spPr>
          <a:xfrm>
            <a:off x="1997477" y="1003176"/>
            <a:ext cx="745724" cy="3977975"/>
          </a:xfrm>
          <a:prstGeom prst="rect">
            <a:avLst/>
          </a:prstGeom>
          <a:ln w="19050">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dirty="0"/>
          </a:p>
        </p:txBody>
      </p:sp>
    </p:spTree>
    <p:extLst>
      <p:ext uri="{BB962C8B-B14F-4D97-AF65-F5344CB8AC3E}">
        <p14:creationId xmlns:p14="http://schemas.microsoft.com/office/powerpoint/2010/main" val="14822450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53C3581C-48BC-4899-8573-7B3C44159D9F}"/>
              </a:ext>
            </a:extLst>
          </p:cNvPr>
          <p:cNvPicPr/>
          <p:nvPr/>
        </p:nvPicPr>
        <p:blipFill rotWithShape="1">
          <a:blip r:embed="rId3"/>
          <a:srcRect t="59543" r="82825"/>
          <a:stretch/>
        </p:blipFill>
        <p:spPr>
          <a:xfrm>
            <a:off x="4496957" y="1393797"/>
            <a:ext cx="2481950" cy="3604332"/>
          </a:xfrm>
          <a:prstGeom prst="rect">
            <a:avLst/>
          </a:prstGeom>
        </p:spPr>
      </p:pic>
      <p:pic>
        <p:nvPicPr>
          <p:cNvPr id="9" name="图片 8">
            <a:extLst>
              <a:ext uri="{FF2B5EF4-FFF2-40B4-BE49-F238E27FC236}">
                <a16:creationId xmlns:a16="http://schemas.microsoft.com/office/drawing/2014/main" id="{22C0BFB4-D066-46AA-AA89-8AEF4DA0C3F6}"/>
              </a:ext>
            </a:extLst>
          </p:cNvPr>
          <p:cNvPicPr/>
          <p:nvPr/>
        </p:nvPicPr>
        <p:blipFill rotWithShape="1">
          <a:blip r:embed="rId3"/>
          <a:srcRect t="5156" r="82825" b="43214"/>
          <a:stretch/>
        </p:blipFill>
        <p:spPr>
          <a:xfrm>
            <a:off x="78517" y="642170"/>
            <a:ext cx="2314114" cy="3652721"/>
          </a:xfrm>
          <a:prstGeom prst="rect">
            <a:avLst/>
          </a:prstGeom>
        </p:spPr>
      </p:pic>
      <p:pic>
        <p:nvPicPr>
          <p:cNvPr id="11" name="图片 10">
            <a:extLst>
              <a:ext uri="{FF2B5EF4-FFF2-40B4-BE49-F238E27FC236}">
                <a16:creationId xmlns:a16="http://schemas.microsoft.com/office/drawing/2014/main" id="{3510CB80-6617-46A0-A9B0-01D551FE3750}"/>
              </a:ext>
            </a:extLst>
          </p:cNvPr>
          <p:cNvPicPr/>
          <p:nvPr/>
        </p:nvPicPr>
        <p:blipFill rotWithShape="1">
          <a:blip r:embed="rId3"/>
          <a:srcRect l="89074" t="5156" b="37394"/>
          <a:stretch/>
        </p:blipFill>
        <p:spPr>
          <a:xfrm>
            <a:off x="2392631" y="706073"/>
            <a:ext cx="1313055" cy="3886500"/>
          </a:xfrm>
          <a:prstGeom prst="rect">
            <a:avLst/>
          </a:prstGeom>
        </p:spPr>
      </p:pic>
      <p:pic>
        <p:nvPicPr>
          <p:cNvPr id="10" name="图片 9">
            <a:extLst>
              <a:ext uri="{FF2B5EF4-FFF2-40B4-BE49-F238E27FC236}">
                <a16:creationId xmlns:a16="http://schemas.microsoft.com/office/drawing/2014/main" id="{6B77EE10-D3A5-4313-839E-6402BD5F0A57}"/>
              </a:ext>
            </a:extLst>
          </p:cNvPr>
          <p:cNvPicPr/>
          <p:nvPr/>
        </p:nvPicPr>
        <p:blipFill rotWithShape="1">
          <a:blip r:embed="rId3"/>
          <a:srcRect l="89074" t="63505"/>
          <a:stretch/>
        </p:blipFill>
        <p:spPr>
          <a:xfrm>
            <a:off x="6886109" y="1442278"/>
            <a:ext cx="1927936" cy="3390023"/>
          </a:xfrm>
          <a:prstGeom prst="rect">
            <a:avLst/>
          </a:prstGeom>
        </p:spPr>
      </p:pic>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18</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207983" y="275689"/>
            <a:ext cx="8669685" cy="6627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dirty="0">
                <a:latin typeface="Arial" panose="020B0604020202020204" pitchFamily="34" charset="0"/>
                <a:cs typeface="Arial" panose="020B0604020202020204" pitchFamily="34" charset="0"/>
              </a:rPr>
              <a:t>3.5 Empirical result: Correlation between β and MAX</a:t>
            </a:r>
            <a:endParaRPr lang="en-US" altLang="zh-CN" sz="2800" dirty="0">
              <a:latin typeface="Arial" panose="020B0604020202020204" pitchFamily="34" charset="0"/>
              <a:cs typeface="Arial" panose="020B0604020202020204" pitchFamily="34" charset="0"/>
              <a:sym typeface="+mn-lt"/>
            </a:endParaRPr>
          </a:p>
        </p:txBody>
      </p:sp>
      <p:sp>
        <p:nvSpPr>
          <p:cNvPr id="5" name="矩形 4">
            <a:extLst>
              <a:ext uri="{FF2B5EF4-FFF2-40B4-BE49-F238E27FC236}">
                <a16:creationId xmlns:a16="http://schemas.microsoft.com/office/drawing/2014/main" id="{8F174D67-027A-465C-9DF7-F31421BE0363}"/>
              </a:ext>
            </a:extLst>
          </p:cNvPr>
          <p:cNvSpPr/>
          <p:nvPr/>
        </p:nvSpPr>
        <p:spPr>
          <a:xfrm>
            <a:off x="237157" y="5252322"/>
            <a:ext cx="8669686" cy="1015663"/>
          </a:xfrm>
          <a:prstGeom prst="rect">
            <a:avLst/>
          </a:prstGeom>
        </p:spPr>
        <p:txBody>
          <a:bodyPr wrap="square">
            <a:spAutoFit/>
          </a:bodyPr>
          <a:lstStyle/>
          <a:p>
            <a:r>
              <a:rPr lang="en-US" altLang="zh-CN" sz="2000" dirty="0">
                <a:latin typeface="Arial" panose="020B0604020202020204" pitchFamily="34" charset="0"/>
                <a:cs typeface="Arial" panose="020B0604020202020204" pitchFamily="34" charset="0"/>
              </a:rPr>
              <a:t>High-lottery-demand stocks are also predominantly high-beta stocks.</a:t>
            </a:r>
          </a:p>
          <a:p>
            <a:r>
              <a:rPr lang="en-US" altLang="zh-CN" sz="2000" dirty="0">
                <a:latin typeface="Arial" panose="020B0604020202020204" pitchFamily="34" charset="0"/>
                <a:cs typeface="Arial" panose="020B0604020202020204" pitchFamily="34" charset="0"/>
              </a:rPr>
              <a:t>the beta anomaly is strong in months in which the cross-sectional relation between MAX and β is high.</a:t>
            </a:r>
          </a:p>
        </p:txBody>
      </p:sp>
      <p:sp>
        <p:nvSpPr>
          <p:cNvPr id="8" name="矩形 7">
            <a:extLst>
              <a:ext uri="{FF2B5EF4-FFF2-40B4-BE49-F238E27FC236}">
                <a16:creationId xmlns:a16="http://schemas.microsoft.com/office/drawing/2014/main" id="{982C1429-84DF-451C-B5E8-9CBD96C38A22}"/>
              </a:ext>
            </a:extLst>
          </p:cNvPr>
          <p:cNvSpPr/>
          <p:nvPr/>
        </p:nvSpPr>
        <p:spPr>
          <a:xfrm>
            <a:off x="6869736" y="1261882"/>
            <a:ext cx="1050316" cy="3750814"/>
          </a:xfrm>
          <a:prstGeom prst="rect">
            <a:avLst/>
          </a:prstGeom>
          <a:ln w="19050">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dirty="0"/>
          </a:p>
        </p:txBody>
      </p:sp>
      <p:sp>
        <p:nvSpPr>
          <p:cNvPr id="12" name="矩形 11">
            <a:extLst>
              <a:ext uri="{FF2B5EF4-FFF2-40B4-BE49-F238E27FC236}">
                <a16:creationId xmlns:a16="http://schemas.microsoft.com/office/drawing/2014/main" id="{250B99C6-841E-4242-95D8-22A4C725E4E7}"/>
              </a:ext>
            </a:extLst>
          </p:cNvPr>
          <p:cNvSpPr/>
          <p:nvPr/>
        </p:nvSpPr>
        <p:spPr>
          <a:xfrm>
            <a:off x="2356480" y="841759"/>
            <a:ext cx="1050316" cy="3750814"/>
          </a:xfrm>
          <a:prstGeom prst="rect">
            <a:avLst/>
          </a:prstGeom>
          <a:ln w="19050">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dirty="0"/>
          </a:p>
        </p:txBody>
      </p:sp>
    </p:spTree>
    <p:extLst>
      <p:ext uri="{BB962C8B-B14F-4D97-AF65-F5344CB8AC3E}">
        <p14:creationId xmlns:p14="http://schemas.microsoft.com/office/powerpoint/2010/main" val="19745646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E0E69738-3058-4C15-B5CB-E0E652224877}"/>
              </a:ext>
            </a:extLst>
          </p:cNvPr>
          <p:cNvPicPr/>
          <p:nvPr/>
        </p:nvPicPr>
        <p:blipFill rotWithShape="1">
          <a:blip r:embed="rId3"/>
          <a:srcRect t="65019" b="381"/>
          <a:stretch/>
        </p:blipFill>
        <p:spPr>
          <a:xfrm>
            <a:off x="442796" y="2343104"/>
            <a:ext cx="8072554" cy="1451017"/>
          </a:xfrm>
          <a:prstGeom prst="rect">
            <a:avLst/>
          </a:prstGeom>
        </p:spPr>
      </p:pic>
      <p:pic>
        <p:nvPicPr>
          <p:cNvPr id="7" name="图片 6">
            <a:extLst>
              <a:ext uri="{FF2B5EF4-FFF2-40B4-BE49-F238E27FC236}">
                <a16:creationId xmlns:a16="http://schemas.microsoft.com/office/drawing/2014/main" id="{3940FA06-426A-4172-AB88-E8965D5F8889}"/>
              </a:ext>
            </a:extLst>
          </p:cNvPr>
          <p:cNvPicPr/>
          <p:nvPr/>
        </p:nvPicPr>
        <p:blipFill rotWithShape="1">
          <a:blip r:embed="rId3"/>
          <a:srcRect b="75572"/>
          <a:stretch/>
        </p:blipFill>
        <p:spPr>
          <a:xfrm>
            <a:off x="327387" y="1160355"/>
            <a:ext cx="8072554" cy="1024430"/>
          </a:xfrm>
          <a:prstGeom prst="rect">
            <a:avLst/>
          </a:prstGeom>
        </p:spPr>
      </p:pic>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19</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207983" y="275689"/>
            <a:ext cx="8669685" cy="6627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dirty="0">
                <a:latin typeface="Arial" panose="020B0604020202020204" pitchFamily="34" charset="0"/>
                <a:cs typeface="Arial" panose="020B0604020202020204" pitchFamily="34" charset="0"/>
              </a:rPr>
              <a:t>3.5 Empirical result: Institutional Holdings and the Beta Anomaly</a:t>
            </a:r>
            <a:endParaRPr lang="en-US" altLang="zh-CN" sz="2800" dirty="0">
              <a:latin typeface="Arial" panose="020B0604020202020204" pitchFamily="34" charset="0"/>
              <a:cs typeface="Arial" panose="020B0604020202020204" pitchFamily="34" charset="0"/>
              <a:sym typeface="+mn-lt"/>
            </a:endParaRPr>
          </a:p>
        </p:txBody>
      </p:sp>
      <p:sp>
        <p:nvSpPr>
          <p:cNvPr id="5" name="矩形 4">
            <a:extLst>
              <a:ext uri="{FF2B5EF4-FFF2-40B4-BE49-F238E27FC236}">
                <a16:creationId xmlns:a16="http://schemas.microsoft.com/office/drawing/2014/main" id="{8F174D67-027A-465C-9DF7-F31421BE0363}"/>
              </a:ext>
            </a:extLst>
          </p:cNvPr>
          <p:cNvSpPr/>
          <p:nvPr/>
        </p:nvSpPr>
        <p:spPr>
          <a:xfrm>
            <a:off x="327387" y="4066429"/>
            <a:ext cx="8669686" cy="1631216"/>
          </a:xfrm>
          <a:prstGeom prst="rect">
            <a:avLst/>
          </a:prstGeom>
        </p:spPr>
        <p:txBody>
          <a:bodyPr wrap="square">
            <a:spAutoFit/>
          </a:bodyPr>
          <a:lstStyle/>
          <a:p>
            <a:r>
              <a:rPr lang="en-US" altLang="zh-CN" sz="2000" dirty="0">
                <a:latin typeface="Arial" panose="020B0604020202020204" pitchFamily="34" charset="0"/>
                <a:cs typeface="Arial" panose="020B0604020202020204" pitchFamily="34" charset="0"/>
              </a:rPr>
              <a:t>If the beta anomaly is in fact driven by lottery demand, the alpha of the high–low β portfolio is expected to be concentrated in stocks with low institutional ownership and to be weaker in stocks predominantly owned by institutions.</a:t>
            </a:r>
          </a:p>
          <a:p>
            <a:r>
              <a:rPr lang="en-US" altLang="zh-CN" sz="2000" dirty="0">
                <a:latin typeface="Arial" panose="020B0604020202020204" pitchFamily="34" charset="0"/>
                <a:cs typeface="Arial" panose="020B0604020202020204" pitchFamily="34" charset="0"/>
              </a:rPr>
              <a:t>The results support the above argument.</a:t>
            </a:r>
          </a:p>
        </p:txBody>
      </p:sp>
      <p:sp>
        <p:nvSpPr>
          <p:cNvPr id="8" name="矩形 7">
            <a:extLst>
              <a:ext uri="{FF2B5EF4-FFF2-40B4-BE49-F238E27FC236}">
                <a16:creationId xmlns:a16="http://schemas.microsoft.com/office/drawing/2014/main" id="{16FE2928-4205-4583-BA34-2DDA51E0F56E}"/>
              </a:ext>
            </a:extLst>
          </p:cNvPr>
          <p:cNvSpPr/>
          <p:nvPr/>
        </p:nvSpPr>
        <p:spPr>
          <a:xfrm>
            <a:off x="628650" y="2574523"/>
            <a:ext cx="7663094" cy="363185"/>
          </a:xfrm>
          <a:prstGeom prst="rect">
            <a:avLst/>
          </a:prstGeom>
          <a:ln w="19050">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dirty="0"/>
          </a:p>
        </p:txBody>
      </p:sp>
    </p:spTree>
    <p:extLst>
      <p:ext uri="{BB962C8B-B14F-4D97-AF65-F5344CB8AC3E}">
        <p14:creationId xmlns:p14="http://schemas.microsoft.com/office/powerpoint/2010/main" val="1614838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8186C8BC-AF61-4659-B4C6-F879FC30702C}"/>
              </a:ext>
            </a:extLst>
          </p:cNvPr>
          <p:cNvSpPr>
            <a:spLocks noGrp="1"/>
          </p:cNvSpPr>
          <p:nvPr>
            <p:ph type="dt" sz="half" idx="10"/>
          </p:nvPr>
        </p:nvSpPr>
        <p:spPr/>
        <p:txBody>
          <a:bodyPr/>
          <a:lstStyle/>
          <a:p>
            <a:fld id="{82228CA5-696D-4CB3-8923-6E0B31A6AEF9}" type="datetime1">
              <a:rPr lang="zh-CN" altLang="en-US" smtClean="0"/>
              <a:t>2021/3/4</a:t>
            </a:fld>
            <a:endParaRPr lang="zh-CN" altLang="en-US"/>
          </a:p>
        </p:txBody>
      </p:sp>
      <p:sp>
        <p:nvSpPr>
          <p:cNvPr id="5" name="灯片编号占位符 4">
            <a:extLst>
              <a:ext uri="{FF2B5EF4-FFF2-40B4-BE49-F238E27FC236}">
                <a16:creationId xmlns:a16="http://schemas.microsoft.com/office/drawing/2014/main" id="{7FA84D4B-54F4-4D72-BB3B-A7AD1A9770E8}"/>
              </a:ext>
            </a:extLst>
          </p:cNvPr>
          <p:cNvSpPr>
            <a:spLocks noGrp="1"/>
          </p:cNvSpPr>
          <p:nvPr>
            <p:ph type="sldNum" sz="quarter" idx="12"/>
          </p:nvPr>
        </p:nvSpPr>
        <p:spPr/>
        <p:txBody>
          <a:bodyPr/>
          <a:lstStyle/>
          <a:p>
            <a:fld id="{56682430-6088-448C-9E69-CB0F29779420}" type="slidenum">
              <a:rPr lang="zh-CN" altLang="en-US" smtClean="0"/>
              <a:t>2</a:t>
            </a:fld>
            <a:endParaRPr lang="zh-CN" altLang="en-US"/>
          </a:p>
        </p:txBody>
      </p:sp>
      <p:sp>
        <p:nvSpPr>
          <p:cNvPr id="6" name="标题 1">
            <a:extLst>
              <a:ext uri="{FF2B5EF4-FFF2-40B4-BE49-F238E27FC236}">
                <a16:creationId xmlns:a16="http://schemas.microsoft.com/office/drawing/2014/main" id="{274A4021-B06A-4104-834D-5E0A3A8A6BC6}"/>
              </a:ext>
            </a:extLst>
          </p:cNvPr>
          <p:cNvSpPr>
            <a:spLocks noGrp="1"/>
          </p:cNvSpPr>
          <p:nvPr>
            <p:ph type="title"/>
          </p:nvPr>
        </p:nvSpPr>
        <p:spPr>
          <a:xfrm>
            <a:off x="542680" y="285896"/>
            <a:ext cx="2229339" cy="781713"/>
          </a:xfrm>
        </p:spPr>
        <p:txBody>
          <a:bodyPr>
            <a:normAutofit/>
          </a:bodyPr>
          <a:lstStyle/>
          <a:p>
            <a:pPr>
              <a:lnSpc>
                <a:spcPct val="120000"/>
              </a:lnSpc>
            </a:pPr>
            <a:r>
              <a:rPr lang="en-US" altLang="zh-CN" sz="2800" dirty="0">
                <a:latin typeface="Arial" panose="020B0604020202020204" pitchFamily="34" charset="0"/>
                <a:ea typeface="+mn-ea"/>
                <a:cs typeface="Arial" panose="020B0604020202020204" pitchFamily="34" charset="0"/>
                <a:sym typeface="+mn-lt"/>
              </a:rPr>
              <a:t>Outline</a:t>
            </a:r>
            <a:endParaRPr lang="zh-CN" altLang="en-US" sz="2800" dirty="0">
              <a:latin typeface="Arial" panose="020B0604020202020204" pitchFamily="34" charset="0"/>
              <a:ea typeface="+mn-ea"/>
              <a:cs typeface="Arial" panose="020B0604020202020204" pitchFamily="34" charset="0"/>
              <a:sym typeface="+mn-lt"/>
            </a:endParaRPr>
          </a:p>
        </p:txBody>
      </p:sp>
      <p:sp>
        <p:nvSpPr>
          <p:cNvPr id="7" name="内容占位符 2">
            <a:extLst>
              <a:ext uri="{FF2B5EF4-FFF2-40B4-BE49-F238E27FC236}">
                <a16:creationId xmlns:a16="http://schemas.microsoft.com/office/drawing/2014/main" id="{99FAF7A5-7EFB-4200-BAFE-4DAAC0E8D8B8}"/>
              </a:ext>
            </a:extLst>
          </p:cNvPr>
          <p:cNvSpPr>
            <a:spLocks noGrp="1"/>
          </p:cNvSpPr>
          <p:nvPr>
            <p:ph idx="1"/>
          </p:nvPr>
        </p:nvSpPr>
        <p:spPr>
          <a:xfrm>
            <a:off x="-15446" y="1456492"/>
            <a:ext cx="4880409" cy="4937969"/>
          </a:xfrm>
        </p:spPr>
        <p:txBody>
          <a:bodyPr>
            <a:normAutofit/>
          </a:bodyPr>
          <a:lstStyle/>
          <a:p>
            <a:pPr marL="857250" lvl="1" indent="-514350">
              <a:lnSpc>
                <a:spcPct val="120000"/>
              </a:lnSpc>
              <a:spcBef>
                <a:spcPct val="0"/>
              </a:spcBef>
              <a:buFont typeface="+mj-lt"/>
              <a:buAutoNum type="arabicPeriod"/>
            </a:pPr>
            <a:r>
              <a:rPr lang="en-US" altLang="zh-CN" dirty="0">
                <a:latin typeface="Arial" panose="020B0604020202020204" pitchFamily="34" charset="0"/>
                <a:cs typeface="Arial" panose="020B0604020202020204" pitchFamily="34" charset="0"/>
                <a:sym typeface="+mn-lt"/>
              </a:rPr>
              <a:t>Introduction</a:t>
            </a:r>
          </a:p>
          <a:p>
            <a:pPr marL="857250" lvl="1" indent="-514350">
              <a:lnSpc>
                <a:spcPct val="120000"/>
              </a:lnSpc>
              <a:spcBef>
                <a:spcPct val="0"/>
              </a:spcBef>
              <a:buFont typeface="+mj-lt"/>
              <a:buAutoNum type="arabicPeriod"/>
            </a:pPr>
            <a:endParaRPr lang="en-US" altLang="zh-CN" dirty="0">
              <a:latin typeface="Arial" panose="020B0604020202020204" pitchFamily="34" charset="0"/>
              <a:cs typeface="Arial" panose="020B0604020202020204" pitchFamily="34" charset="0"/>
              <a:sym typeface="+mn-lt"/>
            </a:endParaRPr>
          </a:p>
          <a:p>
            <a:pPr marL="857250" lvl="1" indent="-514350">
              <a:lnSpc>
                <a:spcPct val="120000"/>
              </a:lnSpc>
              <a:spcBef>
                <a:spcPct val="0"/>
              </a:spcBef>
              <a:buFont typeface="+mj-lt"/>
              <a:buAutoNum type="arabicPeriod"/>
            </a:pPr>
            <a:endParaRPr lang="en-US" altLang="zh-CN" dirty="0">
              <a:latin typeface="Arial" panose="020B0604020202020204" pitchFamily="34" charset="0"/>
              <a:cs typeface="Arial" panose="020B0604020202020204" pitchFamily="34" charset="0"/>
              <a:sym typeface="+mn-lt"/>
            </a:endParaRPr>
          </a:p>
          <a:p>
            <a:pPr marL="857250" lvl="1" indent="-514350">
              <a:lnSpc>
                <a:spcPct val="120000"/>
              </a:lnSpc>
              <a:spcBef>
                <a:spcPct val="0"/>
              </a:spcBef>
              <a:buFont typeface="+mj-lt"/>
              <a:buAutoNum type="arabicPeriod"/>
            </a:pPr>
            <a:endParaRPr lang="en-US" altLang="zh-CN" dirty="0">
              <a:latin typeface="Arial" panose="020B0604020202020204" pitchFamily="34" charset="0"/>
              <a:cs typeface="Arial" panose="020B0604020202020204" pitchFamily="34" charset="0"/>
              <a:sym typeface="+mn-lt"/>
            </a:endParaRPr>
          </a:p>
          <a:p>
            <a:pPr marL="857250" lvl="1" indent="-514350">
              <a:lnSpc>
                <a:spcPct val="120000"/>
              </a:lnSpc>
              <a:spcBef>
                <a:spcPct val="0"/>
              </a:spcBef>
              <a:buFont typeface="+mj-lt"/>
              <a:buAutoNum type="arabicPeriod"/>
            </a:pPr>
            <a:r>
              <a:rPr lang="en-US" altLang="zh-CN" dirty="0">
                <a:latin typeface="Arial" panose="020B0604020202020204" pitchFamily="34" charset="0"/>
                <a:cs typeface="Arial" panose="020B0604020202020204" pitchFamily="34" charset="0"/>
                <a:sym typeface="+mn-lt"/>
              </a:rPr>
              <a:t>Research design</a:t>
            </a:r>
          </a:p>
          <a:p>
            <a:pPr marL="857250" lvl="1" indent="-514350">
              <a:lnSpc>
                <a:spcPct val="120000"/>
              </a:lnSpc>
              <a:spcBef>
                <a:spcPct val="0"/>
              </a:spcBef>
              <a:buFont typeface="+mj-lt"/>
              <a:buAutoNum type="arabicPeriod"/>
            </a:pPr>
            <a:endParaRPr lang="en-US" altLang="zh-CN" dirty="0">
              <a:latin typeface="Arial" panose="020B0604020202020204" pitchFamily="34" charset="0"/>
              <a:cs typeface="Arial" panose="020B0604020202020204" pitchFamily="34" charset="0"/>
              <a:sym typeface="+mn-lt"/>
            </a:endParaRPr>
          </a:p>
          <a:p>
            <a:pPr marL="857250" lvl="1" indent="-514350">
              <a:lnSpc>
                <a:spcPct val="120000"/>
              </a:lnSpc>
              <a:spcBef>
                <a:spcPct val="0"/>
              </a:spcBef>
              <a:buFont typeface="+mj-lt"/>
              <a:buAutoNum type="arabicPeriod"/>
            </a:pPr>
            <a:endParaRPr lang="en-US" altLang="zh-CN" dirty="0">
              <a:latin typeface="Arial" panose="020B0604020202020204" pitchFamily="34" charset="0"/>
              <a:cs typeface="Arial" panose="020B0604020202020204" pitchFamily="34" charset="0"/>
              <a:sym typeface="+mn-lt"/>
            </a:endParaRPr>
          </a:p>
          <a:p>
            <a:pPr marL="857250" lvl="1" indent="-514350">
              <a:lnSpc>
                <a:spcPct val="120000"/>
              </a:lnSpc>
              <a:spcBef>
                <a:spcPct val="0"/>
              </a:spcBef>
              <a:buFont typeface="+mj-lt"/>
              <a:buAutoNum type="arabicPeriod"/>
            </a:pPr>
            <a:r>
              <a:rPr lang="en-US" altLang="zh-CN" dirty="0">
                <a:latin typeface="Arial" panose="020B0604020202020204" pitchFamily="34" charset="0"/>
                <a:cs typeface="Arial" panose="020B0604020202020204" pitchFamily="34" charset="0"/>
                <a:sym typeface="+mn-lt"/>
              </a:rPr>
              <a:t>Empirical result</a:t>
            </a:r>
          </a:p>
          <a:p>
            <a:pPr marL="857250" lvl="1" indent="-514350">
              <a:lnSpc>
                <a:spcPct val="120000"/>
              </a:lnSpc>
              <a:spcBef>
                <a:spcPct val="0"/>
              </a:spcBef>
              <a:buFont typeface="+mj-lt"/>
              <a:buAutoNum type="arabicPeriod"/>
            </a:pPr>
            <a:endParaRPr lang="en-US" altLang="zh-CN" dirty="0">
              <a:latin typeface="Arial" panose="020B0604020202020204" pitchFamily="34" charset="0"/>
              <a:cs typeface="Arial" panose="020B0604020202020204" pitchFamily="34" charset="0"/>
              <a:sym typeface="+mn-lt"/>
            </a:endParaRPr>
          </a:p>
          <a:p>
            <a:pPr marL="857250" lvl="1" indent="-514350">
              <a:lnSpc>
                <a:spcPct val="120000"/>
              </a:lnSpc>
              <a:spcBef>
                <a:spcPct val="0"/>
              </a:spcBef>
              <a:buFont typeface="+mj-lt"/>
              <a:buAutoNum type="arabicPeriod"/>
            </a:pPr>
            <a:r>
              <a:rPr lang="en-US" altLang="zh-CN" dirty="0">
                <a:latin typeface="Arial" panose="020B0604020202020204" pitchFamily="34" charset="0"/>
                <a:cs typeface="Arial" panose="020B0604020202020204" pitchFamily="34" charset="0"/>
                <a:sym typeface="+mn-lt"/>
              </a:rPr>
              <a:t>Conclusion</a:t>
            </a:r>
          </a:p>
        </p:txBody>
      </p:sp>
      <p:sp>
        <p:nvSpPr>
          <p:cNvPr id="15" name="左大括号 14">
            <a:extLst>
              <a:ext uri="{FF2B5EF4-FFF2-40B4-BE49-F238E27FC236}">
                <a16:creationId xmlns:a16="http://schemas.microsoft.com/office/drawing/2014/main" id="{B0A185E9-6941-4B6E-8EAD-2D82132BEB59}"/>
              </a:ext>
            </a:extLst>
          </p:cNvPr>
          <p:cNvSpPr/>
          <p:nvPr/>
        </p:nvSpPr>
        <p:spPr>
          <a:xfrm>
            <a:off x="4133227" y="676753"/>
            <a:ext cx="438773" cy="1823723"/>
          </a:xfrm>
          <a:prstGeom prst="leftBrace">
            <a:avLst>
              <a:gd name="adj1" fmla="val 8333"/>
              <a:gd name="adj2" fmla="val 49117"/>
            </a:avLst>
          </a:prstGeom>
          <a:ln w="15875"/>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dirty="0"/>
          </a:p>
        </p:txBody>
      </p:sp>
      <p:sp>
        <p:nvSpPr>
          <p:cNvPr id="34" name="左大括号 33">
            <a:extLst>
              <a:ext uri="{FF2B5EF4-FFF2-40B4-BE49-F238E27FC236}">
                <a16:creationId xmlns:a16="http://schemas.microsoft.com/office/drawing/2014/main" id="{B1FD2C5E-CA83-4605-8D1A-D75BFBE656B1}"/>
              </a:ext>
            </a:extLst>
          </p:cNvPr>
          <p:cNvSpPr/>
          <p:nvPr/>
        </p:nvSpPr>
        <p:spPr>
          <a:xfrm>
            <a:off x="4133227" y="3102554"/>
            <a:ext cx="505451" cy="822923"/>
          </a:xfrm>
          <a:prstGeom prst="leftBrace">
            <a:avLst>
              <a:gd name="adj1" fmla="val 8333"/>
              <a:gd name="adj2" fmla="val 49117"/>
            </a:avLst>
          </a:prstGeom>
          <a:ln w="15875"/>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dirty="0"/>
          </a:p>
        </p:txBody>
      </p:sp>
      <p:sp>
        <p:nvSpPr>
          <p:cNvPr id="36" name="文本框 35">
            <a:extLst>
              <a:ext uri="{FF2B5EF4-FFF2-40B4-BE49-F238E27FC236}">
                <a16:creationId xmlns:a16="http://schemas.microsoft.com/office/drawing/2014/main" id="{038FDB0C-58A7-432A-AAEC-D79FEE28FC54}"/>
              </a:ext>
            </a:extLst>
          </p:cNvPr>
          <p:cNvSpPr txBox="1"/>
          <p:nvPr/>
        </p:nvSpPr>
        <p:spPr>
          <a:xfrm>
            <a:off x="4572000" y="481971"/>
            <a:ext cx="2929359" cy="2554545"/>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Background</a:t>
            </a:r>
          </a:p>
          <a:p>
            <a:r>
              <a:rPr lang="en-US" altLang="zh-CN" sz="2000" dirty="0">
                <a:latin typeface="Arial" panose="020B0604020202020204" pitchFamily="34" charset="0"/>
                <a:ea typeface="宋体" panose="02010600030101010101" pitchFamily="2" charset="-122"/>
                <a:cs typeface="Arial" panose="020B0604020202020204" pitchFamily="34" charset="0"/>
              </a:rPr>
              <a:t>Motivation</a:t>
            </a:r>
          </a:p>
          <a:p>
            <a:r>
              <a:rPr lang="en-US" altLang="zh-CN" sz="2000" dirty="0">
                <a:latin typeface="Arial" panose="020B0604020202020204" pitchFamily="34" charset="0"/>
                <a:ea typeface="宋体" panose="02010600030101010101" pitchFamily="2" charset="-122"/>
                <a:cs typeface="Arial" panose="020B0604020202020204" pitchFamily="34" charset="0"/>
              </a:rPr>
              <a:t>Research question</a:t>
            </a:r>
          </a:p>
          <a:p>
            <a:r>
              <a:rPr lang="en-US" altLang="zh-CN" sz="2000" dirty="0">
                <a:latin typeface="Arial" panose="020B0604020202020204" pitchFamily="34" charset="0"/>
                <a:ea typeface="宋体" panose="02010600030101010101" pitchFamily="2" charset="-122"/>
                <a:cs typeface="Arial" panose="020B0604020202020204" pitchFamily="34" charset="0"/>
              </a:rPr>
              <a:t>Related researches</a:t>
            </a:r>
          </a:p>
          <a:p>
            <a:r>
              <a:rPr lang="en-US" altLang="zh-CN" sz="2000" dirty="0">
                <a:latin typeface="Arial" panose="020B0604020202020204" pitchFamily="34" charset="0"/>
                <a:ea typeface="宋体" panose="02010600030101010101" pitchFamily="2" charset="-122"/>
                <a:cs typeface="Arial" panose="020B0604020202020204" pitchFamily="34" charset="0"/>
              </a:rPr>
              <a:t>Research contents</a:t>
            </a:r>
          </a:p>
          <a:p>
            <a:r>
              <a:rPr lang="en-US" altLang="zh-CN" sz="2000" dirty="0">
                <a:latin typeface="Arial" panose="020B0604020202020204" pitchFamily="34" charset="0"/>
                <a:ea typeface="宋体" panose="02010600030101010101" pitchFamily="2" charset="-122"/>
                <a:cs typeface="Arial" panose="020B0604020202020204" pitchFamily="34" charset="0"/>
              </a:rPr>
              <a:t>Contribution</a:t>
            </a:r>
          </a:p>
          <a:p>
            <a:r>
              <a:rPr lang="en-US" altLang="zh-CN" sz="2000" dirty="0">
                <a:latin typeface="Arial" panose="020B0604020202020204" pitchFamily="34" charset="0"/>
                <a:cs typeface="Arial" panose="020B0604020202020204" pitchFamily="34" charset="0"/>
              </a:rPr>
              <a:t>Framework</a:t>
            </a:r>
          </a:p>
          <a:p>
            <a:endParaRPr lang="en-US" altLang="zh-CN" sz="2000" dirty="0">
              <a:latin typeface="Arial" panose="020B0604020202020204" pitchFamily="34" charset="0"/>
              <a:cs typeface="Arial" panose="020B0604020202020204" pitchFamily="34" charset="0"/>
            </a:endParaRPr>
          </a:p>
        </p:txBody>
      </p:sp>
      <p:sp>
        <p:nvSpPr>
          <p:cNvPr id="38" name="文本框 37">
            <a:extLst>
              <a:ext uri="{FF2B5EF4-FFF2-40B4-BE49-F238E27FC236}">
                <a16:creationId xmlns:a16="http://schemas.microsoft.com/office/drawing/2014/main" id="{A268D763-01DC-40F3-8490-F98EC1A7C554}"/>
              </a:ext>
            </a:extLst>
          </p:cNvPr>
          <p:cNvSpPr txBox="1"/>
          <p:nvPr/>
        </p:nvSpPr>
        <p:spPr>
          <a:xfrm>
            <a:off x="4608768" y="3021095"/>
            <a:ext cx="2929359" cy="1015663"/>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Variable</a:t>
            </a:r>
          </a:p>
          <a:p>
            <a:r>
              <a:rPr lang="en-US" altLang="zh-CN" sz="2000" dirty="0">
                <a:latin typeface="Arial" panose="020B0604020202020204" pitchFamily="34" charset="0"/>
                <a:cs typeface="Arial" panose="020B0604020202020204" pitchFamily="34" charset="0"/>
              </a:rPr>
              <a:t>Data</a:t>
            </a:r>
          </a:p>
          <a:p>
            <a:r>
              <a:rPr lang="en-US" altLang="zh-CN" sz="2000" dirty="0">
                <a:latin typeface="Arial" panose="020B0604020202020204" pitchFamily="34" charset="0"/>
                <a:cs typeface="Arial" panose="020B0604020202020204" pitchFamily="34" charset="0"/>
              </a:rPr>
              <a:t>Method</a:t>
            </a:r>
          </a:p>
        </p:txBody>
      </p:sp>
      <p:sp>
        <p:nvSpPr>
          <p:cNvPr id="40" name="左大括号 39">
            <a:extLst>
              <a:ext uri="{FF2B5EF4-FFF2-40B4-BE49-F238E27FC236}">
                <a16:creationId xmlns:a16="http://schemas.microsoft.com/office/drawing/2014/main" id="{CA829E37-A90E-446A-8795-57AF7BB1475F}"/>
              </a:ext>
            </a:extLst>
          </p:cNvPr>
          <p:cNvSpPr/>
          <p:nvPr/>
        </p:nvSpPr>
        <p:spPr>
          <a:xfrm>
            <a:off x="4104316" y="4527555"/>
            <a:ext cx="453229" cy="1188765"/>
          </a:xfrm>
          <a:prstGeom prst="leftBrace">
            <a:avLst>
              <a:gd name="adj1" fmla="val 8333"/>
              <a:gd name="adj2" fmla="val 49117"/>
            </a:avLst>
          </a:prstGeom>
          <a:ln w="15875"/>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dirty="0"/>
          </a:p>
        </p:txBody>
      </p:sp>
      <p:sp>
        <p:nvSpPr>
          <p:cNvPr id="42" name="文本框 41">
            <a:extLst>
              <a:ext uri="{FF2B5EF4-FFF2-40B4-BE49-F238E27FC236}">
                <a16:creationId xmlns:a16="http://schemas.microsoft.com/office/drawing/2014/main" id="{CE04A6A1-933E-48B0-B66C-AA935BA17E20}"/>
              </a:ext>
            </a:extLst>
          </p:cNvPr>
          <p:cNvSpPr txBox="1"/>
          <p:nvPr/>
        </p:nvSpPr>
        <p:spPr>
          <a:xfrm>
            <a:off x="4385952" y="4464943"/>
            <a:ext cx="4654675" cy="1015663"/>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The Beta Anomaly and Lottery Anomaly</a:t>
            </a:r>
          </a:p>
          <a:p>
            <a:endParaRPr lang="en-US" altLang="zh-CN" sz="2000" dirty="0">
              <a:latin typeface="Arial" panose="020B0604020202020204" pitchFamily="34" charset="0"/>
              <a:cs typeface="Arial" panose="020B0604020202020204" pitchFamily="34" charset="0"/>
            </a:endParaRPr>
          </a:p>
          <a:p>
            <a:r>
              <a:rPr lang="en-US" altLang="zh-CN" sz="2000" dirty="0">
                <a:latin typeface="Arial" panose="020B0604020202020204" pitchFamily="34" charset="0"/>
                <a:cs typeface="Arial" panose="020B0604020202020204" pitchFamily="34" charset="0"/>
              </a:rPr>
              <a:t>Relation between the Beta and Lottery</a:t>
            </a:r>
          </a:p>
        </p:txBody>
      </p:sp>
    </p:spTree>
    <p:extLst>
      <p:ext uri="{BB962C8B-B14F-4D97-AF65-F5344CB8AC3E}">
        <p14:creationId xmlns:p14="http://schemas.microsoft.com/office/powerpoint/2010/main" val="2700425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2021/3/4</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20</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207984" y="275689"/>
            <a:ext cx="7886700" cy="6627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dirty="0">
                <a:latin typeface="Arial" panose="020B0604020202020204" pitchFamily="34" charset="0"/>
                <a:cs typeface="Arial" panose="020B0604020202020204" pitchFamily="34" charset="0"/>
              </a:rPr>
              <a:t>4. Conclusion</a:t>
            </a:r>
          </a:p>
          <a:p>
            <a:endParaRPr lang="en-US" altLang="zh-CN" sz="2800" dirty="0">
              <a:latin typeface="Arial" panose="020B0604020202020204" pitchFamily="34" charset="0"/>
              <a:cs typeface="Arial" panose="020B0604020202020204" pitchFamily="34" charset="0"/>
            </a:endParaRPr>
          </a:p>
        </p:txBody>
      </p:sp>
      <p:sp>
        <p:nvSpPr>
          <p:cNvPr id="9" name="文本框 8">
            <a:extLst>
              <a:ext uri="{FF2B5EF4-FFF2-40B4-BE49-F238E27FC236}">
                <a16:creationId xmlns:a16="http://schemas.microsoft.com/office/drawing/2014/main" id="{3F5FB1F7-52A3-4F84-9A06-E9D8AAF621E1}"/>
              </a:ext>
            </a:extLst>
          </p:cNvPr>
          <p:cNvSpPr txBox="1"/>
          <p:nvPr/>
        </p:nvSpPr>
        <p:spPr>
          <a:xfrm>
            <a:off x="207984" y="1446530"/>
            <a:ext cx="8307366" cy="2643737"/>
          </a:xfrm>
          <a:prstGeom prst="rect">
            <a:avLst/>
          </a:prstGeom>
          <a:noFill/>
        </p:spPr>
        <p:txBody>
          <a:bodyPr wrap="square">
            <a:spAutoFit/>
          </a:bodyPr>
          <a:lstStyle/>
          <a:p>
            <a:pPr marL="457200" indent="-457200">
              <a:lnSpc>
                <a:spcPct val="120000"/>
              </a:lnSpc>
              <a:buFontTx/>
              <a:buAutoNum type="arabicPeriod"/>
            </a:pPr>
            <a:r>
              <a:rPr lang="en-US" altLang="zh-CN" sz="2000" dirty="0">
                <a:latin typeface="Arial" panose="020B0604020202020204" pitchFamily="34" charset="0"/>
                <a:ea typeface="宋体" panose="02010600030101010101" pitchFamily="2" charset="-122"/>
                <a:cs typeface="Arial" panose="020B0604020202020204" pitchFamily="34" charset="0"/>
              </a:rPr>
              <a:t>Demand for lottery-like assets plays an important role in generating the beta anomaly.</a:t>
            </a:r>
          </a:p>
          <a:p>
            <a:pPr marL="457200" indent="-457200">
              <a:lnSpc>
                <a:spcPct val="120000"/>
              </a:lnSpc>
              <a:buFontTx/>
              <a:buAutoNum type="arabicPeriod"/>
            </a:pPr>
            <a:r>
              <a:rPr lang="en-US" altLang="zh-CN" sz="2000" dirty="0">
                <a:latin typeface="Arial" panose="020B0604020202020204" pitchFamily="34" charset="0"/>
                <a:ea typeface="宋体" panose="02010600030101010101" pitchFamily="2" charset="-122"/>
                <a:cs typeface="Arial" panose="020B0604020202020204" pitchFamily="34" charset="0"/>
              </a:rPr>
              <a:t>Market beta and lottery demand have a high positive cross-sectional correlation, when this correlation is low (high), the beta anomaly is not detected (is strong).</a:t>
            </a:r>
          </a:p>
          <a:p>
            <a:pPr marL="457200" indent="-457200">
              <a:lnSpc>
                <a:spcPct val="120000"/>
              </a:lnSpc>
              <a:buFontTx/>
              <a:buAutoNum type="arabicPeriod"/>
            </a:pPr>
            <a:r>
              <a:rPr lang="en-US" altLang="zh-CN" sz="2000" dirty="0">
                <a:latin typeface="Arial" panose="020B0604020202020204" pitchFamily="34" charset="0"/>
                <a:ea typeface="宋体" panose="02010600030101010101" pitchFamily="2" charset="-122"/>
                <a:cs typeface="Arial" panose="020B0604020202020204" pitchFamily="34" charset="0"/>
              </a:rPr>
              <a:t>The beta anomaly is concentrated among stocks that have low institutional ownership.</a:t>
            </a:r>
          </a:p>
        </p:txBody>
      </p:sp>
    </p:spTree>
    <p:extLst>
      <p:ext uri="{BB962C8B-B14F-4D97-AF65-F5344CB8AC3E}">
        <p14:creationId xmlns:p14="http://schemas.microsoft.com/office/powerpoint/2010/main" val="25140620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6A3B615-0A47-421E-BEB7-A91D24DF5C1A}"/>
              </a:ext>
            </a:extLst>
          </p:cNvPr>
          <p:cNvSpPr/>
          <p:nvPr/>
        </p:nvSpPr>
        <p:spPr>
          <a:xfrm>
            <a:off x="314325" y="957703"/>
            <a:ext cx="8515350" cy="954107"/>
          </a:xfrm>
          <a:prstGeom prst="rect">
            <a:avLst/>
          </a:prstGeom>
        </p:spPr>
        <p:txBody>
          <a:bodyPr wrap="square">
            <a:spAutoFit/>
          </a:bodyPr>
          <a:lstStyle/>
          <a:p>
            <a:pPr algn="ctr"/>
            <a:r>
              <a:rPr lang="en-US" altLang="zh-CN" sz="2800" dirty="0">
                <a:latin typeface="Arial" panose="020B0604020202020204" pitchFamily="34" charset="0"/>
                <a:cs typeface="Arial" panose="020B0604020202020204" pitchFamily="34" charset="0"/>
              </a:rPr>
              <a:t>Lottery-Related Anomalies: The Role of Reference-Dependent Preferences</a:t>
            </a:r>
            <a:endParaRPr lang="zh-CN" altLang="en-US" sz="2800" dirty="0">
              <a:latin typeface="Arial" panose="020B0604020202020204" pitchFamily="34" charset="0"/>
              <a:cs typeface="Arial" panose="020B0604020202020204" pitchFamily="34" charset="0"/>
            </a:endParaRPr>
          </a:p>
        </p:txBody>
      </p:sp>
      <p:sp>
        <p:nvSpPr>
          <p:cNvPr id="5" name="日期占位符 4">
            <a:extLst>
              <a:ext uri="{FF2B5EF4-FFF2-40B4-BE49-F238E27FC236}">
                <a16:creationId xmlns:a16="http://schemas.microsoft.com/office/drawing/2014/main" id="{D0D7438D-F422-459D-84CA-97AD3928FCCC}"/>
              </a:ext>
            </a:extLst>
          </p:cNvPr>
          <p:cNvSpPr>
            <a:spLocks noGrp="1"/>
          </p:cNvSpPr>
          <p:nvPr>
            <p:ph type="dt" sz="half" idx="10"/>
          </p:nvPr>
        </p:nvSpPr>
        <p:spPr/>
        <p:txBody>
          <a:bodyPr/>
          <a:lstStyle/>
          <a:p>
            <a:fld id="{9D101F3E-2F1A-4601-A670-4982C255AB3A}" type="datetime1">
              <a:rPr lang="zh-CN" altLang="en-US" smtClean="0"/>
              <a:t>2021/3/4</a:t>
            </a:fld>
            <a:endParaRPr lang="zh-CN" altLang="en-US"/>
          </a:p>
        </p:txBody>
      </p:sp>
      <p:sp>
        <p:nvSpPr>
          <p:cNvPr id="6" name="灯片编号占位符 5">
            <a:extLst>
              <a:ext uri="{FF2B5EF4-FFF2-40B4-BE49-F238E27FC236}">
                <a16:creationId xmlns:a16="http://schemas.microsoft.com/office/drawing/2014/main" id="{4D0B2B4B-A03B-4B75-9F48-AEECC7629431}"/>
              </a:ext>
            </a:extLst>
          </p:cNvPr>
          <p:cNvSpPr>
            <a:spLocks noGrp="1"/>
          </p:cNvSpPr>
          <p:nvPr>
            <p:ph type="sldNum" sz="quarter" idx="12"/>
          </p:nvPr>
        </p:nvSpPr>
        <p:spPr/>
        <p:txBody>
          <a:bodyPr/>
          <a:lstStyle/>
          <a:p>
            <a:fld id="{56682430-6088-448C-9E69-CB0F29779420}" type="slidenum">
              <a:rPr lang="zh-CN" altLang="en-US" smtClean="0"/>
              <a:t>21</a:t>
            </a:fld>
            <a:endParaRPr lang="zh-CN" altLang="en-US"/>
          </a:p>
        </p:txBody>
      </p:sp>
      <p:sp>
        <p:nvSpPr>
          <p:cNvPr id="4" name="矩形 3">
            <a:extLst>
              <a:ext uri="{FF2B5EF4-FFF2-40B4-BE49-F238E27FC236}">
                <a16:creationId xmlns:a16="http://schemas.microsoft.com/office/drawing/2014/main" id="{62AD8111-7D9D-40CD-8493-A2E34837A4AD}"/>
              </a:ext>
            </a:extLst>
          </p:cNvPr>
          <p:cNvSpPr/>
          <p:nvPr/>
        </p:nvSpPr>
        <p:spPr>
          <a:xfrm>
            <a:off x="0" y="2700826"/>
            <a:ext cx="8713693" cy="1015663"/>
          </a:xfrm>
          <a:prstGeom prst="rect">
            <a:avLst/>
          </a:prstGeom>
        </p:spPr>
        <p:txBody>
          <a:bodyPr wrap="square">
            <a:spAutoFit/>
          </a:bodyPr>
          <a:lstStyle/>
          <a:p>
            <a:pPr algn="ctr"/>
            <a:r>
              <a:rPr lang="en-US" altLang="zh-CN" sz="2000" dirty="0">
                <a:latin typeface="Arial" panose="020B0604020202020204" pitchFamily="34" charset="0"/>
                <a:ea typeface="宋体" panose="02010600030101010101" pitchFamily="2" charset="-122"/>
                <a:cs typeface="Arial" panose="020B0604020202020204" pitchFamily="34" charset="0"/>
              </a:rPr>
              <a:t>Li An, </a:t>
            </a:r>
            <a:r>
              <a:rPr lang="en-US" altLang="zh-CN" sz="2000" dirty="0" err="1">
                <a:latin typeface="Arial" panose="020B0604020202020204" pitchFamily="34" charset="0"/>
                <a:ea typeface="宋体" panose="02010600030101010101" pitchFamily="2" charset="-122"/>
                <a:cs typeface="Arial" panose="020B0604020202020204" pitchFamily="34" charset="0"/>
              </a:rPr>
              <a:t>Huijun</a:t>
            </a:r>
            <a:r>
              <a:rPr lang="en-US" altLang="zh-CN" sz="2000" dirty="0">
                <a:latin typeface="Arial" panose="020B0604020202020204" pitchFamily="34" charset="0"/>
                <a:ea typeface="宋体" panose="02010600030101010101" pitchFamily="2" charset="-122"/>
                <a:cs typeface="Arial" panose="020B0604020202020204" pitchFamily="34" charset="0"/>
              </a:rPr>
              <a:t> Wang, Jian Wang, </a:t>
            </a:r>
            <a:r>
              <a:rPr lang="en-US" altLang="zh-CN" sz="2000" dirty="0" err="1">
                <a:latin typeface="Arial" panose="020B0604020202020204" pitchFamily="34" charset="0"/>
                <a:ea typeface="宋体" panose="02010600030101010101" pitchFamily="2" charset="-122"/>
                <a:cs typeface="Arial" panose="020B0604020202020204" pitchFamily="34" charset="0"/>
              </a:rPr>
              <a:t>Jianfeng</a:t>
            </a:r>
            <a:r>
              <a:rPr lang="en-US" altLang="zh-CN" sz="2000" dirty="0">
                <a:latin typeface="Arial" panose="020B0604020202020204" pitchFamily="34" charset="0"/>
                <a:ea typeface="宋体" panose="02010600030101010101" pitchFamily="2" charset="-122"/>
                <a:cs typeface="Arial" panose="020B0604020202020204" pitchFamily="34" charset="0"/>
              </a:rPr>
              <a:t> Yu</a:t>
            </a:r>
          </a:p>
          <a:p>
            <a:pPr algn="ctr"/>
            <a:r>
              <a:rPr lang="en-US" altLang="zh-CN" sz="2000" dirty="0">
                <a:latin typeface="Arial" panose="020B0604020202020204" pitchFamily="34" charset="0"/>
                <a:ea typeface="宋体" panose="02010600030101010101" pitchFamily="2" charset="-122"/>
                <a:cs typeface="Arial" panose="020B0604020202020204" pitchFamily="34" charset="0"/>
              </a:rPr>
              <a:t>Management Science</a:t>
            </a:r>
          </a:p>
          <a:p>
            <a:pPr algn="ctr"/>
            <a:r>
              <a:rPr lang="en-US" altLang="zh-CN" sz="2000" dirty="0">
                <a:latin typeface="Arial" panose="020B0604020202020204" pitchFamily="34" charset="0"/>
                <a:ea typeface="宋体" panose="02010600030101010101" pitchFamily="2" charset="-122"/>
                <a:cs typeface="Arial" panose="020B0604020202020204" pitchFamily="34" charset="0"/>
              </a:rPr>
              <a:t>2020 12</a:t>
            </a:r>
          </a:p>
        </p:txBody>
      </p:sp>
      <p:sp>
        <p:nvSpPr>
          <p:cNvPr id="7" name="矩形 6">
            <a:extLst>
              <a:ext uri="{FF2B5EF4-FFF2-40B4-BE49-F238E27FC236}">
                <a16:creationId xmlns:a16="http://schemas.microsoft.com/office/drawing/2014/main" id="{73E6ABC2-B37E-47C7-BD97-6E161FC8AC59}"/>
              </a:ext>
            </a:extLst>
          </p:cNvPr>
          <p:cNvSpPr/>
          <p:nvPr/>
        </p:nvSpPr>
        <p:spPr>
          <a:xfrm>
            <a:off x="3811078" y="6156296"/>
            <a:ext cx="1766771" cy="400110"/>
          </a:xfrm>
          <a:prstGeom prst="rect">
            <a:avLst/>
          </a:prstGeom>
        </p:spPr>
        <p:txBody>
          <a:bodyPr wrap="square">
            <a:spAutoFit/>
          </a:bodyPr>
          <a:lstStyle/>
          <a:p>
            <a:r>
              <a:rPr lang="zh-CN" altLang="en-US" sz="2000" dirty="0">
                <a:latin typeface="黑体" panose="02010609060101010101" pitchFamily="49" charset="-122"/>
                <a:ea typeface="黑体" panose="02010609060101010101" pitchFamily="49" charset="-122"/>
                <a:cs typeface="Times New Roman" panose="02020603050405020304" pitchFamily="18" charset="0"/>
              </a:rPr>
              <a:t>王念硕</a:t>
            </a:r>
          </a:p>
        </p:txBody>
      </p:sp>
    </p:spTree>
    <p:extLst>
      <p:ext uri="{BB962C8B-B14F-4D97-AF65-F5344CB8AC3E}">
        <p14:creationId xmlns:p14="http://schemas.microsoft.com/office/powerpoint/2010/main" val="32924231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8186C8BC-AF61-4659-B4C6-F879FC30702C}"/>
              </a:ext>
            </a:extLst>
          </p:cNvPr>
          <p:cNvSpPr>
            <a:spLocks noGrp="1"/>
          </p:cNvSpPr>
          <p:nvPr>
            <p:ph type="dt" sz="half" idx="10"/>
          </p:nvPr>
        </p:nvSpPr>
        <p:spPr/>
        <p:txBody>
          <a:bodyPr/>
          <a:lstStyle/>
          <a:p>
            <a:fld id="{82228CA5-696D-4CB3-8923-6E0B31A6AEF9}" type="datetime1">
              <a:rPr lang="zh-CN" altLang="en-US" smtClean="0"/>
              <a:t>2021/3/4</a:t>
            </a:fld>
            <a:endParaRPr lang="zh-CN" altLang="en-US"/>
          </a:p>
        </p:txBody>
      </p:sp>
      <p:sp>
        <p:nvSpPr>
          <p:cNvPr id="5" name="灯片编号占位符 4">
            <a:extLst>
              <a:ext uri="{FF2B5EF4-FFF2-40B4-BE49-F238E27FC236}">
                <a16:creationId xmlns:a16="http://schemas.microsoft.com/office/drawing/2014/main" id="{7FA84D4B-54F4-4D72-BB3B-A7AD1A9770E8}"/>
              </a:ext>
            </a:extLst>
          </p:cNvPr>
          <p:cNvSpPr>
            <a:spLocks noGrp="1"/>
          </p:cNvSpPr>
          <p:nvPr>
            <p:ph type="sldNum" sz="quarter" idx="12"/>
          </p:nvPr>
        </p:nvSpPr>
        <p:spPr/>
        <p:txBody>
          <a:bodyPr/>
          <a:lstStyle/>
          <a:p>
            <a:fld id="{56682430-6088-448C-9E69-CB0F29779420}" type="slidenum">
              <a:rPr lang="zh-CN" altLang="en-US" smtClean="0"/>
              <a:t>22</a:t>
            </a:fld>
            <a:endParaRPr lang="zh-CN" altLang="en-US"/>
          </a:p>
        </p:txBody>
      </p:sp>
      <p:sp>
        <p:nvSpPr>
          <p:cNvPr id="6" name="标题 1">
            <a:extLst>
              <a:ext uri="{FF2B5EF4-FFF2-40B4-BE49-F238E27FC236}">
                <a16:creationId xmlns:a16="http://schemas.microsoft.com/office/drawing/2014/main" id="{274A4021-B06A-4104-834D-5E0A3A8A6BC6}"/>
              </a:ext>
            </a:extLst>
          </p:cNvPr>
          <p:cNvSpPr>
            <a:spLocks noGrp="1"/>
          </p:cNvSpPr>
          <p:nvPr>
            <p:ph type="title"/>
          </p:nvPr>
        </p:nvSpPr>
        <p:spPr>
          <a:xfrm>
            <a:off x="542680" y="285896"/>
            <a:ext cx="2229339" cy="781713"/>
          </a:xfrm>
        </p:spPr>
        <p:txBody>
          <a:bodyPr>
            <a:normAutofit/>
          </a:bodyPr>
          <a:lstStyle/>
          <a:p>
            <a:pPr>
              <a:lnSpc>
                <a:spcPct val="120000"/>
              </a:lnSpc>
            </a:pPr>
            <a:r>
              <a:rPr lang="en-US" altLang="zh-CN" sz="2800" dirty="0">
                <a:latin typeface="Arial" panose="020B0604020202020204" pitchFamily="34" charset="0"/>
                <a:ea typeface="+mn-ea"/>
                <a:cs typeface="Arial" panose="020B0604020202020204" pitchFamily="34" charset="0"/>
                <a:sym typeface="+mn-lt"/>
              </a:rPr>
              <a:t>Outline</a:t>
            </a:r>
            <a:endParaRPr lang="zh-CN" altLang="en-US" sz="2800" dirty="0">
              <a:latin typeface="Arial" panose="020B0604020202020204" pitchFamily="34" charset="0"/>
              <a:ea typeface="+mn-ea"/>
              <a:cs typeface="Arial" panose="020B0604020202020204" pitchFamily="34" charset="0"/>
              <a:sym typeface="+mn-lt"/>
            </a:endParaRPr>
          </a:p>
        </p:txBody>
      </p:sp>
      <p:sp>
        <p:nvSpPr>
          <p:cNvPr id="7" name="内容占位符 2">
            <a:extLst>
              <a:ext uri="{FF2B5EF4-FFF2-40B4-BE49-F238E27FC236}">
                <a16:creationId xmlns:a16="http://schemas.microsoft.com/office/drawing/2014/main" id="{99FAF7A5-7EFB-4200-BAFE-4DAAC0E8D8B8}"/>
              </a:ext>
            </a:extLst>
          </p:cNvPr>
          <p:cNvSpPr>
            <a:spLocks noGrp="1"/>
          </p:cNvSpPr>
          <p:nvPr>
            <p:ph idx="1"/>
          </p:nvPr>
        </p:nvSpPr>
        <p:spPr>
          <a:xfrm>
            <a:off x="-15446" y="1456492"/>
            <a:ext cx="4880409" cy="4937969"/>
          </a:xfrm>
        </p:spPr>
        <p:txBody>
          <a:bodyPr>
            <a:normAutofit/>
          </a:bodyPr>
          <a:lstStyle/>
          <a:p>
            <a:pPr marL="857250" lvl="1" indent="-514350">
              <a:lnSpc>
                <a:spcPct val="120000"/>
              </a:lnSpc>
              <a:spcBef>
                <a:spcPct val="0"/>
              </a:spcBef>
              <a:buFont typeface="+mj-lt"/>
              <a:buAutoNum type="arabicPeriod"/>
            </a:pPr>
            <a:r>
              <a:rPr lang="en-US" altLang="zh-CN" dirty="0">
                <a:latin typeface="Arial" panose="020B0604020202020204" pitchFamily="34" charset="0"/>
                <a:cs typeface="Arial" panose="020B0604020202020204" pitchFamily="34" charset="0"/>
                <a:sym typeface="+mn-lt"/>
              </a:rPr>
              <a:t>Introduction</a:t>
            </a:r>
          </a:p>
          <a:p>
            <a:pPr marL="857250" lvl="1" indent="-514350">
              <a:lnSpc>
                <a:spcPct val="120000"/>
              </a:lnSpc>
              <a:spcBef>
                <a:spcPct val="0"/>
              </a:spcBef>
              <a:buFont typeface="+mj-lt"/>
              <a:buAutoNum type="arabicPeriod"/>
            </a:pPr>
            <a:endParaRPr lang="en-US" altLang="zh-CN" dirty="0">
              <a:latin typeface="Arial" panose="020B0604020202020204" pitchFamily="34" charset="0"/>
              <a:cs typeface="Arial" panose="020B0604020202020204" pitchFamily="34" charset="0"/>
              <a:sym typeface="+mn-lt"/>
            </a:endParaRPr>
          </a:p>
          <a:p>
            <a:pPr marL="857250" lvl="1" indent="-514350">
              <a:lnSpc>
                <a:spcPct val="120000"/>
              </a:lnSpc>
              <a:spcBef>
                <a:spcPct val="0"/>
              </a:spcBef>
              <a:buFont typeface="+mj-lt"/>
              <a:buAutoNum type="arabicPeriod"/>
            </a:pPr>
            <a:endParaRPr lang="en-US" altLang="zh-CN" dirty="0">
              <a:latin typeface="Arial" panose="020B0604020202020204" pitchFamily="34" charset="0"/>
              <a:cs typeface="Arial" panose="020B0604020202020204" pitchFamily="34" charset="0"/>
              <a:sym typeface="+mn-lt"/>
            </a:endParaRPr>
          </a:p>
          <a:p>
            <a:pPr marL="857250" lvl="1" indent="-514350">
              <a:lnSpc>
                <a:spcPct val="120000"/>
              </a:lnSpc>
              <a:spcBef>
                <a:spcPct val="0"/>
              </a:spcBef>
              <a:buFont typeface="+mj-lt"/>
              <a:buAutoNum type="arabicPeriod"/>
            </a:pPr>
            <a:endParaRPr lang="en-US" altLang="zh-CN" dirty="0">
              <a:latin typeface="Arial" panose="020B0604020202020204" pitchFamily="34" charset="0"/>
              <a:cs typeface="Arial" panose="020B0604020202020204" pitchFamily="34" charset="0"/>
              <a:sym typeface="+mn-lt"/>
            </a:endParaRPr>
          </a:p>
          <a:p>
            <a:pPr marL="857250" lvl="1" indent="-514350">
              <a:lnSpc>
                <a:spcPct val="120000"/>
              </a:lnSpc>
              <a:spcBef>
                <a:spcPct val="0"/>
              </a:spcBef>
              <a:buFont typeface="+mj-lt"/>
              <a:buAutoNum type="arabicPeriod"/>
            </a:pPr>
            <a:r>
              <a:rPr lang="en-US" altLang="zh-CN" dirty="0">
                <a:latin typeface="Arial" panose="020B0604020202020204" pitchFamily="34" charset="0"/>
                <a:cs typeface="Arial" panose="020B0604020202020204" pitchFamily="34" charset="0"/>
                <a:sym typeface="+mn-lt"/>
              </a:rPr>
              <a:t>Research design</a:t>
            </a:r>
          </a:p>
          <a:p>
            <a:pPr marL="857250" lvl="1" indent="-514350">
              <a:lnSpc>
                <a:spcPct val="120000"/>
              </a:lnSpc>
              <a:spcBef>
                <a:spcPct val="0"/>
              </a:spcBef>
              <a:buFont typeface="+mj-lt"/>
              <a:buAutoNum type="arabicPeriod"/>
            </a:pPr>
            <a:endParaRPr lang="en-US" altLang="zh-CN" dirty="0">
              <a:latin typeface="Arial" panose="020B0604020202020204" pitchFamily="34" charset="0"/>
              <a:cs typeface="Arial" panose="020B0604020202020204" pitchFamily="34" charset="0"/>
              <a:sym typeface="+mn-lt"/>
            </a:endParaRPr>
          </a:p>
          <a:p>
            <a:pPr marL="857250" lvl="1" indent="-514350">
              <a:lnSpc>
                <a:spcPct val="120000"/>
              </a:lnSpc>
              <a:spcBef>
                <a:spcPct val="0"/>
              </a:spcBef>
              <a:buFont typeface="+mj-lt"/>
              <a:buAutoNum type="arabicPeriod"/>
            </a:pPr>
            <a:endParaRPr lang="en-US" altLang="zh-CN" dirty="0">
              <a:latin typeface="Arial" panose="020B0604020202020204" pitchFamily="34" charset="0"/>
              <a:cs typeface="Arial" panose="020B0604020202020204" pitchFamily="34" charset="0"/>
              <a:sym typeface="+mn-lt"/>
            </a:endParaRPr>
          </a:p>
          <a:p>
            <a:pPr marL="857250" lvl="1" indent="-514350">
              <a:lnSpc>
                <a:spcPct val="120000"/>
              </a:lnSpc>
              <a:spcBef>
                <a:spcPct val="0"/>
              </a:spcBef>
              <a:buFont typeface="+mj-lt"/>
              <a:buAutoNum type="arabicPeriod"/>
            </a:pPr>
            <a:r>
              <a:rPr lang="en-US" altLang="zh-CN" dirty="0">
                <a:latin typeface="Arial" panose="020B0604020202020204" pitchFamily="34" charset="0"/>
                <a:cs typeface="Arial" panose="020B0604020202020204" pitchFamily="34" charset="0"/>
                <a:sym typeface="+mn-lt"/>
              </a:rPr>
              <a:t>Empirical result</a:t>
            </a:r>
          </a:p>
          <a:p>
            <a:pPr marL="857250" lvl="1" indent="-514350">
              <a:lnSpc>
                <a:spcPct val="120000"/>
              </a:lnSpc>
              <a:spcBef>
                <a:spcPct val="0"/>
              </a:spcBef>
              <a:buFont typeface="+mj-lt"/>
              <a:buAutoNum type="arabicPeriod"/>
            </a:pPr>
            <a:endParaRPr lang="en-US" altLang="zh-CN" dirty="0">
              <a:latin typeface="Arial" panose="020B0604020202020204" pitchFamily="34" charset="0"/>
              <a:cs typeface="Arial" panose="020B0604020202020204" pitchFamily="34" charset="0"/>
              <a:sym typeface="+mn-lt"/>
            </a:endParaRPr>
          </a:p>
          <a:p>
            <a:pPr marL="857250" lvl="1" indent="-514350">
              <a:lnSpc>
                <a:spcPct val="120000"/>
              </a:lnSpc>
              <a:spcBef>
                <a:spcPct val="0"/>
              </a:spcBef>
              <a:buFont typeface="+mj-lt"/>
              <a:buAutoNum type="arabicPeriod"/>
            </a:pPr>
            <a:r>
              <a:rPr lang="en-US" altLang="zh-CN" dirty="0">
                <a:latin typeface="Arial" panose="020B0604020202020204" pitchFamily="34" charset="0"/>
                <a:cs typeface="Arial" panose="020B0604020202020204" pitchFamily="34" charset="0"/>
                <a:sym typeface="+mn-lt"/>
              </a:rPr>
              <a:t>Conclusion</a:t>
            </a:r>
          </a:p>
        </p:txBody>
      </p:sp>
      <p:sp>
        <p:nvSpPr>
          <p:cNvPr id="15" name="左大括号 14">
            <a:extLst>
              <a:ext uri="{FF2B5EF4-FFF2-40B4-BE49-F238E27FC236}">
                <a16:creationId xmlns:a16="http://schemas.microsoft.com/office/drawing/2014/main" id="{B0A185E9-6941-4B6E-8EAD-2D82132BEB59}"/>
              </a:ext>
            </a:extLst>
          </p:cNvPr>
          <p:cNvSpPr/>
          <p:nvPr/>
        </p:nvSpPr>
        <p:spPr>
          <a:xfrm>
            <a:off x="4133227" y="676753"/>
            <a:ext cx="438773" cy="1823723"/>
          </a:xfrm>
          <a:prstGeom prst="leftBrace">
            <a:avLst>
              <a:gd name="adj1" fmla="val 8333"/>
              <a:gd name="adj2" fmla="val 49117"/>
            </a:avLst>
          </a:prstGeom>
          <a:ln w="15875"/>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dirty="0"/>
          </a:p>
        </p:txBody>
      </p:sp>
      <p:sp>
        <p:nvSpPr>
          <p:cNvPr id="34" name="左大括号 33">
            <a:extLst>
              <a:ext uri="{FF2B5EF4-FFF2-40B4-BE49-F238E27FC236}">
                <a16:creationId xmlns:a16="http://schemas.microsoft.com/office/drawing/2014/main" id="{B1FD2C5E-CA83-4605-8D1A-D75BFBE656B1}"/>
              </a:ext>
            </a:extLst>
          </p:cNvPr>
          <p:cNvSpPr/>
          <p:nvPr/>
        </p:nvSpPr>
        <p:spPr>
          <a:xfrm>
            <a:off x="4133227" y="3102554"/>
            <a:ext cx="505451" cy="822923"/>
          </a:xfrm>
          <a:prstGeom prst="leftBrace">
            <a:avLst>
              <a:gd name="adj1" fmla="val 8333"/>
              <a:gd name="adj2" fmla="val 49117"/>
            </a:avLst>
          </a:prstGeom>
          <a:ln w="15875"/>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dirty="0"/>
          </a:p>
        </p:txBody>
      </p:sp>
      <p:sp>
        <p:nvSpPr>
          <p:cNvPr id="36" name="文本框 35">
            <a:extLst>
              <a:ext uri="{FF2B5EF4-FFF2-40B4-BE49-F238E27FC236}">
                <a16:creationId xmlns:a16="http://schemas.microsoft.com/office/drawing/2014/main" id="{038FDB0C-58A7-432A-AAEC-D79FEE28FC54}"/>
              </a:ext>
            </a:extLst>
          </p:cNvPr>
          <p:cNvSpPr txBox="1"/>
          <p:nvPr/>
        </p:nvSpPr>
        <p:spPr>
          <a:xfrm>
            <a:off x="4572000" y="481971"/>
            <a:ext cx="2929359" cy="2554545"/>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Background</a:t>
            </a:r>
          </a:p>
          <a:p>
            <a:r>
              <a:rPr lang="en-US" altLang="zh-CN" sz="2000" dirty="0">
                <a:latin typeface="Arial" panose="020B0604020202020204" pitchFamily="34" charset="0"/>
                <a:ea typeface="宋体" panose="02010600030101010101" pitchFamily="2" charset="-122"/>
                <a:cs typeface="Arial" panose="020B0604020202020204" pitchFamily="34" charset="0"/>
              </a:rPr>
              <a:t>Motivation</a:t>
            </a:r>
          </a:p>
          <a:p>
            <a:r>
              <a:rPr lang="en-US" altLang="zh-CN" sz="2000" dirty="0">
                <a:latin typeface="Arial" panose="020B0604020202020204" pitchFamily="34" charset="0"/>
                <a:ea typeface="宋体" panose="02010600030101010101" pitchFamily="2" charset="-122"/>
                <a:cs typeface="Arial" panose="020B0604020202020204" pitchFamily="34" charset="0"/>
              </a:rPr>
              <a:t>Research question</a:t>
            </a:r>
          </a:p>
          <a:p>
            <a:r>
              <a:rPr lang="en-US" altLang="zh-CN" sz="2000" dirty="0">
                <a:latin typeface="Arial" panose="020B0604020202020204" pitchFamily="34" charset="0"/>
                <a:ea typeface="宋体" panose="02010600030101010101" pitchFamily="2" charset="-122"/>
                <a:cs typeface="Arial" panose="020B0604020202020204" pitchFamily="34" charset="0"/>
              </a:rPr>
              <a:t>Related researches</a:t>
            </a:r>
          </a:p>
          <a:p>
            <a:r>
              <a:rPr lang="en-US" altLang="zh-CN" sz="2000" dirty="0">
                <a:latin typeface="Arial" panose="020B0604020202020204" pitchFamily="34" charset="0"/>
                <a:ea typeface="宋体" panose="02010600030101010101" pitchFamily="2" charset="-122"/>
                <a:cs typeface="Arial" panose="020B0604020202020204" pitchFamily="34" charset="0"/>
              </a:rPr>
              <a:t>Research contents</a:t>
            </a:r>
          </a:p>
          <a:p>
            <a:r>
              <a:rPr lang="en-US" altLang="zh-CN" sz="2000" dirty="0">
                <a:latin typeface="Arial" panose="020B0604020202020204" pitchFamily="34" charset="0"/>
                <a:ea typeface="宋体" panose="02010600030101010101" pitchFamily="2" charset="-122"/>
                <a:cs typeface="Arial" panose="020B0604020202020204" pitchFamily="34" charset="0"/>
              </a:rPr>
              <a:t>Contribution</a:t>
            </a:r>
          </a:p>
          <a:p>
            <a:r>
              <a:rPr lang="en-US" altLang="zh-CN" sz="2000" dirty="0">
                <a:latin typeface="Arial" panose="020B0604020202020204" pitchFamily="34" charset="0"/>
                <a:cs typeface="Arial" panose="020B0604020202020204" pitchFamily="34" charset="0"/>
              </a:rPr>
              <a:t>Framework</a:t>
            </a:r>
          </a:p>
          <a:p>
            <a:endParaRPr lang="en-US" altLang="zh-CN" sz="2000" dirty="0">
              <a:latin typeface="Arial" panose="020B0604020202020204" pitchFamily="34" charset="0"/>
              <a:cs typeface="Arial" panose="020B0604020202020204" pitchFamily="34" charset="0"/>
            </a:endParaRPr>
          </a:p>
        </p:txBody>
      </p:sp>
      <p:sp>
        <p:nvSpPr>
          <p:cNvPr id="38" name="文本框 37">
            <a:extLst>
              <a:ext uri="{FF2B5EF4-FFF2-40B4-BE49-F238E27FC236}">
                <a16:creationId xmlns:a16="http://schemas.microsoft.com/office/drawing/2014/main" id="{A268D763-01DC-40F3-8490-F98EC1A7C554}"/>
              </a:ext>
            </a:extLst>
          </p:cNvPr>
          <p:cNvSpPr txBox="1"/>
          <p:nvPr/>
        </p:nvSpPr>
        <p:spPr>
          <a:xfrm>
            <a:off x="4608768" y="3021095"/>
            <a:ext cx="2929359" cy="1015663"/>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Variable</a:t>
            </a:r>
          </a:p>
          <a:p>
            <a:r>
              <a:rPr lang="en-US" altLang="zh-CN" sz="2000" dirty="0">
                <a:latin typeface="Arial" panose="020B0604020202020204" pitchFamily="34" charset="0"/>
                <a:cs typeface="Arial" panose="020B0604020202020204" pitchFamily="34" charset="0"/>
              </a:rPr>
              <a:t>Data</a:t>
            </a:r>
          </a:p>
          <a:p>
            <a:r>
              <a:rPr lang="en-US" altLang="zh-CN" sz="2000" dirty="0">
                <a:latin typeface="Arial" panose="020B0604020202020204" pitchFamily="34" charset="0"/>
                <a:cs typeface="Arial" panose="020B0604020202020204" pitchFamily="34" charset="0"/>
              </a:rPr>
              <a:t>Method</a:t>
            </a:r>
          </a:p>
        </p:txBody>
      </p:sp>
      <p:sp>
        <p:nvSpPr>
          <p:cNvPr id="40" name="左大括号 39">
            <a:extLst>
              <a:ext uri="{FF2B5EF4-FFF2-40B4-BE49-F238E27FC236}">
                <a16:creationId xmlns:a16="http://schemas.microsoft.com/office/drawing/2014/main" id="{CA829E37-A90E-446A-8795-57AF7BB1475F}"/>
              </a:ext>
            </a:extLst>
          </p:cNvPr>
          <p:cNvSpPr/>
          <p:nvPr/>
        </p:nvSpPr>
        <p:spPr>
          <a:xfrm>
            <a:off x="4133227" y="4521227"/>
            <a:ext cx="453229" cy="1502306"/>
          </a:xfrm>
          <a:prstGeom prst="leftBrace">
            <a:avLst>
              <a:gd name="adj1" fmla="val 8333"/>
              <a:gd name="adj2" fmla="val 49117"/>
            </a:avLst>
          </a:prstGeom>
          <a:ln w="15875"/>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dirty="0"/>
          </a:p>
        </p:txBody>
      </p:sp>
      <p:sp>
        <p:nvSpPr>
          <p:cNvPr id="42" name="文本框 41">
            <a:extLst>
              <a:ext uri="{FF2B5EF4-FFF2-40B4-BE49-F238E27FC236}">
                <a16:creationId xmlns:a16="http://schemas.microsoft.com/office/drawing/2014/main" id="{CE04A6A1-933E-48B0-B66C-AA935BA17E20}"/>
              </a:ext>
            </a:extLst>
          </p:cNvPr>
          <p:cNvSpPr txBox="1"/>
          <p:nvPr/>
        </p:nvSpPr>
        <p:spPr>
          <a:xfrm>
            <a:off x="4638678" y="4392317"/>
            <a:ext cx="3943603" cy="1631216"/>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CGO anomaly </a:t>
            </a:r>
          </a:p>
          <a:p>
            <a:endParaRPr lang="en-US" altLang="zh-CN" sz="2000" dirty="0">
              <a:latin typeface="Arial" panose="020B0604020202020204" pitchFamily="34" charset="0"/>
              <a:cs typeface="Arial" panose="020B0604020202020204" pitchFamily="34" charset="0"/>
            </a:endParaRPr>
          </a:p>
          <a:p>
            <a:r>
              <a:rPr lang="en-US" altLang="zh-CN" sz="2000" dirty="0">
                <a:latin typeface="Arial" panose="020B0604020202020204" pitchFamily="34" charset="0"/>
                <a:cs typeface="Arial" panose="020B0604020202020204" pitchFamily="34" charset="0"/>
              </a:rPr>
              <a:t>CGO and lottery </a:t>
            </a:r>
          </a:p>
          <a:p>
            <a:endParaRPr lang="en-US" altLang="zh-CN" sz="2000" dirty="0">
              <a:latin typeface="Arial" panose="020B0604020202020204" pitchFamily="34" charset="0"/>
              <a:cs typeface="Arial" panose="020B0604020202020204" pitchFamily="34" charset="0"/>
            </a:endParaRPr>
          </a:p>
          <a:p>
            <a:r>
              <a:rPr lang="en-US" altLang="zh-CN" sz="2000" dirty="0">
                <a:latin typeface="Arial" panose="020B0604020202020204" pitchFamily="34" charset="0"/>
                <a:cs typeface="Arial" panose="020B0604020202020204" pitchFamily="34" charset="0"/>
              </a:rPr>
              <a:t>Possible Explanations</a:t>
            </a:r>
          </a:p>
        </p:txBody>
      </p:sp>
    </p:spTree>
    <p:extLst>
      <p:ext uri="{BB962C8B-B14F-4D97-AF65-F5344CB8AC3E}">
        <p14:creationId xmlns:p14="http://schemas.microsoft.com/office/powerpoint/2010/main" val="18788175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2021/3/4</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23</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207984" y="275689"/>
            <a:ext cx="7886700" cy="6627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dirty="0">
                <a:latin typeface="Arial" panose="020B0604020202020204" pitchFamily="34" charset="0"/>
                <a:cs typeface="Arial" panose="020B0604020202020204" pitchFamily="34" charset="0"/>
              </a:rPr>
              <a:t>1.</a:t>
            </a:r>
            <a:r>
              <a:rPr lang="en-US" altLang="zh-CN" sz="2800" dirty="0">
                <a:latin typeface="Arial" panose="020B0604020202020204" pitchFamily="34" charset="0"/>
                <a:cs typeface="Arial" panose="020B0604020202020204" pitchFamily="34" charset="0"/>
                <a:sym typeface="+mn-lt"/>
              </a:rPr>
              <a:t> Introduction</a:t>
            </a:r>
          </a:p>
        </p:txBody>
      </p:sp>
      <p:sp>
        <p:nvSpPr>
          <p:cNvPr id="7" name="矩形 6">
            <a:extLst>
              <a:ext uri="{FF2B5EF4-FFF2-40B4-BE49-F238E27FC236}">
                <a16:creationId xmlns:a16="http://schemas.microsoft.com/office/drawing/2014/main" id="{6E79FAEC-CD4A-4EF8-A5CD-FF128E4549BF}"/>
              </a:ext>
            </a:extLst>
          </p:cNvPr>
          <p:cNvSpPr/>
          <p:nvPr/>
        </p:nvSpPr>
        <p:spPr>
          <a:xfrm>
            <a:off x="207984" y="1245877"/>
            <a:ext cx="8728031" cy="2348272"/>
          </a:xfrm>
          <a:prstGeom prst="rect">
            <a:avLst/>
          </a:prstGeom>
        </p:spPr>
        <p:txBody>
          <a:bodyPr wrap="square">
            <a:spAutoFit/>
          </a:bodyPr>
          <a:lstStyle/>
          <a:p>
            <a:pPr>
              <a:lnSpc>
                <a:spcPct val="120000"/>
              </a:lnSpc>
            </a:pPr>
            <a:r>
              <a:rPr lang="en-US" altLang="zh-CN" sz="2400" dirty="0">
                <a:latin typeface="Arial" panose="020B0604020202020204" pitchFamily="34" charset="0"/>
                <a:ea typeface="宋体" panose="02010600030101010101" pitchFamily="2" charset="-122"/>
                <a:cs typeface="Arial" panose="020B0604020202020204" pitchFamily="34" charset="0"/>
              </a:rPr>
              <a:t>Background</a:t>
            </a:r>
            <a:endParaRPr lang="en-US" altLang="zh-CN" sz="2000" dirty="0">
              <a:latin typeface="Arial" panose="020B0604020202020204" pitchFamily="34" charset="0"/>
              <a:ea typeface="宋体" panose="02010600030101010101" pitchFamily="2" charset="-122"/>
              <a:cs typeface="Arial" panose="020B0604020202020204" pitchFamily="34" charset="0"/>
            </a:endParaRPr>
          </a:p>
          <a:p>
            <a:pPr marL="457200" indent="-457200">
              <a:lnSpc>
                <a:spcPct val="120000"/>
              </a:lnSpc>
              <a:buFontTx/>
              <a:buAutoNum type="arabicPeriod"/>
            </a:pPr>
            <a:r>
              <a:rPr lang="en-US" altLang="zh-CN" sz="2000" dirty="0" err="1">
                <a:latin typeface="Arial" panose="020B0604020202020204" pitchFamily="34" charset="0"/>
                <a:ea typeface="宋体" panose="02010600030101010101" pitchFamily="2" charset="-122"/>
                <a:cs typeface="Arial" panose="020B0604020202020204" pitchFamily="34" charset="0"/>
              </a:rPr>
              <a:t>Grinblatt</a:t>
            </a:r>
            <a:r>
              <a:rPr lang="en-US" altLang="zh-CN" sz="2000" dirty="0">
                <a:latin typeface="Arial" panose="020B0604020202020204" pitchFamily="34" charset="0"/>
                <a:ea typeface="宋体" panose="02010600030101010101" pitchFamily="2" charset="-122"/>
                <a:cs typeface="Arial" panose="020B0604020202020204" pitchFamily="34" charset="0"/>
              </a:rPr>
              <a:t> and Han (2005) separate stocks with capital gains from those with capital losses by calculating the capital gains overhang (CGO) for individual stocks. CGO is essentially stock returns relative to a reference price, with positive CGO indicating capital gains relative to the reference price and vice versa.</a:t>
            </a:r>
          </a:p>
        </p:txBody>
      </p:sp>
    </p:spTree>
    <p:extLst>
      <p:ext uri="{BB962C8B-B14F-4D97-AF65-F5344CB8AC3E}">
        <p14:creationId xmlns:p14="http://schemas.microsoft.com/office/powerpoint/2010/main" val="6068343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0D778244-EE4C-4619-AC76-E47EEE3F1568}"/>
              </a:ext>
            </a:extLst>
          </p:cNvPr>
          <p:cNvSpPr/>
          <p:nvPr/>
        </p:nvSpPr>
        <p:spPr>
          <a:xfrm>
            <a:off x="207984" y="1245877"/>
            <a:ext cx="8728031" cy="1314142"/>
          </a:xfrm>
          <a:prstGeom prst="rect">
            <a:avLst/>
          </a:prstGeom>
        </p:spPr>
        <p:txBody>
          <a:bodyPr wrap="square">
            <a:spAutoFit/>
          </a:bodyPr>
          <a:lstStyle/>
          <a:p>
            <a:pPr>
              <a:lnSpc>
                <a:spcPct val="120000"/>
              </a:lnSpc>
            </a:pPr>
            <a:r>
              <a:rPr lang="en-US" altLang="zh-CN" sz="2400" dirty="0">
                <a:latin typeface="Arial" panose="020B0604020202020204" pitchFamily="34" charset="0"/>
                <a:ea typeface="宋体" panose="02010600030101010101" pitchFamily="2" charset="-122"/>
                <a:cs typeface="Arial" panose="020B0604020202020204" pitchFamily="34" charset="0"/>
              </a:rPr>
              <a:t>Motivation</a:t>
            </a:r>
          </a:p>
          <a:p>
            <a:pPr>
              <a:lnSpc>
                <a:spcPct val="120000"/>
              </a:lnSpc>
            </a:pPr>
            <a:r>
              <a:rPr lang="en-US" altLang="zh-CN" sz="2400" dirty="0">
                <a:latin typeface="Arial" panose="020B0604020202020204" pitchFamily="34" charset="0"/>
                <a:ea typeface="宋体" panose="02010600030101010101" pitchFamily="2" charset="-122"/>
                <a:cs typeface="Arial" panose="020B0604020202020204" pitchFamily="34" charset="0"/>
              </a:rPr>
              <a:t>1. </a:t>
            </a:r>
            <a:r>
              <a:rPr lang="en-US" altLang="zh-CN" sz="2000" dirty="0">
                <a:latin typeface="Arial" panose="020B0604020202020204" pitchFamily="34" charset="0"/>
                <a:ea typeface="宋体" panose="02010600030101010101" pitchFamily="2" charset="-122"/>
                <a:cs typeface="Arial" panose="020B0604020202020204" pitchFamily="34" charset="0"/>
              </a:rPr>
              <a:t>There is no research on the relationship between lottery anomaly and CGO.</a:t>
            </a:r>
          </a:p>
        </p:txBody>
      </p:sp>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2021/3/4</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24</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207984" y="275689"/>
            <a:ext cx="7886700" cy="6627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dirty="0">
                <a:latin typeface="Arial" panose="020B0604020202020204" pitchFamily="34" charset="0"/>
                <a:cs typeface="Arial" panose="020B0604020202020204" pitchFamily="34" charset="0"/>
              </a:rPr>
              <a:t>1.</a:t>
            </a:r>
            <a:r>
              <a:rPr lang="en-US" altLang="zh-CN" sz="2800" dirty="0">
                <a:latin typeface="Arial" panose="020B0604020202020204" pitchFamily="34" charset="0"/>
                <a:cs typeface="Arial" panose="020B0604020202020204" pitchFamily="34" charset="0"/>
                <a:sym typeface="+mn-lt"/>
              </a:rPr>
              <a:t> Introduction</a:t>
            </a:r>
          </a:p>
        </p:txBody>
      </p:sp>
      <p:sp>
        <p:nvSpPr>
          <p:cNvPr id="7" name="矩形 6">
            <a:extLst>
              <a:ext uri="{FF2B5EF4-FFF2-40B4-BE49-F238E27FC236}">
                <a16:creationId xmlns:a16="http://schemas.microsoft.com/office/drawing/2014/main" id="{6E79FAEC-CD4A-4EF8-A5CD-FF128E4549BF}"/>
              </a:ext>
            </a:extLst>
          </p:cNvPr>
          <p:cNvSpPr/>
          <p:nvPr/>
        </p:nvSpPr>
        <p:spPr>
          <a:xfrm>
            <a:off x="207984" y="3677844"/>
            <a:ext cx="8507037" cy="1240276"/>
          </a:xfrm>
          <a:prstGeom prst="rect">
            <a:avLst/>
          </a:prstGeom>
        </p:spPr>
        <p:txBody>
          <a:bodyPr wrap="square">
            <a:spAutoFit/>
          </a:bodyPr>
          <a:lstStyle/>
          <a:p>
            <a:pPr>
              <a:lnSpc>
                <a:spcPct val="120000"/>
              </a:lnSpc>
            </a:pPr>
            <a:r>
              <a:rPr lang="en-US" altLang="zh-CN" sz="2400" dirty="0">
                <a:latin typeface="Arial" panose="020B0604020202020204" pitchFamily="34" charset="0"/>
                <a:ea typeface="宋体" panose="02010600030101010101" pitchFamily="2" charset="-122"/>
                <a:cs typeface="Arial" panose="020B0604020202020204" pitchFamily="34" charset="0"/>
              </a:rPr>
              <a:t>Research question</a:t>
            </a:r>
          </a:p>
          <a:p>
            <a:pPr marL="457200" indent="-457200">
              <a:lnSpc>
                <a:spcPct val="120000"/>
              </a:lnSpc>
              <a:buFontTx/>
              <a:buAutoNum type="arabicPeriod"/>
            </a:pPr>
            <a:r>
              <a:rPr lang="en-US" altLang="zh-CN" sz="2000" dirty="0">
                <a:latin typeface="Arial" panose="020B0604020202020204" pitchFamily="34" charset="0"/>
                <a:ea typeface="宋体" panose="02010600030101010101" pitchFamily="2" charset="-122"/>
                <a:cs typeface="Arial" panose="020B0604020202020204" pitchFamily="34" charset="0"/>
              </a:rPr>
              <a:t>Can CGO explain lottery anomalies?</a:t>
            </a:r>
          </a:p>
          <a:p>
            <a:pPr marL="457200" indent="-457200">
              <a:lnSpc>
                <a:spcPct val="120000"/>
              </a:lnSpc>
              <a:buFontTx/>
              <a:buAutoNum type="arabicPeriod"/>
            </a:pPr>
            <a:endParaRPr lang="en-US" altLang="zh-CN" sz="2000" dirty="0">
              <a:latin typeface="Arial" panose="020B0604020202020204" pitchFamily="34" charset="0"/>
              <a:ea typeface="宋体" panose="02010600030101010101" pitchFamily="2" charset="-122"/>
              <a:cs typeface="Arial" panose="020B0604020202020204" pitchFamily="34" charset="0"/>
            </a:endParaRPr>
          </a:p>
        </p:txBody>
      </p:sp>
      <p:sp>
        <p:nvSpPr>
          <p:cNvPr id="4" name="矩形 3">
            <a:extLst>
              <a:ext uri="{FF2B5EF4-FFF2-40B4-BE49-F238E27FC236}">
                <a16:creationId xmlns:a16="http://schemas.microsoft.com/office/drawing/2014/main" id="{5BC399D4-441C-41D7-B711-A4BA3BDCD89F}"/>
              </a:ext>
            </a:extLst>
          </p:cNvPr>
          <p:cNvSpPr/>
          <p:nvPr/>
        </p:nvSpPr>
        <p:spPr>
          <a:xfrm>
            <a:off x="6886912" y="5024728"/>
            <a:ext cx="1199475" cy="427746"/>
          </a:xfrm>
          <a:prstGeom prst="rect">
            <a:avLst/>
          </a:prstGeom>
        </p:spPr>
        <p:txBody>
          <a:bodyPr wrap="square">
            <a:spAutoFit/>
          </a:bodyPr>
          <a:lstStyle/>
          <a:p>
            <a:pPr>
              <a:lnSpc>
                <a:spcPct val="120000"/>
              </a:lnSpc>
            </a:pPr>
            <a:r>
              <a:rPr lang="en-US" altLang="zh-CN" sz="2000" dirty="0">
                <a:latin typeface="Arial" panose="020B0604020202020204" pitchFamily="34" charset="0"/>
                <a:ea typeface="宋体" panose="02010600030101010101" pitchFamily="2" charset="-122"/>
                <a:cs typeface="Arial" panose="020B0604020202020204" pitchFamily="34" charset="0"/>
              </a:rPr>
              <a:t>Yes</a:t>
            </a:r>
          </a:p>
        </p:txBody>
      </p:sp>
    </p:spTree>
    <p:extLst>
      <p:ext uri="{BB962C8B-B14F-4D97-AF65-F5344CB8AC3E}">
        <p14:creationId xmlns:p14="http://schemas.microsoft.com/office/powerpoint/2010/main" val="3630022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2021/3/4</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25</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207984" y="275689"/>
            <a:ext cx="7886700" cy="6627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dirty="0">
                <a:latin typeface="Arial" panose="020B0604020202020204" pitchFamily="34" charset="0"/>
                <a:cs typeface="Arial" panose="020B0604020202020204" pitchFamily="34" charset="0"/>
              </a:rPr>
              <a:t>1.</a:t>
            </a:r>
            <a:r>
              <a:rPr lang="en-US" altLang="zh-CN" sz="2800" dirty="0">
                <a:latin typeface="Arial" panose="020B0604020202020204" pitchFamily="34" charset="0"/>
                <a:cs typeface="Arial" panose="020B0604020202020204" pitchFamily="34" charset="0"/>
                <a:sym typeface="+mn-lt"/>
              </a:rPr>
              <a:t> Introduction</a:t>
            </a:r>
          </a:p>
        </p:txBody>
      </p:sp>
      <p:sp>
        <p:nvSpPr>
          <p:cNvPr id="7" name="矩形 6">
            <a:extLst>
              <a:ext uri="{FF2B5EF4-FFF2-40B4-BE49-F238E27FC236}">
                <a16:creationId xmlns:a16="http://schemas.microsoft.com/office/drawing/2014/main" id="{6E79FAEC-CD4A-4EF8-A5CD-FF128E4549BF}"/>
              </a:ext>
            </a:extLst>
          </p:cNvPr>
          <p:cNvSpPr/>
          <p:nvPr/>
        </p:nvSpPr>
        <p:spPr>
          <a:xfrm>
            <a:off x="207984" y="1053424"/>
            <a:ext cx="8728031" cy="2717603"/>
          </a:xfrm>
          <a:prstGeom prst="rect">
            <a:avLst/>
          </a:prstGeom>
        </p:spPr>
        <p:txBody>
          <a:bodyPr wrap="square">
            <a:spAutoFit/>
          </a:bodyPr>
          <a:lstStyle/>
          <a:p>
            <a:pPr>
              <a:lnSpc>
                <a:spcPct val="120000"/>
              </a:lnSpc>
            </a:pPr>
            <a:r>
              <a:rPr lang="en-US" altLang="zh-CN" sz="2400" dirty="0">
                <a:latin typeface="Arial" panose="020B0604020202020204" pitchFamily="34" charset="0"/>
                <a:ea typeface="宋体" panose="02010600030101010101" pitchFamily="2" charset="-122"/>
                <a:cs typeface="Arial" panose="020B0604020202020204" pitchFamily="34" charset="0"/>
              </a:rPr>
              <a:t>Research Contents</a:t>
            </a:r>
          </a:p>
          <a:p>
            <a:pPr marL="457200" indent="-457200">
              <a:lnSpc>
                <a:spcPct val="120000"/>
              </a:lnSpc>
              <a:buFontTx/>
              <a:buAutoNum type="arabicPeriod"/>
            </a:pPr>
            <a:r>
              <a:rPr lang="en-US" altLang="zh-CN" sz="2000" dirty="0">
                <a:latin typeface="Arial" panose="020B0604020202020204" pitchFamily="34" charset="0"/>
                <a:ea typeface="宋体" panose="02010600030101010101" pitchFamily="2" charset="-122"/>
                <a:cs typeface="Arial" panose="020B0604020202020204" pitchFamily="34" charset="0"/>
              </a:rPr>
              <a:t>We sort all individual stocks into portfolios based on lagged CGO and the five measures of lottery features in the literature. The evidence for lottery-related anomalies is very strong and robust among stocks with capital losses (negative CGO). In contrast, the evidence for lottery-related anomalies among stocks with large capital gains (i.e., large and positive CGO) is either very weak or even reversed.</a:t>
            </a:r>
          </a:p>
        </p:txBody>
      </p:sp>
    </p:spTree>
    <p:extLst>
      <p:ext uri="{BB962C8B-B14F-4D97-AF65-F5344CB8AC3E}">
        <p14:creationId xmlns:p14="http://schemas.microsoft.com/office/powerpoint/2010/main" val="24036817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2021/3/4</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26</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207984" y="275689"/>
            <a:ext cx="7886700" cy="6627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dirty="0">
                <a:latin typeface="Arial" panose="020B0604020202020204" pitchFamily="34" charset="0"/>
                <a:cs typeface="Arial" panose="020B0604020202020204" pitchFamily="34" charset="0"/>
              </a:rPr>
              <a:t>1.</a:t>
            </a:r>
            <a:r>
              <a:rPr lang="en-US" altLang="zh-CN" sz="2800" dirty="0">
                <a:latin typeface="Arial" panose="020B0604020202020204" pitchFamily="34" charset="0"/>
                <a:cs typeface="Arial" panose="020B0604020202020204" pitchFamily="34" charset="0"/>
                <a:sym typeface="+mn-lt"/>
              </a:rPr>
              <a:t> Introduction</a:t>
            </a:r>
          </a:p>
        </p:txBody>
      </p:sp>
      <p:sp>
        <p:nvSpPr>
          <p:cNvPr id="7" name="矩形 6">
            <a:extLst>
              <a:ext uri="{FF2B5EF4-FFF2-40B4-BE49-F238E27FC236}">
                <a16:creationId xmlns:a16="http://schemas.microsoft.com/office/drawing/2014/main" id="{6E79FAEC-CD4A-4EF8-A5CD-FF128E4549BF}"/>
              </a:ext>
            </a:extLst>
          </p:cNvPr>
          <p:cNvSpPr/>
          <p:nvPr/>
        </p:nvSpPr>
        <p:spPr>
          <a:xfrm>
            <a:off x="207984" y="1053424"/>
            <a:ext cx="8728031" cy="1240276"/>
          </a:xfrm>
          <a:prstGeom prst="rect">
            <a:avLst/>
          </a:prstGeom>
        </p:spPr>
        <p:txBody>
          <a:bodyPr wrap="square">
            <a:spAutoFit/>
          </a:bodyPr>
          <a:lstStyle/>
          <a:p>
            <a:pPr>
              <a:lnSpc>
                <a:spcPct val="120000"/>
              </a:lnSpc>
            </a:pPr>
            <a:r>
              <a:rPr lang="en-US" altLang="zh-CN" sz="2400" dirty="0">
                <a:latin typeface="Arial" panose="020B0604020202020204" pitchFamily="34" charset="0"/>
                <a:ea typeface="宋体" panose="02010600030101010101" pitchFamily="2" charset="-122"/>
                <a:cs typeface="Arial" panose="020B0604020202020204" pitchFamily="34" charset="0"/>
              </a:rPr>
              <a:t>Contribution </a:t>
            </a:r>
          </a:p>
          <a:p>
            <a:pPr marL="457200" indent="-457200">
              <a:lnSpc>
                <a:spcPct val="120000"/>
              </a:lnSpc>
              <a:buFontTx/>
              <a:buAutoNum type="arabicPeriod"/>
            </a:pPr>
            <a:r>
              <a:rPr lang="en-US" altLang="zh-CN" sz="2000" dirty="0">
                <a:latin typeface="Arial" panose="020B0604020202020204" pitchFamily="34" charset="0"/>
                <a:ea typeface="宋体" panose="02010600030101010101" pitchFamily="2" charset="-122"/>
                <a:cs typeface="Arial" panose="020B0604020202020204" pitchFamily="34" charset="0"/>
              </a:rPr>
              <a:t>In this article, we propose that CGO plays an important role in explaining the lottery anomaly.</a:t>
            </a:r>
          </a:p>
        </p:txBody>
      </p:sp>
    </p:spTree>
    <p:extLst>
      <p:ext uri="{BB962C8B-B14F-4D97-AF65-F5344CB8AC3E}">
        <p14:creationId xmlns:p14="http://schemas.microsoft.com/office/powerpoint/2010/main" val="21286290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2021/3/4</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27</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207984" y="275689"/>
            <a:ext cx="7886700" cy="6627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dirty="0">
                <a:latin typeface="Arial" panose="020B0604020202020204" pitchFamily="34" charset="0"/>
                <a:cs typeface="Arial" panose="020B0604020202020204" pitchFamily="34" charset="0"/>
              </a:rPr>
              <a:t>2.</a:t>
            </a:r>
            <a:r>
              <a:rPr lang="en-US" altLang="zh-CN" sz="2800" dirty="0">
                <a:latin typeface="Arial" panose="020B0604020202020204" pitchFamily="34" charset="0"/>
                <a:cs typeface="Arial" panose="020B0604020202020204" pitchFamily="34" charset="0"/>
                <a:sym typeface="+mn-lt"/>
              </a:rPr>
              <a:t> Research design: Variable</a:t>
            </a:r>
          </a:p>
        </p:txBody>
      </p:sp>
      <p:sp>
        <p:nvSpPr>
          <p:cNvPr id="12" name="文本框 11">
            <a:extLst>
              <a:ext uri="{FF2B5EF4-FFF2-40B4-BE49-F238E27FC236}">
                <a16:creationId xmlns:a16="http://schemas.microsoft.com/office/drawing/2014/main" id="{6288606C-405C-4427-BC4E-4D021C440EC6}"/>
              </a:ext>
            </a:extLst>
          </p:cNvPr>
          <p:cNvSpPr txBox="1"/>
          <p:nvPr/>
        </p:nvSpPr>
        <p:spPr>
          <a:xfrm>
            <a:off x="356728" y="1367680"/>
            <a:ext cx="8432164" cy="707886"/>
          </a:xfrm>
          <a:prstGeom prst="rect">
            <a:avLst/>
          </a:prstGeom>
          <a:noFill/>
        </p:spPr>
        <p:txBody>
          <a:bodyPr wrap="square">
            <a:spAutoFit/>
          </a:bodyPr>
          <a:lstStyle/>
          <a:p>
            <a:r>
              <a:rPr lang="en-US" altLang="zh-CN" sz="2000" dirty="0">
                <a:latin typeface="Arial" panose="020B0604020202020204" pitchFamily="34" charset="0"/>
                <a:cs typeface="Arial" panose="020B0604020202020204" pitchFamily="34" charset="0"/>
              </a:rPr>
              <a:t>CGO is the return of a stock relative to a reference price.</a:t>
            </a:r>
          </a:p>
          <a:p>
            <a:endParaRPr lang="en-US" altLang="zh-CN" sz="20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CBB604B8-A685-4971-B8DB-8B7C521D9DC0}"/>
                  </a:ext>
                </a:extLst>
              </p:cNvPr>
              <p:cNvSpPr txBox="1"/>
              <p:nvPr/>
            </p:nvSpPr>
            <p:spPr>
              <a:xfrm>
                <a:off x="356728" y="2333018"/>
                <a:ext cx="7737955" cy="98405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zh-CN" altLang="en-US" i="1" smtClean="0">
                              <a:solidFill>
                                <a:srgbClr val="836967"/>
                              </a:solidFill>
                              <a:latin typeface="Cambria Math" panose="02040503050406030204" pitchFamily="18" charset="0"/>
                            </a:rPr>
                          </m:ctrlPr>
                        </m:sSubSupPr>
                        <m:e>
                          <m:r>
                            <a:rPr lang="zh-CN" altLang="en-US" i="1">
                              <a:latin typeface="Cambria Math" panose="02040503050406030204" pitchFamily="18" charset="0"/>
                            </a:rPr>
                            <m:t>𝑅𝑃</m:t>
                          </m:r>
                        </m:e>
                        <m:sub>
                          <m:r>
                            <a:rPr lang="zh-CN" altLang="en-US" i="1">
                              <a:latin typeface="Cambria Math" panose="02040503050406030204" pitchFamily="18" charset="0"/>
                            </a:rPr>
                            <m:t>𝑡</m:t>
                          </m:r>
                        </m:sub>
                        <m:sup>
                          <m:r>
                            <a:rPr lang="zh-CN" altLang="en-US" i="1">
                              <a:latin typeface="Cambria Math" panose="02040503050406030204" pitchFamily="18" charset="0"/>
                            </a:rPr>
                            <m:t>𝐺𝐻</m:t>
                          </m:r>
                        </m:sup>
                      </m:sSubSup>
                      <m:r>
                        <a:rPr lang="zh-CN" altLang="en-US" i="0">
                          <a:latin typeface="Cambria Math" panose="02040503050406030204" pitchFamily="18" charset="0"/>
                        </a:rPr>
                        <m:t>=</m:t>
                      </m:r>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𝑘</m:t>
                          </m:r>
                        </m:e>
                        <m:sup>
                          <m:r>
                            <a:rPr lang="zh-CN" altLang="en-US" i="0">
                              <a:latin typeface="Cambria Math" panose="02040503050406030204" pitchFamily="18" charset="0"/>
                            </a:rPr>
                            <m:t>−1</m:t>
                          </m:r>
                        </m:sup>
                      </m:sSup>
                      <m:nary>
                        <m:naryPr>
                          <m:chr m:val="∑"/>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𝑛</m:t>
                          </m:r>
                          <m:r>
                            <a:rPr lang="zh-CN" altLang="en-US" i="0">
                              <a:latin typeface="Cambria Math" panose="02040503050406030204" pitchFamily="18" charset="0"/>
                            </a:rPr>
                            <m:t>=1</m:t>
                          </m:r>
                        </m:sub>
                        <m:sup>
                          <m:r>
                            <a:rPr lang="zh-CN" altLang="en-US" i="1">
                              <a:latin typeface="Cambria Math" panose="02040503050406030204" pitchFamily="18" charset="0"/>
                            </a:rPr>
                            <m:t>𝑇</m:t>
                          </m:r>
                        </m:sup>
                        <m:e>
                          <m:d>
                            <m:dPr>
                              <m:ctrlPr>
                                <a:rPr lang="zh-CN" altLang="en-US" i="1">
                                  <a:latin typeface="Cambria Math" panose="02040503050406030204" pitchFamily="18" charset="0"/>
                                </a:rPr>
                              </m:ctrlPr>
                            </m:dPr>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𝑉</m:t>
                                  </m:r>
                                </m:e>
                                <m:sub>
                                  <m:r>
                                    <a:rPr lang="zh-CN" altLang="en-US" i="1">
                                      <a:latin typeface="Cambria Math" panose="02040503050406030204" pitchFamily="18" charset="0"/>
                                    </a:rPr>
                                    <m:t>𝑡</m:t>
                                  </m:r>
                                  <m:r>
                                    <a:rPr lang="zh-CN" altLang="en-US" i="0">
                                      <a:latin typeface="Cambria Math" panose="02040503050406030204" pitchFamily="18" charset="0"/>
                                    </a:rPr>
                                    <m:t>−</m:t>
                                  </m:r>
                                  <m:r>
                                    <a:rPr lang="zh-CN" altLang="en-US" i="1">
                                      <a:latin typeface="Cambria Math" panose="02040503050406030204" pitchFamily="18" charset="0"/>
                                    </a:rPr>
                                    <m:t>𝑛</m:t>
                                  </m:r>
                                </m:sub>
                              </m:sSub>
                              <m:nary>
                                <m:naryPr>
                                  <m:chr m:val="∏"/>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𝜏</m:t>
                                  </m:r>
                                </m:sub>
                                <m:sup>
                                  <m:r>
                                    <a:rPr lang="zh-CN" altLang="en-US" i="1">
                                      <a:latin typeface="Cambria Math" panose="02040503050406030204" pitchFamily="18" charset="0"/>
                                    </a:rPr>
                                    <m:t>𝑛</m:t>
                                  </m:r>
                                  <m:r>
                                    <a:rPr lang="zh-CN" altLang="en-US" i="0">
                                      <a:latin typeface="Cambria Math" panose="02040503050406030204" pitchFamily="18" charset="0"/>
                                    </a:rPr>
                                    <m:t>−1</m:t>
                                  </m:r>
                                </m:sup>
                                <m:e>
                                  <m:d>
                                    <m:dPr>
                                      <m:ctrlPr>
                                        <a:rPr lang="zh-CN" altLang="en-US" i="1">
                                          <a:latin typeface="Cambria Math" panose="02040503050406030204" pitchFamily="18" charset="0"/>
                                        </a:rPr>
                                      </m:ctrlPr>
                                    </m:dPr>
                                    <m:e>
                                      <m:r>
                                        <a:rPr lang="zh-CN" altLang="en-US" i="0">
                                          <a:latin typeface="Cambria Math" panose="02040503050406030204" pitchFamily="18" charset="0"/>
                                        </a:rPr>
                                        <m:t>1−</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𝑉</m:t>
                                          </m:r>
                                        </m:e>
                                        <m:sub>
                                          <m:r>
                                            <a:rPr lang="zh-CN" altLang="en-US" i="1">
                                              <a:latin typeface="Cambria Math" panose="02040503050406030204" pitchFamily="18" charset="0"/>
                                            </a:rPr>
                                            <m:t>𝑡</m:t>
                                          </m:r>
                                          <m:r>
                                            <a:rPr lang="zh-CN" altLang="en-US" i="0">
                                              <a:latin typeface="Cambria Math" panose="02040503050406030204" pitchFamily="18" charset="0"/>
                                            </a:rPr>
                                            <m:t>−</m:t>
                                          </m:r>
                                          <m:r>
                                            <a:rPr lang="zh-CN" altLang="en-US" i="1">
                                              <a:latin typeface="Cambria Math" panose="02040503050406030204" pitchFamily="18" charset="0"/>
                                            </a:rPr>
                                            <m:t>𝑛</m:t>
                                          </m:r>
                                          <m:r>
                                            <a:rPr lang="zh-CN" altLang="en-US" i="0">
                                              <a:latin typeface="Cambria Math" panose="02040503050406030204" pitchFamily="18" charset="0"/>
                                            </a:rPr>
                                            <m:t>+</m:t>
                                          </m:r>
                                          <m:r>
                                            <a:rPr lang="zh-CN" altLang="en-US" i="1">
                                              <a:latin typeface="Cambria Math" panose="02040503050406030204" pitchFamily="18" charset="0"/>
                                            </a:rPr>
                                            <m:t>𝜏</m:t>
                                          </m:r>
                                        </m:sub>
                                      </m:sSub>
                                    </m:e>
                                  </m:d>
                                </m:e>
                              </m:nary>
                            </m:e>
                          </m:d>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𝑃</m:t>
                              </m:r>
                            </m:e>
                            <m:sub>
                              <m:r>
                                <a:rPr lang="zh-CN" altLang="en-US" i="1">
                                  <a:latin typeface="Cambria Math" panose="02040503050406030204" pitchFamily="18" charset="0"/>
                                </a:rPr>
                                <m:t>𝑡</m:t>
                              </m:r>
                              <m:r>
                                <a:rPr lang="zh-CN" altLang="en-US" i="0">
                                  <a:latin typeface="Cambria Math" panose="02040503050406030204" pitchFamily="18" charset="0"/>
                                </a:rPr>
                                <m:t>−</m:t>
                              </m:r>
                              <m:r>
                                <a:rPr lang="zh-CN" altLang="en-US" i="1">
                                  <a:latin typeface="Cambria Math" panose="02040503050406030204" pitchFamily="18" charset="0"/>
                                </a:rPr>
                                <m:t>𝑛</m:t>
                              </m:r>
                            </m:sub>
                          </m:sSub>
                        </m:e>
                      </m:nary>
                    </m:oMath>
                  </m:oMathPara>
                </a14:m>
                <a:endParaRPr lang="zh-CN" altLang="en-US" dirty="0"/>
              </a:p>
            </p:txBody>
          </p:sp>
        </mc:Choice>
        <mc:Fallback xmlns="">
          <p:sp>
            <p:nvSpPr>
              <p:cNvPr id="7" name="文本框 6">
                <a:extLst>
                  <a:ext uri="{FF2B5EF4-FFF2-40B4-BE49-F238E27FC236}">
                    <a16:creationId xmlns:a16="http://schemas.microsoft.com/office/drawing/2014/main" id="{CBB604B8-A685-4971-B8DB-8B7C521D9DC0}"/>
                  </a:ext>
                </a:extLst>
              </p:cNvPr>
              <p:cNvSpPr txBox="1">
                <a:spLocks noRot="1" noChangeAspect="1" noMove="1" noResize="1" noEditPoints="1" noAdjustHandles="1" noChangeArrowheads="1" noChangeShapeType="1" noTextEdit="1"/>
              </p:cNvSpPr>
              <p:nvPr/>
            </p:nvSpPr>
            <p:spPr>
              <a:xfrm>
                <a:off x="356728" y="2333018"/>
                <a:ext cx="7737955" cy="98405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99BFB076-BF45-40A4-99F3-51E45E1A3995}"/>
                  </a:ext>
                </a:extLst>
              </p:cNvPr>
              <p:cNvSpPr txBox="1"/>
              <p:nvPr/>
            </p:nvSpPr>
            <p:spPr>
              <a:xfrm>
                <a:off x="207984" y="3991801"/>
                <a:ext cx="8586371" cy="1015663"/>
              </a:xfrm>
              <a:prstGeom prst="rect">
                <a:avLst/>
              </a:prstGeom>
              <a:noFill/>
            </p:spPr>
            <p:txBody>
              <a:bodyPr wrap="square">
                <a:spAutoFit/>
              </a:bodyPr>
              <a:lstStyle/>
              <a:p>
                <a:pPr marL="228600" indent="266700" algn="just"/>
                <a:r>
                  <a:rPr lang="en-US" altLang="zh-CN" sz="2000" dirty="0">
                    <a:latin typeface="Arial" panose="020B0604020202020204" pitchFamily="34" charset="0"/>
                    <a:cs typeface="Arial" panose="020B0604020202020204" pitchFamily="34" charset="0"/>
                  </a:rPr>
                  <a:t>where </a:t>
                </a:r>
                <a14:m>
                  <m:oMath xmlns:m="http://schemas.openxmlformats.org/officeDocument/2006/math">
                    <m:sSub>
                      <m:sSubPr>
                        <m:ctrlPr>
                          <a:rPr lang="zh-CN" altLang="zh-CN" sz="2000" i="1">
                            <a:latin typeface="Cambria Math" panose="02040503050406030204" pitchFamily="18" charset="0"/>
                            <a:cs typeface="Arial" panose="020B0604020202020204" pitchFamily="34" charset="0"/>
                          </a:rPr>
                        </m:ctrlPr>
                      </m:sSubPr>
                      <m:e>
                        <m:r>
                          <a:rPr lang="en-US" altLang="zh-CN" sz="2000">
                            <a:latin typeface="Cambria Math" panose="02040503050406030204" pitchFamily="18" charset="0"/>
                            <a:cs typeface="Arial" panose="020B0604020202020204" pitchFamily="34" charset="0"/>
                          </a:rPr>
                          <m:t>𝑉</m:t>
                        </m:r>
                      </m:e>
                      <m:sub>
                        <m:r>
                          <a:rPr lang="en-US" altLang="zh-CN" sz="2000">
                            <a:latin typeface="Cambria Math" panose="02040503050406030204" pitchFamily="18" charset="0"/>
                            <a:cs typeface="Arial" panose="020B0604020202020204" pitchFamily="34" charset="0"/>
                          </a:rPr>
                          <m:t>𝑡</m:t>
                        </m:r>
                      </m:sub>
                    </m:sSub>
                  </m:oMath>
                </a14:m>
                <a:r>
                  <a:rPr lang="en-US" altLang="zh-CN" sz="2000" dirty="0">
                    <a:latin typeface="Arial" panose="020B0604020202020204" pitchFamily="34" charset="0"/>
                    <a:cs typeface="Arial" panose="020B0604020202020204" pitchFamily="34" charset="0"/>
                  </a:rPr>
                  <a:t> is turnover in week t, T is 260, the number of weeks in the previous five years, </a:t>
                </a:r>
                <a14:m>
                  <m:oMath xmlns:m="http://schemas.openxmlformats.org/officeDocument/2006/math">
                    <m:sSub>
                      <m:sSubPr>
                        <m:ctrlPr>
                          <a:rPr lang="zh-CN" altLang="zh-CN" sz="2000" i="1">
                            <a:latin typeface="Cambria Math" panose="02040503050406030204" pitchFamily="18" charset="0"/>
                            <a:cs typeface="Arial" panose="020B0604020202020204" pitchFamily="34" charset="0"/>
                          </a:rPr>
                        </m:ctrlPr>
                      </m:sSubPr>
                      <m:e>
                        <m:r>
                          <a:rPr lang="en-US" altLang="zh-CN" sz="2000">
                            <a:latin typeface="Cambria Math" panose="02040503050406030204" pitchFamily="18" charset="0"/>
                            <a:cs typeface="Arial" panose="020B0604020202020204" pitchFamily="34" charset="0"/>
                          </a:rPr>
                          <m:t>𝑃</m:t>
                        </m:r>
                      </m:e>
                      <m:sub>
                        <m:r>
                          <a:rPr lang="en-US" altLang="zh-CN" sz="2000">
                            <a:latin typeface="Cambria Math" panose="02040503050406030204" pitchFamily="18" charset="0"/>
                            <a:cs typeface="Arial" panose="020B0604020202020204" pitchFamily="34" charset="0"/>
                          </a:rPr>
                          <m:t>𝑡</m:t>
                        </m:r>
                      </m:sub>
                    </m:sSub>
                  </m:oMath>
                </a14:m>
                <a:r>
                  <a:rPr lang="en-US" altLang="zh-CN" sz="2000" dirty="0">
                    <a:latin typeface="Arial" panose="020B0604020202020204" pitchFamily="34" charset="0"/>
                    <a:cs typeface="Arial" panose="020B0604020202020204" pitchFamily="34" charset="0"/>
                  </a:rPr>
                  <a:t> is the stock price at the end of week t, and k is a constant that makes the weights on past prices sum to one.</a:t>
                </a:r>
                <a:endParaRPr lang="zh-CN" altLang="zh-CN" sz="2000" dirty="0">
                  <a:latin typeface="Arial" panose="020B0604020202020204" pitchFamily="34" charset="0"/>
                  <a:cs typeface="Arial" panose="020B0604020202020204" pitchFamily="34" charset="0"/>
                </a:endParaRPr>
              </a:p>
            </p:txBody>
          </p:sp>
        </mc:Choice>
        <mc:Fallback xmlns="">
          <p:sp>
            <p:nvSpPr>
              <p:cNvPr id="9" name="文本框 8">
                <a:extLst>
                  <a:ext uri="{FF2B5EF4-FFF2-40B4-BE49-F238E27FC236}">
                    <a16:creationId xmlns:a16="http://schemas.microsoft.com/office/drawing/2014/main" id="{99BFB076-BF45-40A4-99F3-51E45E1A3995}"/>
                  </a:ext>
                </a:extLst>
              </p:cNvPr>
              <p:cNvSpPr txBox="1">
                <a:spLocks noRot="1" noChangeAspect="1" noMove="1" noResize="1" noEditPoints="1" noAdjustHandles="1" noChangeArrowheads="1" noChangeShapeType="1" noTextEdit="1"/>
              </p:cNvSpPr>
              <p:nvPr/>
            </p:nvSpPr>
            <p:spPr>
              <a:xfrm>
                <a:off x="207984" y="3991801"/>
                <a:ext cx="8586371" cy="1015663"/>
              </a:xfrm>
              <a:prstGeom prst="rect">
                <a:avLst/>
              </a:prstGeom>
              <a:blipFill>
                <a:blip r:embed="rId4"/>
                <a:stretch>
                  <a:fillRect t="-3012" r="-710" b="-1084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842FBBC2-D73C-4F86-A66F-31947E2BD8FC}"/>
                  </a:ext>
                </a:extLst>
              </p:cNvPr>
              <p:cNvSpPr txBox="1"/>
              <p:nvPr/>
            </p:nvSpPr>
            <p:spPr>
              <a:xfrm>
                <a:off x="1797664" y="5606813"/>
                <a:ext cx="4572000" cy="70019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zh-CN" altLang="en-US" i="1" smtClean="0">
                              <a:solidFill>
                                <a:srgbClr val="836967"/>
                              </a:solidFill>
                              <a:latin typeface="Cambria Math" panose="02040503050406030204" pitchFamily="18" charset="0"/>
                            </a:rPr>
                          </m:ctrlPr>
                        </m:sSubSupPr>
                        <m:e>
                          <m:r>
                            <a:rPr lang="zh-CN" altLang="en-US" i="1">
                              <a:latin typeface="Cambria Math" panose="02040503050406030204" pitchFamily="18" charset="0"/>
                            </a:rPr>
                            <m:t>𝐶𝐺𝑂</m:t>
                          </m:r>
                        </m:e>
                        <m:sub>
                          <m:r>
                            <a:rPr lang="zh-CN" altLang="en-US" i="1">
                              <a:latin typeface="Cambria Math" panose="02040503050406030204" pitchFamily="18" charset="0"/>
                            </a:rPr>
                            <m:t>𝑡</m:t>
                          </m:r>
                        </m:sub>
                        <m:sup>
                          <m:r>
                            <a:rPr lang="zh-CN" altLang="en-US" i="1">
                              <a:latin typeface="Cambria Math" panose="02040503050406030204" pitchFamily="18" charset="0"/>
                            </a:rPr>
                            <m:t>𝐺𝐻</m:t>
                          </m:r>
                        </m:sup>
                      </m:sSubSup>
                      <m:r>
                        <a:rPr lang="zh-CN" altLang="en-US" i="0">
                          <a:latin typeface="Cambria Math" panose="02040503050406030204" pitchFamily="18" charset="0"/>
                        </a:rPr>
                        <m:t>=</m:t>
                      </m:r>
                      <m:f>
                        <m:fPr>
                          <m:ctrlPr>
                            <a:rPr lang="zh-CN" altLang="en-US" i="1">
                              <a:solidFill>
                                <a:srgbClr val="836967"/>
                              </a:solidFill>
                              <a:latin typeface="Cambria Math" panose="02040503050406030204" pitchFamily="18" charset="0"/>
                            </a:rPr>
                          </m:ctrlPr>
                        </m:fPr>
                        <m:num>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𝑃</m:t>
                              </m:r>
                            </m:e>
                            <m:sub>
                              <m:r>
                                <a:rPr lang="zh-CN" altLang="en-US" i="1">
                                  <a:latin typeface="Cambria Math" panose="02040503050406030204" pitchFamily="18" charset="0"/>
                                </a:rPr>
                                <m:t>𝑡</m:t>
                              </m:r>
                              <m:r>
                                <a:rPr lang="zh-CN" altLang="en-US" i="0">
                                  <a:latin typeface="Cambria Math" panose="02040503050406030204" pitchFamily="18" charset="0"/>
                                </a:rPr>
                                <m:t>−1</m:t>
                              </m:r>
                            </m:sub>
                          </m:sSub>
                          <m:r>
                            <a:rPr lang="zh-CN" altLang="en-US" i="0">
                              <a:latin typeface="Cambria Math" panose="02040503050406030204" pitchFamily="18" charset="0"/>
                            </a:rPr>
                            <m:t>−</m:t>
                          </m:r>
                          <m:sSubSup>
                            <m:sSubSupPr>
                              <m:ctrlPr>
                                <a:rPr lang="zh-CN" altLang="en-US" i="1">
                                  <a:solidFill>
                                    <a:srgbClr val="836967"/>
                                  </a:solidFill>
                                  <a:latin typeface="Cambria Math" panose="02040503050406030204" pitchFamily="18" charset="0"/>
                                </a:rPr>
                              </m:ctrlPr>
                            </m:sSubSupPr>
                            <m:e>
                              <m:r>
                                <a:rPr lang="zh-CN" altLang="en-US" i="1">
                                  <a:latin typeface="Cambria Math" panose="02040503050406030204" pitchFamily="18" charset="0"/>
                                </a:rPr>
                                <m:t>𝑅𝑃</m:t>
                              </m:r>
                            </m:e>
                            <m:sub>
                              <m:r>
                                <a:rPr lang="zh-CN" altLang="en-US" i="1">
                                  <a:latin typeface="Cambria Math" panose="02040503050406030204" pitchFamily="18" charset="0"/>
                                </a:rPr>
                                <m:t>𝑡</m:t>
                              </m:r>
                            </m:sub>
                            <m:sup>
                              <m:r>
                                <a:rPr lang="zh-CN" altLang="en-US" i="1">
                                  <a:latin typeface="Cambria Math" panose="02040503050406030204" pitchFamily="18" charset="0"/>
                                </a:rPr>
                                <m:t>𝐺𝐻</m:t>
                              </m:r>
                            </m:sup>
                          </m:sSubSup>
                        </m:num>
                        <m:den>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𝑃</m:t>
                              </m:r>
                            </m:e>
                            <m:sub>
                              <m:r>
                                <a:rPr lang="zh-CN" altLang="en-US" i="1">
                                  <a:latin typeface="Cambria Math" panose="02040503050406030204" pitchFamily="18" charset="0"/>
                                </a:rPr>
                                <m:t>𝑡</m:t>
                              </m:r>
                              <m:r>
                                <a:rPr lang="zh-CN" altLang="en-US" i="0">
                                  <a:latin typeface="Cambria Math" panose="02040503050406030204" pitchFamily="18" charset="0"/>
                                </a:rPr>
                                <m:t>−1</m:t>
                              </m:r>
                            </m:sub>
                          </m:sSub>
                        </m:den>
                      </m:f>
                    </m:oMath>
                  </m:oMathPara>
                </a14:m>
                <a:endParaRPr lang="zh-CN" altLang="en-US" dirty="0"/>
              </a:p>
            </p:txBody>
          </p:sp>
        </mc:Choice>
        <mc:Fallback xmlns="">
          <p:sp>
            <p:nvSpPr>
              <p:cNvPr id="11" name="文本框 10">
                <a:extLst>
                  <a:ext uri="{FF2B5EF4-FFF2-40B4-BE49-F238E27FC236}">
                    <a16:creationId xmlns:a16="http://schemas.microsoft.com/office/drawing/2014/main" id="{842FBBC2-D73C-4F86-A66F-31947E2BD8FC}"/>
                  </a:ext>
                </a:extLst>
              </p:cNvPr>
              <p:cNvSpPr txBox="1">
                <a:spLocks noRot="1" noChangeAspect="1" noMove="1" noResize="1" noEditPoints="1" noAdjustHandles="1" noChangeArrowheads="1" noChangeShapeType="1" noTextEdit="1"/>
              </p:cNvSpPr>
              <p:nvPr/>
            </p:nvSpPr>
            <p:spPr>
              <a:xfrm>
                <a:off x="1797664" y="5606813"/>
                <a:ext cx="4572000" cy="700192"/>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085380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2021/3/4</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28</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207984" y="275689"/>
            <a:ext cx="7886700" cy="6627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dirty="0">
                <a:latin typeface="Arial" panose="020B0604020202020204" pitchFamily="34" charset="0"/>
                <a:cs typeface="Arial" panose="020B0604020202020204" pitchFamily="34" charset="0"/>
              </a:rPr>
              <a:t>2.</a:t>
            </a:r>
            <a:r>
              <a:rPr lang="en-US" altLang="zh-CN" sz="2800" dirty="0">
                <a:latin typeface="Arial" panose="020B0604020202020204" pitchFamily="34" charset="0"/>
                <a:cs typeface="Arial" panose="020B0604020202020204" pitchFamily="34" charset="0"/>
                <a:sym typeface="+mn-lt"/>
              </a:rPr>
              <a:t> Research design: Data and method</a:t>
            </a:r>
          </a:p>
        </p:txBody>
      </p:sp>
      <p:sp>
        <p:nvSpPr>
          <p:cNvPr id="4" name="矩形 3">
            <a:extLst>
              <a:ext uri="{FF2B5EF4-FFF2-40B4-BE49-F238E27FC236}">
                <a16:creationId xmlns:a16="http://schemas.microsoft.com/office/drawing/2014/main" id="{069DA911-3344-4351-B734-57A163C81A42}"/>
              </a:ext>
            </a:extLst>
          </p:cNvPr>
          <p:cNvSpPr/>
          <p:nvPr/>
        </p:nvSpPr>
        <p:spPr>
          <a:xfrm>
            <a:off x="207984" y="1053424"/>
            <a:ext cx="8728031" cy="2246769"/>
          </a:xfrm>
          <a:prstGeom prst="rect">
            <a:avLst/>
          </a:prstGeom>
        </p:spPr>
        <p:txBody>
          <a:bodyPr wrap="square">
            <a:spAutoFit/>
          </a:bodyPr>
          <a:lstStyle/>
          <a:p>
            <a:r>
              <a:rPr lang="en-US" altLang="zh-CN" sz="2000" dirty="0">
                <a:latin typeface="Arial" panose="020B0604020202020204" pitchFamily="34" charset="0"/>
                <a:cs typeface="Arial" panose="020B0604020202020204" pitchFamily="34" charset="0"/>
              </a:rPr>
              <a:t>Data Source</a:t>
            </a:r>
            <a:r>
              <a:rPr lang="zh-CN" altLang="en-US" sz="2000" dirty="0">
                <a:latin typeface="Arial" panose="020B0604020202020204" pitchFamily="34" charset="0"/>
                <a:cs typeface="Arial" panose="020B0604020202020204" pitchFamily="34" charset="0"/>
              </a:rPr>
              <a:t>：</a:t>
            </a:r>
            <a:r>
              <a:rPr lang="en-US" altLang="zh-CN" sz="2000" dirty="0" err="1">
                <a:latin typeface="Arial" panose="020B0604020202020204" pitchFamily="34" charset="0"/>
                <a:cs typeface="Arial" panose="020B0604020202020204" pitchFamily="34" charset="0"/>
              </a:rPr>
              <a:t>Compustat</a:t>
            </a:r>
            <a:r>
              <a:rPr lang="zh-CN" altLang="en-US" sz="2000" dirty="0">
                <a:latin typeface="Arial" panose="020B0604020202020204" pitchFamily="34" charset="0"/>
                <a:cs typeface="Arial" panose="020B0604020202020204" pitchFamily="34" charset="0"/>
              </a:rPr>
              <a:t>、</a:t>
            </a:r>
            <a:r>
              <a:rPr lang="en-US" altLang="zh-CN" sz="2000" dirty="0">
                <a:latin typeface="Arial" panose="020B0604020202020204" pitchFamily="34" charset="0"/>
                <a:cs typeface="Arial" panose="020B0604020202020204" pitchFamily="34" charset="0"/>
              </a:rPr>
              <a:t>CRSP</a:t>
            </a:r>
            <a:r>
              <a:rPr lang="zh-CN" altLang="en-US" sz="2000" dirty="0">
                <a:latin typeface="Arial" panose="020B0604020202020204" pitchFamily="34" charset="0"/>
                <a:cs typeface="Arial" panose="020B0604020202020204" pitchFamily="34" charset="0"/>
              </a:rPr>
              <a:t>、</a:t>
            </a:r>
            <a:r>
              <a:rPr lang="en-US" altLang="zh-CN" sz="2000" dirty="0">
                <a:latin typeface="Arial" panose="020B0604020202020204" pitchFamily="34" charset="0"/>
                <a:cs typeface="Arial" panose="020B0604020202020204" pitchFamily="34" charset="0"/>
              </a:rPr>
              <a:t>Thomson Reuters Institutional Holdings</a:t>
            </a:r>
          </a:p>
          <a:p>
            <a:endParaRPr lang="en-US" altLang="zh-CN" sz="2000" dirty="0">
              <a:latin typeface="Arial" panose="020B0604020202020204" pitchFamily="34" charset="0"/>
              <a:cs typeface="Arial" panose="020B0604020202020204" pitchFamily="34" charset="0"/>
            </a:endParaRPr>
          </a:p>
          <a:p>
            <a:r>
              <a:rPr lang="en-US" altLang="zh-CN" sz="2000" dirty="0">
                <a:latin typeface="Arial" panose="020B0604020202020204" pitchFamily="34" charset="0"/>
                <a:cs typeface="Arial" panose="020B0604020202020204" pitchFamily="34" charset="0"/>
              </a:rPr>
              <a:t>Period</a:t>
            </a:r>
            <a:r>
              <a:rPr lang="zh-CN" altLang="en-US" sz="2000" dirty="0">
                <a:latin typeface="Arial" panose="020B0604020202020204" pitchFamily="34" charset="0"/>
                <a:cs typeface="Arial" panose="020B0604020202020204" pitchFamily="34" charset="0"/>
              </a:rPr>
              <a:t>：</a:t>
            </a:r>
            <a:r>
              <a:rPr lang="en-US" altLang="zh-CN" sz="2000" dirty="0">
                <a:latin typeface="Arial" panose="020B0604020202020204" pitchFamily="34" charset="0"/>
                <a:cs typeface="Arial" panose="020B0604020202020204" pitchFamily="34" charset="0"/>
              </a:rPr>
              <a:t> 1962.01 to 2014.12.</a:t>
            </a:r>
          </a:p>
          <a:p>
            <a:endParaRPr lang="en-US" altLang="zh-CN" sz="2000" dirty="0">
              <a:latin typeface="Arial" panose="020B0604020202020204" pitchFamily="34" charset="0"/>
              <a:cs typeface="Arial" panose="020B0604020202020204" pitchFamily="34" charset="0"/>
            </a:endParaRPr>
          </a:p>
          <a:p>
            <a:r>
              <a:rPr lang="en-US" altLang="zh-CN" sz="2000" dirty="0">
                <a:latin typeface="Arial" panose="020B0604020202020204" pitchFamily="34" charset="0"/>
                <a:cs typeface="Arial" panose="020B0604020202020204" pitchFamily="34" charset="0"/>
              </a:rPr>
              <a:t>Sample: All New York Stock Exchange (NYSE), American Stock Exchange (Amex), and Nasdaq. We exclude stocks with a share price below $5 or negative book equity.</a:t>
            </a:r>
          </a:p>
        </p:txBody>
      </p:sp>
      <p:sp>
        <p:nvSpPr>
          <p:cNvPr id="7" name="矩形 6">
            <a:extLst>
              <a:ext uri="{FF2B5EF4-FFF2-40B4-BE49-F238E27FC236}">
                <a16:creationId xmlns:a16="http://schemas.microsoft.com/office/drawing/2014/main" id="{54EFD31D-CEBF-4E59-8030-64025C2143EC}"/>
              </a:ext>
            </a:extLst>
          </p:cNvPr>
          <p:cNvSpPr/>
          <p:nvPr/>
        </p:nvSpPr>
        <p:spPr>
          <a:xfrm>
            <a:off x="509996" y="4373428"/>
            <a:ext cx="4352108" cy="1569660"/>
          </a:xfrm>
          <a:prstGeom prst="rect">
            <a:avLst/>
          </a:prstGeom>
        </p:spPr>
        <p:txBody>
          <a:bodyPr wrap="square">
            <a:spAutoFit/>
          </a:bodyPr>
          <a:lstStyle/>
          <a:p>
            <a:r>
              <a:rPr lang="en-US" altLang="zh-CN" sz="2400" dirty="0">
                <a:latin typeface="Arial" panose="020B0604020202020204" pitchFamily="34" charset="0"/>
                <a:cs typeface="Arial" panose="020B0604020202020204" pitchFamily="34" charset="0"/>
                <a:sym typeface="+mn-lt"/>
              </a:rPr>
              <a:t>Method:</a:t>
            </a:r>
          </a:p>
          <a:p>
            <a:r>
              <a:rPr lang="en-US" altLang="zh-CN" sz="2400" dirty="0">
                <a:latin typeface="Times New Roman" panose="02020603050405020304" pitchFamily="18" charset="0"/>
                <a:cs typeface="Times New Roman" panose="02020603050405020304" pitchFamily="18" charset="0"/>
              </a:rPr>
              <a:t>Univariate portfolio analysis </a:t>
            </a:r>
          </a:p>
          <a:p>
            <a:r>
              <a:rPr lang="en-US" altLang="zh-CN" sz="2400" dirty="0">
                <a:latin typeface="Times New Roman" panose="02020603050405020304" pitchFamily="18" charset="0"/>
                <a:cs typeface="Times New Roman" panose="02020603050405020304" pitchFamily="18" charset="0"/>
              </a:rPr>
              <a:t>Bivariate portfolio analysis</a:t>
            </a:r>
          </a:p>
          <a:p>
            <a:r>
              <a:rPr lang="en-US" altLang="zh-CN" sz="2400" dirty="0" err="1">
                <a:latin typeface="Times New Roman" panose="02020603050405020304" pitchFamily="18" charset="0"/>
                <a:cs typeface="Times New Roman" panose="02020603050405020304" pitchFamily="18" charset="0"/>
              </a:rPr>
              <a:t>Fama-MacBeth</a:t>
            </a:r>
            <a:r>
              <a:rPr lang="en-US" altLang="zh-CN" sz="2400" dirty="0">
                <a:latin typeface="Times New Roman" panose="02020603050405020304" pitchFamily="18" charset="0"/>
                <a:cs typeface="Times New Roman" panose="02020603050405020304" pitchFamily="18" charset="0"/>
              </a:rPr>
              <a:t> regressions</a:t>
            </a:r>
          </a:p>
        </p:txBody>
      </p:sp>
    </p:spTree>
    <p:extLst>
      <p:ext uri="{BB962C8B-B14F-4D97-AF65-F5344CB8AC3E}">
        <p14:creationId xmlns:p14="http://schemas.microsoft.com/office/powerpoint/2010/main" val="33728457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29</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207983" y="275689"/>
            <a:ext cx="8669685" cy="6627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dirty="0">
                <a:latin typeface="Arial" panose="020B0604020202020204" pitchFamily="34" charset="0"/>
                <a:cs typeface="Arial" panose="020B0604020202020204" pitchFamily="34" charset="0"/>
              </a:rPr>
              <a:t>3.1 Empirical result: CGO anomaly</a:t>
            </a:r>
            <a:endParaRPr lang="en-US" altLang="zh-CN" sz="2800" dirty="0">
              <a:latin typeface="Arial" panose="020B0604020202020204" pitchFamily="34" charset="0"/>
              <a:cs typeface="Arial" panose="020B0604020202020204" pitchFamily="34" charset="0"/>
              <a:sym typeface="+mn-lt"/>
            </a:endParaRPr>
          </a:p>
        </p:txBody>
      </p:sp>
      <p:sp>
        <p:nvSpPr>
          <p:cNvPr id="5" name="矩形 4">
            <a:extLst>
              <a:ext uri="{FF2B5EF4-FFF2-40B4-BE49-F238E27FC236}">
                <a16:creationId xmlns:a16="http://schemas.microsoft.com/office/drawing/2014/main" id="{8F174D67-027A-465C-9DF7-F31421BE0363}"/>
              </a:ext>
            </a:extLst>
          </p:cNvPr>
          <p:cNvSpPr/>
          <p:nvPr/>
        </p:nvSpPr>
        <p:spPr>
          <a:xfrm>
            <a:off x="207982" y="5648465"/>
            <a:ext cx="8669686" cy="707886"/>
          </a:xfrm>
          <a:prstGeom prst="rect">
            <a:avLst/>
          </a:prstGeom>
        </p:spPr>
        <p:txBody>
          <a:bodyPr wrap="square">
            <a:spAutoFit/>
          </a:bodyPr>
          <a:lstStyle/>
          <a:p>
            <a:r>
              <a:rPr lang="en-US" altLang="zh-CN" sz="2000" dirty="0">
                <a:latin typeface="Arial" panose="020B0604020202020204" pitchFamily="34" charset="0"/>
                <a:cs typeface="Arial" panose="020B0604020202020204" pitchFamily="34" charset="0"/>
              </a:rPr>
              <a:t>Stocks with capital gains (high CGO) outperform stocks with capital losses (low CGO) in the following month.</a:t>
            </a:r>
          </a:p>
        </p:txBody>
      </p:sp>
      <p:pic>
        <p:nvPicPr>
          <p:cNvPr id="7" name="图片 6">
            <a:extLst>
              <a:ext uri="{FF2B5EF4-FFF2-40B4-BE49-F238E27FC236}">
                <a16:creationId xmlns:a16="http://schemas.microsoft.com/office/drawing/2014/main" id="{4F8E88F0-1A37-43B8-92B3-616A8BC70F4B}"/>
              </a:ext>
            </a:extLst>
          </p:cNvPr>
          <p:cNvPicPr/>
          <p:nvPr/>
        </p:nvPicPr>
        <p:blipFill>
          <a:blip r:embed="rId3"/>
          <a:stretch>
            <a:fillRect/>
          </a:stretch>
        </p:blipFill>
        <p:spPr>
          <a:xfrm rot="5400000">
            <a:off x="1707670" y="269488"/>
            <a:ext cx="4583440" cy="5921406"/>
          </a:xfrm>
          <a:prstGeom prst="rect">
            <a:avLst/>
          </a:prstGeom>
        </p:spPr>
      </p:pic>
      <p:sp>
        <p:nvSpPr>
          <p:cNvPr id="8" name="矩形 7">
            <a:extLst>
              <a:ext uri="{FF2B5EF4-FFF2-40B4-BE49-F238E27FC236}">
                <a16:creationId xmlns:a16="http://schemas.microsoft.com/office/drawing/2014/main" id="{FDFE82F2-8F3F-4685-92B0-225D94A2363D}"/>
              </a:ext>
            </a:extLst>
          </p:cNvPr>
          <p:cNvSpPr/>
          <p:nvPr/>
        </p:nvSpPr>
        <p:spPr>
          <a:xfrm>
            <a:off x="4341181" y="3364636"/>
            <a:ext cx="1766656" cy="532661"/>
          </a:xfrm>
          <a:prstGeom prst="rect">
            <a:avLst/>
          </a:prstGeom>
          <a:ln w="19050">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dirty="0"/>
          </a:p>
        </p:txBody>
      </p:sp>
      <p:sp>
        <p:nvSpPr>
          <p:cNvPr id="9" name="矩形 8">
            <a:extLst>
              <a:ext uri="{FF2B5EF4-FFF2-40B4-BE49-F238E27FC236}">
                <a16:creationId xmlns:a16="http://schemas.microsoft.com/office/drawing/2014/main" id="{9EFD6EF8-68A2-4447-BB1A-8131D11E6255}"/>
              </a:ext>
            </a:extLst>
          </p:cNvPr>
          <p:cNvSpPr/>
          <p:nvPr/>
        </p:nvSpPr>
        <p:spPr>
          <a:xfrm>
            <a:off x="4271639" y="4972974"/>
            <a:ext cx="1766656" cy="532661"/>
          </a:xfrm>
          <a:prstGeom prst="rect">
            <a:avLst/>
          </a:prstGeom>
          <a:ln w="19050">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dirty="0"/>
          </a:p>
        </p:txBody>
      </p:sp>
    </p:spTree>
    <p:extLst>
      <p:ext uri="{BB962C8B-B14F-4D97-AF65-F5344CB8AC3E}">
        <p14:creationId xmlns:p14="http://schemas.microsoft.com/office/powerpoint/2010/main" val="2283013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2021/3/4</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3</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207984" y="275689"/>
            <a:ext cx="7886700" cy="6627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dirty="0">
                <a:latin typeface="Arial" panose="020B0604020202020204" pitchFamily="34" charset="0"/>
                <a:cs typeface="Arial" panose="020B0604020202020204" pitchFamily="34" charset="0"/>
              </a:rPr>
              <a:t>1.</a:t>
            </a:r>
            <a:r>
              <a:rPr lang="en-US" altLang="zh-CN" sz="2800" dirty="0">
                <a:latin typeface="Arial" panose="020B0604020202020204" pitchFamily="34" charset="0"/>
                <a:cs typeface="Arial" panose="020B0604020202020204" pitchFamily="34" charset="0"/>
                <a:sym typeface="+mn-lt"/>
              </a:rPr>
              <a:t> Introduction</a:t>
            </a:r>
          </a:p>
        </p:txBody>
      </p:sp>
      <p:sp>
        <p:nvSpPr>
          <p:cNvPr id="7" name="矩形 6">
            <a:extLst>
              <a:ext uri="{FF2B5EF4-FFF2-40B4-BE49-F238E27FC236}">
                <a16:creationId xmlns:a16="http://schemas.microsoft.com/office/drawing/2014/main" id="{6E79FAEC-CD4A-4EF8-A5CD-FF128E4549BF}"/>
              </a:ext>
            </a:extLst>
          </p:cNvPr>
          <p:cNvSpPr/>
          <p:nvPr/>
        </p:nvSpPr>
        <p:spPr>
          <a:xfrm>
            <a:off x="207984" y="1245877"/>
            <a:ext cx="8728031" cy="3456267"/>
          </a:xfrm>
          <a:prstGeom prst="rect">
            <a:avLst/>
          </a:prstGeom>
        </p:spPr>
        <p:txBody>
          <a:bodyPr wrap="square">
            <a:spAutoFit/>
          </a:bodyPr>
          <a:lstStyle/>
          <a:p>
            <a:pPr>
              <a:lnSpc>
                <a:spcPct val="120000"/>
              </a:lnSpc>
            </a:pPr>
            <a:r>
              <a:rPr lang="en-US" altLang="zh-CN" sz="2400" dirty="0">
                <a:latin typeface="Arial" panose="020B0604020202020204" pitchFamily="34" charset="0"/>
                <a:ea typeface="宋体" panose="02010600030101010101" pitchFamily="2" charset="-122"/>
                <a:cs typeface="Arial" panose="020B0604020202020204" pitchFamily="34" charset="0"/>
              </a:rPr>
              <a:t>Background</a:t>
            </a:r>
          </a:p>
          <a:p>
            <a:pPr marL="457200" indent="-457200">
              <a:lnSpc>
                <a:spcPct val="120000"/>
              </a:lnSpc>
              <a:buFontTx/>
              <a:buAutoNum type="arabicPeriod"/>
            </a:pPr>
            <a:r>
              <a:rPr lang="en-US" altLang="zh-CN" sz="2000" dirty="0">
                <a:latin typeface="Arial" panose="020B0604020202020204" pitchFamily="34" charset="0"/>
                <a:ea typeface="宋体" panose="02010600030101010101" pitchFamily="2" charset="-122"/>
                <a:cs typeface="Arial" panose="020B0604020202020204" pitchFamily="34" charset="0"/>
              </a:rPr>
              <a:t>The positive (negative) abnormal returns of portfolios composed of low-beta (high-beta) stocks, which we refer to as the beta anomaly, is one of the most persistent and widely studied anomalies in empirical research of security returns.</a:t>
            </a:r>
          </a:p>
          <a:p>
            <a:pPr marL="457200" indent="-457200">
              <a:lnSpc>
                <a:spcPct val="120000"/>
              </a:lnSpc>
              <a:buFontTx/>
              <a:buAutoNum type="arabicPeriod"/>
            </a:pPr>
            <a:r>
              <a:rPr lang="en-US" altLang="zh-CN" sz="2000" dirty="0">
                <a:latin typeface="Arial" panose="020B0604020202020204" pitchFamily="34" charset="0"/>
                <a:ea typeface="宋体" panose="02010600030101010101" pitchFamily="2" charset="-122"/>
                <a:cs typeface="Arial" panose="020B0604020202020204" pitchFamily="34" charset="0"/>
              </a:rPr>
              <a:t>Lottery investors generate demand for stocks with high probabilities of large short-term up moves in the stock price. Such up moves are partially generated by a stock’s sensitivity to the overall market: market beta.</a:t>
            </a:r>
          </a:p>
        </p:txBody>
      </p:sp>
    </p:spTree>
    <p:extLst>
      <p:ext uri="{BB962C8B-B14F-4D97-AF65-F5344CB8AC3E}">
        <p14:creationId xmlns:p14="http://schemas.microsoft.com/office/powerpoint/2010/main" val="5685001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30</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207983" y="275689"/>
            <a:ext cx="8669685" cy="6627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dirty="0">
                <a:latin typeface="Arial" panose="020B0604020202020204" pitchFamily="34" charset="0"/>
                <a:cs typeface="Arial" panose="020B0604020202020204" pitchFamily="34" charset="0"/>
              </a:rPr>
              <a:t>3.2 Empirical result: CGO and lottery</a:t>
            </a:r>
            <a:endParaRPr lang="en-US" altLang="zh-CN" sz="2800" dirty="0">
              <a:latin typeface="Arial" panose="020B0604020202020204" pitchFamily="34" charset="0"/>
              <a:cs typeface="Arial" panose="020B0604020202020204" pitchFamily="34" charset="0"/>
              <a:sym typeface="+mn-lt"/>
            </a:endParaRPr>
          </a:p>
        </p:txBody>
      </p:sp>
      <p:sp>
        <p:nvSpPr>
          <p:cNvPr id="5" name="矩形 4">
            <a:extLst>
              <a:ext uri="{FF2B5EF4-FFF2-40B4-BE49-F238E27FC236}">
                <a16:creationId xmlns:a16="http://schemas.microsoft.com/office/drawing/2014/main" id="{8F174D67-027A-465C-9DF7-F31421BE0363}"/>
              </a:ext>
            </a:extLst>
          </p:cNvPr>
          <p:cNvSpPr/>
          <p:nvPr/>
        </p:nvSpPr>
        <p:spPr>
          <a:xfrm>
            <a:off x="207982" y="5934704"/>
            <a:ext cx="8669686" cy="707886"/>
          </a:xfrm>
          <a:prstGeom prst="rect">
            <a:avLst/>
          </a:prstGeom>
        </p:spPr>
        <p:txBody>
          <a:bodyPr wrap="square">
            <a:spAutoFit/>
          </a:bodyPr>
          <a:lstStyle/>
          <a:p>
            <a:r>
              <a:rPr lang="en-US" altLang="zh-CN" sz="2000" dirty="0">
                <a:latin typeface="Arial" panose="020B0604020202020204" pitchFamily="34" charset="0"/>
                <a:cs typeface="Arial" panose="020B0604020202020204" pitchFamily="34" charset="0"/>
              </a:rPr>
              <a:t>In contrast to low-CGO firms, the lottery-like assets do not underperform the non-lottery-like assets among high-CGO firms.</a:t>
            </a:r>
          </a:p>
        </p:txBody>
      </p:sp>
      <p:pic>
        <p:nvPicPr>
          <p:cNvPr id="8" name="图片 7">
            <a:extLst>
              <a:ext uri="{FF2B5EF4-FFF2-40B4-BE49-F238E27FC236}">
                <a16:creationId xmlns:a16="http://schemas.microsoft.com/office/drawing/2014/main" id="{94127399-1E0A-42B5-A3BD-9F2CCB6190AC}"/>
              </a:ext>
            </a:extLst>
          </p:cNvPr>
          <p:cNvPicPr/>
          <p:nvPr/>
        </p:nvPicPr>
        <p:blipFill>
          <a:blip r:embed="rId3"/>
          <a:stretch>
            <a:fillRect/>
          </a:stretch>
        </p:blipFill>
        <p:spPr>
          <a:xfrm>
            <a:off x="97653" y="938471"/>
            <a:ext cx="8669685" cy="4220906"/>
          </a:xfrm>
          <a:prstGeom prst="rect">
            <a:avLst/>
          </a:prstGeom>
        </p:spPr>
      </p:pic>
      <p:sp>
        <p:nvSpPr>
          <p:cNvPr id="7" name="矩形 6">
            <a:extLst>
              <a:ext uri="{FF2B5EF4-FFF2-40B4-BE49-F238E27FC236}">
                <a16:creationId xmlns:a16="http://schemas.microsoft.com/office/drawing/2014/main" id="{BD8307A0-A58A-4D3F-8FF3-F31EA9979AC3}"/>
              </a:ext>
            </a:extLst>
          </p:cNvPr>
          <p:cNvSpPr/>
          <p:nvPr/>
        </p:nvSpPr>
        <p:spPr>
          <a:xfrm>
            <a:off x="1065320" y="2896340"/>
            <a:ext cx="7702018" cy="406154"/>
          </a:xfrm>
          <a:prstGeom prst="rect">
            <a:avLst/>
          </a:prstGeom>
          <a:ln w="19050">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dirty="0"/>
          </a:p>
        </p:txBody>
      </p:sp>
      <p:sp>
        <p:nvSpPr>
          <p:cNvPr id="9" name="矩形 8">
            <a:extLst>
              <a:ext uri="{FF2B5EF4-FFF2-40B4-BE49-F238E27FC236}">
                <a16:creationId xmlns:a16="http://schemas.microsoft.com/office/drawing/2014/main" id="{7CC8137B-C588-489C-A242-2C2D88401F73}"/>
              </a:ext>
            </a:extLst>
          </p:cNvPr>
          <p:cNvSpPr/>
          <p:nvPr/>
        </p:nvSpPr>
        <p:spPr>
          <a:xfrm>
            <a:off x="960268" y="4589589"/>
            <a:ext cx="7702018" cy="406154"/>
          </a:xfrm>
          <a:prstGeom prst="rect">
            <a:avLst/>
          </a:prstGeom>
          <a:ln w="19050">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dirty="0"/>
          </a:p>
        </p:txBody>
      </p:sp>
    </p:spTree>
    <p:extLst>
      <p:ext uri="{BB962C8B-B14F-4D97-AF65-F5344CB8AC3E}">
        <p14:creationId xmlns:p14="http://schemas.microsoft.com/office/powerpoint/2010/main" val="9819609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31</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207983" y="275689"/>
            <a:ext cx="8669685" cy="6627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dirty="0">
                <a:latin typeface="Arial" panose="020B0604020202020204" pitchFamily="34" charset="0"/>
                <a:cs typeface="Arial" panose="020B0604020202020204" pitchFamily="34" charset="0"/>
              </a:rPr>
              <a:t>3.2 Empirical result: CGO and lottery</a:t>
            </a:r>
            <a:endParaRPr lang="en-US" altLang="zh-CN" sz="2800" dirty="0">
              <a:latin typeface="Arial" panose="020B0604020202020204" pitchFamily="34" charset="0"/>
              <a:cs typeface="Arial" panose="020B0604020202020204" pitchFamily="34" charset="0"/>
              <a:sym typeface="+mn-lt"/>
            </a:endParaRPr>
          </a:p>
        </p:txBody>
      </p:sp>
      <p:sp>
        <p:nvSpPr>
          <p:cNvPr id="5" name="矩形 4">
            <a:extLst>
              <a:ext uri="{FF2B5EF4-FFF2-40B4-BE49-F238E27FC236}">
                <a16:creationId xmlns:a16="http://schemas.microsoft.com/office/drawing/2014/main" id="{8F174D67-027A-465C-9DF7-F31421BE0363}"/>
              </a:ext>
            </a:extLst>
          </p:cNvPr>
          <p:cNvSpPr/>
          <p:nvPr/>
        </p:nvSpPr>
        <p:spPr>
          <a:xfrm>
            <a:off x="207982" y="5648465"/>
            <a:ext cx="8669686" cy="1015663"/>
          </a:xfrm>
          <a:prstGeom prst="rect">
            <a:avLst/>
          </a:prstGeom>
        </p:spPr>
        <p:txBody>
          <a:bodyPr wrap="square">
            <a:spAutoFit/>
          </a:bodyPr>
          <a:lstStyle/>
          <a:p>
            <a:r>
              <a:rPr lang="en-US" altLang="zh-CN" sz="2000" dirty="0">
                <a:latin typeface="Arial" panose="020B0604020202020204" pitchFamily="34" charset="0"/>
                <a:cs typeface="Arial" panose="020B0604020202020204" pitchFamily="34" charset="0"/>
              </a:rPr>
              <a:t>The coefficient estimate of the interaction term is positive and significant. It suggests that lottery-like stocks with negative CGO have lower returns than lottery-like stocks with positive CGO.</a:t>
            </a:r>
          </a:p>
        </p:txBody>
      </p:sp>
      <p:pic>
        <p:nvPicPr>
          <p:cNvPr id="7" name="图片 6">
            <a:extLst>
              <a:ext uri="{FF2B5EF4-FFF2-40B4-BE49-F238E27FC236}">
                <a16:creationId xmlns:a16="http://schemas.microsoft.com/office/drawing/2014/main" id="{FC73C14C-EEB1-49F5-A87A-CF05FD354E5C}"/>
              </a:ext>
            </a:extLst>
          </p:cNvPr>
          <p:cNvPicPr/>
          <p:nvPr/>
        </p:nvPicPr>
        <p:blipFill rotWithShape="1">
          <a:blip r:embed="rId3"/>
          <a:srcRect l="7378" r="41290"/>
          <a:stretch/>
        </p:blipFill>
        <p:spPr>
          <a:xfrm rot="5400000">
            <a:off x="2280702" y="170084"/>
            <a:ext cx="4761746" cy="6195020"/>
          </a:xfrm>
          <a:prstGeom prst="rect">
            <a:avLst/>
          </a:prstGeom>
        </p:spPr>
      </p:pic>
      <p:sp>
        <p:nvSpPr>
          <p:cNvPr id="8" name="矩形 7">
            <a:extLst>
              <a:ext uri="{FF2B5EF4-FFF2-40B4-BE49-F238E27FC236}">
                <a16:creationId xmlns:a16="http://schemas.microsoft.com/office/drawing/2014/main" id="{C48971F5-D358-42D6-8E0B-C56AB8D02466}"/>
              </a:ext>
            </a:extLst>
          </p:cNvPr>
          <p:cNvSpPr/>
          <p:nvPr/>
        </p:nvSpPr>
        <p:spPr>
          <a:xfrm>
            <a:off x="3559946" y="2654422"/>
            <a:ext cx="4580877" cy="914401"/>
          </a:xfrm>
          <a:prstGeom prst="rect">
            <a:avLst/>
          </a:prstGeom>
          <a:ln w="19050">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dirty="0"/>
          </a:p>
        </p:txBody>
      </p:sp>
    </p:spTree>
    <p:extLst>
      <p:ext uri="{BB962C8B-B14F-4D97-AF65-F5344CB8AC3E}">
        <p14:creationId xmlns:p14="http://schemas.microsoft.com/office/powerpoint/2010/main" val="21111386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32</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207983" y="275689"/>
            <a:ext cx="8669685" cy="6627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dirty="0">
                <a:latin typeface="Arial" panose="020B0604020202020204" pitchFamily="34" charset="0"/>
                <a:cs typeface="Arial" panose="020B0604020202020204" pitchFamily="34" charset="0"/>
              </a:rPr>
              <a:t>3.3 Empirical result: Possible Explanations</a:t>
            </a:r>
            <a:endParaRPr lang="en-US" altLang="zh-CN" sz="2800" dirty="0">
              <a:latin typeface="Arial" panose="020B0604020202020204" pitchFamily="34" charset="0"/>
              <a:cs typeface="Arial" panose="020B0604020202020204" pitchFamily="34" charset="0"/>
              <a:sym typeface="+mn-lt"/>
            </a:endParaRPr>
          </a:p>
        </p:txBody>
      </p:sp>
      <p:sp>
        <p:nvSpPr>
          <p:cNvPr id="5" name="矩形 4">
            <a:extLst>
              <a:ext uri="{FF2B5EF4-FFF2-40B4-BE49-F238E27FC236}">
                <a16:creationId xmlns:a16="http://schemas.microsoft.com/office/drawing/2014/main" id="{8F174D67-027A-465C-9DF7-F31421BE0363}"/>
              </a:ext>
            </a:extLst>
          </p:cNvPr>
          <p:cNvSpPr/>
          <p:nvPr/>
        </p:nvSpPr>
        <p:spPr>
          <a:xfrm>
            <a:off x="74816" y="1997839"/>
            <a:ext cx="8669686" cy="2862322"/>
          </a:xfrm>
          <a:prstGeom prst="rect">
            <a:avLst/>
          </a:prstGeom>
        </p:spPr>
        <p:txBody>
          <a:bodyPr wrap="square">
            <a:spAutoFit/>
          </a:bodyPr>
          <a:lstStyle/>
          <a:p>
            <a:r>
              <a:rPr lang="en-US" altLang="zh-CN" sz="2000" dirty="0">
                <a:latin typeface="Arial" panose="020B0604020202020204" pitchFamily="34" charset="0"/>
                <a:cs typeface="Arial" panose="020B0604020202020204" pitchFamily="34" charset="0"/>
              </a:rPr>
              <a:t>The break-even effect can induce investors in losses to take gambles that they otherwise would not have taken. In this case, assets with high skewness seem especially attractive because they provide a better chance to break even.</a:t>
            </a:r>
          </a:p>
          <a:p>
            <a:r>
              <a:rPr lang="en-US" altLang="zh-CN" sz="2000" dirty="0">
                <a:latin typeface="Arial" panose="020B0604020202020204" pitchFamily="34" charset="0"/>
                <a:cs typeface="Arial" panose="020B0604020202020204" pitchFamily="34" charset="0"/>
              </a:rPr>
              <a:t>Investors’ demand for lottery-like stocks should be stronger in the loss region than in the gain region.</a:t>
            </a:r>
          </a:p>
          <a:p>
            <a:endParaRPr lang="en-US" altLang="zh-CN" sz="2000" dirty="0">
              <a:latin typeface="Arial" panose="020B0604020202020204" pitchFamily="34" charset="0"/>
              <a:cs typeface="Arial" panose="020B0604020202020204" pitchFamily="34" charset="0"/>
            </a:endParaRPr>
          </a:p>
          <a:p>
            <a:r>
              <a:rPr lang="en-US" altLang="zh-CN" sz="2000" dirty="0">
                <a:latin typeface="Arial" panose="020B0604020202020204" pitchFamily="34" charset="0"/>
                <a:cs typeface="Arial" panose="020B0604020202020204" pitchFamily="34" charset="0"/>
              </a:rPr>
              <a:t>Using </a:t>
            </a:r>
            <a:r>
              <a:rPr lang="en-US" altLang="zh-CN" sz="2000" dirty="0" err="1">
                <a:latin typeface="Arial" panose="020B0604020202020204" pitchFamily="34" charset="0"/>
                <a:cs typeface="Arial" panose="020B0604020202020204" pitchFamily="34" charset="0"/>
              </a:rPr>
              <a:t>probit</a:t>
            </a:r>
            <a:r>
              <a:rPr lang="en-US" altLang="zh-CN" sz="2000" dirty="0">
                <a:latin typeface="Arial" panose="020B0604020202020204" pitchFamily="34" charset="0"/>
                <a:cs typeface="Arial" panose="020B0604020202020204" pitchFamily="34" charset="0"/>
              </a:rPr>
              <a:t> regressions, we estimate the propensity to sell lottery-like stocks for individual investors. </a:t>
            </a:r>
          </a:p>
        </p:txBody>
      </p:sp>
    </p:spTree>
    <p:extLst>
      <p:ext uri="{BB962C8B-B14F-4D97-AF65-F5344CB8AC3E}">
        <p14:creationId xmlns:p14="http://schemas.microsoft.com/office/powerpoint/2010/main" val="7234860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33</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207983" y="275689"/>
            <a:ext cx="8669685" cy="6627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dirty="0">
                <a:latin typeface="Arial" panose="020B0604020202020204" pitchFamily="34" charset="0"/>
                <a:cs typeface="Arial" panose="020B0604020202020204" pitchFamily="34" charset="0"/>
              </a:rPr>
              <a:t>3.3 Empirical result: Possible Explanations</a:t>
            </a:r>
            <a:endParaRPr lang="en-US" altLang="zh-CN" sz="2800" dirty="0">
              <a:latin typeface="Arial" panose="020B0604020202020204" pitchFamily="34" charset="0"/>
              <a:cs typeface="Arial" panose="020B0604020202020204" pitchFamily="34" charset="0"/>
              <a:sym typeface="+mn-lt"/>
            </a:endParaRPr>
          </a:p>
        </p:txBody>
      </p:sp>
      <p:sp>
        <p:nvSpPr>
          <p:cNvPr id="5" name="矩形 4">
            <a:extLst>
              <a:ext uri="{FF2B5EF4-FFF2-40B4-BE49-F238E27FC236}">
                <a16:creationId xmlns:a16="http://schemas.microsoft.com/office/drawing/2014/main" id="{8F174D67-027A-465C-9DF7-F31421BE0363}"/>
              </a:ext>
            </a:extLst>
          </p:cNvPr>
          <p:cNvSpPr/>
          <p:nvPr/>
        </p:nvSpPr>
        <p:spPr>
          <a:xfrm>
            <a:off x="41847" y="5212038"/>
            <a:ext cx="9001956" cy="1323439"/>
          </a:xfrm>
          <a:prstGeom prst="rect">
            <a:avLst/>
          </a:prstGeom>
        </p:spPr>
        <p:txBody>
          <a:bodyPr wrap="square">
            <a:spAutoFit/>
          </a:bodyPr>
          <a:lstStyle/>
          <a:p>
            <a:r>
              <a:rPr lang="en-US" altLang="zh-CN" sz="2000" dirty="0">
                <a:latin typeface="Arial" panose="020B0604020202020204" pitchFamily="34" charset="0"/>
                <a:cs typeface="Arial" panose="020B0604020202020204" pitchFamily="34" charset="0"/>
              </a:rPr>
              <a:t>The coefficients for the interaction terms are usually positive and significant. This finding implies that investors’ preference for lottery-like assets over non-lottery-like assets is significantly stronger in the loss region compared than in the gain region. </a:t>
            </a:r>
          </a:p>
        </p:txBody>
      </p:sp>
      <p:pic>
        <p:nvPicPr>
          <p:cNvPr id="7" name="图片 6">
            <a:extLst>
              <a:ext uri="{FF2B5EF4-FFF2-40B4-BE49-F238E27FC236}">
                <a16:creationId xmlns:a16="http://schemas.microsoft.com/office/drawing/2014/main" id="{7783DFA3-2824-47D8-A3B6-D09CDA13BD59}"/>
              </a:ext>
            </a:extLst>
          </p:cNvPr>
          <p:cNvPicPr/>
          <p:nvPr/>
        </p:nvPicPr>
        <p:blipFill rotWithShape="1">
          <a:blip r:embed="rId3"/>
          <a:srcRect r="49102" b="13234"/>
          <a:stretch/>
        </p:blipFill>
        <p:spPr>
          <a:xfrm>
            <a:off x="1" y="938471"/>
            <a:ext cx="4341180" cy="3340566"/>
          </a:xfrm>
          <a:prstGeom prst="rect">
            <a:avLst/>
          </a:prstGeom>
        </p:spPr>
      </p:pic>
      <p:pic>
        <p:nvPicPr>
          <p:cNvPr id="8" name="图片 7">
            <a:extLst>
              <a:ext uri="{FF2B5EF4-FFF2-40B4-BE49-F238E27FC236}">
                <a16:creationId xmlns:a16="http://schemas.microsoft.com/office/drawing/2014/main" id="{248D9D8D-3BD2-4D7A-AABF-D1B284849E08}"/>
              </a:ext>
            </a:extLst>
          </p:cNvPr>
          <p:cNvPicPr/>
          <p:nvPr/>
        </p:nvPicPr>
        <p:blipFill rotWithShape="1">
          <a:blip r:embed="rId4"/>
          <a:srcRect t="2450" r="50795" b="12332"/>
          <a:stretch/>
        </p:blipFill>
        <p:spPr>
          <a:xfrm>
            <a:off x="4341181" y="1045003"/>
            <a:ext cx="4341180" cy="3242080"/>
          </a:xfrm>
          <a:prstGeom prst="rect">
            <a:avLst/>
          </a:prstGeom>
        </p:spPr>
      </p:pic>
      <p:sp>
        <p:nvSpPr>
          <p:cNvPr id="9" name="矩形 8">
            <a:extLst>
              <a:ext uri="{FF2B5EF4-FFF2-40B4-BE49-F238E27FC236}">
                <a16:creationId xmlns:a16="http://schemas.microsoft.com/office/drawing/2014/main" id="{0740A508-231D-4753-AC0F-4FE59DD1B53C}"/>
              </a:ext>
            </a:extLst>
          </p:cNvPr>
          <p:cNvSpPr/>
          <p:nvPr/>
        </p:nvSpPr>
        <p:spPr>
          <a:xfrm>
            <a:off x="41847" y="3781055"/>
            <a:ext cx="8669685" cy="662782"/>
          </a:xfrm>
          <a:prstGeom prst="rect">
            <a:avLst/>
          </a:prstGeom>
          <a:ln w="19050">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dirty="0"/>
          </a:p>
        </p:txBody>
      </p:sp>
    </p:spTree>
    <p:extLst>
      <p:ext uri="{BB962C8B-B14F-4D97-AF65-F5344CB8AC3E}">
        <p14:creationId xmlns:p14="http://schemas.microsoft.com/office/powerpoint/2010/main" val="40211763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5DB4723B-1D22-4B78-9FEC-1BDC21AE2D3F}"/>
              </a:ext>
            </a:extLst>
          </p:cNvPr>
          <p:cNvPicPr>
            <a:picLocks noChangeAspect="1"/>
          </p:cNvPicPr>
          <p:nvPr/>
        </p:nvPicPr>
        <p:blipFill>
          <a:blip r:embed="rId3"/>
          <a:stretch>
            <a:fillRect/>
          </a:stretch>
        </p:blipFill>
        <p:spPr>
          <a:xfrm rot="5400000">
            <a:off x="2287837" y="-181774"/>
            <a:ext cx="3762026" cy="5866578"/>
          </a:xfrm>
          <a:prstGeom prst="rect">
            <a:avLst/>
          </a:prstGeom>
        </p:spPr>
      </p:pic>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34</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207983" y="275689"/>
            <a:ext cx="8669685" cy="6627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dirty="0">
                <a:latin typeface="Arial" panose="020B0604020202020204" pitchFamily="34" charset="0"/>
                <a:cs typeface="Arial" panose="020B0604020202020204" pitchFamily="34" charset="0"/>
              </a:rPr>
              <a:t>3.3 Empirical result: Possible Explanations</a:t>
            </a:r>
            <a:endParaRPr lang="en-US" altLang="zh-CN" sz="2800" dirty="0">
              <a:latin typeface="Arial" panose="020B0604020202020204" pitchFamily="34" charset="0"/>
              <a:cs typeface="Arial" panose="020B0604020202020204" pitchFamily="34" charset="0"/>
              <a:sym typeface="+mn-lt"/>
            </a:endParaRPr>
          </a:p>
        </p:txBody>
      </p:sp>
      <p:sp>
        <p:nvSpPr>
          <p:cNvPr id="5" name="矩形 4">
            <a:extLst>
              <a:ext uri="{FF2B5EF4-FFF2-40B4-BE49-F238E27FC236}">
                <a16:creationId xmlns:a16="http://schemas.microsoft.com/office/drawing/2014/main" id="{8F174D67-027A-465C-9DF7-F31421BE0363}"/>
              </a:ext>
            </a:extLst>
          </p:cNvPr>
          <p:cNvSpPr/>
          <p:nvPr/>
        </p:nvSpPr>
        <p:spPr>
          <a:xfrm>
            <a:off x="207982" y="5090260"/>
            <a:ext cx="8669686" cy="1631216"/>
          </a:xfrm>
          <a:prstGeom prst="rect">
            <a:avLst/>
          </a:prstGeom>
        </p:spPr>
        <p:txBody>
          <a:bodyPr wrap="square">
            <a:spAutoFit/>
          </a:bodyPr>
          <a:lstStyle/>
          <a:p>
            <a:r>
              <a:rPr lang="en-US" altLang="zh-CN" sz="2000" dirty="0">
                <a:latin typeface="Arial" panose="020B0604020202020204" pitchFamily="34" charset="0"/>
                <a:cs typeface="Arial" panose="020B0604020202020204" pitchFamily="34" charset="0"/>
              </a:rPr>
              <a:t>The V-shaped net selling propensity (VNSP), a more precise measure of mispricing, subsumes the return predictive power of CGO. The coefficient estimate of Proxy × VNSP is significant only for three of the five lottery proxies. It suggests that the mispricing effect may have played a role in some of the lottery anomalies but not all of them.</a:t>
            </a:r>
          </a:p>
        </p:txBody>
      </p:sp>
      <p:sp>
        <p:nvSpPr>
          <p:cNvPr id="7" name="矩形 6">
            <a:extLst>
              <a:ext uri="{FF2B5EF4-FFF2-40B4-BE49-F238E27FC236}">
                <a16:creationId xmlns:a16="http://schemas.microsoft.com/office/drawing/2014/main" id="{EB8A5328-B72B-476A-BA60-9FE2BEE6CFBE}"/>
              </a:ext>
            </a:extLst>
          </p:cNvPr>
          <p:cNvSpPr/>
          <p:nvPr/>
        </p:nvSpPr>
        <p:spPr>
          <a:xfrm>
            <a:off x="4927106" y="4155620"/>
            <a:ext cx="1455938" cy="470516"/>
          </a:xfrm>
          <a:prstGeom prst="rect">
            <a:avLst/>
          </a:prstGeom>
          <a:ln w="19050">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dirty="0"/>
          </a:p>
        </p:txBody>
      </p:sp>
    </p:spTree>
    <p:extLst>
      <p:ext uri="{BB962C8B-B14F-4D97-AF65-F5344CB8AC3E}">
        <p14:creationId xmlns:p14="http://schemas.microsoft.com/office/powerpoint/2010/main" val="14295527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2021/3/4</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35</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207984" y="275689"/>
            <a:ext cx="7886700" cy="6627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dirty="0">
                <a:latin typeface="Arial" panose="020B0604020202020204" pitchFamily="34" charset="0"/>
                <a:cs typeface="Arial" panose="020B0604020202020204" pitchFamily="34" charset="0"/>
              </a:rPr>
              <a:t>4. Conclusion</a:t>
            </a:r>
          </a:p>
          <a:p>
            <a:endParaRPr lang="en-US" altLang="zh-CN" sz="2800" dirty="0">
              <a:latin typeface="Arial" panose="020B0604020202020204" pitchFamily="34" charset="0"/>
              <a:cs typeface="Arial" panose="020B0604020202020204" pitchFamily="34" charset="0"/>
            </a:endParaRPr>
          </a:p>
        </p:txBody>
      </p:sp>
      <p:sp>
        <p:nvSpPr>
          <p:cNvPr id="9" name="文本框 8">
            <a:extLst>
              <a:ext uri="{FF2B5EF4-FFF2-40B4-BE49-F238E27FC236}">
                <a16:creationId xmlns:a16="http://schemas.microsoft.com/office/drawing/2014/main" id="{3F5FB1F7-52A3-4F84-9A06-E9D8AAF621E1}"/>
              </a:ext>
            </a:extLst>
          </p:cNvPr>
          <p:cNvSpPr txBox="1"/>
          <p:nvPr/>
        </p:nvSpPr>
        <p:spPr>
          <a:xfrm>
            <a:off x="207984" y="1446530"/>
            <a:ext cx="8307366" cy="1905073"/>
          </a:xfrm>
          <a:prstGeom prst="rect">
            <a:avLst/>
          </a:prstGeom>
          <a:noFill/>
        </p:spPr>
        <p:txBody>
          <a:bodyPr wrap="square">
            <a:spAutoFit/>
          </a:bodyPr>
          <a:lstStyle/>
          <a:p>
            <a:pPr marL="457200" indent="-457200">
              <a:lnSpc>
                <a:spcPct val="120000"/>
              </a:lnSpc>
              <a:buFontTx/>
              <a:buAutoNum type="arabicPeriod"/>
            </a:pPr>
            <a:r>
              <a:rPr lang="en-US" altLang="zh-CN" sz="2000" dirty="0">
                <a:latin typeface="Arial" panose="020B0604020202020204" pitchFamily="34" charset="0"/>
                <a:ea typeface="宋体" panose="02010600030101010101" pitchFamily="2" charset="-122"/>
                <a:cs typeface="Arial" panose="020B0604020202020204" pitchFamily="34" charset="0"/>
              </a:rPr>
              <a:t>The previously documented underperformance of lottery-like assets is significantly stronger among firms with prior capital losses. Among firms where investors face large prior capital gains in these investments, the underperformance of lottery-like assets is either weak or even reversed.</a:t>
            </a:r>
          </a:p>
        </p:txBody>
      </p:sp>
    </p:spTree>
    <p:extLst>
      <p:ext uri="{BB962C8B-B14F-4D97-AF65-F5344CB8AC3E}">
        <p14:creationId xmlns:p14="http://schemas.microsoft.com/office/powerpoint/2010/main" val="33520077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2021/3/4</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36</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207984" y="275689"/>
            <a:ext cx="7886700" cy="6627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dirty="0">
                <a:latin typeface="Arial" panose="020B0604020202020204" pitchFamily="34" charset="0"/>
                <a:cs typeface="Arial" panose="020B0604020202020204" pitchFamily="34" charset="0"/>
              </a:rPr>
              <a:t>4. Comment &amp; Inspiration</a:t>
            </a:r>
          </a:p>
          <a:p>
            <a:endParaRPr lang="en-US" altLang="zh-CN" sz="2800" dirty="0">
              <a:latin typeface="Arial" panose="020B0604020202020204" pitchFamily="34" charset="0"/>
              <a:cs typeface="Arial" panose="020B0604020202020204" pitchFamily="34" charset="0"/>
            </a:endParaRPr>
          </a:p>
        </p:txBody>
      </p:sp>
      <p:sp>
        <p:nvSpPr>
          <p:cNvPr id="9" name="文本框 8">
            <a:extLst>
              <a:ext uri="{FF2B5EF4-FFF2-40B4-BE49-F238E27FC236}">
                <a16:creationId xmlns:a16="http://schemas.microsoft.com/office/drawing/2014/main" id="{3F5FB1F7-52A3-4F84-9A06-E9D8AAF621E1}"/>
              </a:ext>
            </a:extLst>
          </p:cNvPr>
          <p:cNvSpPr txBox="1"/>
          <p:nvPr/>
        </p:nvSpPr>
        <p:spPr>
          <a:xfrm>
            <a:off x="207984" y="1446530"/>
            <a:ext cx="8529616" cy="1905073"/>
          </a:xfrm>
          <a:prstGeom prst="rect">
            <a:avLst/>
          </a:prstGeom>
          <a:noFill/>
        </p:spPr>
        <p:txBody>
          <a:bodyPr wrap="square">
            <a:spAutoFit/>
          </a:bodyPr>
          <a:lstStyle/>
          <a:p>
            <a:pPr marL="342900" indent="-342900">
              <a:lnSpc>
                <a:spcPct val="120000"/>
              </a:lnSpc>
              <a:buFontTx/>
              <a:buAutoNum type="arabicPeriod"/>
            </a:pPr>
            <a:r>
              <a:rPr lang="en-US" altLang="zh-CN" sz="2000" dirty="0">
                <a:latin typeface="Arial" panose="020B0604020202020204" pitchFamily="34" charset="0"/>
                <a:ea typeface="宋体" panose="02010600030101010101" pitchFamily="2" charset="-122"/>
                <a:cs typeface="Arial" panose="020B0604020202020204" pitchFamily="34" charset="0"/>
              </a:rPr>
              <a:t>It is not very common to explain one anomaly to another. There are few researches on lottery anomalies in China, and there is no research on the causes of lottery anomalies. It is worthy of further study. </a:t>
            </a:r>
            <a:r>
              <a:rPr lang="en-US" altLang="zh-CN" sz="2000">
                <a:latin typeface="Arial" panose="020B0604020202020204" pitchFamily="34" charset="0"/>
                <a:ea typeface="宋体" panose="02010600030101010101" pitchFamily="2" charset="-122"/>
                <a:cs typeface="Arial" panose="020B0604020202020204" pitchFamily="34" charset="0"/>
              </a:rPr>
              <a:t>However, there is a lack of data on individual investors in China, which restricts the research in this area.</a:t>
            </a:r>
            <a:endParaRPr lang="en-US" altLang="zh-CN" sz="2000" dirty="0">
              <a:latin typeface="Arial" panose="020B060402020202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2150535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0D778244-EE4C-4619-AC76-E47EEE3F1568}"/>
              </a:ext>
            </a:extLst>
          </p:cNvPr>
          <p:cNvSpPr/>
          <p:nvPr/>
        </p:nvSpPr>
        <p:spPr>
          <a:xfrm>
            <a:off x="323394" y="1262129"/>
            <a:ext cx="8728031" cy="1314142"/>
          </a:xfrm>
          <a:prstGeom prst="rect">
            <a:avLst/>
          </a:prstGeom>
        </p:spPr>
        <p:txBody>
          <a:bodyPr wrap="square">
            <a:spAutoFit/>
          </a:bodyPr>
          <a:lstStyle/>
          <a:p>
            <a:pPr>
              <a:lnSpc>
                <a:spcPct val="120000"/>
              </a:lnSpc>
            </a:pPr>
            <a:r>
              <a:rPr lang="en-US" altLang="zh-CN" sz="2400" dirty="0">
                <a:latin typeface="Arial" panose="020B0604020202020204" pitchFamily="34" charset="0"/>
                <a:ea typeface="宋体" panose="02010600030101010101" pitchFamily="2" charset="-122"/>
                <a:cs typeface="Arial" panose="020B0604020202020204" pitchFamily="34" charset="0"/>
              </a:rPr>
              <a:t>Motivation</a:t>
            </a:r>
          </a:p>
          <a:p>
            <a:pPr>
              <a:lnSpc>
                <a:spcPct val="120000"/>
              </a:lnSpc>
            </a:pPr>
            <a:r>
              <a:rPr lang="en-US" altLang="zh-CN" sz="2400" dirty="0">
                <a:latin typeface="Arial" panose="020B0604020202020204" pitchFamily="34" charset="0"/>
                <a:ea typeface="宋体" panose="02010600030101010101" pitchFamily="2" charset="-122"/>
                <a:cs typeface="Arial" panose="020B0604020202020204" pitchFamily="34" charset="0"/>
              </a:rPr>
              <a:t>1. </a:t>
            </a:r>
            <a:r>
              <a:rPr lang="en-US" altLang="zh-CN" sz="2000" dirty="0">
                <a:latin typeface="Arial" panose="020B0604020202020204" pitchFamily="34" charset="0"/>
                <a:ea typeface="宋体" panose="02010600030101010101" pitchFamily="2" charset="-122"/>
                <a:cs typeface="Arial" panose="020B0604020202020204" pitchFamily="34" charset="0"/>
              </a:rPr>
              <a:t>There is no research on the relationship between beta anomaly and lottery anomaly.</a:t>
            </a:r>
          </a:p>
        </p:txBody>
      </p:sp>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2021/3/4</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4</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207984" y="275689"/>
            <a:ext cx="7886700" cy="6627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dirty="0">
                <a:latin typeface="Arial" panose="020B0604020202020204" pitchFamily="34" charset="0"/>
                <a:cs typeface="Arial" panose="020B0604020202020204" pitchFamily="34" charset="0"/>
              </a:rPr>
              <a:t>1.</a:t>
            </a:r>
            <a:r>
              <a:rPr lang="en-US" altLang="zh-CN" sz="2800" dirty="0">
                <a:latin typeface="Arial" panose="020B0604020202020204" pitchFamily="34" charset="0"/>
                <a:cs typeface="Arial" panose="020B0604020202020204" pitchFamily="34" charset="0"/>
                <a:sym typeface="+mn-lt"/>
              </a:rPr>
              <a:t> Introduction</a:t>
            </a:r>
          </a:p>
        </p:txBody>
      </p:sp>
      <p:sp>
        <p:nvSpPr>
          <p:cNvPr id="7" name="矩形 6">
            <a:extLst>
              <a:ext uri="{FF2B5EF4-FFF2-40B4-BE49-F238E27FC236}">
                <a16:creationId xmlns:a16="http://schemas.microsoft.com/office/drawing/2014/main" id="{6E79FAEC-CD4A-4EF8-A5CD-FF128E4549BF}"/>
              </a:ext>
            </a:extLst>
          </p:cNvPr>
          <p:cNvSpPr/>
          <p:nvPr/>
        </p:nvSpPr>
        <p:spPr>
          <a:xfrm>
            <a:off x="323394" y="4043999"/>
            <a:ext cx="8507037" cy="1240276"/>
          </a:xfrm>
          <a:prstGeom prst="rect">
            <a:avLst/>
          </a:prstGeom>
        </p:spPr>
        <p:txBody>
          <a:bodyPr wrap="square">
            <a:spAutoFit/>
          </a:bodyPr>
          <a:lstStyle/>
          <a:p>
            <a:pPr>
              <a:lnSpc>
                <a:spcPct val="120000"/>
              </a:lnSpc>
            </a:pPr>
            <a:r>
              <a:rPr lang="en-US" altLang="zh-CN" sz="2400" dirty="0">
                <a:latin typeface="Arial" panose="020B0604020202020204" pitchFamily="34" charset="0"/>
                <a:ea typeface="宋体" panose="02010600030101010101" pitchFamily="2" charset="-122"/>
                <a:cs typeface="Arial" panose="020B0604020202020204" pitchFamily="34" charset="0"/>
              </a:rPr>
              <a:t>Research question</a:t>
            </a:r>
          </a:p>
          <a:p>
            <a:pPr marL="457200" indent="-457200">
              <a:lnSpc>
                <a:spcPct val="120000"/>
              </a:lnSpc>
              <a:buFontTx/>
              <a:buAutoNum type="arabicPeriod"/>
            </a:pPr>
            <a:r>
              <a:rPr lang="en-US" altLang="zh-CN" sz="2000" dirty="0">
                <a:latin typeface="Arial" panose="020B0604020202020204" pitchFamily="34" charset="0"/>
                <a:ea typeface="宋体" panose="02010600030101010101" pitchFamily="2" charset="-122"/>
                <a:cs typeface="Arial" panose="020B0604020202020204" pitchFamily="34" charset="0"/>
              </a:rPr>
              <a:t>Is lottery anomaly the cause of beta anomaly?</a:t>
            </a:r>
          </a:p>
          <a:p>
            <a:pPr marL="457200" indent="-457200">
              <a:lnSpc>
                <a:spcPct val="120000"/>
              </a:lnSpc>
              <a:buFontTx/>
              <a:buAutoNum type="arabicPeriod"/>
            </a:pPr>
            <a:endParaRPr lang="en-US" altLang="zh-CN" sz="2000" dirty="0">
              <a:latin typeface="Arial" panose="020B0604020202020204" pitchFamily="34" charset="0"/>
              <a:ea typeface="宋体" panose="02010600030101010101" pitchFamily="2" charset="-122"/>
              <a:cs typeface="Arial" panose="020B0604020202020204" pitchFamily="34" charset="0"/>
            </a:endParaRPr>
          </a:p>
        </p:txBody>
      </p:sp>
      <p:sp>
        <p:nvSpPr>
          <p:cNvPr id="4" name="矩形 3">
            <a:extLst>
              <a:ext uri="{FF2B5EF4-FFF2-40B4-BE49-F238E27FC236}">
                <a16:creationId xmlns:a16="http://schemas.microsoft.com/office/drawing/2014/main" id="{5BC399D4-441C-41D7-B711-A4BA3BDCD89F}"/>
              </a:ext>
            </a:extLst>
          </p:cNvPr>
          <p:cNvSpPr/>
          <p:nvPr/>
        </p:nvSpPr>
        <p:spPr>
          <a:xfrm>
            <a:off x="6886912" y="5024728"/>
            <a:ext cx="1199475" cy="427746"/>
          </a:xfrm>
          <a:prstGeom prst="rect">
            <a:avLst/>
          </a:prstGeom>
        </p:spPr>
        <p:txBody>
          <a:bodyPr wrap="square">
            <a:spAutoFit/>
          </a:bodyPr>
          <a:lstStyle/>
          <a:p>
            <a:pPr>
              <a:lnSpc>
                <a:spcPct val="120000"/>
              </a:lnSpc>
            </a:pPr>
            <a:r>
              <a:rPr lang="en-US" altLang="zh-CN" sz="2000" dirty="0">
                <a:latin typeface="Arial" panose="020B0604020202020204" pitchFamily="34" charset="0"/>
                <a:ea typeface="宋体" panose="02010600030101010101" pitchFamily="2" charset="-122"/>
                <a:cs typeface="Arial" panose="020B0604020202020204" pitchFamily="34" charset="0"/>
              </a:rPr>
              <a:t>Yes</a:t>
            </a:r>
          </a:p>
        </p:txBody>
      </p:sp>
    </p:spTree>
    <p:extLst>
      <p:ext uri="{BB962C8B-B14F-4D97-AF65-F5344CB8AC3E}">
        <p14:creationId xmlns:p14="http://schemas.microsoft.com/office/powerpoint/2010/main" val="838969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2021/3/4</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5</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207984" y="275689"/>
            <a:ext cx="7886700" cy="6627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dirty="0">
                <a:latin typeface="Arial" panose="020B0604020202020204" pitchFamily="34" charset="0"/>
                <a:cs typeface="Arial" panose="020B0604020202020204" pitchFamily="34" charset="0"/>
              </a:rPr>
              <a:t>1.</a:t>
            </a:r>
            <a:r>
              <a:rPr lang="en-US" altLang="zh-CN" sz="2800" dirty="0">
                <a:latin typeface="Arial" panose="020B0604020202020204" pitchFamily="34" charset="0"/>
                <a:cs typeface="Arial" panose="020B0604020202020204" pitchFamily="34" charset="0"/>
                <a:sym typeface="+mn-lt"/>
              </a:rPr>
              <a:t> Introduction</a:t>
            </a:r>
          </a:p>
        </p:txBody>
      </p:sp>
      <p:sp>
        <p:nvSpPr>
          <p:cNvPr id="7" name="矩形 6">
            <a:extLst>
              <a:ext uri="{FF2B5EF4-FFF2-40B4-BE49-F238E27FC236}">
                <a16:creationId xmlns:a16="http://schemas.microsoft.com/office/drawing/2014/main" id="{6E79FAEC-CD4A-4EF8-A5CD-FF128E4549BF}"/>
              </a:ext>
            </a:extLst>
          </p:cNvPr>
          <p:cNvSpPr/>
          <p:nvPr/>
        </p:nvSpPr>
        <p:spPr>
          <a:xfrm>
            <a:off x="207984" y="1053424"/>
            <a:ext cx="8728031" cy="4564263"/>
          </a:xfrm>
          <a:prstGeom prst="rect">
            <a:avLst/>
          </a:prstGeom>
        </p:spPr>
        <p:txBody>
          <a:bodyPr wrap="square">
            <a:spAutoFit/>
          </a:bodyPr>
          <a:lstStyle/>
          <a:p>
            <a:pPr>
              <a:lnSpc>
                <a:spcPct val="120000"/>
              </a:lnSpc>
            </a:pPr>
            <a:r>
              <a:rPr lang="en-US" altLang="zh-CN" sz="2400" dirty="0">
                <a:latin typeface="Arial" panose="020B0604020202020204" pitchFamily="34" charset="0"/>
                <a:ea typeface="宋体" panose="02010600030101010101" pitchFamily="2" charset="-122"/>
                <a:cs typeface="Arial" panose="020B0604020202020204" pitchFamily="34" charset="0"/>
              </a:rPr>
              <a:t>Research Contents</a:t>
            </a:r>
          </a:p>
          <a:p>
            <a:pPr marL="457200" indent="-457200">
              <a:lnSpc>
                <a:spcPct val="120000"/>
              </a:lnSpc>
              <a:buFontTx/>
              <a:buAutoNum type="arabicPeriod"/>
            </a:pPr>
            <a:r>
              <a:rPr lang="en-US" altLang="zh-CN" sz="2000" dirty="0">
                <a:latin typeface="Arial" panose="020B0604020202020204" pitchFamily="34" charset="0"/>
                <a:ea typeface="宋体" panose="02010600030101010101" pitchFamily="2" charset="-122"/>
                <a:cs typeface="Arial" panose="020B0604020202020204" pitchFamily="34" charset="0"/>
              </a:rPr>
              <a:t>We demonstrate that the returns associated with the beta anomaly are no longer apparent after controlling for lottery demand.</a:t>
            </a:r>
          </a:p>
          <a:p>
            <a:pPr marL="457200" indent="-457200">
              <a:lnSpc>
                <a:spcPct val="120000"/>
              </a:lnSpc>
              <a:buFontTx/>
              <a:buAutoNum type="arabicPeriod"/>
            </a:pPr>
            <a:endParaRPr lang="en-US" altLang="zh-CN" sz="2000" dirty="0">
              <a:latin typeface="Arial" panose="020B0604020202020204" pitchFamily="34" charset="0"/>
              <a:ea typeface="宋体" panose="02010600030101010101" pitchFamily="2" charset="-122"/>
              <a:cs typeface="Arial" panose="020B0604020202020204" pitchFamily="34" charset="0"/>
            </a:endParaRPr>
          </a:p>
          <a:p>
            <a:pPr marL="457200" indent="-457200">
              <a:lnSpc>
                <a:spcPct val="120000"/>
              </a:lnSpc>
              <a:buFontTx/>
              <a:buAutoNum type="arabicPeriod"/>
            </a:pPr>
            <a:r>
              <a:rPr lang="en-US" altLang="zh-CN" sz="2000" dirty="0">
                <a:latin typeface="Arial" panose="020B0604020202020204" pitchFamily="34" charset="0"/>
                <a:ea typeface="宋体" panose="02010600030101010101" pitchFamily="2" charset="-122"/>
                <a:cs typeface="Arial" panose="020B0604020202020204" pitchFamily="34" charset="0"/>
              </a:rPr>
              <a:t>FM  regressions indicate a positive and significant relation between beta and stock returns when MAX is included in the regression specification.</a:t>
            </a:r>
          </a:p>
          <a:p>
            <a:pPr marL="457200" indent="-457200">
              <a:lnSpc>
                <a:spcPct val="120000"/>
              </a:lnSpc>
              <a:buFontTx/>
              <a:buAutoNum type="arabicPeriod"/>
            </a:pPr>
            <a:endParaRPr lang="en-US" altLang="zh-CN" sz="2000" dirty="0">
              <a:latin typeface="Arial" panose="020B0604020202020204" pitchFamily="34" charset="0"/>
              <a:ea typeface="宋体" panose="02010600030101010101" pitchFamily="2" charset="-122"/>
              <a:cs typeface="Arial" panose="020B0604020202020204" pitchFamily="34" charset="0"/>
            </a:endParaRPr>
          </a:p>
          <a:p>
            <a:pPr marL="457200" indent="-457200">
              <a:lnSpc>
                <a:spcPct val="120000"/>
              </a:lnSpc>
              <a:buFontTx/>
              <a:buAutoNum type="arabicPeriod"/>
            </a:pPr>
            <a:r>
              <a:rPr lang="en-US" altLang="zh-CN" sz="2000" dirty="0">
                <a:latin typeface="Arial" panose="020B0604020202020204" pitchFamily="34" charset="0"/>
                <a:ea typeface="宋体" panose="02010600030101010101" pitchFamily="2" charset="-122"/>
                <a:cs typeface="Arial" panose="020B0604020202020204" pitchFamily="34" charset="0"/>
              </a:rPr>
              <a:t>We then generate a factor, FMAX, designed to capture the returns associated with lottery demand. The abnormal returns of the high–low beta portfolio are insignificant when FMAX is included in the factor model.</a:t>
            </a:r>
          </a:p>
        </p:txBody>
      </p:sp>
    </p:spTree>
    <p:extLst>
      <p:ext uri="{BB962C8B-B14F-4D97-AF65-F5344CB8AC3E}">
        <p14:creationId xmlns:p14="http://schemas.microsoft.com/office/powerpoint/2010/main" val="3407529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2021/3/4</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6</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207984" y="275689"/>
            <a:ext cx="7886700" cy="6627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dirty="0">
                <a:latin typeface="Arial" panose="020B0604020202020204" pitchFamily="34" charset="0"/>
                <a:cs typeface="Arial" panose="020B0604020202020204" pitchFamily="34" charset="0"/>
              </a:rPr>
              <a:t>1.</a:t>
            </a:r>
            <a:r>
              <a:rPr lang="en-US" altLang="zh-CN" sz="2800" dirty="0">
                <a:latin typeface="Arial" panose="020B0604020202020204" pitchFamily="34" charset="0"/>
                <a:cs typeface="Arial" panose="020B0604020202020204" pitchFamily="34" charset="0"/>
                <a:sym typeface="+mn-lt"/>
              </a:rPr>
              <a:t> Introduction</a:t>
            </a:r>
          </a:p>
        </p:txBody>
      </p:sp>
      <p:sp>
        <p:nvSpPr>
          <p:cNvPr id="7" name="矩形 6">
            <a:extLst>
              <a:ext uri="{FF2B5EF4-FFF2-40B4-BE49-F238E27FC236}">
                <a16:creationId xmlns:a16="http://schemas.microsoft.com/office/drawing/2014/main" id="{6E79FAEC-CD4A-4EF8-A5CD-FF128E4549BF}"/>
              </a:ext>
            </a:extLst>
          </p:cNvPr>
          <p:cNvSpPr/>
          <p:nvPr/>
        </p:nvSpPr>
        <p:spPr>
          <a:xfrm>
            <a:off x="103992" y="1049218"/>
            <a:ext cx="8936016" cy="3086935"/>
          </a:xfrm>
          <a:prstGeom prst="rect">
            <a:avLst/>
          </a:prstGeom>
        </p:spPr>
        <p:txBody>
          <a:bodyPr wrap="square">
            <a:spAutoFit/>
          </a:bodyPr>
          <a:lstStyle/>
          <a:p>
            <a:pPr>
              <a:lnSpc>
                <a:spcPct val="120000"/>
              </a:lnSpc>
            </a:pPr>
            <a:r>
              <a:rPr lang="en-US" altLang="zh-CN" sz="2400" dirty="0">
                <a:latin typeface="Arial" panose="020B0604020202020204" pitchFamily="34" charset="0"/>
                <a:ea typeface="宋体" panose="02010600030101010101" pitchFamily="2" charset="-122"/>
                <a:cs typeface="Arial" panose="020B0604020202020204" pitchFamily="34" charset="0"/>
              </a:rPr>
              <a:t>Related researches</a:t>
            </a:r>
          </a:p>
          <a:p>
            <a:pPr marL="457200" indent="-457200">
              <a:lnSpc>
                <a:spcPct val="120000"/>
              </a:lnSpc>
              <a:buFontTx/>
              <a:buAutoNum type="arabicPeriod"/>
            </a:pPr>
            <a:r>
              <a:rPr lang="en-US" altLang="zh-CN" sz="2000" dirty="0">
                <a:latin typeface="Arial" panose="020B0604020202020204" pitchFamily="34" charset="0"/>
                <a:ea typeface="宋体" panose="02010600030101010101" pitchFamily="2" charset="-122"/>
                <a:cs typeface="Arial" panose="020B0604020202020204" pitchFamily="34" charset="0"/>
              </a:rPr>
              <a:t>As discussed by Kumar (2009) and Bali et al. (2011) lottery investors generate demand for stocks with high probabilities of large short-term up moves in the stock price.</a:t>
            </a:r>
          </a:p>
          <a:p>
            <a:pPr marL="457200" indent="-457200">
              <a:lnSpc>
                <a:spcPct val="120000"/>
              </a:lnSpc>
              <a:buFontTx/>
              <a:buAutoNum type="arabicPeriod"/>
            </a:pPr>
            <a:endParaRPr lang="en-US" altLang="zh-CN" sz="2000" dirty="0">
              <a:latin typeface="Arial" panose="020B0604020202020204" pitchFamily="34" charset="0"/>
              <a:ea typeface="宋体" panose="02010600030101010101" pitchFamily="2" charset="-122"/>
              <a:cs typeface="Arial" panose="020B0604020202020204" pitchFamily="34" charset="0"/>
            </a:endParaRPr>
          </a:p>
          <a:p>
            <a:pPr marL="457200" indent="-457200">
              <a:lnSpc>
                <a:spcPct val="120000"/>
              </a:lnSpc>
              <a:buFontTx/>
              <a:buAutoNum type="arabicPeriod"/>
            </a:pPr>
            <a:r>
              <a:rPr lang="en-US" altLang="zh-CN" sz="2000" dirty="0">
                <a:latin typeface="Arial" panose="020B0604020202020204" pitchFamily="34" charset="0"/>
                <a:ea typeface="宋体" panose="02010600030101010101" pitchFamily="2" charset="-122"/>
                <a:cs typeface="Arial" panose="020B0604020202020204" pitchFamily="34" charset="0"/>
              </a:rPr>
              <a:t>Kumar and Lee (2006) and Han and Kumar (2013) supported by our results, the lottery demand phenomenon is attributable to individual, not institutional, investors.</a:t>
            </a:r>
          </a:p>
        </p:txBody>
      </p:sp>
    </p:spTree>
    <p:extLst>
      <p:ext uri="{BB962C8B-B14F-4D97-AF65-F5344CB8AC3E}">
        <p14:creationId xmlns:p14="http://schemas.microsoft.com/office/powerpoint/2010/main" val="763696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2021/3/4</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7</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207984" y="275689"/>
            <a:ext cx="7886700" cy="6627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dirty="0">
                <a:latin typeface="Arial" panose="020B0604020202020204" pitchFamily="34" charset="0"/>
                <a:cs typeface="Arial" panose="020B0604020202020204" pitchFamily="34" charset="0"/>
              </a:rPr>
              <a:t>1.</a:t>
            </a:r>
            <a:r>
              <a:rPr lang="en-US" altLang="zh-CN" sz="2800" dirty="0">
                <a:latin typeface="Arial" panose="020B0604020202020204" pitchFamily="34" charset="0"/>
                <a:cs typeface="Arial" panose="020B0604020202020204" pitchFamily="34" charset="0"/>
                <a:sym typeface="+mn-lt"/>
              </a:rPr>
              <a:t> Introduction</a:t>
            </a:r>
          </a:p>
        </p:txBody>
      </p:sp>
      <p:sp>
        <p:nvSpPr>
          <p:cNvPr id="7" name="矩形 6">
            <a:extLst>
              <a:ext uri="{FF2B5EF4-FFF2-40B4-BE49-F238E27FC236}">
                <a16:creationId xmlns:a16="http://schemas.microsoft.com/office/drawing/2014/main" id="{6E79FAEC-CD4A-4EF8-A5CD-FF128E4549BF}"/>
              </a:ext>
            </a:extLst>
          </p:cNvPr>
          <p:cNvSpPr/>
          <p:nvPr/>
        </p:nvSpPr>
        <p:spPr>
          <a:xfrm>
            <a:off x="207984" y="1053424"/>
            <a:ext cx="8728031" cy="1609608"/>
          </a:xfrm>
          <a:prstGeom prst="rect">
            <a:avLst/>
          </a:prstGeom>
        </p:spPr>
        <p:txBody>
          <a:bodyPr wrap="square">
            <a:spAutoFit/>
          </a:bodyPr>
          <a:lstStyle/>
          <a:p>
            <a:pPr>
              <a:lnSpc>
                <a:spcPct val="120000"/>
              </a:lnSpc>
            </a:pPr>
            <a:r>
              <a:rPr lang="en-US" altLang="zh-CN" sz="2400" dirty="0">
                <a:latin typeface="Arial" panose="020B0604020202020204" pitchFamily="34" charset="0"/>
                <a:ea typeface="宋体" panose="02010600030101010101" pitchFamily="2" charset="-122"/>
                <a:cs typeface="Arial" panose="020B0604020202020204" pitchFamily="34" charset="0"/>
              </a:rPr>
              <a:t>Contribution </a:t>
            </a:r>
          </a:p>
          <a:p>
            <a:pPr marL="457200" indent="-457200">
              <a:lnSpc>
                <a:spcPct val="120000"/>
              </a:lnSpc>
              <a:buFontTx/>
              <a:buAutoNum type="arabicPeriod"/>
            </a:pPr>
            <a:r>
              <a:rPr lang="en-US" altLang="zh-CN" sz="2000" dirty="0">
                <a:latin typeface="Arial" panose="020B0604020202020204" pitchFamily="34" charset="0"/>
                <a:ea typeface="宋体" panose="02010600030101010101" pitchFamily="2" charset="-122"/>
                <a:cs typeface="Arial" panose="020B0604020202020204" pitchFamily="34" charset="0"/>
              </a:rPr>
              <a:t>In this article, we propose that demand for lottery-like stocks plays an important role in explaining the beta anomaly and enrich the research on investor behavior.</a:t>
            </a:r>
          </a:p>
        </p:txBody>
      </p:sp>
    </p:spTree>
    <p:extLst>
      <p:ext uri="{BB962C8B-B14F-4D97-AF65-F5344CB8AC3E}">
        <p14:creationId xmlns:p14="http://schemas.microsoft.com/office/powerpoint/2010/main" val="2636103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2021/3/4</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8</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207984" y="275689"/>
            <a:ext cx="7886700" cy="6627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dirty="0">
                <a:latin typeface="Arial" panose="020B0604020202020204" pitchFamily="34" charset="0"/>
                <a:cs typeface="Arial" panose="020B0604020202020204" pitchFamily="34" charset="0"/>
              </a:rPr>
              <a:t>2.</a:t>
            </a:r>
            <a:r>
              <a:rPr lang="en-US" altLang="zh-CN" sz="2800" dirty="0">
                <a:latin typeface="Arial" panose="020B0604020202020204" pitchFamily="34" charset="0"/>
                <a:cs typeface="Arial" panose="020B0604020202020204" pitchFamily="34" charset="0"/>
                <a:sym typeface="+mn-lt"/>
              </a:rPr>
              <a:t> Research design: Variable</a:t>
            </a:r>
          </a:p>
        </p:txBody>
      </p:sp>
      <p:sp>
        <p:nvSpPr>
          <p:cNvPr id="12" name="文本框 11">
            <a:extLst>
              <a:ext uri="{FF2B5EF4-FFF2-40B4-BE49-F238E27FC236}">
                <a16:creationId xmlns:a16="http://schemas.microsoft.com/office/drawing/2014/main" id="{6288606C-405C-4427-BC4E-4D021C440EC6}"/>
              </a:ext>
            </a:extLst>
          </p:cNvPr>
          <p:cNvSpPr txBox="1"/>
          <p:nvPr/>
        </p:nvSpPr>
        <p:spPr>
          <a:xfrm>
            <a:off x="356729" y="1139032"/>
            <a:ext cx="8432164" cy="1938992"/>
          </a:xfrm>
          <a:prstGeom prst="rect">
            <a:avLst/>
          </a:prstGeom>
          <a:noFill/>
        </p:spPr>
        <p:txBody>
          <a:bodyPr wrap="square">
            <a:spAutoFit/>
          </a:bodyPr>
          <a:lstStyle/>
          <a:p>
            <a:r>
              <a:rPr lang="en-US" altLang="zh-CN" sz="2000" dirty="0">
                <a:latin typeface="Arial" panose="020B0604020202020204" pitchFamily="34" charset="0"/>
                <a:cs typeface="Arial" panose="020B0604020202020204" pitchFamily="34" charset="0"/>
              </a:rPr>
              <a:t>Market beta (β): the slope coefficient from a regression of excess stock returns on excess market returns using daily returns from the 12-month period up to and including month t.</a:t>
            </a:r>
          </a:p>
          <a:p>
            <a:endParaRPr lang="en-US" altLang="zh-CN" sz="2000" dirty="0">
              <a:latin typeface="Arial" panose="020B0604020202020204" pitchFamily="34" charset="0"/>
              <a:cs typeface="Arial" panose="020B0604020202020204" pitchFamily="34" charset="0"/>
            </a:endParaRPr>
          </a:p>
          <a:p>
            <a:r>
              <a:rPr lang="en-US" altLang="zh-CN" sz="2000" dirty="0">
                <a:latin typeface="Arial" panose="020B0604020202020204" pitchFamily="34" charset="0"/>
                <a:cs typeface="Arial" panose="020B0604020202020204" pitchFamily="34" charset="0"/>
              </a:rPr>
              <a:t>MAX: the average of the 5 highest daily returns of the stock during the given month t.</a:t>
            </a:r>
          </a:p>
        </p:txBody>
      </p:sp>
    </p:spTree>
    <p:extLst>
      <p:ext uri="{BB962C8B-B14F-4D97-AF65-F5344CB8AC3E}">
        <p14:creationId xmlns:p14="http://schemas.microsoft.com/office/powerpoint/2010/main" val="2198542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2021/3/4</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9</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207984" y="275689"/>
            <a:ext cx="7886700" cy="6627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dirty="0">
                <a:latin typeface="Arial" panose="020B0604020202020204" pitchFamily="34" charset="0"/>
                <a:cs typeface="Arial" panose="020B0604020202020204" pitchFamily="34" charset="0"/>
              </a:rPr>
              <a:t>2.</a:t>
            </a:r>
            <a:r>
              <a:rPr lang="en-US" altLang="zh-CN" sz="2800" dirty="0">
                <a:latin typeface="Arial" panose="020B0604020202020204" pitchFamily="34" charset="0"/>
                <a:cs typeface="Arial" panose="020B0604020202020204" pitchFamily="34" charset="0"/>
                <a:sym typeface="+mn-lt"/>
              </a:rPr>
              <a:t> Research design: Data and method</a:t>
            </a:r>
          </a:p>
        </p:txBody>
      </p:sp>
      <p:sp>
        <p:nvSpPr>
          <p:cNvPr id="4" name="矩形 3">
            <a:extLst>
              <a:ext uri="{FF2B5EF4-FFF2-40B4-BE49-F238E27FC236}">
                <a16:creationId xmlns:a16="http://schemas.microsoft.com/office/drawing/2014/main" id="{069DA911-3344-4351-B734-57A163C81A42}"/>
              </a:ext>
            </a:extLst>
          </p:cNvPr>
          <p:cNvSpPr/>
          <p:nvPr/>
        </p:nvSpPr>
        <p:spPr>
          <a:xfrm>
            <a:off x="207984" y="1053424"/>
            <a:ext cx="8728031" cy="1938992"/>
          </a:xfrm>
          <a:prstGeom prst="rect">
            <a:avLst/>
          </a:prstGeom>
        </p:spPr>
        <p:txBody>
          <a:bodyPr wrap="square">
            <a:spAutoFit/>
          </a:bodyPr>
          <a:lstStyle/>
          <a:p>
            <a:r>
              <a:rPr lang="en-US" altLang="zh-CN" sz="2000" dirty="0">
                <a:latin typeface="Arial" panose="020B0604020202020204" pitchFamily="34" charset="0"/>
                <a:cs typeface="Arial" panose="020B0604020202020204" pitchFamily="34" charset="0"/>
              </a:rPr>
              <a:t>Data Source</a:t>
            </a:r>
            <a:r>
              <a:rPr lang="zh-CN" altLang="en-US" sz="2000" dirty="0">
                <a:latin typeface="Arial" panose="020B0604020202020204" pitchFamily="34" charset="0"/>
                <a:cs typeface="Arial" panose="020B0604020202020204" pitchFamily="34" charset="0"/>
              </a:rPr>
              <a:t>：</a:t>
            </a:r>
            <a:r>
              <a:rPr lang="en-US" altLang="zh-CN" sz="2000" dirty="0" err="1">
                <a:latin typeface="Arial" panose="020B0604020202020204" pitchFamily="34" charset="0"/>
                <a:cs typeface="Arial" panose="020B0604020202020204" pitchFamily="34" charset="0"/>
              </a:rPr>
              <a:t>Compustat</a:t>
            </a:r>
            <a:r>
              <a:rPr lang="zh-CN" altLang="en-US" sz="2000" dirty="0">
                <a:latin typeface="Arial" panose="020B0604020202020204" pitchFamily="34" charset="0"/>
                <a:cs typeface="Arial" panose="020B0604020202020204" pitchFamily="34" charset="0"/>
              </a:rPr>
              <a:t>、</a:t>
            </a:r>
            <a:r>
              <a:rPr lang="en-US" altLang="zh-CN" sz="2000" dirty="0">
                <a:latin typeface="Arial" panose="020B0604020202020204" pitchFamily="34" charset="0"/>
                <a:cs typeface="Arial" panose="020B0604020202020204" pitchFamily="34" charset="0"/>
              </a:rPr>
              <a:t>CRSP</a:t>
            </a:r>
            <a:r>
              <a:rPr lang="zh-CN" altLang="en-US" sz="2000" dirty="0">
                <a:latin typeface="Arial" panose="020B0604020202020204" pitchFamily="34" charset="0"/>
                <a:cs typeface="Arial" panose="020B0604020202020204" pitchFamily="34" charset="0"/>
              </a:rPr>
              <a:t>、</a:t>
            </a:r>
            <a:r>
              <a:rPr lang="en-US" altLang="zh-CN" sz="2000" dirty="0">
                <a:latin typeface="Arial" panose="020B0604020202020204" pitchFamily="34" charset="0"/>
                <a:cs typeface="Arial" panose="020B0604020202020204" pitchFamily="34" charset="0"/>
              </a:rPr>
              <a:t>Thomson Reuters Institutional Holdings</a:t>
            </a:r>
          </a:p>
          <a:p>
            <a:endParaRPr lang="en-US" altLang="zh-CN" sz="2000" dirty="0">
              <a:latin typeface="Arial" panose="020B0604020202020204" pitchFamily="34" charset="0"/>
              <a:cs typeface="Arial" panose="020B0604020202020204" pitchFamily="34" charset="0"/>
            </a:endParaRPr>
          </a:p>
          <a:p>
            <a:r>
              <a:rPr lang="en-US" altLang="zh-CN" sz="2000" dirty="0">
                <a:latin typeface="Arial" panose="020B0604020202020204" pitchFamily="34" charset="0"/>
                <a:cs typeface="Arial" panose="020B0604020202020204" pitchFamily="34" charset="0"/>
              </a:rPr>
              <a:t>Period</a:t>
            </a:r>
            <a:r>
              <a:rPr lang="zh-CN" altLang="en-US" sz="2000" dirty="0">
                <a:latin typeface="Arial" panose="020B0604020202020204" pitchFamily="34" charset="0"/>
                <a:cs typeface="Arial" panose="020B0604020202020204" pitchFamily="34" charset="0"/>
              </a:rPr>
              <a:t>：</a:t>
            </a:r>
            <a:r>
              <a:rPr lang="en-US" altLang="zh-CN" sz="2000" dirty="0">
                <a:latin typeface="Arial" panose="020B0604020202020204" pitchFamily="34" charset="0"/>
                <a:cs typeface="Arial" panose="020B0604020202020204" pitchFamily="34" charset="0"/>
              </a:rPr>
              <a:t> 1963.06 to 2012.12.</a:t>
            </a:r>
          </a:p>
          <a:p>
            <a:endParaRPr lang="en-US" altLang="zh-CN" sz="2000" dirty="0">
              <a:latin typeface="Arial" panose="020B0604020202020204" pitchFamily="34" charset="0"/>
              <a:cs typeface="Arial" panose="020B0604020202020204" pitchFamily="34" charset="0"/>
            </a:endParaRPr>
          </a:p>
          <a:p>
            <a:r>
              <a:rPr lang="en-US" altLang="zh-CN" sz="2000" dirty="0">
                <a:latin typeface="Arial" panose="020B0604020202020204" pitchFamily="34" charset="0"/>
                <a:cs typeface="Arial" panose="020B0604020202020204" pitchFamily="34" charset="0"/>
              </a:rPr>
              <a:t>Sample: All New York Stock Exchange (NYSE), American Stock Exchange (Amex), and Nasdaq. We exclude stocks with a share price below $5.</a:t>
            </a:r>
          </a:p>
        </p:txBody>
      </p:sp>
      <p:sp>
        <p:nvSpPr>
          <p:cNvPr id="7" name="矩形 6">
            <a:extLst>
              <a:ext uri="{FF2B5EF4-FFF2-40B4-BE49-F238E27FC236}">
                <a16:creationId xmlns:a16="http://schemas.microsoft.com/office/drawing/2014/main" id="{0D8CFB57-C1CE-43A7-923D-4B8AD4426A3C}"/>
              </a:ext>
            </a:extLst>
          </p:cNvPr>
          <p:cNvSpPr/>
          <p:nvPr/>
        </p:nvSpPr>
        <p:spPr>
          <a:xfrm>
            <a:off x="509996" y="4373428"/>
            <a:ext cx="4352108" cy="1569660"/>
          </a:xfrm>
          <a:prstGeom prst="rect">
            <a:avLst/>
          </a:prstGeom>
        </p:spPr>
        <p:txBody>
          <a:bodyPr wrap="square">
            <a:spAutoFit/>
          </a:bodyPr>
          <a:lstStyle/>
          <a:p>
            <a:r>
              <a:rPr lang="en-US" altLang="zh-CN" sz="2400" dirty="0">
                <a:latin typeface="Arial" panose="020B0604020202020204" pitchFamily="34" charset="0"/>
                <a:cs typeface="Arial" panose="020B0604020202020204" pitchFamily="34" charset="0"/>
                <a:sym typeface="+mn-lt"/>
              </a:rPr>
              <a:t>Method:</a:t>
            </a:r>
          </a:p>
          <a:p>
            <a:r>
              <a:rPr lang="en-US" altLang="zh-CN" sz="2400" dirty="0">
                <a:latin typeface="Times New Roman" panose="02020603050405020304" pitchFamily="18" charset="0"/>
                <a:cs typeface="Times New Roman" panose="02020603050405020304" pitchFamily="18" charset="0"/>
              </a:rPr>
              <a:t>Univariate portfolio analysis </a:t>
            </a:r>
          </a:p>
          <a:p>
            <a:r>
              <a:rPr lang="en-US" altLang="zh-CN" sz="2400" dirty="0">
                <a:latin typeface="Times New Roman" panose="02020603050405020304" pitchFamily="18" charset="0"/>
                <a:cs typeface="Times New Roman" panose="02020603050405020304" pitchFamily="18" charset="0"/>
              </a:rPr>
              <a:t>Bivariate portfolio analysis</a:t>
            </a:r>
          </a:p>
          <a:p>
            <a:r>
              <a:rPr lang="en-US" altLang="zh-CN" sz="2400" dirty="0" err="1">
                <a:latin typeface="Times New Roman" panose="02020603050405020304" pitchFamily="18" charset="0"/>
                <a:cs typeface="Times New Roman" panose="02020603050405020304" pitchFamily="18" charset="0"/>
              </a:rPr>
              <a:t>Fama-MacBeth</a:t>
            </a:r>
            <a:r>
              <a:rPr lang="en-US" altLang="zh-CN" sz="2400" dirty="0">
                <a:latin typeface="Times New Roman" panose="02020603050405020304" pitchFamily="18" charset="0"/>
                <a:cs typeface="Times New Roman" panose="02020603050405020304" pitchFamily="18" charset="0"/>
              </a:rPr>
              <a:t> regressions</a:t>
            </a:r>
          </a:p>
        </p:txBody>
      </p:sp>
    </p:spTree>
    <p:extLst>
      <p:ext uri="{BB962C8B-B14F-4D97-AF65-F5344CB8AC3E}">
        <p14:creationId xmlns:p14="http://schemas.microsoft.com/office/powerpoint/2010/main" val="1086805589"/>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dirty="0"/>
        </a:defPPr>
      </a:lstStyle>
      <a:style>
        <a:lnRef idx="1">
          <a:schemeClr val="dk1"/>
        </a:lnRef>
        <a:fillRef idx="0">
          <a:schemeClr val="dk1"/>
        </a:fillRef>
        <a:effectRef idx="0">
          <a:schemeClr val="dk1"/>
        </a:effectRef>
        <a:fontRef idx="minor">
          <a:schemeClr val="tx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6207</TotalTime>
  <Words>1857</Words>
  <Application>Microsoft Office PowerPoint</Application>
  <PresentationFormat>全屏显示(4:3)</PresentationFormat>
  <Paragraphs>265</Paragraphs>
  <Slides>36</Slides>
  <Notes>32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36</vt:i4>
      </vt:variant>
    </vt:vector>
  </HeadingPairs>
  <TitlesOfParts>
    <vt:vector size="44" baseType="lpstr">
      <vt:lpstr>等线</vt:lpstr>
      <vt:lpstr>黑体</vt:lpstr>
      <vt:lpstr>Arial</vt:lpstr>
      <vt:lpstr>Calibri</vt:lpstr>
      <vt:lpstr>Calibri Light</vt:lpstr>
      <vt:lpstr>Cambria Math</vt:lpstr>
      <vt:lpstr>Times New Roman</vt:lpstr>
      <vt:lpstr>Office 主题​​</vt:lpstr>
      <vt:lpstr>PowerPoint 演示文稿</vt:lpstr>
      <vt:lpstr>Outline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Outline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 shuo</dc:creator>
  <cp:lastModifiedBy>wang shuo</cp:lastModifiedBy>
  <cp:revision>2421</cp:revision>
  <dcterms:created xsi:type="dcterms:W3CDTF">2019-09-24T13:17:14Z</dcterms:created>
  <dcterms:modified xsi:type="dcterms:W3CDTF">2021-03-04T02:25:01Z</dcterms:modified>
</cp:coreProperties>
</file>