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09" r:id="rId4"/>
    <p:sldId id="428" r:id="rId5"/>
    <p:sldId id="429" r:id="rId6"/>
    <p:sldId id="430" r:id="rId7"/>
    <p:sldId id="448" r:id="rId8"/>
    <p:sldId id="431" r:id="rId9"/>
    <p:sldId id="432" r:id="rId10"/>
    <p:sldId id="433" r:id="rId11"/>
    <p:sldId id="420" r:id="rId12"/>
    <p:sldId id="434" r:id="rId13"/>
    <p:sldId id="444" r:id="rId14"/>
    <p:sldId id="452" r:id="rId15"/>
    <p:sldId id="464" r:id="rId16"/>
    <p:sldId id="465" r:id="rId17"/>
    <p:sldId id="412" r:id="rId18"/>
    <p:sldId id="466" r:id="rId19"/>
    <p:sldId id="467" r:id="rId20"/>
    <p:sldId id="443" r:id="rId21"/>
    <p:sldId id="469" r:id="rId22"/>
    <p:sldId id="457" r:id="rId23"/>
    <p:sldId id="471" r:id="rId24"/>
    <p:sldId id="459" r:id="rId25"/>
    <p:sldId id="461" r:id="rId26"/>
    <p:sldId id="4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5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2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6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7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0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97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1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8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8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8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7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2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8D1F-15B4-497B-881E-9B6F50C71945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23B3-725E-4EEC-B2C8-D006E2803B26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023-2B7E-420E-BDBA-163628973ACA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517-3D7A-464B-B0B9-13DCE6FF7158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3F45-7D34-4EC3-8D7A-45F9BE340932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4C0-AA26-46B6-BB7E-02921EEBE817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DC24-211D-425B-B9C7-A1A0DA5AB5C7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524-B29E-440C-ABE6-FCD7A52AC9FA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3F3-B29D-45AE-A276-F60771760B9E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3DA-79CE-480E-AC06-2E814DB23904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DD1B-25A6-46BA-A868-4E119CC4C40E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17D8-C88A-4D25-99A2-F5E956433DA0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86700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Fit the Time Series and Cross-Section of </a:t>
            </a:r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Stock Returns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445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et.al,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Financial Studies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D662-D1D1-46EE-9CED-EDA99E49F9EB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Contribution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AF3-0450-4CCF-8AD1-C9C2F6EFA481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RP-PCA model, which can extract information from both “strong” factors and “weak” factors.</a:t>
            </a:r>
          </a:p>
        </p:txBody>
      </p:sp>
    </p:spTree>
    <p:extLst>
      <p:ext uri="{BB962C8B-B14F-4D97-AF65-F5344CB8AC3E}">
        <p14:creationId xmlns:p14="http://schemas.microsoft.com/office/powerpoint/2010/main" val="355834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7" y="43927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671-69CB-4223-AD23-B1CDA5DBD766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CFD890-E174-40D7-9FF7-740D3C1D8458}"/>
              </a:ext>
            </a:extLst>
          </p:cNvPr>
          <p:cNvGrpSpPr/>
          <p:nvPr/>
        </p:nvGrpSpPr>
        <p:grpSpPr>
          <a:xfrm>
            <a:off x="857839" y="2337545"/>
            <a:ext cx="2396617" cy="1325559"/>
            <a:chOff x="1282044" y="2558871"/>
            <a:chExt cx="810707" cy="4616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FA267-1ACB-4F2C-9640-20D962D338CE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AE8C9D-D25F-4BF3-BC9B-B960D074FA0B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418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 portfolios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or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stocks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AAE20C-06AC-4CA1-B0B8-E7F0C617E1F4}"/>
              </a:ext>
            </a:extLst>
          </p:cNvPr>
          <p:cNvCxnSpPr>
            <a:cxnSpLocks/>
          </p:cNvCxnSpPr>
          <p:nvPr/>
        </p:nvCxnSpPr>
        <p:spPr>
          <a:xfrm flipV="1">
            <a:off x="3254457" y="2640445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6B430A-6121-45BD-B216-A2CE9DA93234}"/>
              </a:ext>
            </a:extLst>
          </p:cNvPr>
          <p:cNvGrpSpPr/>
          <p:nvPr/>
        </p:nvGrpSpPr>
        <p:grpSpPr>
          <a:xfrm>
            <a:off x="4005066" y="2380630"/>
            <a:ext cx="1368212" cy="1095551"/>
            <a:chOff x="1282044" y="2558871"/>
            <a:chExt cx="855375" cy="46166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A74FB4-7EEF-4403-AFE4-F62ACB9663A2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023331-EC6B-48D4-BA6A-39CCBBCC6E6A}"/>
                </a:ext>
              </a:extLst>
            </p:cNvPr>
            <p:cNvSpPr txBox="1"/>
            <p:nvPr/>
          </p:nvSpPr>
          <p:spPr>
            <a:xfrm>
              <a:off x="1326712" y="2598096"/>
              <a:ext cx="810707" cy="8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RP-PCA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8ACC46-2652-4D48-ACC9-E39B21849500}"/>
              </a:ext>
            </a:extLst>
          </p:cNvPr>
          <p:cNvCxnSpPr>
            <a:cxnSpLocks/>
          </p:cNvCxnSpPr>
          <p:nvPr/>
        </p:nvCxnSpPr>
        <p:spPr>
          <a:xfrm flipV="1">
            <a:off x="5284152" y="2933833"/>
            <a:ext cx="546179" cy="1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D815DE-A492-4603-8F5E-E78C47FB2D9B}"/>
              </a:ext>
            </a:extLst>
          </p:cNvPr>
          <p:cNvGrpSpPr/>
          <p:nvPr/>
        </p:nvGrpSpPr>
        <p:grpSpPr>
          <a:xfrm>
            <a:off x="5830332" y="2380632"/>
            <a:ext cx="1215176" cy="1200329"/>
            <a:chOff x="1282044" y="2558871"/>
            <a:chExt cx="810707" cy="50582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6FB186-01CF-4648-8A44-CDCE303AA85D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D2F2A9-D533-4F35-9B9D-D6680557C796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50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FF-3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FF-5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C9E74F6-6150-4D1A-B817-1FD489503C41}"/>
              </a:ext>
            </a:extLst>
          </p:cNvPr>
          <p:cNvSpPr txBox="1"/>
          <p:nvPr/>
        </p:nvSpPr>
        <p:spPr>
          <a:xfrm>
            <a:off x="5291810" y="2287037"/>
            <a:ext cx="65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AD48670-CA2D-41D4-80F8-0398BAC1A6CC}"/>
              </a:ext>
            </a:extLst>
          </p:cNvPr>
          <p:cNvCxnSpPr>
            <a:cxnSpLocks/>
          </p:cNvCxnSpPr>
          <p:nvPr/>
        </p:nvCxnSpPr>
        <p:spPr>
          <a:xfrm flipH="1">
            <a:off x="4551377" y="3496308"/>
            <a:ext cx="20623" cy="86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FD1EC1E-1CF0-4826-9CDA-9C113C05E77A}"/>
              </a:ext>
            </a:extLst>
          </p:cNvPr>
          <p:cNvGrpSpPr/>
          <p:nvPr/>
        </p:nvGrpSpPr>
        <p:grpSpPr>
          <a:xfrm>
            <a:off x="2180826" y="4337704"/>
            <a:ext cx="4864682" cy="1530968"/>
            <a:chOff x="1282044" y="2558871"/>
            <a:chExt cx="810707" cy="14428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84D3E29-1DA1-40B2-961D-EC3BC17EFDB5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85FF34-AC3D-4BB6-B25B-F7B4B3A3778C}"/>
                </a:ext>
              </a:extLst>
            </p:cNvPr>
            <p:cNvSpPr txBox="1"/>
            <p:nvPr/>
          </p:nvSpPr>
          <p:spPr>
            <a:xfrm>
              <a:off x="1282044" y="2558873"/>
              <a:ext cx="810707" cy="144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structure of RP-PCA/PCA factors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00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1963.11-2017.12 monthly data.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sort 25 portfolios. (8 x 25)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book-to-market, accruals, investment, profitability, momentum, short-term reversal, volatility, and idiosyncratic volatility.</a:t>
            </a:r>
          </a:p>
          <a:p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370(37 x 10) single sort portfolios used in Kozak et al. (2019)</a:t>
            </a:r>
          </a:p>
          <a:p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 individual stocks, which always in S&amp;P500 from 1963-2017.</a:t>
            </a:r>
          </a:p>
          <a:p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window: 20 years</a:t>
            </a: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87A-4CEB-4842-933B-DF9C3A8B5DC9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“Strong” and “weak” factors: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“Strong” factors affect a large number of assets and/or have large variances.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“Weak” factors only affect a small factor depends on the structure of the loading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“weak ” factors affects more in return rather than variance.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Theoretical Derivation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9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RP-PCA design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of traditional PCA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of RP-PCA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Theoretical Derivation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B693D7-E242-4BC8-AD08-10E005F8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0" y="2601303"/>
            <a:ext cx="8610600" cy="1162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F1E7C7-9BF1-4B63-B3DD-53EB7C31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60" y="4341815"/>
            <a:ext cx="9144000" cy="11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SDF: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gain RP-PCA factors the SDF can be calculated by: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Theoretical Derivation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6337A-2C0B-43D5-88C1-71961A0D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89" y="3429000"/>
            <a:ext cx="2219325" cy="61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4D43B8-F1A1-4AF8-B4ED-4F594BF6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15" y="2573339"/>
            <a:ext cx="4057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error(RMS):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Idiosyncratic variance: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4B0176-E787-41A8-9606-BC1945A3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15" y="2281630"/>
            <a:ext cx="2305050" cy="39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CB41D-B929-46EE-B0BD-E1B2446BE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27" y="3792930"/>
            <a:ext cx="3400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Model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RP-PCA behaves better than other model in most cases.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FC118C-7668-494B-8E49-D3F99583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9292"/>
            <a:ext cx="9144000" cy="404409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D7FEE25-5C3B-451E-AE1A-44AA59444DDF}"/>
              </a:ext>
            </a:extLst>
          </p:cNvPr>
          <p:cNvSpPr/>
          <p:nvPr/>
        </p:nvSpPr>
        <p:spPr>
          <a:xfrm>
            <a:off x="1913641" y="3889261"/>
            <a:ext cx="641023" cy="882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C8CBC2-58A7-4327-92DF-5DA3E18F6397}"/>
              </a:ext>
            </a:extLst>
          </p:cNvPr>
          <p:cNvSpPr/>
          <p:nvPr/>
        </p:nvSpPr>
        <p:spPr>
          <a:xfrm>
            <a:off x="4168219" y="3758856"/>
            <a:ext cx="762000" cy="20292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9928E-9E96-4024-97EE-3675205C3B3C}"/>
              </a:ext>
            </a:extLst>
          </p:cNvPr>
          <p:cNvSpPr/>
          <p:nvPr/>
        </p:nvSpPr>
        <p:spPr>
          <a:xfrm>
            <a:off x="6589336" y="4561868"/>
            <a:ext cx="641023" cy="18770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955CCD-3CD4-4131-ACA6-1E0CCE4BE73E}"/>
              </a:ext>
            </a:extLst>
          </p:cNvPr>
          <p:cNvSpPr/>
          <p:nvPr/>
        </p:nvSpPr>
        <p:spPr>
          <a:xfrm>
            <a:off x="7486650" y="3758856"/>
            <a:ext cx="641023" cy="6986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BB581C-EB54-4AE9-BEE8-5AEEE18A1C4C}"/>
              </a:ext>
            </a:extLst>
          </p:cNvPr>
          <p:cNvSpPr/>
          <p:nvPr/>
        </p:nvSpPr>
        <p:spPr>
          <a:xfrm>
            <a:off x="1952920" y="5198669"/>
            <a:ext cx="641023" cy="2039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F5E820-63F2-4D50-9936-9E59498381F3}"/>
              </a:ext>
            </a:extLst>
          </p:cNvPr>
          <p:cNvSpPr/>
          <p:nvPr/>
        </p:nvSpPr>
        <p:spPr>
          <a:xfrm>
            <a:off x="1907553" y="5788057"/>
            <a:ext cx="641023" cy="5843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79F575-9072-485C-98E5-DFA92662E7E0}"/>
              </a:ext>
            </a:extLst>
          </p:cNvPr>
          <p:cNvSpPr/>
          <p:nvPr/>
        </p:nvSpPr>
        <p:spPr>
          <a:xfrm>
            <a:off x="7486649" y="5198669"/>
            <a:ext cx="641023" cy="2552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8F5C51-BDE2-4D61-B5CF-11B94017C1A2}"/>
              </a:ext>
            </a:extLst>
          </p:cNvPr>
          <p:cNvSpPr/>
          <p:nvPr/>
        </p:nvSpPr>
        <p:spPr>
          <a:xfrm>
            <a:off x="5633988" y="5788056"/>
            <a:ext cx="641023" cy="7048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00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Why RP-PCA behave better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BE753D-C3BB-4615-ACDD-2C53011D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4468"/>
            <a:ext cx="9144000" cy="524353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A6608E3-0262-4ABB-A92F-F910BFC59376}"/>
              </a:ext>
            </a:extLst>
          </p:cNvPr>
          <p:cNvSpPr/>
          <p:nvPr/>
        </p:nvSpPr>
        <p:spPr>
          <a:xfrm>
            <a:off x="452487" y="2324411"/>
            <a:ext cx="1282045" cy="13255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E0B367-FBE7-4E23-8529-71FDFA154C9F}"/>
              </a:ext>
            </a:extLst>
          </p:cNvPr>
          <p:cNvSpPr/>
          <p:nvPr/>
        </p:nvSpPr>
        <p:spPr>
          <a:xfrm>
            <a:off x="4864231" y="2194238"/>
            <a:ext cx="1282045" cy="14557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5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The structure of the third factor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812850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loadings of RP-PCA shows long low accruals and short high accruals, while PCA factors has no obvious pattern.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5AD795-18EA-4CE8-8FED-4A82242B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6" y="2566722"/>
            <a:ext cx="4177646" cy="3789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A3FC24-202F-439D-9526-E61DB757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01" y="2566722"/>
            <a:ext cx="3893271" cy="39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09C7-ADF6-4C91-BB99-BE852B99F199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55756-26D0-4414-BCB2-BC9D8FC5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Large Portfolio Set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658E-6D4C-4291-AB53-2E26CF3B4E6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D9D79E-8119-4381-A81B-72A5410645C1}"/>
              </a:ext>
            </a:extLst>
          </p:cNvPr>
          <p:cNvSpPr/>
          <p:nvPr/>
        </p:nvSpPr>
        <p:spPr>
          <a:xfrm>
            <a:off x="2283445" y="4102884"/>
            <a:ext cx="5361694" cy="274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23F451-67CB-496E-95CA-30B37FA96A93}"/>
              </a:ext>
            </a:extLst>
          </p:cNvPr>
          <p:cNvSpPr/>
          <p:nvPr/>
        </p:nvSpPr>
        <p:spPr>
          <a:xfrm>
            <a:off x="2283445" y="5790281"/>
            <a:ext cx="5361694" cy="274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6307DBC-CA85-4838-9FA1-8E59098A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62"/>
          <a:stretch/>
        </p:blipFill>
        <p:spPr>
          <a:xfrm>
            <a:off x="1005468" y="1885360"/>
            <a:ext cx="7133063" cy="472767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D65BBD8-6E98-4140-8B2D-15D5D1146965}"/>
              </a:ext>
            </a:extLst>
          </p:cNvPr>
          <p:cNvSpPr/>
          <p:nvPr/>
        </p:nvSpPr>
        <p:spPr>
          <a:xfrm>
            <a:off x="5684363" y="2952346"/>
            <a:ext cx="2262433" cy="274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E73AF9-712E-4AC7-8C3A-1F4C47287DEE}"/>
              </a:ext>
            </a:extLst>
          </p:cNvPr>
          <p:cNvSpPr/>
          <p:nvPr/>
        </p:nvSpPr>
        <p:spPr>
          <a:xfrm>
            <a:off x="5770775" y="3740103"/>
            <a:ext cx="2262433" cy="274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C699E7-530C-4F29-A7B6-33C6270313AE}"/>
              </a:ext>
            </a:extLst>
          </p:cNvPr>
          <p:cNvSpPr/>
          <p:nvPr/>
        </p:nvSpPr>
        <p:spPr>
          <a:xfrm>
            <a:off x="5684363" y="4890641"/>
            <a:ext cx="2517504" cy="274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C4D65C-05A9-41E1-ABF7-8E2F769E3488}"/>
              </a:ext>
            </a:extLst>
          </p:cNvPr>
          <p:cNvSpPr/>
          <p:nvPr/>
        </p:nvSpPr>
        <p:spPr>
          <a:xfrm>
            <a:off x="5684363" y="5767149"/>
            <a:ext cx="2348845" cy="274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42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Structure of SDF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658E-6D4C-4291-AB53-2E26CF3B4E6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53D1-70FF-4FD2-9DF7-F636FE2C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928BCB-395F-4301-8795-ABEACAD6DD10}"/>
              </a:ext>
            </a:extLst>
          </p:cNvPr>
          <p:cNvGrpSpPr/>
          <p:nvPr/>
        </p:nvGrpSpPr>
        <p:grpSpPr>
          <a:xfrm>
            <a:off x="342311" y="0"/>
            <a:ext cx="8295588" cy="6961667"/>
            <a:chOff x="342311" y="0"/>
            <a:chExt cx="8295588" cy="696166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E05C5F7-39AD-4E5B-A734-2C8140E8B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311" y="0"/>
              <a:ext cx="8295588" cy="352882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E5D9C99-FDE3-4ACC-A400-B5AB35C3A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781" y="3456277"/>
              <a:ext cx="8223118" cy="350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0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 in Individual Stocks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854066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model behaves better than other models in most cases.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9E45D3-8E7B-41B5-B4E5-6C0E1286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2943225"/>
            <a:ext cx="8048625" cy="9715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0B8D03A-59B0-48E0-BF73-94879AA1D435}"/>
              </a:ext>
            </a:extLst>
          </p:cNvPr>
          <p:cNvGrpSpPr/>
          <p:nvPr/>
        </p:nvGrpSpPr>
        <p:grpSpPr>
          <a:xfrm>
            <a:off x="628650" y="2872109"/>
            <a:ext cx="8048625" cy="3077024"/>
            <a:chOff x="547687" y="2952055"/>
            <a:chExt cx="8048625" cy="3077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5E8258-8D13-4800-8E03-10089F014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3619254"/>
              <a:ext cx="7867650" cy="24098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500FA76-BBC4-4D0E-8A19-EB24B554E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87" y="2952055"/>
              <a:ext cx="8048625" cy="9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71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Why it doesn’t work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854066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loading structure of stocks has higher volatility than structure of portfolios. (left is portfolio’s , right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stock’s)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8865B8-5489-45CA-823A-4F2EC582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" y="3200400"/>
            <a:ext cx="4591050" cy="36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1F38C2-0866-4934-A045-9816CEAB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13" y="3429000"/>
            <a:ext cx="48101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78807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Inspiration: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adding the same restriction into autoencoder?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9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本周工作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78807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研究设计：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个因子。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去掉了分析师指标数据（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个），原因：大部分存在因子数据是从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年开始。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et.al(2020)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建立模型。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下周做出初步的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模型结果并与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模型或者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Autoencoder(Gu, et. al, 2019)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结果进行对比。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9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本周工作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178807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模型构成：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7BCC6A-E5AF-4DB3-ACA8-B685A897B0FB}"/>
              </a:ext>
            </a:extLst>
          </p:cNvPr>
          <p:cNvGrpSpPr/>
          <p:nvPr/>
        </p:nvGrpSpPr>
        <p:grpSpPr>
          <a:xfrm>
            <a:off x="1869601" y="2449764"/>
            <a:ext cx="1592541" cy="636042"/>
            <a:chOff x="1282044" y="2558871"/>
            <a:chExt cx="810707" cy="4616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09E3FF-6620-477F-942B-52D13356DE3F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01B3312-F80C-4F44-940D-F364E6831454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335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DFN1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0CBCCA-7964-477C-BAE9-4DEDDA883BDB}"/>
              </a:ext>
            </a:extLst>
          </p:cNvPr>
          <p:cNvCxnSpPr>
            <a:cxnSpLocks/>
          </p:cNvCxnSpPr>
          <p:nvPr/>
        </p:nvCxnSpPr>
        <p:spPr>
          <a:xfrm flipV="1">
            <a:off x="3490127" y="2725287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737B45-042B-40D0-B63E-91BDB26385F4}"/>
              </a:ext>
            </a:extLst>
          </p:cNvPr>
          <p:cNvGrpSpPr/>
          <p:nvPr/>
        </p:nvGrpSpPr>
        <p:grpSpPr>
          <a:xfrm>
            <a:off x="383407" y="2560524"/>
            <a:ext cx="1027522" cy="1462494"/>
            <a:chOff x="1282044" y="2558871"/>
            <a:chExt cx="855375" cy="4616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9601D5F-1042-4887-886F-C44255BECC23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139294-E491-48CC-B6F9-C47602E751C7}"/>
                </a:ext>
              </a:extLst>
            </p:cNvPr>
            <p:cNvSpPr txBox="1"/>
            <p:nvPr/>
          </p:nvSpPr>
          <p:spPr>
            <a:xfrm>
              <a:off x="1326712" y="2598096"/>
              <a:ext cx="810707" cy="262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因子数据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3F5337-D289-4118-9C21-AF3CAAA97D59}"/>
              </a:ext>
            </a:extLst>
          </p:cNvPr>
          <p:cNvCxnSpPr>
            <a:cxnSpLocks/>
          </p:cNvCxnSpPr>
          <p:nvPr/>
        </p:nvCxnSpPr>
        <p:spPr>
          <a:xfrm>
            <a:off x="5354249" y="2778359"/>
            <a:ext cx="760801" cy="65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7FF17B8-81E5-4911-8422-C281CF16F588}"/>
              </a:ext>
            </a:extLst>
          </p:cNvPr>
          <p:cNvGrpSpPr/>
          <p:nvPr/>
        </p:nvGrpSpPr>
        <p:grpSpPr>
          <a:xfrm>
            <a:off x="6169417" y="2791161"/>
            <a:ext cx="1215176" cy="1095550"/>
            <a:chOff x="1282044" y="2558871"/>
            <a:chExt cx="810707" cy="4616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C1472F-173D-4CBC-85C8-5995FC759806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A4F3025-1207-41A5-9B3A-7C3BE3E1395B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GAN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优化器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D232D67-9E12-4177-AD9F-5D419E65FCB2}"/>
              </a:ext>
            </a:extLst>
          </p:cNvPr>
          <p:cNvCxnSpPr>
            <a:cxnSpLocks/>
          </p:cNvCxnSpPr>
          <p:nvPr/>
        </p:nvCxnSpPr>
        <p:spPr>
          <a:xfrm flipV="1">
            <a:off x="5458726" y="3462986"/>
            <a:ext cx="656324" cy="680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653408-FD8A-4150-9AA3-948E9C25F154}"/>
              </a:ext>
            </a:extLst>
          </p:cNvPr>
          <p:cNvGrpSpPr/>
          <p:nvPr/>
        </p:nvGrpSpPr>
        <p:grpSpPr>
          <a:xfrm>
            <a:off x="1874166" y="3507670"/>
            <a:ext cx="1592541" cy="636042"/>
            <a:chOff x="1282044" y="2558871"/>
            <a:chExt cx="810707" cy="46166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54E17AD-5207-4270-9C92-296BCDBD6CF7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8B629BF-DE9E-42E6-9F80-13BEE28C982F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335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DFN2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263F3F-0B0A-42C9-96D3-2F8B85782A23}"/>
              </a:ext>
            </a:extLst>
          </p:cNvPr>
          <p:cNvCxnSpPr>
            <a:cxnSpLocks/>
          </p:cNvCxnSpPr>
          <p:nvPr/>
        </p:nvCxnSpPr>
        <p:spPr>
          <a:xfrm flipV="1">
            <a:off x="3490126" y="3805245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CF7326-DC38-4B89-A030-633F79DF994E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410929" y="2767785"/>
            <a:ext cx="458672" cy="332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FE6BA8-BA51-43C5-9430-4916A4AABD95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1410929" y="3100282"/>
            <a:ext cx="463237" cy="725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E879E9E-9DC1-425A-BFA7-74322DA5D7B6}"/>
              </a:ext>
            </a:extLst>
          </p:cNvPr>
          <p:cNvGrpSpPr/>
          <p:nvPr/>
        </p:nvGrpSpPr>
        <p:grpSpPr>
          <a:xfrm>
            <a:off x="4234699" y="2465474"/>
            <a:ext cx="1058746" cy="614892"/>
            <a:chOff x="1282044" y="2558871"/>
            <a:chExt cx="810707" cy="46166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38684B-1E4F-4BB7-B102-A7D027BCD7A4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6229C2-5943-4386-BA1F-006EB2043FB4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34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SDF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EA2BAB0-C362-4EB7-8A90-5BCA34BBA2BD}"/>
              </a:ext>
            </a:extLst>
          </p:cNvPr>
          <p:cNvGrpSpPr/>
          <p:nvPr/>
        </p:nvGrpSpPr>
        <p:grpSpPr>
          <a:xfrm>
            <a:off x="4267559" y="3528817"/>
            <a:ext cx="1171707" cy="1561651"/>
            <a:chOff x="1282044" y="2558871"/>
            <a:chExt cx="810707" cy="6239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BF7BB3D-704E-4D96-8398-22EB4F648FFC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AFB46D-E405-4DC4-848E-6FE08EB5434D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623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整合后因子信息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7028C74-C203-457B-A04A-6507D5744534}"/>
              </a:ext>
            </a:extLst>
          </p:cNvPr>
          <p:cNvCxnSpPr>
            <a:cxnSpLocks/>
          </p:cNvCxnSpPr>
          <p:nvPr/>
        </p:nvCxnSpPr>
        <p:spPr>
          <a:xfrm flipH="1" flipV="1">
            <a:off x="6771994" y="3914107"/>
            <a:ext cx="41012" cy="750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4222D1A-78CD-40B8-8B29-B3E6D7A62BAD}"/>
              </a:ext>
            </a:extLst>
          </p:cNvPr>
          <p:cNvGrpSpPr/>
          <p:nvPr/>
        </p:nvGrpSpPr>
        <p:grpSpPr>
          <a:xfrm>
            <a:off x="6016735" y="4656084"/>
            <a:ext cx="2043183" cy="830998"/>
            <a:chOff x="1282044" y="2558871"/>
            <a:chExt cx="810707" cy="60317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AFE8BE7-0132-4A47-9297-1BDF33E3C1CA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405807-435D-4E72-8024-C6D3F243115D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603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收益率数据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91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BB57-1BBB-43EB-924C-FCBACD8D6C3F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“right” factors which explains the cross-section of expected return has become the central question of asset pricing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“Factor zoo” (Cochrane, 2011)leads to the question of which risk factors are important and which factors are subsumed by others.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4CA-7F96-404F-95CC-88D2352D5CE7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factor analysis based on PCA extracts factors that capture co-movement but does not incorporate any information contained in the means of the data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anomaly-based factors are more likely to be “weak” factors, which is hard for PCA to detect.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8FD5-7DCB-4456-8FAF-2C68A9CEE48A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risk premium PCA(RP-PCA) can extract the information from “weak” factors?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structure of SDF formed by RP-PCA.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constant factor structure for individual stocks?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214E-5916-4647-8128-4A4392552A9F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PCA methods: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et al. (2016)  introduced Projected-PCA which allows for time-varying factor loadings.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Kelly et al. (2017) introduced Instrumented-PCA (IPCA) to perform dimensionality reduction of the characteristic space.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710-10C5-43AA-908D-61AD8BA56926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methods: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DeMiguel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Freyberger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(2019) and Feng et al. (2019) employ factor selection with Lasso-style L1-norm penalties. These papers have in common that they assume that the stochastic discount factor has a sparse exposure to the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35156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Contents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19ED-98A1-41ED-9373-1595868C1881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17716"/>
            <a:ext cx="8307962" cy="520376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RP-PCA and compare it with traditional PCA. Then find that PCA is not a reliable method to estimate latent asset pricing factors and is dominated by RP-PCA.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a small number of factors is sufficient to fit the first and second moments of the 370 anomaly portfolios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RP-PCA and PCA models using a sample of 270 large individual stocks. Find that the out-of-sample fit is poor, suggesting that the assumption of a constant factor structure is not appropriate for individual stock data</a:t>
            </a:r>
          </a:p>
        </p:txBody>
      </p:sp>
    </p:spTree>
    <p:extLst>
      <p:ext uri="{BB962C8B-B14F-4D97-AF65-F5344CB8AC3E}">
        <p14:creationId xmlns:p14="http://schemas.microsoft.com/office/powerpoint/2010/main" val="1237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Innovation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ABAD-11D6-46FC-904B-7B6EE090AFEB}" type="datetime1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risk premium into traditional PCA model. The new model(Risk premium PCA, RP-PCA) can extract information from “weak” factors.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2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10722</TotalTime>
  <Words>1118</Words>
  <Application>Microsoft Office PowerPoint</Application>
  <PresentationFormat>全屏显示(4:3)</PresentationFormat>
  <Paragraphs>235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Factors that Fit the Time Series and Cross-Section of Stock Returns</vt:lpstr>
      <vt:lpstr>Outline</vt:lpstr>
      <vt:lpstr>Introduction: Background</vt:lpstr>
      <vt:lpstr>Introduction: Motivation</vt:lpstr>
      <vt:lpstr>Introduction: Research Questions</vt:lpstr>
      <vt:lpstr>Introduction: Related Researches</vt:lpstr>
      <vt:lpstr>Introduction: Related Researches</vt:lpstr>
      <vt:lpstr>Introduction: Research Contents</vt:lpstr>
      <vt:lpstr>Introduction: Innovation</vt:lpstr>
      <vt:lpstr>Introduction: Contribution </vt:lpstr>
      <vt:lpstr>Research Design: </vt:lpstr>
      <vt:lpstr>Research Design: Data</vt:lpstr>
      <vt:lpstr>Research Design: Theoretical Derivation</vt:lpstr>
      <vt:lpstr>Research Design: Theoretical Derivation</vt:lpstr>
      <vt:lpstr>Research Design: Theoretical Derivation</vt:lpstr>
      <vt:lpstr>Research Design: Performance</vt:lpstr>
      <vt:lpstr>Empirical Result: Model Performance</vt:lpstr>
      <vt:lpstr>Empirical Result: Why RP-PCA behave better</vt:lpstr>
      <vt:lpstr>Empirical Result: The structure of the third factor</vt:lpstr>
      <vt:lpstr>Empirical Result: Large Portfolio Set Performance</vt:lpstr>
      <vt:lpstr>Empirical result: Structure of SDF</vt:lpstr>
      <vt:lpstr>Empirical Result: Performance in Individual Stocks</vt:lpstr>
      <vt:lpstr>Empirical Result: Why it doesn’t work</vt:lpstr>
      <vt:lpstr>Some views</vt:lpstr>
      <vt:lpstr>本周工作</vt:lpstr>
      <vt:lpstr>本周工作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李 玥阳</cp:lastModifiedBy>
  <cp:revision>440</cp:revision>
  <dcterms:created xsi:type="dcterms:W3CDTF">2018-05-20T16:38:52Z</dcterms:created>
  <dcterms:modified xsi:type="dcterms:W3CDTF">2020-03-14T00:24:26Z</dcterms:modified>
</cp:coreProperties>
</file>