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3" r:id="rId4"/>
    <p:sldId id="261" r:id="rId5"/>
    <p:sldId id="284" r:id="rId6"/>
    <p:sldId id="271" r:id="rId7"/>
    <p:sldId id="293" r:id="rId8"/>
    <p:sldId id="299" r:id="rId9"/>
    <p:sldId id="294" r:id="rId10"/>
    <p:sldId id="296" r:id="rId11"/>
    <p:sldId id="268" r:id="rId12"/>
    <p:sldId id="285" r:id="rId13"/>
    <p:sldId id="286" r:id="rId14"/>
    <p:sldId id="288" r:id="rId15"/>
    <p:sldId id="289" r:id="rId16"/>
    <p:sldId id="266" r:id="rId17"/>
    <p:sldId id="297" r:id="rId18"/>
    <p:sldId id="290" r:id="rId19"/>
    <p:sldId id="291" r:id="rId20"/>
    <p:sldId id="29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龙 真" initials="龙" lastIdx="1" clrIdx="0">
    <p:extLst>
      <p:ext uri="{19B8F6BF-5375-455C-9EA6-DF929625EA0E}">
        <p15:presenceInfo xmlns:p15="http://schemas.microsoft.com/office/powerpoint/2012/main" userId="39dc5f76c6b02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1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0D4-17F3-4688-9E5A-574128D19A5B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8139-85CF-4B67-AE09-4B7213313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5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6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7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8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3609-488A-4352-96A2-C0BF40E04A05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7A1-6BA1-4739-B417-961A48C7035A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15B9-FB53-477D-ACFC-D91CCE5CA393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8E82-D28C-4296-B8F0-83F331043338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8A5-4930-4F9E-96ED-A3E8EAF8597E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4E6-26EA-42BE-8B8A-1E6F93D569C4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D544-066E-4B76-A375-EE5AE81BCDF3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B34-9858-4AE9-B4C4-6710FB9F71DC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BB7-C5B1-47E0-8548-E5CA180FCEE7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CCA0-2B54-427F-BF52-6CEB27DFE84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FB2-D6C3-47C6-B638-B10B04F8E3E8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FFA8-886D-490E-961F-802105F5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996008"/>
            <a:ext cx="7772400" cy="1921432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International Stock Return Predictability: What Is the Role of the United Stated?</a:t>
            </a:r>
            <a:br>
              <a:rPr lang="en-US" altLang="zh-CN" sz="3200" b="1" dirty="0"/>
            </a:br>
            <a:r>
              <a:rPr lang="en-US" altLang="zh-CN" sz="2000" b="1" dirty="0"/>
              <a:t>The Journal of Finance 2013</a:t>
            </a:r>
            <a:br>
              <a:rPr lang="en-US" altLang="zh-CN" sz="2800" dirty="0"/>
            </a:br>
            <a:r>
              <a:rPr lang="en-US" altLang="zh-CN" sz="2000" dirty="0"/>
              <a:t>David E. Rapach, Jack K. Strauss, and Guofu Zhou</a:t>
            </a:r>
            <a:endParaRPr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1D266-AFCC-4CD9-8A52-9006E291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33558"/>
            <a:ext cx="6858000" cy="192143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Presented by: Zhen Long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0740-BCD4-4678-AA49-0375D84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9306-4346-47D5-AC10-1DD671160DC6}" type="datetime1">
              <a:rPr lang="zh-CN" altLang="en-US" smtClean="0"/>
              <a:t>2020/4/11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A4B1-C4A7-4544-AB9A-F278D6B3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D158-AB2C-42EB-8AE0-A30694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255E2F0-F912-488A-B798-4027CE834439}"/>
              </a:ext>
            </a:extLst>
          </p:cNvPr>
          <p:cNvSpPr txBox="1">
            <a:spLocks/>
          </p:cNvSpPr>
          <p:nvPr/>
        </p:nvSpPr>
        <p:spPr>
          <a:xfrm>
            <a:off x="479854" y="2065939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Can US Economic Variables Predict the Chinese Stock Market?</a:t>
            </a:r>
          </a:p>
          <a:p>
            <a:r>
              <a:rPr lang="en-US" altLang="zh-CN" sz="2000" b="1" dirty="0"/>
              <a:t>Pacific-Basin Finance Journal 2013</a:t>
            </a:r>
          </a:p>
          <a:p>
            <a:r>
              <a:rPr lang="en-US" altLang="zh-CN" sz="2000" dirty="0"/>
              <a:t>Jeremy C. Goh, Fuwei Jiang, Jun Tu , Yuchen Wang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52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1B1F9-9414-4357-9D15-DBA4BCD4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71" y="913857"/>
            <a:ext cx="8922997" cy="4351338"/>
          </a:xfrm>
        </p:spPr>
        <p:txBody>
          <a:bodyPr/>
          <a:lstStyle/>
          <a:p>
            <a:r>
              <a:rPr lang="en-US" altLang="zh-CN" dirty="0"/>
              <a:t>News-Diffusion model</a:t>
            </a:r>
          </a:p>
          <a:p>
            <a:pPr lvl="1"/>
            <a:r>
              <a:rPr lang="en-US" altLang="zh-CN" dirty="0"/>
              <a:t>Assumption</a:t>
            </a:r>
            <a:r>
              <a:rPr lang="en-US" altLang="zh-CN" sz="2800" dirty="0"/>
              <a:t>:                 </a:t>
            </a:r>
            <a:r>
              <a:rPr lang="en-US" altLang="zh-CN" sz="2000" dirty="0"/>
              <a:t>non-US returns don’t affect US returns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Estimation: two-step GMM</a:t>
            </a:r>
          </a:p>
          <a:p>
            <a:endParaRPr lang="en-US" altLang="zh-CN" dirty="0"/>
          </a:p>
          <a:p>
            <a:r>
              <a:rPr lang="en-US" altLang="zh-CN" dirty="0"/>
              <a:t>Out-of-Sample predictive regression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C74E0-1937-4E94-800F-CA985176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C0ACA-214F-4C8D-B7FF-6B2B7C0B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A3897-CB34-4685-8DDE-FB6C4B8F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07721CED-99F4-4FFD-9989-1C2A30C3EC7F}"/>
              </a:ext>
            </a:extLst>
          </p:cNvPr>
          <p:cNvSpPr txBox="1">
            <a:spLocks/>
          </p:cNvSpPr>
          <p:nvPr/>
        </p:nvSpPr>
        <p:spPr>
          <a:xfrm>
            <a:off x="437571" y="115096"/>
            <a:ext cx="7886700" cy="777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9FDADC-94EC-434B-B4AE-AB49C164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34" y="1386301"/>
            <a:ext cx="1253971" cy="409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023CD5-3BAF-439A-A51D-A7D32476F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752" y="1843524"/>
            <a:ext cx="4464337" cy="523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B2B2DF-B77A-4FBF-80AA-5BC54924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7273"/>
            <a:ext cx="9144000" cy="480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412BB0-1EAD-422F-9300-5C5B6BF34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645" y="4195055"/>
            <a:ext cx="5162550" cy="65722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C69AF68-DF4A-4761-A2F3-EB737E2F4764}"/>
              </a:ext>
            </a:extLst>
          </p:cNvPr>
          <p:cNvCxnSpPr/>
          <p:nvPr/>
        </p:nvCxnSpPr>
        <p:spPr>
          <a:xfrm>
            <a:off x="4962418" y="2753474"/>
            <a:ext cx="21678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08" y="136524"/>
            <a:ext cx="7886700" cy="704531"/>
          </a:xfrm>
        </p:spPr>
        <p:txBody>
          <a:bodyPr/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EFC7F-CC14-4A0F-8C88-C58E8803370E}"/>
              </a:ext>
            </a:extLst>
          </p:cNvPr>
          <p:cNvSpPr/>
          <p:nvPr/>
        </p:nvSpPr>
        <p:spPr>
          <a:xfrm>
            <a:off x="469231" y="839208"/>
            <a:ext cx="8542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 1 Benchmark Predictive Regression Model Estimation Results, 1980:02 to 2010:12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35AD17-CA60-432D-8034-6E6C36CD63FD}"/>
              </a:ext>
            </a:extLst>
          </p:cNvPr>
          <p:cNvSpPr txBox="1"/>
          <p:nvPr/>
        </p:nvSpPr>
        <p:spPr>
          <a:xfrm>
            <a:off x="1122658" y="4784144"/>
            <a:ext cx="5812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Empirical p-values: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Pooled: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r>
              <a:rPr lang="en-US" altLang="zh-CN" dirty="0"/>
              <a:t>Allowing for country-specific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FDDAEB-16E6-4732-9A42-ADB9BB41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264563"/>
            <a:ext cx="7877175" cy="3448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72BE18-8A7A-4CBB-A962-3E243FB05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5365645"/>
            <a:ext cx="22479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47B561-4E4A-4465-B166-CE92C2B17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38" y="1145075"/>
            <a:ext cx="6060996" cy="456785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778C2-B9F9-4230-9533-3D2AE456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9E2F9-1CA3-48F7-9134-E1A8E91D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8B6F9-EC55-46BF-9EF2-EA6C17EF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31EE5C-15C7-418B-9971-BD6026542B4B}"/>
              </a:ext>
            </a:extLst>
          </p:cNvPr>
          <p:cNvSpPr/>
          <p:nvPr/>
        </p:nvSpPr>
        <p:spPr>
          <a:xfrm>
            <a:off x="153892" y="712187"/>
            <a:ext cx="6836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Table2 Pairwise Granger Causality Test Results, 1980:02 to 2010:12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8CA885-B91E-4954-A719-54A4A7FA8622}"/>
              </a:ext>
            </a:extLst>
          </p:cNvPr>
          <p:cNvSpPr txBox="1"/>
          <p:nvPr/>
        </p:nvSpPr>
        <p:spPr>
          <a:xfrm>
            <a:off x="6328611" y="2074434"/>
            <a:ext cx="2815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Lagged US returns have the strongest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Lagged non-US returns don’t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Lagged Swedish and Swiss returns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Explanation: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Information friction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US/ Sweden Swiss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1D200D-F9AF-4C62-A3EB-802B400CF0A8}"/>
              </a:ext>
            </a:extLst>
          </p:cNvPr>
          <p:cNvSpPr/>
          <p:nvPr/>
        </p:nvSpPr>
        <p:spPr>
          <a:xfrm>
            <a:off x="5876818" y="1232899"/>
            <a:ext cx="359595" cy="4335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5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E0812C3-0253-4AF2-928C-E5D57DAA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59" y="850601"/>
            <a:ext cx="8850041" cy="104286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49C1E-D370-4F1C-BA52-3BCA8A5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610" y="5090061"/>
            <a:ext cx="2057400" cy="365125"/>
          </a:xfrm>
        </p:spPr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101F-166D-4B10-BFD3-742C76AE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910" y="5090061"/>
            <a:ext cx="3086100" cy="365125"/>
          </a:xfrm>
        </p:spPr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4AEE5-4AEE-4528-B85C-F927CA0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0910" y="5090061"/>
            <a:ext cx="2057400" cy="365125"/>
          </a:xfrm>
        </p:spPr>
        <p:txBody>
          <a:bodyPr/>
          <a:lstStyle/>
          <a:p>
            <a:fld id="{E4B994BB-697A-45F5-8A0F-3AC25F6D216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ECAF65-9564-4F58-9C04-A4A9DAE54C8D}"/>
              </a:ext>
            </a:extLst>
          </p:cNvPr>
          <p:cNvSpPr/>
          <p:nvPr/>
        </p:nvSpPr>
        <p:spPr>
          <a:xfrm>
            <a:off x="293960" y="195280"/>
            <a:ext cx="876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 3 Estimation Results for the Pooled General Model Specification, 1980:02 to 2010:12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CCA5A6-C74C-4C43-B8E2-D96C999876D0}"/>
              </a:ext>
            </a:extLst>
          </p:cNvPr>
          <p:cNvSpPr/>
          <p:nvPr/>
        </p:nvSpPr>
        <p:spPr>
          <a:xfrm>
            <a:off x="8417278" y="850601"/>
            <a:ext cx="726721" cy="10428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FB8EFF1E-4469-4371-887A-B4B6A0D2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13" y="3078282"/>
            <a:ext cx="8435893" cy="377971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AF892A-25BC-471D-B7BB-A6AA812E0669}"/>
              </a:ext>
            </a:extLst>
          </p:cNvPr>
          <p:cNvSpPr/>
          <p:nvPr/>
        </p:nvSpPr>
        <p:spPr>
          <a:xfrm>
            <a:off x="1110255" y="2431951"/>
            <a:ext cx="7129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 4 Adaptive Elastic Net Estimation Results for the General Model Specification, 1980:02 to 2010:12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8548B4-C42F-4AB6-B1D5-A3C16DF5E833}"/>
              </a:ext>
            </a:extLst>
          </p:cNvPr>
          <p:cNvSpPr/>
          <p:nvPr/>
        </p:nvSpPr>
        <p:spPr>
          <a:xfrm>
            <a:off x="8189714" y="3078282"/>
            <a:ext cx="686542" cy="3779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C2392CE-18C7-4D13-AA8B-8852813CC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295" y="1290929"/>
            <a:ext cx="6861409" cy="302840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5316F-35F6-4FE1-9684-9F01502F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798FA-7FD5-474D-92F6-D5D4F450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AEE19-94FE-4E51-8DAD-CAFAFB6D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C7456E-0B42-4FB8-9CB7-987608DC72D6}"/>
              </a:ext>
            </a:extLst>
          </p:cNvPr>
          <p:cNvSpPr/>
          <p:nvPr/>
        </p:nvSpPr>
        <p:spPr>
          <a:xfrm>
            <a:off x="968122" y="734430"/>
            <a:ext cx="7207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 5  News-Diffusion Model Parameter Estimates, 1980:02 to 2010:12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D2B7E4-194D-40AE-8D4D-C4AD928E5211}"/>
              </a:ext>
            </a:extLst>
          </p:cNvPr>
          <p:cNvSpPr txBox="1"/>
          <p:nvPr/>
        </p:nvSpPr>
        <p:spPr>
          <a:xfrm>
            <a:off x="1275347" y="4716379"/>
            <a:ext cx="7760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/>
              <a:t>Θ</a:t>
            </a:r>
            <a:r>
              <a:rPr lang="zh-CN" altLang="en-US" dirty="0"/>
              <a:t>≠</a:t>
            </a:r>
            <a:r>
              <a:rPr lang="en-US" altLang="zh-CN" dirty="0"/>
              <a:t>1, λ&gt;0 are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/>
              <a:t>Θ</a:t>
            </a:r>
            <a:r>
              <a:rPr lang="en-US" altLang="zh-CN" dirty="0"/>
              <a:t>&lt;1 → Non-US returns underreact to US return shocks, which generates predictive power for lagged US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dirty="0"/>
              <a:t>β</a:t>
            </a:r>
            <a:r>
              <a:rPr lang="en-US" altLang="zh-CN" sz="1200" dirty="0"/>
              <a:t>i,US </a:t>
            </a:r>
            <a:r>
              <a:rPr lang="en-US" altLang="zh-CN" dirty="0"/>
              <a:t>significantly larger than 0, but smaller than the parameter in Granger test→ info friction don’t account for all of the predictability of lagged US returns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878698-C005-4A48-925B-DCF85147FF9E}"/>
              </a:ext>
            </a:extLst>
          </p:cNvPr>
          <p:cNvSpPr/>
          <p:nvPr/>
        </p:nvSpPr>
        <p:spPr>
          <a:xfrm>
            <a:off x="2859298" y="1290929"/>
            <a:ext cx="1712702" cy="3028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1FA865-B21A-43A8-B149-D25DABC12231}"/>
              </a:ext>
            </a:extLst>
          </p:cNvPr>
          <p:cNvSpPr/>
          <p:nvPr/>
        </p:nvSpPr>
        <p:spPr>
          <a:xfrm>
            <a:off x="6212098" y="1291538"/>
            <a:ext cx="1712702" cy="3028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6D81496-EFFD-4C2C-9C04-BF2394C6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625" y="1314097"/>
            <a:ext cx="7114750" cy="312912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24D55-6BD0-4FA9-90F3-DC97AA8C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A4F7B-4C23-4368-8D86-0E24F403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AB279-187B-48DA-BFD8-E1464174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F98AAF-409A-4739-9120-07555417DAF9}"/>
              </a:ext>
            </a:extLst>
          </p:cNvPr>
          <p:cNvSpPr/>
          <p:nvPr/>
        </p:nvSpPr>
        <p:spPr>
          <a:xfrm>
            <a:off x="867951" y="628202"/>
            <a:ext cx="7408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Table 6 Out-of-Sample Predictive Ability of Lagged U.S. Returns, 1985:01 to 2010:12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38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A27-00BA-4B28-981C-D272240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D8BF-11D9-49AA-8BCA-AB733AD7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Lagged US returns have substantial predictive power for many non-US returns.</a:t>
            </a:r>
          </a:p>
          <a:p>
            <a:r>
              <a:rPr lang="en-US" altLang="zh-CN" dirty="0"/>
              <a:t>Lagged non-US returns can’t predict US returns</a:t>
            </a:r>
          </a:p>
          <a:p>
            <a:r>
              <a:rPr lang="en-US" altLang="zh-CN" dirty="0"/>
              <a:t>Information frictions provide a explanation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EEB9-2356-4344-B62E-59D21B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797C-08A3-45A0-9D0D-B8C0288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9BB6-5ABE-436A-8DA2-05C703D5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BAA28-BCDE-46A9-ABBE-D1987CF0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r>
              <a:rPr lang="zh-CN" altLang="en-US" dirty="0"/>
              <a:t>（</a:t>
            </a:r>
            <a:r>
              <a:rPr lang="en-US" altLang="zh-CN" dirty="0"/>
              <a:t>China - US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CE6177-19C4-4054-8696-AFC1F851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OOS regression</a:t>
            </a:r>
          </a:p>
          <a:p>
            <a:r>
              <a:rPr lang="en-US" altLang="zh-CN" dirty="0"/>
              <a:t>IS analysis —— PCA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3C738-B080-4155-95E4-C59D9A6F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79B1B-E20E-4F18-B0F4-03E78A31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57A56-67A1-46BF-A46B-1544A75A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7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5122C39-6A19-43A9-BA94-3147BCDCC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919"/>
          <a:stretch/>
        </p:blipFill>
        <p:spPr>
          <a:xfrm>
            <a:off x="165129" y="1569921"/>
            <a:ext cx="8813733" cy="11161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A3485-2763-4EEF-8F21-8178B10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1533C-7927-4812-BF86-B85A35C3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CA655-4375-4940-9CBD-F1C52F5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835F0D-3A23-4178-B3EA-8351FB1835FC}"/>
              </a:ext>
            </a:extLst>
          </p:cNvPr>
          <p:cNvSpPr/>
          <p:nvPr/>
        </p:nvSpPr>
        <p:spPr>
          <a:xfrm>
            <a:off x="1881963" y="8988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Table 1  Regression results based on fourteen US economic variables, 1993:07–2001:12</a:t>
            </a:r>
            <a:endParaRPr lang="zh-CN" altLang="en-US" dirty="0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36070913-1591-4711-8EBA-C2F958A37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96"/>
          <a:stretch/>
        </p:blipFill>
        <p:spPr>
          <a:xfrm>
            <a:off x="165138" y="3755773"/>
            <a:ext cx="8813724" cy="11161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A76C692-6551-46BE-8D71-CDE1CD0FCE06}"/>
              </a:ext>
            </a:extLst>
          </p:cNvPr>
          <p:cNvSpPr/>
          <p:nvPr/>
        </p:nvSpPr>
        <p:spPr>
          <a:xfrm>
            <a:off x="1881963" y="289773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Table 2 Regression results based on fourteen US economic variables, 2002:01–2008:12.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59882C-4BD2-40F8-A874-BB978C5309B1}"/>
              </a:ext>
            </a:extLst>
          </p:cNvPr>
          <p:cNvSpPr txBox="1"/>
          <p:nvPr/>
        </p:nvSpPr>
        <p:spPr>
          <a:xfrm>
            <a:off x="570858" y="5288079"/>
            <a:ext cx="788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China joining the WTO may result in the Chinese stock market may be significantly affected by the world economy and/or the US economy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21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BC15E-55D3-41D8-8724-BBB422C2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BD7AF-E00E-4017-A073-FDBEA955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5BE8B-4485-4510-B291-D4ABE25B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17E5BA1-A9F3-41EB-BC2B-C5087652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3" y="886887"/>
            <a:ext cx="8544567" cy="15621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02CF09-EE02-46C4-95F0-867C1D65DBC4}"/>
              </a:ext>
            </a:extLst>
          </p:cNvPr>
          <p:cNvSpPr/>
          <p:nvPr/>
        </p:nvSpPr>
        <p:spPr>
          <a:xfrm>
            <a:off x="2202042" y="32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Table 3  Regression results based on principle component factors, 1993:07–2001:12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E432C5-F40B-4BBC-B3DF-662702BD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22" y="3173639"/>
            <a:ext cx="7046947" cy="184406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451D3DE-19D3-4C2A-B528-1DAFD687497C}"/>
              </a:ext>
            </a:extLst>
          </p:cNvPr>
          <p:cNvSpPr/>
          <p:nvPr/>
        </p:nvSpPr>
        <p:spPr>
          <a:xfrm>
            <a:off x="2202042" y="25895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Table 4 Regression results based on principle component factors, 2002:01–2008:12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4E46A-86EF-4E9B-B968-BDF0F769C27C}"/>
              </a:ext>
            </a:extLst>
          </p:cNvPr>
          <p:cNvSpPr txBox="1"/>
          <p:nvPr/>
        </p:nvSpPr>
        <p:spPr>
          <a:xfrm>
            <a:off x="904126" y="5414481"/>
            <a:ext cx="750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US economic variables can be used in conjunction with the China economic variables to enhance return forecasts for the Chinese stock market.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ECDD-E823-43EC-838A-E89EB3F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C9B9-8D01-4588-85A0-6B5D0006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04" y="168614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Research problem</a:t>
            </a:r>
          </a:p>
          <a:p>
            <a:pPr lvl="1"/>
            <a:r>
              <a:rPr lang="en-US" altLang="zh-CN" dirty="0"/>
              <a:t>Contribution</a:t>
            </a:r>
          </a:p>
          <a:p>
            <a:r>
              <a:rPr lang="en-US" altLang="zh-CN" dirty="0"/>
              <a:t>Research Design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Method</a:t>
            </a:r>
          </a:p>
          <a:p>
            <a:r>
              <a:rPr lang="en-US" altLang="zh-CN" dirty="0"/>
              <a:t>Empirical Results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9BA60-7E3E-4E23-9BD9-5A8067E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C1F2-6A65-4091-BA17-140C7CB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520A-6FA7-44D0-9D7D-F347383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27A4E-38A4-4603-AD7B-13F0A01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24019-B81A-4729-BC43-A05A7AE5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Economic explanation matters</a:t>
            </a:r>
          </a:p>
          <a:p>
            <a:r>
              <a:rPr lang="en-US" altLang="zh-CN" dirty="0"/>
              <a:t>Similar perspective, different stories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9A95A-2DDF-4D10-A92B-CFEBEB47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0BDDA-219A-4AEA-BAAA-37923C4E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7170FD-C524-4A8F-933D-4A495565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7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Backgrounds:</a:t>
            </a:r>
          </a:p>
          <a:p>
            <a:r>
              <a:rPr lang="en-US" altLang="zh-CN" dirty="0"/>
              <a:t>Stock return predictability are established</a:t>
            </a:r>
          </a:p>
          <a:p>
            <a:pPr lvl="1"/>
            <a:r>
              <a:rPr lang="en-US" altLang="zh-CN" dirty="0"/>
              <a:t>US    (Fama and Schwert (1977), Campbell (1987) ...)</a:t>
            </a:r>
          </a:p>
          <a:p>
            <a:pPr lvl="1"/>
            <a:r>
              <a:rPr lang="en-US" altLang="zh-CN" dirty="0"/>
              <a:t>Other countries      (Cutler, Poterba, and Summers (1991), Harvey (1991)…)</a:t>
            </a:r>
          </a:p>
          <a:p>
            <a:pPr lvl="1"/>
            <a:r>
              <a:rPr lang="en-US" altLang="zh-CN" dirty="0"/>
              <a:t>GW(2008) doubt→ Rapach (2010) etc. confirmed the OOS predictability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Motivation:</a:t>
            </a:r>
          </a:p>
          <a:p>
            <a:r>
              <a:rPr lang="en-US" altLang="zh-CN" dirty="0"/>
              <a:t>Few researches focus on international prediction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9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Research Problem:</a:t>
            </a:r>
          </a:p>
          <a:p>
            <a:r>
              <a:rPr lang="en-US" altLang="zh-CN" dirty="0"/>
              <a:t>What’s the stock return predictive relationship between US and other countries?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Contribution:</a:t>
            </a:r>
          </a:p>
          <a:p>
            <a:r>
              <a:rPr lang="en-US" altLang="zh-CN" dirty="0"/>
              <a:t> Uncovers a powerful new predictor of monthly stock returns in industrialized countries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C556F-8B39-44E2-B530-820BB659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90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International Stock Return Predictability: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1EA83-D501-43F8-AAB9-C7AFE5EF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AD4BC-1118-48A4-8BC6-567D5FB0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9D510-7717-4B32-9D85-2F261384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DE347F-7762-4208-9C39-04B71913DF7B}"/>
              </a:ext>
            </a:extLst>
          </p:cNvPr>
          <p:cNvSpPr/>
          <p:nvPr/>
        </p:nvSpPr>
        <p:spPr>
          <a:xfrm>
            <a:off x="4043908" y="1257621"/>
            <a:ext cx="1446931" cy="70271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US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A8DBF7-D844-4DD0-B4B7-A15F794404FD}"/>
              </a:ext>
            </a:extLst>
          </p:cNvPr>
          <p:cNvSpPr/>
          <p:nvPr/>
        </p:nvSpPr>
        <p:spPr>
          <a:xfrm>
            <a:off x="824806" y="1178593"/>
            <a:ext cx="1948871" cy="87187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11 industrialized countries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F59DD3-354E-495F-9939-8713218C44CC}"/>
              </a:ext>
            </a:extLst>
          </p:cNvPr>
          <p:cNvSpPr/>
          <p:nvPr/>
        </p:nvSpPr>
        <p:spPr>
          <a:xfrm>
            <a:off x="6457950" y="1264792"/>
            <a:ext cx="1446931" cy="70536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China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C5BECD2-7037-4CD8-82A4-B0EC688A2133}"/>
              </a:ext>
            </a:extLst>
          </p:cNvPr>
          <p:cNvCxnSpPr>
            <a:cxnSpLocks/>
          </p:cNvCxnSpPr>
          <p:nvPr/>
        </p:nvCxnSpPr>
        <p:spPr>
          <a:xfrm flipH="1">
            <a:off x="2773678" y="1410686"/>
            <a:ext cx="12453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68DC7C-1210-4D7B-AAF0-AF1B784DB766}"/>
              </a:ext>
            </a:extLst>
          </p:cNvPr>
          <p:cNvCxnSpPr>
            <a:cxnSpLocks/>
          </p:cNvCxnSpPr>
          <p:nvPr/>
        </p:nvCxnSpPr>
        <p:spPr>
          <a:xfrm>
            <a:off x="2773677" y="1770469"/>
            <a:ext cx="1270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B4266B-050C-49CA-B002-0191EB287345}"/>
              </a:ext>
            </a:extLst>
          </p:cNvPr>
          <p:cNvCxnSpPr/>
          <p:nvPr/>
        </p:nvCxnSpPr>
        <p:spPr>
          <a:xfrm>
            <a:off x="3278996" y="1677567"/>
            <a:ext cx="191386" cy="17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6793AFE-7A6F-4A31-B6AB-061BB973A8DE}"/>
              </a:ext>
            </a:extLst>
          </p:cNvPr>
          <p:cNvCxnSpPr/>
          <p:nvPr/>
        </p:nvCxnSpPr>
        <p:spPr>
          <a:xfrm flipH="1">
            <a:off x="3278996" y="1677567"/>
            <a:ext cx="191386" cy="17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DDD2203-2A58-4EEB-9F33-698809915B38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90839" y="1608978"/>
            <a:ext cx="967111" cy="8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1083751-9E40-4765-8BA9-D33FE0453956}"/>
              </a:ext>
            </a:extLst>
          </p:cNvPr>
          <p:cNvSpPr txBox="1"/>
          <p:nvPr/>
        </p:nvSpPr>
        <p:spPr>
          <a:xfrm>
            <a:off x="819753" y="2516325"/>
            <a:ext cx="789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International stock return predictability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Focus on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Differences: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Relation:  US returns → 11 industrialized countries </a:t>
            </a:r>
          </a:p>
          <a:p>
            <a:pPr lvl="2"/>
            <a:r>
              <a:rPr lang="en-US" altLang="zh-CN" sz="2400" dirty="0"/>
              <a:t>              US variables → China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Method:  theory model + empirical test &amp;  empirical test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Story :   a leading role of US,  news-diffusion model  </a:t>
            </a:r>
          </a:p>
          <a:p>
            <a:pPr lvl="1"/>
            <a:r>
              <a:rPr lang="en-US" altLang="zh-CN" sz="2400" dirty="0"/>
              <a:t>                    increased integration after China join WTO </a:t>
            </a:r>
          </a:p>
        </p:txBody>
      </p:sp>
    </p:spTree>
    <p:extLst>
      <p:ext uri="{BB962C8B-B14F-4D97-AF65-F5344CB8AC3E}">
        <p14:creationId xmlns:p14="http://schemas.microsoft.com/office/powerpoint/2010/main" val="35072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/>
          <a:lstStyle/>
          <a:p>
            <a:r>
              <a:rPr lang="en-US" altLang="zh-CN" dirty="0"/>
              <a:t>US + Australia/ Canada/ France/ Germany/ Italy/ Japan/ Netherlands/ Sweden/ Switzerland/ UK</a:t>
            </a:r>
          </a:p>
          <a:p>
            <a:r>
              <a:rPr lang="en-US" altLang="zh-CN" dirty="0"/>
              <a:t>Global Financial Data/Morgan Stanley Capital International </a:t>
            </a:r>
          </a:p>
          <a:p>
            <a:r>
              <a:rPr lang="en-US" altLang="zh-CN" dirty="0"/>
              <a:t>1980.02~2010.12</a:t>
            </a:r>
          </a:p>
          <a:p>
            <a:r>
              <a:rPr lang="en-US" altLang="zh-CN" dirty="0"/>
              <a:t>Monthly &amp; Daily (adjust closing time across markets)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1E940-BB39-431F-B08B-CF75B0B0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28" y="17335"/>
            <a:ext cx="7886700" cy="1325563"/>
          </a:xfrm>
        </p:spPr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B985E-53A0-421F-A1AC-BC1E8A8B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28" y="1404520"/>
            <a:ext cx="7886700" cy="4743618"/>
          </a:xfrm>
        </p:spPr>
        <p:txBody>
          <a:bodyPr>
            <a:normAutofit/>
          </a:bodyPr>
          <a:lstStyle/>
          <a:p>
            <a:r>
              <a:rPr lang="en-US" altLang="zh-CN" dirty="0"/>
              <a:t>Benchmark: 11 conventional predictive regression</a:t>
            </a:r>
          </a:p>
          <a:p>
            <a:pPr lvl="1"/>
            <a:endParaRPr lang="en-US" altLang="zh-CN" dirty="0"/>
          </a:p>
          <a:p>
            <a:pPr lvl="4"/>
            <a:endParaRPr lang="en-US" altLang="zh-CN" dirty="0"/>
          </a:p>
          <a:p>
            <a:r>
              <a:rPr lang="en-US" altLang="zh-CN" dirty="0"/>
              <a:t>Lagged international return prediction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Pairwise Granger causality test</a:t>
            </a:r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Account for differences in closing times across markets</a:t>
            </a:r>
          </a:p>
          <a:p>
            <a:pPr lvl="3"/>
            <a:r>
              <a:rPr lang="en-US" altLang="zh-CN" dirty="0"/>
              <a:t>if the close of the equity market in country </a:t>
            </a:r>
            <a:r>
              <a:rPr lang="en-US" altLang="zh-CN" i="1" dirty="0"/>
              <a:t>i </a:t>
            </a:r>
            <a:r>
              <a:rPr lang="en-US" altLang="zh-CN" dirty="0"/>
              <a:t>occurs prior to the market close in country </a:t>
            </a:r>
            <a:r>
              <a:rPr lang="en-US" altLang="zh-CN" i="1" dirty="0"/>
              <a:t>j</a:t>
            </a:r>
            <a:r>
              <a:rPr lang="en-US" altLang="zh-CN" dirty="0"/>
              <a:t>, then we exclude the last trading day of month </a:t>
            </a:r>
            <a:r>
              <a:rPr lang="en-US" altLang="zh-CN" i="1" dirty="0"/>
              <a:t>t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E43CD2-EFFB-4886-88D5-E760D065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B1D71-C7F6-4957-9C28-BB5A30FE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DE060-97CF-4DA6-AB2C-0548EF46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F2E9F6-785D-4B6E-85F1-31D77234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65" y="1820633"/>
            <a:ext cx="4238625" cy="400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4B5274-1412-41BE-9D7F-40E62121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355" y="2246730"/>
            <a:ext cx="5835295" cy="2760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3D6495-1642-416E-B231-67A877A79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09" y="3429000"/>
            <a:ext cx="6800850" cy="4572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5B77E6A-0E75-40A6-A440-89E8457AFD0A}"/>
              </a:ext>
            </a:extLst>
          </p:cNvPr>
          <p:cNvSpPr/>
          <p:nvPr/>
        </p:nvSpPr>
        <p:spPr>
          <a:xfrm>
            <a:off x="2800350" y="3429000"/>
            <a:ext cx="152019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9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415D-6D2F-4238-98A4-CFD0E11C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2B3B0-FE37-4261-BF3E-90F848C9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8328"/>
            <a:ext cx="7886700" cy="4351338"/>
          </a:xfrm>
        </p:spPr>
        <p:txBody>
          <a:bodyPr/>
          <a:lstStyle/>
          <a:p>
            <a:r>
              <a:rPr lang="en-US" altLang="zh-CN" dirty="0"/>
              <a:t>Lagged international return prediction</a:t>
            </a:r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General model specification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Too many regressors:</a:t>
            </a:r>
          </a:p>
          <a:p>
            <a:pPr lvl="2"/>
            <a:r>
              <a:rPr lang="en-US" altLang="zh-CN" dirty="0"/>
              <a:t>Pooled version: </a:t>
            </a:r>
          </a:p>
          <a:p>
            <a:pPr lvl="2"/>
            <a:r>
              <a:rPr lang="en-US" altLang="zh-CN" dirty="0"/>
              <a:t>Adaptive Elastic 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181D-1538-474A-AE07-87F98AC1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17DD8-AA7E-4222-898E-462B355F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1A0A6-EBE0-4E84-9BFE-AEB38455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055BFA-2F34-4FF1-AA8F-DF8790A4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55" y="2733675"/>
            <a:ext cx="6181725" cy="695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968C80-30F7-4C70-BE2C-BFF2135B887E}"/>
              </a:ext>
            </a:extLst>
          </p:cNvPr>
          <p:cNvSpPr/>
          <p:nvPr/>
        </p:nvSpPr>
        <p:spPr>
          <a:xfrm>
            <a:off x="2978150" y="2717557"/>
            <a:ext cx="1805940" cy="657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8944EC-D45A-4006-879C-8E99A325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965" y="3825081"/>
            <a:ext cx="3333750" cy="352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E6C08D-101B-4133-AA49-68FA82DD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15" y="3825080"/>
            <a:ext cx="1095375" cy="3524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8BB869-BF4B-4775-9B7E-3C98D179C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4573585"/>
            <a:ext cx="5257800" cy="1019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A151A3-0FB5-4E33-8D56-C4559380E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170" y="5524655"/>
            <a:ext cx="1809750" cy="3333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8D99E7-9666-452A-BF75-04B1CAA2F5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452" y="5949556"/>
            <a:ext cx="18192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4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3940E-A01C-48A1-BD4D-18CF3520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71" y="115096"/>
            <a:ext cx="7886700" cy="777873"/>
          </a:xfrm>
        </p:spPr>
        <p:txBody>
          <a:bodyPr>
            <a:normAutofit/>
          </a:bodyPr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0648-D252-4745-BC18-0BBFCF5B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49608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News-Diffusion model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D8A56-9A3D-4A50-9217-3D6A86DC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2E91F-9DB7-4658-9AEC-E057E5F7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E930-9021-4363-85CD-D55A1628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9F2D4D-01CA-42D9-AAE8-2EBD8708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25" y="2975377"/>
            <a:ext cx="7115175" cy="3714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3A5B20-C1A9-4906-A1B9-1070D5F9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5" y="3302001"/>
            <a:ext cx="6076950" cy="2857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8EABA0-41D7-4D13-B3BB-F5643B73A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25" y="3588490"/>
            <a:ext cx="6496025" cy="2998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8B6FC31-849F-4195-9E1E-B4B221A8C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729" y="1382860"/>
            <a:ext cx="6214421" cy="14914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BE6C66-ACCC-4D30-A53B-E1EE0C16D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29" y="4006915"/>
            <a:ext cx="6496025" cy="50885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31D9122-78D5-4B94-9658-5FB32E06E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75" y="4515770"/>
            <a:ext cx="7172325" cy="323850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576245B5-FCD3-4FD9-B81A-E3C81226E044}"/>
              </a:ext>
            </a:extLst>
          </p:cNvPr>
          <p:cNvSpPr/>
          <p:nvPr/>
        </p:nvSpPr>
        <p:spPr>
          <a:xfrm>
            <a:off x="822085" y="4218448"/>
            <a:ext cx="278104" cy="11284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7701466-3D59-432E-A966-B044E60A49AF}"/>
              </a:ext>
            </a:extLst>
          </p:cNvPr>
          <p:cNvCxnSpPr/>
          <p:nvPr/>
        </p:nvCxnSpPr>
        <p:spPr>
          <a:xfrm>
            <a:off x="6457950" y="2128590"/>
            <a:ext cx="609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B00B363E-851A-4399-B42F-1C7BFA3C2E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4548" y="4940004"/>
            <a:ext cx="1163003" cy="44847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83584A-D94A-4676-AD78-CBC0109D8E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4547" y="5400361"/>
            <a:ext cx="1163003" cy="45441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B557E88-6922-4360-92C5-2D7240D3D6FE}"/>
              </a:ext>
            </a:extLst>
          </p:cNvPr>
          <p:cNvSpPr txBox="1"/>
          <p:nvPr/>
        </p:nvSpPr>
        <p:spPr>
          <a:xfrm>
            <a:off x="3287892" y="4938432"/>
            <a:ext cx="503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Return shock in country j affects returns in country i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50BF4C-A700-4C44-BCC6-A98AB8454E07}"/>
              </a:ext>
            </a:extLst>
          </p:cNvPr>
          <p:cNvSpPr txBox="1"/>
          <p:nvPr/>
        </p:nvSpPr>
        <p:spPr>
          <a:xfrm>
            <a:off x="3287892" y="5399758"/>
            <a:ext cx="328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International information friction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88542-FD5F-48C0-9A85-F73CD6FB83E2}"/>
              </a:ext>
            </a:extLst>
          </p:cNvPr>
          <p:cNvSpPr/>
          <p:nvPr/>
        </p:nvSpPr>
        <p:spPr>
          <a:xfrm>
            <a:off x="5074920" y="4021409"/>
            <a:ext cx="1337310" cy="4366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D4775F-3384-4350-BF8C-7614F22DA9D5}"/>
              </a:ext>
            </a:extLst>
          </p:cNvPr>
          <p:cNvCxnSpPr>
            <a:cxnSpLocks/>
          </p:cNvCxnSpPr>
          <p:nvPr/>
        </p:nvCxnSpPr>
        <p:spPr>
          <a:xfrm>
            <a:off x="3238447" y="5433186"/>
            <a:ext cx="0" cy="369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AF92975-BE77-4550-A305-2EA189109FB8}"/>
              </a:ext>
            </a:extLst>
          </p:cNvPr>
          <p:cNvCxnSpPr>
            <a:cxnSpLocks/>
          </p:cNvCxnSpPr>
          <p:nvPr/>
        </p:nvCxnSpPr>
        <p:spPr>
          <a:xfrm flipV="1">
            <a:off x="3238447" y="4937760"/>
            <a:ext cx="0" cy="414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2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7208</TotalTime>
  <Words>798</Words>
  <Application>Microsoft Office PowerPoint</Application>
  <PresentationFormat>全屏显示(4:3)</PresentationFormat>
  <Paragraphs>192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Office 主题​​</vt:lpstr>
      <vt:lpstr>International Stock Return Predictability: What Is the Role of the United Stated? The Journal of Finance 2013 David E. Rapach, Jack K. Strauss, and Guofu Zhou</vt:lpstr>
      <vt:lpstr>Contents</vt:lpstr>
      <vt:lpstr>Introduction</vt:lpstr>
      <vt:lpstr>Introduction</vt:lpstr>
      <vt:lpstr>International Stock Return Predictability:</vt:lpstr>
      <vt:lpstr>Research Design – Data</vt:lpstr>
      <vt:lpstr>Research Design</vt:lpstr>
      <vt:lpstr>Research Design</vt:lpstr>
      <vt:lpstr>Research Design</vt:lpstr>
      <vt:lpstr>PowerPoint 演示文稿</vt:lpstr>
      <vt:lpstr>Empirical Results</vt:lpstr>
      <vt:lpstr>PowerPoint 演示文稿</vt:lpstr>
      <vt:lpstr>PowerPoint 演示文稿</vt:lpstr>
      <vt:lpstr>PowerPoint 演示文稿</vt:lpstr>
      <vt:lpstr>PowerPoint 演示文稿</vt:lpstr>
      <vt:lpstr>Conclusion</vt:lpstr>
      <vt:lpstr>Research Design（China - US）</vt:lpstr>
      <vt:lpstr>PowerPoint 演示文稿</vt:lpstr>
      <vt:lpstr>PowerPoint 演示文稿</vt:lpstr>
      <vt:lpstr>Reflection: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stock market returns: The sum of the parts is more than the whole </dc:title>
  <dc:creator>龙 真</dc:creator>
  <cp:lastModifiedBy>龙 真</cp:lastModifiedBy>
  <cp:revision>148</cp:revision>
  <dcterms:created xsi:type="dcterms:W3CDTF">2019-11-14T02:43:26Z</dcterms:created>
  <dcterms:modified xsi:type="dcterms:W3CDTF">2020-04-11T05:51:38Z</dcterms:modified>
</cp:coreProperties>
</file>