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7" r:id="rId2"/>
    <p:sldId id="361" r:id="rId3"/>
    <p:sldId id="326" r:id="rId4"/>
    <p:sldId id="362" r:id="rId5"/>
    <p:sldId id="363" r:id="rId6"/>
    <p:sldId id="364" r:id="rId7"/>
    <p:sldId id="450" r:id="rId8"/>
    <p:sldId id="439" r:id="rId9"/>
    <p:sldId id="451" r:id="rId10"/>
    <p:sldId id="365" r:id="rId11"/>
    <p:sldId id="366" r:id="rId12"/>
    <p:sldId id="385" r:id="rId13"/>
    <p:sldId id="413" r:id="rId14"/>
    <p:sldId id="445" r:id="rId15"/>
    <p:sldId id="396" r:id="rId16"/>
    <p:sldId id="397" r:id="rId17"/>
    <p:sldId id="392" r:id="rId18"/>
    <p:sldId id="452" r:id="rId19"/>
    <p:sldId id="433" r:id="rId20"/>
    <p:sldId id="432" r:id="rId21"/>
    <p:sldId id="442" r:id="rId22"/>
    <p:sldId id="443" r:id="rId23"/>
    <p:sldId id="453" r:id="rId24"/>
    <p:sldId id="454" r:id="rId25"/>
    <p:sldId id="455" r:id="rId26"/>
    <p:sldId id="498" r:id="rId27"/>
    <p:sldId id="457" r:id="rId28"/>
    <p:sldId id="444" r:id="rId29"/>
    <p:sldId id="456" r:id="rId30"/>
    <p:sldId id="380" r:id="rId31"/>
    <p:sldId id="458" r:id="rId32"/>
    <p:sldId id="461" r:id="rId33"/>
    <p:sldId id="462" r:id="rId34"/>
    <p:sldId id="464" r:id="rId35"/>
    <p:sldId id="465" r:id="rId36"/>
    <p:sldId id="258" r:id="rId37"/>
    <p:sldId id="370" r:id="rId38"/>
    <p:sldId id="499" r:id="rId39"/>
    <p:sldId id="500" r:id="rId40"/>
    <p:sldId id="373" r:id="rId41"/>
    <p:sldId id="374" r:id="rId42"/>
    <p:sldId id="489" r:id="rId43"/>
    <p:sldId id="490" r:id="rId44"/>
    <p:sldId id="491" r:id="rId45"/>
    <p:sldId id="493" r:id="rId46"/>
    <p:sldId id="494" r:id="rId47"/>
    <p:sldId id="492" r:id="rId48"/>
    <p:sldId id="495" r:id="rId49"/>
    <p:sldId id="496" r:id="rId50"/>
    <p:sldId id="488"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shuo" initials="ws" lastIdx="1" clrIdx="0">
    <p:extLst>
      <p:ext uri="{19B8F6BF-5375-455C-9EA6-DF929625EA0E}">
        <p15:presenceInfo xmlns:p15="http://schemas.microsoft.com/office/powerpoint/2012/main" userId="cb2e7392403e61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82412" autoAdjust="0"/>
  </p:normalViewPr>
  <p:slideViewPr>
    <p:cSldViewPr snapToGrid="0">
      <p:cViewPr varScale="1">
        <p:scale>
          <a:sx n="71" d="100"/>
          <a:sy n="71" d="100"/>
        </p:scale>
        <p:origin x="1637" y="48"/>
      </p:cViewPr>
      <p:guideLst/>
    </p:cSldViewPr>
  </p:slideViewPr>
  <p:outlineViewPr>
    <p:cViewPr>
      <p:scale>
        <a:sx n="33" d="100"/>
        <a:sy n="33" d="100"/>
      </p:scale>
      <p:origin x="0" y="-17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D0D77-E70A-462F-9A7B-EC99CFA160F7}" type="datetimeFigureOut">
              <a:rPr lang="zh-CN" altLang="en-US" smtClean="0"/>
              <a:t>2020/4/25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3F993-C409-4BF7-BDA5-15807D7300BA}" type="slidenum">
              <a:rPr lang="zh-CN" altLang="en-US" smtClean="0"/>
              <a:t>‹#›</a:t>
            </a:fld>
            <a:endParaRPr lang="zh-CN" altLang="en-US"/>
          </a:p>
        </p:txBody>
      </p:sp>
    </p:spTree>
    <p:extLst>
      <p:ext uri="{BB962C8B-B14F-4D97-AF65-F5344CB8AC3E}">
        <p14:creationId xmlns:p14="http://schemas.microsoft.com/office/powerpoint/2010/main" val="234580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a:t>
            </a:fld>
            <a:endParaRPr lang="zh-CN" altLang="en-US"/>
          </a:p>
        </p:txBody>
      </p:sp>
    </p:spTree>
    <p:extLst>
      <p:ext uri="{BB962C8B-B14F-4D97-AF65-F5344CB8AC3E}">
        <p14:creationId xmlns:p14="http://schemas.microsoft.com/office/powerpoint/2010/main" val="11325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12</a:t>
            </a:fld>
            <a:endParaRPr lang="zh-CN" altLang="en-US"/>
          </a:p>
        </p:txBody>
      </p:sp>
    </p:spTree>
    <p:extLst>
      <p:ext uri="{BB962C8B-B14F-4D97-AF65-F5344CB8AC3E}">
        <p14:creationId xmlns:p14="http://schemas.microsoft.com/office/powerpoint/2010/main" val="1305917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13</a:t>
            </a:fld>
            <a:endParaRPr lang="zh-CN" altLang="en-US"/>
          </a:p>
        </p:txBody>
      </p:sp>
    </p:spTree>
    <p:extLst>
      <p:ext uri="{BB962C8B-B14F-4D97-AF65-F5344CB8AC3E}">
        <p14:creationId xmlns:p14="http://schemas.microsoft.com/office/powerpoint/2010/main" val="2784227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14</a:t>
            </a:fld>
            <a:endParaRPr lang="zh-CN" altLang="en-US"/>
          </a:p>
        </p:txBody>
      </p:sp>
    </p:spTree>
    <p:extLst>
      <p:ext uri="{BB962C8B-B14F-4D97-AF65-F5344CB8AC3E}">
        <p14:creationId xmlns:p14="http://schemas.microsoft.com/office/powerpoint/2010/main" val="336793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15</a:t>
            </a:fld>
            <a:endParaRPr lang="zh-CN" altLang="en-US"/>
          </a:p>
        </p:txBody>
      </p:sp>
    </p:spTree>
    <p:extLst>
      <p:ext uri="{BB962C8B-B14F-4D97-AF65-F5344CB8AC3E}">
        <p14:creationId xmlns:p14="http://schemas.microsoft.com/office/powerpoint/2010/main" val="106956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16</a:t>
            </a:fld>
            <a:endParaRPr lang="zh-CN" altLang="en-US"/>
          </a:p>
        </p:txBody>
      </p:sp>
    </p:spTree>
    <p:extLst>
      <p:ext uri="{BB962C8B-B14F-4D97-AF65-F5344CB8AC3E}">
        <p14:creationId xmlns:p14="http://schemas.microsoft.com/office/powerpoint/2010/main" val="186065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17</a:t>
            </a:fld>
            <a:endParaRPr lang="zh-CN" altLang="en-US"/>
          </a:p>
        </p:txBody>
      </p:sp>
    </p:spTree>
    <p:extLst>
      <p:ext uri="{BB962C8B-B14F-4D97-AF65-F5344CB8AC3E}">
        <p14:creationId xmlns:p14="http://schemas.microsoft.com/office/powerpoint/2010/main" val="291760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18</a:t>
            </a:fld>
            <a:endParaRPr lang="zh-CN" altLang="en-US"/>
          </a:p>
        </p:txBody>
      </p:sp>
    </p:spTree>
    <p:extLst>
      <p:ext uri="{BB962C8B-B14F-4D97-AF65-F5344CB8AC3E}">
        <p14:creationId xmlns:p14="http://schemas.microsoft.com/office/powerpoint/2010/main" val="3773822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19</a:t>
            </a:fld>
            <a:endParaRPr lang="zh-CN" altLang="en-US"/>
          </a:p>
        </p:txBody>
      </p:sp>
    </p:spTree>
    <p:extLst>
      <p:ext uri="{BB962C8B-B14F-4D97-AF65-F5344CB8AC3E}">
        <p14:creationId xmlns:p14="http://schemas.microsoft.com/office/powerpoint/2010/main" val="4102235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20</a:t>
            </a:fld>
            <a:endParaRPr lang="zh-CN" altLang="en-US"/>
          </a:p>
        </p:txBody>
      </p:sp>
    </p:spTree>
    <p:extLst>
      <p:ext uri="{BB962C8B-B14F-4D97-AF65-F5344CB8AC3E}">
        <p14:creationId xmlns:p14="http://schemas.microsoft.com/office/powerpoint/2010/main" val="2685893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21</a:t>
            </a:fld>
            <a:endParaRPr lang="zh-CN" altLang="en-US"/>
          </a:p>
        </p:txBody>
      </p:sp>
    </p:spTree>
    <p:extLst>
      <p:ext uri="{BB962C8B-B14F-4D97-AF65-F5344CB8AC3E}">
        <p14:creationId xmlns:p14="http://schemas.microsoft.com/office/powerpoint/2010/main" val="1811182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a:t>
            </a:fld>
            <a:endParaRPr lang="zh-CN" altLang="en-US"/>
          </a:p>
        </p:txBody>
      </p:sp>
    </p:spTree>
    <p:extLst>
      <p:ext uri="{BB962C8B-B14F-4D97-AF65-F5344CB8AC3E}">
        <p14:creationId xmlns:p14="http://schemas.microsoft.com/office/powerpoint/2010/main" val="2318126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22</a:t>
            </a:fld>
            <a:endParaRPr lang="zh-CN" altLang="en-US"/>
          </a:p>
        </p:txBody>
      </p:sp>
    </p:spTree>
    <p:extLst>
      <p:ext uri="{BB962C8B-B14F-4D97-AF65-F5344CB8AC3E}">
        <p14:creationId xmlns:p14="http://schemas.microsoft.com/office/powerpoint/2010/main" val="2742261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23</a:t>
            </a:fld>
            <a:endParaRPr lang="zh-CN" altLang="en-US"/>
          </a:p>
        </p:txBody>
      </p:sp>
    </p:spTree>
    <p:extLst>
      <p:ext uri="{BB962C8B-B14F-4D97-AF65-F5344CB8AC3E}">
        <p14:creationId xmlns:p14="http://schemas.microsoft.com/office/powerpoint/2010/main" val="3889499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24</a:t>
            </a:fld>
            <a:endParaRPr lang="zh-CN" altLang="en-US"/>
          </a:p>
        </p:txBody>
      </p:sp>
    </p:spTree>
    <p:extLst>
      <p:ext uri="{BB962C8B-B14F-4D97-AF65-F5344CB8AC3E}">
        <p14:creationId xmlns:p14="http://schemas.microsoft.com/office/powerpoint/2010/main" val="1659658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25</a:t>
            </a:fld>
            <a:endParaRPr lang="zh-CN" altLang="en-US"/>
          </a:p>
        </p:txBody>
      </p:sp>
    </p:spTree>
    <p:extLst>
      <p:ext uri="{BB962C8B-B14F-4D97-AF65-F5344CB8AC3E}">
        <p14:creationId xmlns:p14="http://schemas.microsoft.com/office/powerpoint/2010/main" val="1207603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26</a:t>
            </a:fld>
            <a:endParaRPr lang="zh-CN" altLang="en-US"/>
          </a:p>
        </p:txBody>
      </p:sp>
    </p:spTree>
    <p:extLst>
      <p:ext uri="{BB962C8B-B14F-4D97-AF65-F5344CB8AC3E}">
        <p14:creationId xmlns:p14="http://schemas.microsoft.com/office/powerpoint/2010/main" val="3797159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27</a:t>
            </a:fld>
            <a:endParaRPr lang="zh-CN" altLang="en-US"/>
          </a:p>
        </p:txBody>
      </p:sp>
    </p:spTree>
    <p:extLst>
      <p:ext uri="{BB962C8B-B14F-4D97-AF65-F5344CB8AC3E}">
        <p14:creationId xmlns:p14="http://schemas.microsoft.com/office/powerpoint/2010/main" val="271641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28</a:t>
            </a:fld>
            <a:endParaRPr lang="zh-CN" altLang="en-US"/>
          </a:p>
        </p:txBody>
      </p:sp>
    </p:spTree>
    <p:extLst>
      <p:ext uri="{BB962C8B-B14F-4D97-AF65-F5344CB8AC3E}">
        <p14:creationId xmlns:p14="http://schemas.microsoft.com/office/powerpoint/2010/main" val="1648560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29</a:t>
            </a:fld>
            <a:endParaRPr lang="zh-CN" altLang="en-US"/>
          </a:p>
        </p:txBody>
      </p:sp>
    </p:spTree>
    <p:extLst>
      <p:ext uri="{BB962C8B-B14F-4D97-AF65-F5344CB8AC3E}">
        <p14:creationId xmlns:p14="http://schemas.microsoft.com/office/powerpoint/2010/main" val="3584318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30</a:t>
            </a:fld>
            <a:endParaRPr lang="zh-CN" altLang="en-US"/>
          </a:p>
        </p:txBody>
      </p:sp>
    </p:spTree>
    <p:extLst>
      <p:ext uri="{BB962C8B-B14F-4D97-AF65-F5344CB8AC3E}">
        <p14:creationId xmlns:p14="http://schemas.microsoft.com/office/powerpoint/2010/main" val="1070334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32</a:t>
            </a:fld>
            <a:endParaRPr lang="zh-CN" altLang="en-US"/>
          </a:p>
        </p:txBody>
      </p:sp>
    </p:spTree>
    <p:extLst>
      <p:ext uri="{BB962C8B-B14F-4D97-AF65-F5344CB8AC3E}">
        <p14:creationId xmlns:p14="http://schemas.microsoft.com/office/powerpoint/2010/main" val="1968619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5</a:t>
            </a:fld>
            <a:endParaRPr lang="zh-CN" altLang="en-US"/>
          </a:p>
        </p:txBody>
      </p:sp>
    </p:spTree>
    <p:extLst>
      <p:ext uri="{BB962C8B-B14F-4D97-AF65-F5344CB8AC3E}">
        <p14:creationId xmlns:p14="http://schemas.microsoft.com/office/powerpoint/2010/main" val="438724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33</a:t>
            </a:fld>
            <a:endParaRPr lang="zh-CN" altLang="en-US"/>
          </a:p>
        </p:txBody>
      </p:sp>
    </p:spTree>
    <p:extLst>
      <p:ext uri="{BB962C8B-B14F-4D97-AF65-F5344CB8AC3E}">
        <p14:creationId xmlns:p14="http://schemas.microsoft.com/office/powerpoint/2010/main" val="3690341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34</a:t>
            </a:fld>
            <a:endParaRPr lang="zh-CN" altLang="en-US"/>
          </a:p>
        </p:txBody>
      </p:sp>
    </p:spTree>
    <p:extLst>
      <p:ext uri="{BB962C8B-B14F-4D97-AF65-F5344CB8AC3E}">
        <p14:creationId xmlns:p14="http://schemas.microsoft.com/office/powerpoint/2010/main" val="1550384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35</a:t>
            </a:fld>
            <a:endParaRPr lang="zh-CN" altLang="en-US"/>
          </a:p>
        </p:txBody>
      </p:sp>
    </p:spTree>
    <p:extLst>
      <p:ext uri="{BB962C8B-B14F-4D97-AF65-F5344CB8AC3E}">
        <p14:creationId xmlns:p14="http://schemas.microsoft.com/office/powerpoint/2010/main" val="58063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36</a:t>
            </a:fld>
            <a:endParaRPr lang="zh-CN" altLang="en-US"/>
          </a:p>
        </p:txBody>
      </p:sp>
    </p:spTree>
    <p:extLst>
      <p:ext uri="{BB962C8B-B14F-4D97-AF65-F5344CB8AC3E}">
        <p14:creationId xmlns:p14="http://schemas.microsoft.com/office/powerpoint/2010/main" val="1305917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37</a:t>
            </a:fld>
            <a:endParaRPr lang="zh-CN" altLang="en-US"/>
          </a:p>
        </p:txBody>
      </p:sp>
    </p:spTree>
    <p:extLst>
      <p:ext uri="{BB962C8B-B14F-4D97-AF65-F5344CB8AC3E}">
        <p14:creationId xmlns:p14="http://schemas.microsoft.com/office/powerpoint/2010/main" val="27965289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38</a:t>
            </a:fld>
            <a:endParaRPr lang="zh-CN" altLang="en-US"/>
          </a:p>
        </p:txBody>
      </p:sp>
    </p:spTree>
    <p:extLst>
      <p:ext uri="{BB962C8B-B14F-4D97-AF65-F5344CB8AC3E}">
        <p14:creationId xmlns:p14="http://schemas.microsoft.com/office/powerpoint/2010/main" val="2705278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39</a:t>
            </a:fld>
            <a:endParaRPr lang="zh-CN" altLang="en-US"/>
          </a:p>
        </p:txBody>
      </p:sp>
    </p:spTree>
    <p:extLst>
      <p:ext uri="{BB962C8B-B14F-4D97-AF65-F5344CB8AC3E}">
        <p14:creationId xmlns:p14="http://schemas.microsoft.com/office/powerpoint/2010/main" val="1219105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40</a:t>
            </a:fld>
            <a:endParaRPr lang="zh-CN" altLang="en-US"/>
          </a:p>
        </p:txBody>
      </p:sp>
    </p:spTree>
    <p:extLst>
      <p:ext uri="{BB962C8B-B14F-4D97-AF65-F5344CB8AC3E}">
        <p14:creationId xmlns:p14="http://schemas.microsoft.com/office/powerpoint/2010/main" val="40391986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41</a:t>
            </a:fld>
            <a:endParaRPr lang="zh-CN" altLang="en-US"/>
          </a:p>
        </p:txBody>
      </p:sp>
    </p:spTree>
    <p:extLst>
      <p:ext uri="{BB962C8B-B14F-4D97-AF65-F5344CB8AC3E}">
        <p14:creationId xmlns:p14="http://schemas.microsoft.com/office/powerpoint/2010/main" val="35762610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42</a:t>
            </a:fld>
            <a:endParaRPr lang="zh-CN" altLang="en-US"/>
          </a:p>
        </p:txBody>
      </p:sp>
    </p:spTree>
    <p:extLst>
      <p:ext uri="{BB962C8B-B14F-4D97-AF65-F5344CB8AC3E}">
        <p14:creationId xmlns:p14="http://schemas.microsoft.com/office/powerpoint/2010/main" val="88761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6</a:t>
            </a:fld>
            <a:endParaRPr lang="zh-CN" altLang="en-US"/>
          </a:p>
        </p:txBody>
      </p:sp>
    </p:spTree>
    <p:extLst>
      <p:ext uri="{BB962C8B-B14F-4D97-AF65-F5344CB8AC3E}">
        <p14:creationId xmlns:p14="http://schemas.microsoft.com/office/powerpoint/2010/main" val="1084320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43</a:t>
            </a:fld>
            <a:endParaRPr lang="zh-CN" altLang="en-US"/>
          </a:p>
        </p:txBody>
      </p:sp>
    </p:spTree>
    <p:extLst>
      <p:ext uri="{BB962C8B-B14F-4D97-AF65-F5344CB8AC3E}">
        <p14:creationId xmlns:p14="http://schemas.microsoft.com/office/powerpoint/2010/main" val="37887005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44</a:t>
            </a:fld>
            <a:endParaRPr lang="zh-CN" altLang="en-US"/>
          </a:p>
        </p:txBody>
      </p:sp>
    </p:spTree>
    <p:extLst>
      <p:ext uri="{BB962C8B-B14F-4D97-AF65-F5344CB8AC3E}">
        <p14:creationId xmlns:p14="http://schemas.microsoft.com/office/powerpoint/2010/main" val="15539411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45</a:t>
            </a:fld>
            <a:endParaRPr lang="zh-CN" altLang="en-US"/>
          </a:p>
        </p:txBody>
      </p:sp>
    </p:spTree>
    <p:extLst>
      <p:ext uri="{BB962C8B-B14F-4D97-AF65-F5344CB8AC3E}">
        <p14:creationId xmlns:p14="http://schemas.microsoft.com/office/powerpoint/2010/main" val="13783930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46</a:t>
            </a:fld>
            <a:endParaRPr lang="zh-CN" altLang="en-US"/>
          </a:p>
        </p:txBody>
      </p:sp>
    </p:spTree>
    <p:extLst>
      <p:ext uri="{BB962C8B-B14F-4D97-AF65-F5344CB8AC3E}">
        <p14:creationId xmlns:p14="http://schemas.microsoft.com/office/powerpoint/2010/main" val="41660262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47</a:t>
            </a:fld>
            <a:endParaRPr lang="zh-CN" altLang="en-US"/>
          </a:p>
        </p:txBody>
      </p:sp>
    </p:spTree>
    <p:extLst>
      <p:ext uri="{BB962C8B-B14F-4D97-AF65-F5344CB8AC3E}">
        <p14:creationId xmlns:p14="http://schemas.microsoft.com/office/powerpoint/2010/main" val="22792360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48</a:t>
            </a:fld>
            <a:endParaRPr lang="zh-CN" altLang="en-US"/>
          </a:p>
        </p:txBody>
      </p:sp>
    </p:spTree>
    <p:extLst>
      <p:ext uri="{BB962C8B-B14F-4D97-AF65-F5344CB8AC3E}">
        <p14:creationId xmlns:p14="http://schemas.microsoft.com/office/powerpoint/2010/main" val="13216518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49</a:t>
            </a:fld>
            <a:endParaRPr lang="zh-CN" altLang="en-US"/>
          </a:p>
        </p:txBody>
      </p:sp>
    </p:spTree>
    <p:extLst>
      <p:ext uri="{BB962C8B-B14F-4D97-AF65-F5344CB8AC3E}">
        <p14:creationId xmlns:p14="http://schemas.microsoft.com/office/powerpoint/2010/main" val="12707048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50</a:t>
            </a:fld>
            <a:endParaRPr lang="zh-CN" altLang="en-US"/>
          </a:p>
        </p:txBody>
      </p:sp>
    </p:spTree>
    <p:extLst>
      <p:ext uri="{BB962C8B-B14F-4D97-AF65-F5344CB8AC3E}">
        <p14:creationId xmlns:p14="http://schemas.microsoft.com/office/powerpoint/2010/main" val="1070334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7</a:t>
            </a:fld>
            <a:endParaRPr lang="zh-CN" altLang="en-US"/>
          </a:p>
        </p:txBody>
      </p:sp>
    </p:spTree>
    <p:extLst>
      <p:ext uri="{BB962C8B-B14F-4D97-AF65-F5344CB8AC3E}">
        <p14:creationId xmlns:p14="http://schemas.microsoft.com/office/powerpoint/2010/main" val="1824159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8</a:t>
            </a:fld>
            <a:endParaRPr lang="zh-CN" altLang="en-US"/>
          </a:p>
        </p:txBody>
      </p:sp>
    </p:spTree>
    <p:extLst>
      <p:ext uri="{BB962C8B-B14F-4D97-AF65-F5344CB8AC3E}">
        <p14:creationId xmlns:p14="http://schemas.microsoft.com/office/powerpoint/2010/main" val="1572366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9</a:t>
            </a:fld>
            <a:endParaRPr lang="zh-CN" altLang="en-US"/>
          </a:p>
        </p:txBody>
      </p:sp>
    </p:spTree>
    <p:extLst>
      <p:ext uri="{BB962C8B-B14F-4D97-AF65-F5344CB8AC3E}">
        <p14:creationId xmlns:p14="http://schemas.microsoft.com/office/powerpoint/2010/main" val="2773999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10</a:t>
            </a:fld>
            <a:endParaRPr lang="zh-CN" altLang="en-US"/>
          </a:p>
        </p:txBody>
      </p:sp>
    </p:spTree>
    <p:extLst>
      <p:ext uri="{BB962C8B-B14F-4D97-AF65-F5344CB8AC3E}">
        <p14:creationId xmlns:p14="http://schemas.microsoft.com/office/powerpoint/2010/main" val="267661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11</a:t>
            </a:fld>
            <a:endParaRPr lang="zh-CN" altLang="en-US"/>
          </a:p>
        </p:txBody>
      </p:sp>
    </p:spTree>
    <p:extLst>
      <p:ext uri="{BB962C8B-B14F-4D97-AF65-F5344CB8AC3E}">
        <p14:creationId xmlns:p14="http://schemas.microsoft.com/office/powerpoint/2010/main" val="1616099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5311F4C-02D7-43D9-A73C-BD96466D3408}" type="datetime1">
              <a:rPr lang="zh-CN" altLang="en-US" smtClean="0"/>
              <a:t>2020/4/25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47867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AA11D43-DE38-451A-BC34-6205467CBCDD}" type="datetime1">
              <a:rPr lang="zh-CN" altLang="en-US" smtClean="0"/>
              <a:t>2020/4/25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331639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D293412-7961-4198-99D6-0509566E8CF3}" type="datetime1">
              <a:rPr lang="zh-CN" altLang="en-US" smtClean="0"/>
              <a:t>2020/4/25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3710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228CA5-696D-4CB3-8923-6E0B31A6AEF9}" type="datetime1">
              <a:rPr lang="zh-CN" altLang="en-US" smtClean="0"/>
              <a:t>2020/4/25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08476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891226E-C2EC-4A3E-9AA1-AAF8A003E688}" type="datetime1">
              <a:rPr lang="zh-CN" altLang="en-US" smtClean="0"/>
              <a:t>2020/4/25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29497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15008EA-F5CF-447C-84E5-F5C4C7A82E18}" type="datetime1">
              <a:rPr lang="zh-CN" altLang="en-US" smtClean="0"/>
              <a:t>2020/4/25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6036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2E1B1A-4C0C-4C11-99E8-F2987208FC67}" type="datetime1">
              <a:rPr lang="zh-CN" altLang="en-US" smtClean="0"/>
              <a:t>2020/4/25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8759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F433BD-782D-4234-AB15-F713C3408D81}" type="datetime1">
              <a:rPr lang="zh-CN" altLang="en-US" smtClean="0"/>
              <a:t>2020/4/25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70657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26C7B-FFBE-45B3-BE14-884EB1D470AF}" type="datetime1">
              <a:rPr lang="zh-CN" altLang="en-US" smtClean="0"/>
              <a:t>2020/4/25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9731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CB90E8A-910C-402C-A1CF-9F0409DA14DA}" type="datetime1">
              <a:rPr lang="zh-CN" altLang="en-US" smtClean="0"/>
              <a:t>2020/4/25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87316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FE79D00-1628-4A52-AFCB-2CA4C3810406}" type="datetime1">
              <a:rPr lang="zh-CN" altLang="en-US" smtClean="0"/>
              <a:t>2020/4/25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56296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2AFFB-3DF3-4105-97F3-8F0D4949662D}" type="datetime1">
              <a:rPr lang="zh-CN" altLang="en-US" smtClean="0"/>
              <a:t>2020/4/25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374346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A3B615-0A47-421E-BEB7-A91D24DF5C1A}"/>
              </a:ext>
            </a:extLst>
          </p:cNvPr>
          <p:cNvSpPr/>
          <p:nvPr/>
        </p:nvSpPr>
        <p:spPr>
          <a:xfrm>
            <a:off x="857250" y="1358307"/>
            <a:ext cx="7109460" cy="1077218"/>
          </a:xfrm>
          <a:prstGeom prst="rect">
            <a:avLst/>
          </a:prstGeom>
        </p:spPr>
        <p:txBody>
          <a:bodyPr wrap="square">
            <a:spAutoFit/>
          </a:bodyPr>
          <a:lstStyle/>
          <a:p>
            <a:pPr algn="ctr"/>
            <a:r>
              <a:rPr lang="en-US" altLang="zh-CN" sz="3200" dirty="0">
                <a:latin typeface="Times New Roman" panose="02020603050405020304" pitchFamily="18" charset="0"/>
                <a:cs typeface="Times New Roman" panose="02020603050405020304" pitchFamily="18" charset="0"/>
              </a:rPr>
              <a:t>Maxing out: Stocks as lotteries and the cross-section of expected returns</a:t>
            </a:r>
            <a:endParaRPr lang="zh-CN" altLang="en-US" sz="3200" dirty="0"/>
          </a:p>
        </p:txBody>
      </p:sp>
      <p:sp>
        <p:nvSpPr>
          <p:cNvPr id="5" name="日期占位符 4">
            <a:extLst>
              <a:ext uri="{FF2B5EF4-FFF2-40B4-BE49-F238E27FC236}">
                <a16:creationId xmlns:a16="http://schemas.microsoft.com/office/drawing/2014/main" id="{D0D7438D-F422-459D-84CA-97AD3928FCCC}"/>
              </a:ext>
            </a:extLst>
          </p:cNvPr>
          <p:cNvSpPr>
            <a:spLocks noGrp="1"/>
          </p:cNvSpPr>
          <p:nvPr>
            <p:ph type="dt" sz="half" idx="10"/>
          </p:nvPr>
        </p:nvSpPr>
        <p:spPr/>
        <p:txBody>
          <a:bodyPr/>
          <a:lstStyle/>
          <a:p>
            <a:fld id="{9D101F3E-2F1A-4601-A670-4982C255AB3A}" type="datetime1">
              <a:rPr lang="zh-CN" altLang="en-US" smtClean="0"/>
              <a:t>2020/4/25</a:t>
            </a:fld>
            <a:endParaRPr lang="zh-CN" altLang="en-US"/>
          </a:p>
        </p:txBody>
      </p:sp>
      <p:sp>
        <p:nvSpPr>
          <p:cNvPr id="6" name="灯片编号占位符 5">
            <a:extLst>
              <a:ext uri="{FF2B5EF4-FFF2-40B4-BE49-F238E27FC236}">
                <a16:creationId xmlns:a16="http://schemas.microsoft.com/office/drawing/2014/main" id="{4D0B2B4B-A03B-4B75-9F48-AEECC7629431}"/>
              </a:ext>
            </a:extLst>
          </p:cNvPr>
          <p:cNvSpPr>
            <a:spLocks noGrp="1"/>
          </p:cNvSpPr>
          <p:nvPr>
            <p:ph type="sldNum" sz="quarter" idx="12"/>
          </p:nvPr>
        </p:nvSpPr>
        <p:spPr/>
        <p:txBody>
          <a:bodyPr/>
          <a:lstStyle/>
          <a:p>
            <a:fld id="{56682430-6088-448C-9E69-CB0F29779420}" type="slidenum">
              <a:rPr lang="zh-CN" altLang="en-US" smtClean="0"/>
              <a:t>1</a:t>
            </a:fld>
            <a:endParaRPr lang="zh-CN" altLang="en-US"/>
          </a:p>
        </p:txBody>
      </p:sp>
      <p:sp>
        <p:nvSpPr>
          <p:cNvPr id="4" name="矩形 3">
            <a:extLst>
              <a:ext uri="{FF2B5EF4-FFF2-40B4-BE49-F238E27FC236}">
                <a16:creationId xmlns:a16="http://schemas.microsoft.com/office/drawing/2014/main" id="{62AD8111-7D9D-40CD-8493-A2E34837A4AD}"/>
              </a:ext>
            </a:extLst>
          </p:cNvPr>
          <p:cNvSpPr/>
          <p:nvPr/>
        </p:nvSpPr>
        <p:spPr>
          <a:xfrm>
            <a:off x="628650" y="2872443"/>
            <a:ext cx="7603671" cy="1015663"/>
          </a:xfrm>
          <a:prstGeom prst="rect">
            <a:avLst/>
          </a:prstGeom>
        </p:spPr>
        <p:txBody>
          <a:bodyPr wrap="square">
            <a:spAutoFit/>
          </a:bodyPr>
          <a:lstStyle/>
          <a:p>
            <a:pPr algn="ct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Turan G. Bali, Nusret Cakici, Robert F. Whitelaw</a:t>
            </a:r>
          </a:p>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Journal of Financial Economics</a:t>
            </a:r>
          </a:p>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2010 08</a:t>
            </a:r>
          </a:p>
        </p:txBody>
      </p:sp>
      <p:sp>
        <p:nvSpPr>
          <p:cNvPr id="7" name="矩形 6">
            <a:extLst>
              <a:ext uri="{FF2B5EF4-FFF2-40B4-BE49-F238E27FC236}">
                <a16:creationId xmlns:a16="http://schemas.microsoft.com/office/drawing/2014/main" id="{73E6ABC2-B37E-47C7-BD97-6E161FC8AC59}"/>
              </a:ext>
            </a:extLst>
          </p:cNvPr>
          <p:cNvSpPr/>
          <p:nvPr/>
        </p:nvSpPr>
        <p:spPr>
          <a:xfrm>
            <a:off x="3811078" y="6156296"/>
            <a:ext cx="1766771" cy="400110"/>
          </a:xfrm>
          <a:prstGeom prst="rect">
            <a:avLst/>
          </a:prstGeom>
        </p:spPr>
        <p:txBody>
          <a:bodyPr wrap="square">
            <a:spAutoFit/>
          </a:bodyPr>
          <a:lstStyle/>
          <a:p>
            <a:r>
              <a:rPr lang="zh-CN" altLang="en-US" sz="2000" dirty="0">
                <a:latin typeface="汉仪中楷简" panose="02010604000101010101" pitchFamily="2" charset="-122"/>
                <a:ea typeface="汉仪中楷简" panose="02010604000101010101" pitchFamily="2" charset="-122"/>
                <a:cs typeface="Times New Roman" panose="02020603050405020304" pitchFamily="18" charset="0"/>
              </a:rPr>
              <a:t>王念硕</a:t>
            </a:r>
          </a:p>
        </p:txBody>
      </p:sp>
    </p:spTree>
    <p:extLst>
      <p:ext uri="{BB962C8B-B14F-4D97-AF65-F5344CB8AC3E}">
        <p14:creationId xmlns:p14="http://schemas.microsoft.com/office/powerpoint/2010/main" val="408819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628650" y="1874728"/>
            <a:ext cx="7886700" cy="2369880"/>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Research Contents</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We examine the role of extreme positive returns (MAX) in the cross-sectional pricing of stocks. </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We then conduct empirical tests to explore the relationship between MAX and other relevant anomalous,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such</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as idiosyncratic volatility and skewness.</a:t>
            </a:r>
            <a:endParaRPr lang="zh-CN" altLang="zh-CN" sz="2400"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01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11</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420460" y="2414666"/>
            <a:ext cx="8094890" cy="2000548"/>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Contribution </a:t>
            </a:r>
          </a:p>
          <a:p>
            <a:r>
              <a:rPr lang="en-US" altLang="zh-CN" sz="2400" dirty="0">
                <a:latin typeface="Times New Roman" panose="02020603050405020304" pitchFamily="18" charset="0"/>
                <a:cs typeface="Times New Roman" panose="02020603050405020304" pitchFamily="18" charset="0"/>
              </a:rPr>
              <a:t>The study proves that there are a strong connection between stock return and extreme positive returns (MAX).</a:t>
            </a:r>
          </a:p>
          <a:p>
            <a:r>
              <a:rPr lang="en-US" altLang="zh-CN" sz="2400" dirty="0">
                <a:latin typeface="Times New Roman" panose="02020603050405020304" pitchFamily="18" charset="0"/>
                <a:cs typeface="Times New Roman" panose="02020603050405020304" pitchFamily="18" charset="0"/>
              </a:rPr>
              <a:t>There is no idiosyncratic volatility puzzle, which can be seen as proxy of MAX.</a:t>
            </a:r>
            <a:endParaRPr lang="zh-CN" altLang="zh-CN" sz="2400"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908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12</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B53B182C-579C-4ED8-B686-4652075A798D}"/>
              </a:ext>
            </a:extLst>
          </p:cNvPr>
          <p:cNvGrpSpPr/>
          <p:nvPr/>
        </p:nvGrpSpPr>
        <p:grpSpPr>
          <a:xfrm>
            <a:off x="1310380" y="1181678"/>
            <a:ext cx="6348391" cy="876282"/>
            <a:chOff x="806823" y="2033194"/>
            <a:chExt cx="4203670" cy="942051"/>
          </a:xfrm>
        </p:grpSpPr>
        <p:sp>
          <p:nvSpPr>
            <p:cNvPr id="30" name="矩形 29">
              <a:extLst>
                <a:ext uri="{FF2B5EF4-FFF2-40B4-BE49-F238E27FC236}">
                  <a16:creationId xmlns:a16="http://schemas.microsoft.com/office/drawing/2014/main" id="{F6BF7716-9006-4BF5-9CD4-3872D7376C49}"/>
                </a:ext>
              </a:extLst>
            </p:cNvPr>
            <p:cNvSpPr/>
            <p:nvPr/>
          </p:nvSpPr>
          <p:spPr>
            <a:xfrm>
              <a:off x="806823" y="2033194"/>
              <a:ext cx="4149300" cy="94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E6183DE-E2EF-4149-A01C-02A5D61C7703}"/>
                </a:ext>
              </a:extLst>
            </p:cNvPr>
            <p:cNvSpPr txBox="1"/>
            <p:nvPr/>
          </p:nvSpPr>
          <p:spPr>
            <a:xfrm>
              <a:off x="865027" y="2116540"/>
              <a:ext cx="4145466" cy="761016"/>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Whether </a:t>
              </a:r>
              <a:r>
                <a:rPr lang="en-US" altLang="zh-CN" sz="2000" dirty="0">
                  <a:latin typeface="Times New Roman" panose="02020603050405020304" pitchFamily="18" charset="0"/>
                  <a:cs typeface="Times New Roman" panose="02020603050405020304" pitchFamily="18" charset="0"/>
                </a:rPr>
                <a:t>there are a strong connection between stock return and extreme positive returns (MAX)</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36" name="组合 35">
            <a:extLst>
              <a:ext uri="{FF2B5EF4-FFF2-40B4-BE49-F238E27FC236}">
                <a16:creationId xmlns:a16="http://schemas.microsoft.com/office/drawing/2014/main" id="{47A1E362-BFD5-47F4-B162-30DF1047BAF2}"/>
              </a:ext>
            </a:extLst>
          </p:cNvPr>
          <p:cNvGrpSpPr/>
          <p:nvPr/>
        </p:nvGrpSpPr>
        <p:grpSpPr>
          <a:xfrm>
            <a:off x="720779" y="2644787"/>
            <a:ext cx="7615491" cy="587935"/>
            <a:chOff x="806824" y="2033195"/>
            <a:chExt cx="3554877" cy="569307"/>
          </a:xfrm>
        </p:grpSpPr>
        <p:sp>
          <p:nvSpPr>
            <p:cNvPr id="37" name="矩形 36">
              <a:extLst>
                <a:ext uri="{FF2B5EF4-FFF2-40B4-BE49-F238E27FC236}">
                  <a16:creationId xmlns:a16="http://schemas.microsoft.com/office/drawing/2014/main" id="{58D7A385-FDD2-426F-828F-51B344F25860}"/>
                </a:ext>
              </a:extLst>
            </p:cNvPr>
            <p:cNvSpPr/>
            <p:nvPr/>
          </p:nvSpPr>
          <p:spPr>
            <a:xfrm>
              <a:off x="806824" y="2033195"/>
              <a:ext cx="3468731" cy="56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90ED147C-6D6F-425C-A2B5-B017823E0F35}"/>
                </a:ext>
              </a:extLst>
            </p:cNvPr>
            <p:cNvSpPr txBox="1"/>
            <p:nvPr/>
          </p:nvSpPr>
          <p:spPr>
            <a:xfrm>
              <a:off x="862449" y="2074089"/>
              <a:ext cx="3499252" cy="489619"/>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Is the relationship still robust after controlling many related variables?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5" name="组合 44">
            <a:extLst>
              <a:ext uri="{FF2B5EF4-FFF2-40B4-BE49-F238E27FC236}">
                <a16:creationId xmlns:a16="http://schemas.microsoft.com/office/drawing/2014/main" id="{4C0FF1F5-1E27-4CCF-BFB5-DEAB00D396B1}"/>
              </a:ext>
            </a:extLst>
          </p:cNvPr>
          <p:cNvGrpSpPr/>
          <p:nvPr/>
        </p:nvGrpSpPr>
        <p:grpSpPr>
          <a:xfrm>
            <a:off x="262016" y="5389106"/>
            <a:ext cx="3371681" cy="1320194"/>
            <a:chOff x="576448" y="2033195"/>
            <a:chExt cx="4592337" cy="1361302"/>
          </a:xfrm>
        </p:grpSpPr>
        <p:sp>
          <p:nvSpPr>
            <p:cNvPr id="46" name="矩形 45">
              <a:extLst>
                <a:ext uri="{FF2B5EF4-FFF2-40B4-BE49-F238E27FC236}">
                  <a16:creationId xmlns:a16="http://schemas.microsoft.com/office/drawing/2014/main" id="{94D197D3-94CC-470F-A6C0-66DDA5EDDABC}"/>
                </a:ext>
              </a:extLst>
            </p:cNvPr>
            <p:cNvSpPr/>
            <p:nvPr/>
          </p:nvSpPr>
          <p:spPr>
            <a:xfrm>
              <a:off x="576448" y="2033195"/>
              <a:ext cx="4592336" cy="1361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06A5C926-33DD-4E8A-9C66-2C3BB4AA7659}"/>
                </a:ext>
              </a:extLst>
            </p:cNvPr>
            <p:cNvSpPr txBox="1"/>
            <p:nvPr/>
          </p:nvSpPr>
          <p:spPr>
            <a:xfrm>
              <a:off x="702039" y="2190398"/>
              <a:ext cx="4466746" cy="1060381"/>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Analyzing the relationship</a:t>
              </a:r>
              <a:r>
                <a:rPr lang="en-US" altLang="zh-CN" sz="2000" dirty="0">
                  <a:latin typeface="Times New Roman" panose="02020603050405020304" pitchFamily="18" charset="0"/>
                  <a:cs typeface="Times New Roman" panose="02020603050405020304" pitchFamily="18" charset="0"/>
                </a:rPr>
                <a:t> between MAX and idiosyncratic volatility</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8" name="组合 47">
            <a:extLst>
              <a:ext uri="{FF2B5EF4-FFF2-40B4-BE49-F238E27FC236}">
                <a16:creationId xmlns:a16="http://schemas.microsoft.com/office/drawing/2014/main" id="{F8FC2F5D-4F06-4048-BCE4-7901FBC368A4}"/>
              </a:ext>
            </a:extLst>
          </p:cNvPr>
          <p:cNvGrpSpPr/>
          <p:nvPr/>
        </p:nvGrpSpPr>
        <p:grpSpPr>
          <a:xfrm>
            <a:off x="5271416" y="5372241"/>
            <a:ext cx="3481060" cy="1320193"/>
            <a:chOff x="806824" y="2008129"/>
            <a:chExt cx="3581247" cy="1104011"/>
          </a:xfrm>
        </p:grpSpPr>
        <p:sp>
          <p:nvSpPr>
            <p:cNvPr id="49" name="矩形 48">
              <a:extLst>
                <a:ext uri="{FF2B5EF4-FFF2-40B4-BE49-F238E27FC236}">
                  <a16:creationId xmlns:a16="http://schemas.microsoft.com/office/drawing/2014/main" id="{2D923DD2-1F02-4A2B-B9AF-50792EA94947}"/>
                </a:ext>
              </a:extLst>
            </p:cNvPr>
            <p:cNvSpPr/>
            <p:nvPr/>
          </p:nvSpPr>
          <p:spPr>
            <a:xfrm>
              <a:off x="806824" y="2008129"/>
              <a:ext cx="3468731" cy="1104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12D20AB4-1AA2-4811-A602-3564E958E23A}"/>
                </a:ext>
              </a:extLst>
            </p:cNvPr>
            <p:cNvSpPr txBox="1"/>
            <p:nvPr/>
          </p:nvSpPr>
          <p:spPr>
            <a:xfrm>
              <a:off x="974965" y="2135620"/>
              <a:ext cx="3413106" cy="591969"/>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Analyzing the relationship</a:t>
              </a:r>
              <a:r>
                <a:rPr lang="en-US" altLang="zh-CN" sz="2000" dirty="0">
                  <a:latin typeface="Times New Roman" panose="02020603050405020304" pitchFamily="18" charset="0"/>
                  <a:cs typeface="Times New Roman" panose="02020603050405020304" pitchFamily="18" charset="0"/>
                </a:rPr>
                <a:t> between MAX and skewness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24" name="直接箭头连接符 23">
            <a:extLst>
              <a:ext uri="{FF2B5EF4-FFF2-40B4-BE49-F238E27FC236}">
                <a16:creationId xmlns:a16="http://schemas.microsoft.com/office/drawing/2014/main" id="{161872A0-B4C7-437F-90BC-85D188C2F36B}"/>
              </a:ext>
            </a:extLst>
          </p:cNvPr>
          <p:cNvCxnSpPr>
            <a:cxnSpLocks/>
          </p:cNvCxnSpPr>
          <p:nvPr/>
        </p:nvCxnSpPr>
        <p:spPr>
          <a:xfrm>
            <a:off x="6863547" y="4912501"/>
            <a:ext cx="0" cy="4766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E64786E-8A10-48E5-98A5-7641A46E5795}"/>
              </a:ext>
            </a:extLst>
          </p:cNvPr>
          <p:cNvCxnSpPr>
            <a:cxnSpLocks/>
          </p:cNvCxnSpPr>
          <p:nvPr/>
        </p:nvCxnSpPr>
        <p:spPr>
          <a:xfrm flipH="1">
            <a:off x="4430401" y="4435897"/>
            <a:ext cx="13119" cy="4703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F0D821F-E5F1-4F34-9888-F6A8A5B881E8}"/>
              </a:ext>
            </a:extLst>
          </p:cNvPr>
          <p:cNvCxnSpPr>
            <a:cxnSpLocks/>
          </p:cNvCxnSpPr>
          <p:nvPr/>
        </p:nvCxnSpPr>
        <p:spPr>
          <a:xfrm>
            <a:off x="4432149" y="2057960"/>
            <a:ext cx="0" cy="491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269A23C-F84B-4F96-A7A5-F27079C8CDA3}"/>
              </a:ext>
            </a:extLst>
          </p:cNvPr>
          <p:cNvCxnSpPr>
            <a:cxnSpLocks/>
          </p:cNvCxnSpPr>
          <p:nvPr/>
        </p:nvCxnSpPr>
        <p:spPr>
          <a:xfrm>
            <a:off x="1700381" y="4912501"/>
            <a:ext cx="0" cy="4766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2CC94DD-BBFA-423B-931B-94E77C28AD42}"/>
              </a:ext>
            </a:extLst>
          </p:cNvPr>
          <p:cNvCxnSpPr/>
          <p:nvPr/>
        </p:nvCxnSpPr>
        <p:spPr>
          <a:xfrm>
            <a:off x="1700381" y="4912501"/>
            <a:ext cx="51631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B8392EA4-96A0-4844-8651-C5E589B39EF6}"/>
              </a:ext>
            </a:extLst>
          </p:cNvPr>
          <p:cNvGrpSpPr/>
          <p:nvPr/>
        </p:nvGrpSpPr>
        <p:grpSpPr>
          <a:xfrm>
            <a:off x="319378" y="3787035"/>
            <a:ext cx="8569587" cy="587935"/>
            <a:chOff x="806824" y="2033195"/>
            <a:chExt cx="3554877" cy="569307"/>
          </a:xfrm>
        </p:grpSpPr>
        <p:sp>
          <p:nvSpPr>
            <p:cNvPr id="27" name="矩形 26">
              <a:extLst>
                <a:ext uri="{FF2B5EF4-FFF2-40B4-BE49-F238E27FC236}">
                  <a16:creationId xmlns:a16="http://schemas.microsoft.com/office/drawing/2014/main" id="{192F5E98-F56D-456A-9C51-AB2EB7B2F206}"/>
                </a:ext>
              </a:extLst>
            </p:cNvPr>
            <p:cNvSpPr/>
            <p:nvPr/>
          </p:nvSpPr>
          <p:spPr>
            <a:xfrm>
              <a:off x="806824" y="2033195"/>
              <a:ext cx="3468731" cy="56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1A858A36-EC8B-498E-8217-C7FB6008FEFD}"/>
                </a:ext>
              </a:extLst>
            </p:cNvPr>
            <p:cNvSpPr txBox="1"/>
            <p:nvPr/>
          </p:nvSpPr>
          <p:spPr>
            <a:xfrm>
              <a:off x="862449" y="2074089"/>
              <a:ext cx="3499252" cy="387433"/>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Whether the presence or absence of extreme positive returns is persistent?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32" name="直接箭头连接符 31">
            <a:extLst>
              <a:ext uri="{FF2B5EF4-FFF2-40B4-BE49-F238E27FC236}">
                <a16:creationId xmlns:a16="http://schemas.microsoft.com/office/drawing/2014/main" id="{89BED4C9-69DF-4149-AA90-96418EDCA9D5}"/>
              </a:ext>
            </a:extLst>
          </p:cNvPr>
          <p:cNvCxnSpPr>
            <a:cxnSpLocks/>
          </p:cNvCxnSpPr>
          <p:nvPr/>
        </p:nvCxnSpPr>
        <p:spPr>
          <a:xfrm>
            <a:off x="4443520" y="3337601"/>
            <a:ext cx="0" cy="491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7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E6DC8248-310B-4FF5-83EB-E3E5F3ACD6E7}"/>
                  </a:ext>
                </a:extLst>
              </p:cNvPr>
              <p:cNvGraphicFramePr>
                <a:graphicFrameLocks noGrp="1"/>
              </p:cNvGraphicFramePr>
              <p:nvPr>
                <p:extLst>
                  <p:ext uri="{D42A27DB-BD31-4B8C-83A1-F6EECF244321}">
                    <p14:modId xmlns:p14="http://schemas.microsoft.com/office/powerpoint/2010/main" val="307450934"/>
                  </p:ext>
                </p:extLst>
              </p:nvPr>
            </p:nvGraphicFramePr>
            <p:xfrm>
              <a:off x="75305" y="1421225"/>
              <a:ext cx="8832027" cy="4023360"/>
            </p:xfrm>
            <a:graphic>
              <a:graphicData uri="http://schemas.openxmlformats.org/drawingml/2006/table">
                <a:tbl>
                  <a:tblPr firstRow="1" bandRow="1">
                    <a:tableStyleId>{2D5ABB26-0587-4C30-8999-92F81FD0307C}</a:tableStyleId>
                  </a:tblPr>
                  <a:tblGrid>
                    <a:gridCol w="1990163">
                      <a:extLst>
                        <a:ext uri="{9D8B030D-6E8A-4147-A177-3AD203B41FA5}">
                          <a16:colId xmlns:a16="http://schemas.microsoft.com/office/drawing/2014/main" val="1698278979"/>
                        </a:ext>
                      </a:extLst>
                    </a:gridCol>
                    <a:gridCol w="6841864">
                      <a:extLst>
                        <a:ext uri="{9D8B030D-6E8A-4147-A177-3AD203B41FA5}">
                          <a16:colId xmlns:a16="http://schemas.microsoft.com/office/drawing/2014/main" val="1742406008"/>
                        </a:ext>
                      </a:extLst>
                    </a:gridCol>
                  </a:tblGrid>
                  <a:tr h="370840">
                    <a:tc>
                      <a:txBody>
                        <a:bodyPr/>
                        <a:lstStyle/>
                        <a:p>
                          <a:r>
                            <a:rPr lang="en-US" altLang="zh-CN" sz="2000" dirty="0">
                              <a:latin typeface="Times New Roman" panose="02020603050405020304" pitchFamily="18" charset="0"/>
                              <a:cs typeface="Times New Roman" panose="02020603050405020304" pitchFamily="18" charset="0"/>
                            </a:rPr>
                            <a:t>Variable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a:latin typeface="Times New Roman" panose="02020603050405020304" pitchFamily="18" charset="0"/>
                              <a:cs typeface="Times New Roman" panose="02020603050405020304" pitchFamily="18" charset="0"/>
                            </a:rPr>
                            <a:t>Calculation method</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711767"/>
                      </a:ext>
                    </a:extLst>
                  </a:tr>
                  <a:tr h="370840">
                    <a:tc>
                      <a:txBody>
                        <a:bodyPr/>
                        <a:lstStyle/>
                        <a:p>
                          <a:r>
                            <a:rPr lang="en-US" altLang="zh-CN" sz="1800" dirty="0">
                              <a:latin typeface="Times New Roman" panose="02020603050405020304" pitchFamily="18" charset="0"/>
                              <a:cs typeface="Times New Roman" panose="02020603050405020304" pitchFamily="18" charset="0"/>
                            </a:rPr>
                            <a:t>MAX</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the maximum daily return within in month t −1</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63981302"/>
                      </a:ext>
                    </a:extLst>
                  </a:tr>
                  <a:tr h="370840">
                    <a:tc>
                      <a:txBody>
                        <a:bodyPr/>
                        <a:lstStyle/>
                        <a:p>
                          <a:r>
                            <a:rPr lang="en-US" altLang="zh-CN" sz="1800" dirty="0">
                              <a:latin typeface="Times New Roman" panose="02020603050405020304" pitchFamily="18" charset="0"/>
                              <a:cs typeface="Times New Roman" panose="02020603050405020304" pitchFamily="18" charset="0"/>
                            </a:rPr>
                            <a:t>MIN</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the negative of the minimum daily return in month t −1</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2561450573"/>
                      </a:ext>
                    </a:extLst>
                  </a:tr>
                  <a:tr h="175260">
                    <a:tc>
                      <a:txBody>
                        <a:bodyPr/>
                        <a:lstStyle/>
                        <a:p>
                          <a:r>
                            <a:rPr lang="en-US" altLang="zh-CN" sz="1800" dirty="0">
                              <a:latin typeface="Times New Roman" panose="02020603050405020304" pitchFamily="18" charset="0"/>
                              <a:cs typeface="Times New Roman" panose="02020603050405020304" pitchFamily="18" charset="0"/>
                            </a:rPr>
                            <a:t>VOLATILITY </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the standard deviation of daily returns within in month t −1</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425583302"/>
                      </a:ext>
                    </a:extLst>
                  </a:tr>
                  <a:tr h="525780">
                    <a:tc>
                      <a:txBody>
                        <a:bodyPr/>
                        <a:lstStyle/>
                        <a:p>
                          <a:pPr marL="0" algn="l" defTabSz="914400" rtl="0" eaLnBrk="1" latinLnBrk="0" hangingPunct="1"/>
                          <a:r>
                            <a:rPr lang="en-US" altLang="zh-CN" sz="1800" kern="1200" dirty="0">
                              <a:solidFill>
                                <a:schemeClr val="tx1"/>
                              </a:solidFill>
                              <a:latin typeface="Times New Roman" panose="02020603050405020304" pitchFamily="18" charset="0"/>
                              <a:ea typeface="+mn-ea"/>
                              <a:cs typeface="Times New Roman" panose="02020603050405020304" pitchFamily="18" charset="0"/>
                            </a:rPr>
                            <a:t>IDIOSYNCRATIC VOLATILITY</a:t>
                          </a:r>
                          <a:endParaRPr lang="zh-CN" alt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the standard deviation of the residuals from regressing daily stock returns on market returns over a maximum of 250 days .</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2378394193"/>
                      </a:ext>
                    </a:extLst>
                  </a:tr>
                  <a:tr h="320040">
                    <a:tc>
                      <a:txBody>
                        <a:bodyPr/>
                        <a:lstStyle/>
                        <a:p>
                          <a:r>
                            <a:rPr lang="en-US" altLang="zh-CN" sz="1800" dirty="0">
                              <a:latin typeface="Times New Roman" panose="02020603050405020304" pitchFamily="18" charset="0"/>
                              <a:cs typeface="Times New Roman" panose="02020603050405020304" pitchFamily="18" charset="0"/>
                            </a:rPr>
                            <a:t>TOTAL SKEWNESS</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a:latin typeface="Times New Roman" panose="02020603050405020304" pitchFamily="18" charset="0"/>
                              <a:cs typeface="Times New Roman" panose="02020603050405020304" pitchFamily="18" charset="0"/>
                            </a:rPr>
                            <a:t>Third </a:t>
                          </a:r>
                          <a:r>
                            <a:rPr lang="en-US" altLang="zh-CN" sz="2000" dirty="0">
                              <a:latin typeface="Times New Roman" panose="02020603050405020304" pitchFamily="18" charset="0"/>
                              <a:cs typeface="Times New Roman" panose="02020603050405020304" pitchFamily="18" charset="0"/>
                            </a:rPr>
                            <a:t>order moment of stock return in the past year</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931039636"/>
                      </a:ext>
                    </a:extLst>
                  </a:tr>
                  <a:tr h="320040">
                    <a:tc>
                      <a:txBody>
                        <a:bodyPr/>
                        <a:lstStyle/>
                        <a:p>
                          <a:r>
                            <a:rPr lang="en-US" altLang="zh-CN" sz="1800" dirty="0">
                              <a:latin typeface="Times New Roman" panose="02020603050405020304" pitchFamily="18" charset="0"/>
                              <a:cs typeface="Times New Roman" panose="02020603050405020304" pitchFamily="18" charset="0"/>
                            </a:rPr>
                            <a:t>CO-SKEWNESS</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14:m>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zh-CN" altLang="en-US" sz="2000" i="1" smtClean="0">
                                      <a:latin typeface="Cambria Math" panose="02040503050406030204" pitchFamily="18" charset="0"/>
                                      <a:cs typeface="Times New Roman" panose="02020603050405020304" pitchFamily="18" charset="0"/>
                                    </a:rPr>
                                    <m:t>𝛾</m:t>
                                  </m:r>
                                </m:e>
                                <m:sub>
                                  <m:r>
                                    <a:rPr lang="en-US" altLang="zh-CN" sz="2000" b="0" i="1" smtClean="0">
                                      <a:latin typeface="Cambria Math" panose="02040503050406030204" pitchFamily="18" charset="0"/>
                                      <a:cs typeface="Times New Roman" panose="02020603050405020304" pitchFamily="18" charset="0"/>
                                    </a:rPr>
                                    <m:t>𝑖</m:t>
                                  </m:r>
                                </m:sub>
                              </m:sSub>
                            </m:oMath>
                          </a14:m>
                          <a:r>
                            <a:rPr lang="en-US" altLang="zh-CN" sz="2000" dirty="0">
                              <a:latin typeface="Times New Roman" panose="02020603050405020304" pitchFamily="18" charset="0"/>
                              <a:cs typeface="Times New Roman" panose="02020603050405020304" pitchFamily="18" charset="0"/>
                            </a:rPr>
                            <a:t> of</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722442264"/>
                      </a:ext>
                    </a:extLst>
                  </a:tr>
                  <a:tr h="175260">
                    <a:tc>
                      <a:txBody>
                        <a:bodyPr/>
                        <a:lstStyle/>
                        <a:p>
                          <a:r>
                            <a:rPr lang="en-US" altLang="zh-CN" sz="2000" kern="1200" dirty="0">
                              <a:solidFill>
                                <a:schemeClr val="tx1"/>
                              </a:solidFill>
                              <a:latin typeface="Times New Roman" panose="02020603050405020304" pitchFamily="18" charset="0"/>
                              <a:ea typeface="+mn-ea"/>
                              <a:cs typeface="Times New Roman" panose="02020603050405020304" pitchFamily="18" charset="0"/>
                            </a:rPr>
                            <a:t>IDIOSYNCRATIC</a:t>
                          </a:r>
                          <a:r>
                            <a:rPr lang="en-US" altLang="zh-CN" sz="2000" dirty="0">
                              <a:latin typeface="Times New Roman" panose="02020603050405020304" pitchFamily="18" charset="0"/>
                              <a:cs typeface="Times New Roman" panose="02020603050405020304" pitchFamily="18" charset="0"/>
                            </a:rPr>
                            <a:t> SKEWNESS</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sz="2000" dirty="0">
                              <a:latin typeface="Times New Roman" panose="02020603050405020304" pitchFamily="18" charset="0"/>
                              <a:cs typeface="Times New Roman" panose="02020603050405020304" pitchFamily="18" charset="0"/>
                            </a:rPr>
                            <a:t>Residual of</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5803671"/>
                      </a:ext>
                    </a:extLst>
                  </a:tr>
                </a:tbl>
              </a:graphicData>
            </a:graphic>
          </p:graphicFrame>
        </mc:Choice>
        <mc:Fallback xmlns="">
          <p:graphicFrame>
            <p:nvGraphicFramePr>
              <p:cNvPr id="4" name="表格 4">
                <a:extLst>
                  <a:ext uri="{FF2B5EF4-FFF2-40B4-BE49-F238E27FC236}">
                    <a16:creationId xmlns:a16="http://schemas.microsoft.com/office/drawing/2014/main" id="{E6DC8248-310B-4FF5-83EB-E3E5F3ACD6E7}"/>
                  </a:ext>
                </a:extLst>
              </p:cNvPr>
              <p:cNvGraphicFramePr>
                <a:graphicFrameLocks noGrp="1"/>
              </p:cNvGraphicFramePr>
              <p:nvPr>
                <p:extLst>
                  <p:ext uri="{D42A27DB-BD31-4B8C-83A1-F6EECF244321}">
                    <p14:modId xmlns:p14="http://schemas.microsoft.com/office/powerpoint/2010/main" val="307450934"/>
                  </p:ext>
                </p:extLst>
              </p:nvPr>
            </p:nvGraphicFramePr>
            <p:xfrm>
              <a:off x="75305" y="1421225"/>
              <a:ext cx="8832027" cy="4023360"/>
            </p:xfrm>
            <a:graphic>
              <a:graphicData uri="http://schemas.openxmlformats.org/drawingml/2006/table">
                <a:tbl>
                  <a:tblPr firstRow="1" bandRow="1">
                    <a:tableStyleId>{2D5ABB26-0587-4C30-8999-92F81FD0307C}</a:tableStyleId>
                  </a:tblPr>
                  <a:tblGrid>
                    <a:gridCol w="1990163">
                      <a:extLst>
                        <a:ext uri="{9D8B030D-6E8A-4147-A177-3AD203B41FA5}">
                          <a16:colId xmlns:a16="http://schemas.microsoft.com/office/drawing/2014/main" val="1698278979"/>
                        </a:ext>
                      </a:extLst>
                    </a:gridCol>
                    <a:gridCol w="6841864">
                      <a:extLst>
                        <a:ext uri="{9D8B030D-6E8A-4147-A177-3AD203B41FA5}">
                          <a16:colId xmlns:a16="http://schemas.microsoft.com/office/drawing/2014/main" val="1742406008"/>
                        </a:ext>
                      </a:extLst>
                    </a:gridCol>
                  </a:tblGrid>
                  <a:tr h="396240">
                    <a:tc>
                      <a:txBody>
                        <a:bodyPr/>
                        <a:lstStyle/>
                        <a:p>
                          <a:r>
                            <a:rPr lang="en-US" altLang="zh-CN" sz="2000" dirty="0">
                              <a:latin typeface="Times New Roman" panose="02020603050405020304" pitchFamily="18" charset="0"/>
                              <a:cs typeface="Times New Roman" panose="02020603050405020304" pitchFamily="18" charset="0"/>
                            </a:rPr>
                            <a:t>Variable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a:latin typeface="Times New Roman" panose="02020603050405020304" pitchFamily="18" charset="0"/>
                              <a:cs typeface="Times New Roman" panose="02020603050405020304" pitchFamily="18" charset="0"/>
                            </a:rPr>
                            <a:t>Calculation method</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711767"/>
                      </a:ext>
                    </a:extLst>
                  </a:tr>
                  <a:tr h="396240">
                    <a:tc>
                      <a:txBody>
                        <a:bodyPr/>
                        <a:lstStyle/>
                        <a:p>
                          <a:r>
                            <a:rPr lang="en-US" altLang="zh-CN" sz="1800" dirty="0">
                              <a:latin typeface="Times New Roman" panose="02020603050405020304" pitchFamily="18" charset="0"/>
                              <a:cs typeface="Times New Roman" panose="02020603050405020304" pitchFamily="18" charset="0"/>
                            </a:rPr>
                            <a:t>MAX</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the maximum daily return within in month t −1</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63981302"/>
                      </a:ext>
                    </a:extLst>
                  </a:tr>
                  <a:tr h="396240">
                    <a:tc>
                      <a:txBody>
                        <a:bodyPr/>
                        <a:lstStyle/>
                        <a:p>
                          <a:r>
                            <a:rPr lang="en-US" altLang="zh-CN" sz="1800" dirty="0">
                              <a:latin typeface="Times New Roman" panose="02020603050405020304" pitchFamily="18" charset="0"/>
                              <a:cs typeface="Times New Roman" panose="02020603050405020304" pitchFamily="18" charset="0"/>
                            </a:rPr>
                            <a:t>MIN</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the negative of the minimum daily return in month t −1</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2561450573"/>
                      </a:ext>
                    </a:extLst>
                  </a:tr>
                  <a:tr h="396240">
                    <a:tc>
                      <a:txBody>
                        <a:bodyPr/>
                        <a:lstStyle/>
                        <a:p>
                          <a:r>
                            <a:rPr lang="en-US" altLang="zh-CN" sz="1800" dirty="0">
                              <a:latin typeface="Times New Roman" panose="02020603050405020304" pitchFamily="18" charset="0"/>
                              <a:cs typeface="Times New Roman" panose="02020603050405020304" pitchFamily="18" charset="0"/>
                            </a:rPr>
                            <a:t>VOLATILITY </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the standard deviation of daily returns within in month t −1</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425583302"/>
                      </a:ext>
                    </a:extLst>
                  </a:tr>
                  <a:tr h="701040">
                    <a:tc>
                      <a:txBody>
                        <a:bodyPr/>
                        <a:lstStyle/>
                        <a:p>
                          <a:pPr marL="0" algn="l" defTabSz="914400" rtl="0" eaLnBrk="1" latinLnBrk="0" hangingPunct="1"/>
                          <a:r>
                            <a:rPr lang="en-US" altLang="zh-CN" sz="1800" kern="1200" dirty="0">
                              <a:solidFill>
                                <a:schemeClr val="tx1"/>
                              </a:solidFill>
                              <a:latin typeface="Times New Roman" panose="02020603050405020304" pitchFamily="18" charset="0"/>
                              <a:ea typeface="+mn-ea"/>
                              <a:cs typeface="Times New Roman" panose="02020603050405020304" pitchFamily="18" charset="0"/>
                            </a:rPr>
                            <a:t>IDIOSYNCRATIC VOLATILITY</a:t>
                          </a:r>
                          <a:endParaRPr lang="zh-CN" alt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the standard deviation of the residuals from regressing daily stock returns on market returns over a maximum of 250 days .</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2378394193"/>
                      </a:ext>
                    </a:extLst>
                  </a:tr>
                  <a:tr h="640080">
                    <a:tc>
                      <a:txBody>
                        <a:bodyPr/>
                        <a:lstStyle/>
                        <a:p>
                          <a:r>
                            <a:rPr lang="en-US" altLang="zh-CN" sz="1800" dirty="0">
                              <a:latin typeface="Times New Roman" panose="02020603050405020304" pitchFamily="18" charset="0"/>
                              <a:cs typeface="Times New Roman" panose="02020603050405020304" pitchFamily="18" charset="0"/>
                            </a:rPr>
                            <a:t>TOTAL SKEWNESS</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a:latin typeface="Times New Roman" panose="02020603050405020304" pitchFamily="18" charset="0"/>
                              <a:cs typeface="Times New Roman" panose="02020603050405020304" pitchFamily="18" charset="0"/>
                            </a:rPr>
                            <a:t>Third </a:t>
                          </a:r>
                          <a:r>
                            <a:rPr lang="en-US" altLang="zh-CN" sz="2000" dirty="0">
                              <a:latin typeface="Times New Roman" panose="02020603050405020304" pitchFamily="18" charset="0"/>
                              <a:cs typeface="Times New Roman" panose="02020603050405020304" pitchFamily="18" charset="0"/>
                            </a:rPr>
                            <a:t>order moment of stock return in the past year</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931039636"/>
                      </a:ext>
                    </a:extLst>
                  </a:tr>
                  <a:tr h="396240">
                    <a:tc>
                      <a:txBody>
                        <a:bodyPr/>
                        <a:lstStyle/>
                        <a:p>
                          <a:r>
                            <a:rPr lang="en-US" altLang="zh-CN" sz="1800" dirty="0">
                              <a:latin typeface="Times New Roman" panose="02020603050405020304" pitchFamily="18" charset="0"/>
                              <a:cs typeface="Times New Roman" panose="02020603050405020304" pitchFamily="18" charset="0"/>
                            </a:rPr>
                            <a:t>CO-SKEWNESS</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zh-CN"/>
                        </a:p>
                      </a:txBody>
                      <a:tcPr>
                        <a:lnL w="12700" cap="flat" cmpd="sng" algn="ctr">
                          <a:noFill/>
                          <a:prstDash val="solid"/>
                          <a:round/>
                          <a:headEnd type="none" w="med" len="med"/>
                          <a:tailEnd type="none" w="med" len="med"/>
                        </a:lnL>
                        <a:blipFill>
                          <a:blip r:embed="rId3"/>
                          <a:stretch>
                            <a:fillRect l="-29118" t="-747692" r="-89" b="-203077"/>
                          </a:stretch>
                        </a:blipFill>
                      </a:tcPr>
                    </a:tc>
                    <a:extLst>
                      <a:ext uri="{0D108BD9-81ED-4DB2-BD59-A6C34878D82A}">
                        <a16:rowId xmlns:a16="http://schemas.microsoft.com/office/drawing/2014/main" val="1722442264"/>
                      </a:ext>
                    </a:extLst>
                  </a:tr>
                  <a:tr h="701040">
                    <a:tc>
                      <a:txBody>
                        <a:bodyPr/>
                        <a:lstStyle/>
                        <a:p>
                          <a:r>
                            <a:rPr lang="en-US" altLang="zh-CN" sz="2000" kern="1200" dirty="0">
                              <a:solidFill>
                                <a:schemeClr val="tx1"/>
                              </a:solidFill>
                              <a:latin typeface="Times New Roman" panose="02020603050405020304" pitchFamily="18" charset="0"/>
                              <a:ea typeface="+mn-ea"/>
                              <a:cs typeface="Times New Roman" panose="02020603050405020304" pitchFamily="18" charset="0"/>
                            </a:rPr>
                            <a:t>IDIOSYNCRATIC</a:t>
                          </a:r>
                          <a:r>
                            <a:rPr lang="en-US" altLang="zh-CN" sz="2000" dirty="0">
                              <a:latin typeface="Times New Roman" panose="02020603050405020304" pitchFamily="18" charset="0"/>
                              <a:cs typeface="Times New Roman" panose="02020603050405020304" pitchFamily="18" charset="0"/>
                            </a:rPr>
                            <a:t> SKEWNESS</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sz="2000" dirty="0">
                              <a:latin typeface="Times New Roman" panose="02020603050405020304" pitchFamily="18" charset="0"/>
                              <a:cs typeface="Times New Roman" panose="02020603050405020304" pitchFamily="18" charset="0"/>
                            </a:rPr>
                            <a:t>Residual of</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5803671"/>
                      </a:ext>
                    </a:extLst>
                  </a:tr>
                </a:tbl>
              </a:graphicData>
            </a:graphic>
          </p:graphicFrame>
        </mc:Fallback>
      </mc:AlternateContent>
      <p:pic>
        <p:nvPicPr>
          <p:cNvPr id="5" name="图片 4">
            <a:extLst>
              <a:ext uri="{FF2B5EF4-FFF2-40B4-BE49-F238E27FC236}">
                <a16:creationId xmlns:a16="http://schemas.microsoft.com/office/drawing/2014/main" id="{AD35331B-4E35-48F9-90CF-590BF8B0D155}"/>
              </a:ext>
            </a:extLst>
          </p:cNvPr>
          <p:cNvPicPr>
            <a:picLocks noChangeAspect="1"/>
          </p:cNvPicPr>
          <p:nvPr/>
        </p:nvPicPr>
        <p:blipFill rotWithShape="1">
          <a:blip r:embed="rId4"/>
          <a:srcRect t="-5004" r="13224"/>
          <a:stretch/>
        </p:blipFill>
        <p:spPr>
          <a:xfrm>
            <a:off x="3514997" y="4251087"/>
            <a:ext cx="4981077" cy="572951"/>
          </a:xfrm>
          <a:prstGeom prst="rect">
            <a:avLst/>
          </a:prstGeom>
        </p:spPr>
      </p:pic>
      <p:pic>
        <p:nvPicPr>
          <p:cNvPr id="8" name="图片 7">
            <a:extLst>
              <a:ext uri="{FF2B5EF4-FFF2-40B4-BE49-F238E27FC236}">
                <a16:creationId xmlns:a16="http://schemas.microsoft.com/office/drawing/2014/main" id="{653A237E-3BE7-47C9-BA4D-EAD89B822C9F}"/>
              </a:ext>
            </a:extLst>
          </p:cNvPr>
          <p:cNvPicPr>
            <a:picLocks noChangeAspect="1"/>
          </p:cNvPicPr>
          <p:nvPr/>
        </p:nvPicPr>
        <p:blipFill rotWithShape="1">
          <a:blip r:embed="rId4"/>
          <a:srcRect t="-5004" r="13224"/>
          <a:stretch/>
        </p:blipFill>
        <p:spPr>
          <a:xfrm>
            <a:off x="3534273" y="4741567"/>
            <a:ext cx="4981077" cy="572951"/>
          </a:xfrm>
          <a:prstGeom prst="rect">
            <a:avLst/>
          </a:prstGeom>
        </p:spPr>
      </p:pic>
    </p:spTree>
    <p:extLst>
      <p:ext uri="{BB962C8B-B14F-4D97-AF65-F5344CB8AC3E}">
        <p14:creationId xmlns:p14="http://schemas.microsoft.com/office/powerpoint/2010/main" val="4067153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表格 4">
            <a:extLst>
              <a:ext uri="{FF2B5EF4-FFF2-40B4-BE49-F238E27FC236}">
                <a16:creationId xmlns:a16="http://schemas.microsoft.com/office/drawing/2014/main" id="{E6DC8248-310B-4FF5-83EB-E3E5F3ACD6E7}"/>
              </a:ext>
            </a:extLst>
          </p:cNvPr>
          <p:cNvGraphicFramePr>
            <a:graphicFrameLocks noGrp="1"/>
          </p:cNvGraphicFramePr>
          <p:nvPr>
            <p:extLst>
              <p:ext uri="{D42A27DB-BD31-4B8C-83A1-F6EECF244321}">
                <p14:modId xmlns:p14="http://schemas.microsoft.com/office/powerpoint/2010/main" val="3589471706"/>
              </p:ext>
            </p:extLst>
          </p:nvPr>
        </p:nvGraphicFramePr>
        <p:xfrm>
          <a:off x="236668" y="1138088"/>
          <a:ext cx="9004150" cy="3383280"/>
        </p:xfrm>
        <a:graphic>
          <a:graphicData uri="http://schemas.openxmlformats.org/drawingml/2006/table">
            <a:tbl>
              <a:tblPr firstRow="1" bandRow="1">
                <a:tableStyleId>{2D5ABB26-0587-4C30-8999-92F81FD0307C}</a:tableStyleId>
              </a:tblPr>
              <a:tblGrid>
                <a:gridCol w="1613647">
                  <a:extLst>
                    <a:ext uri="{9D8B030D-6E8A-4147-A177-3AD203B41FA5}">
                      <a16:colId xmlns:a16="http://schemas.microsoft.com/office/drawing/2014/main" val="1667263508"/>
                    </a:ext>
                  </a:extLst>
                </a:gridCol>
                <a:gridCol w="7390503">
                  <a:extLst>
                    <a:ext uri="{9D8B030D-6E8A-4147-A177-3AD203B41FA5}">
                      <a16:colId xmlns:a16="http://schemas.microsoft.com/office/drawing/2014/main" val="1742406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kern="1200" dirty="0">
                          <a:solidFill>
                            <a:schemeClr val="tx1"/>
                          </a:solidFill>
                          <a:latin typeface="Times New Roman" panose="02020603050405020304" pitchFamily="18" charset="0"/>
                          <a:ea typeface="+mn-ea"/>
                          <a:cs typeface="Times New Roman" panose="02020603050405020304" pitchFamily="18" charset="0"/>
                        </a:rPr>
                        <a:t>Variable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Calculation method</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711767"/>
                  </a:ext>
                </a:extLst>
              </a:tr>
              <a:tr h="384048">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TURN</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 the average daily turnover (the number of shares traded divided by the number of shares out-standing) over the past 12 months.</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3740910"/>
                  </a:ext>
                </a:extLst>
              </a:tr>
              <a:tr h="198120">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ILLIQ</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the average of absolute daily returns divided by the daily trading volume over the past 12 months</a:t>
                      </a:r>
                    </a:p>
                  </a:txBody>
                  <a:tcPr>
                    <a:lnL w="12700" cap="flat" cmpd="sng" algn="ctr">
                      <a:noFill/>
                      <a:prstDash val="solid"/>
                      <a:round/>
                      <a:headEnd type="none" w="med" len="med"/>
                      <a:tailEnd type="none" w="med" len="med"/>
                    </a:lnL>
                  </a:tcPr>
                </a:tc>
                <a:extLst>
                  <a:ext uri="{0D108BD9-81ED-4DB2-BD59-A6C34878D82A}">
                    <a16:rowId xmlns:a16="http://schemas.microsoft.com/office/drawing/2014/main" val="1664442577"/>
                  </a:ext>
                </a:extLst>
              </a:tr>
              <a:tr h="0">
                <a:tc>
                  <a:txBody>
                    <a:bodyPr/>
                    <a:lstStyle/>
                    <a:p>
                      <a:r>
                        <a:rPr lang="en-US" altLang="zh-CN" sz="2000" dirty="0">
                          <a:latin typeface="Times New Roman" panose="02020603050405020304" pitchFamily="18" charset="0"/>
                          <a:cs typeface="Times New Roman" panose="02020603050405020304" pitchFamily="18" charset="0"/>
                        </a:rPr>
                        <a:t>SIZE </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The log of market value of equity</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032726742"/>
                  </a:ext>
                </a:extLst>
              </a:tr>
              <a:tr h="316992">
                <a:tc>
                  <a:txBody>
                    <a:bodyPr/>
                    <a:lstStyle/>
                    <a:p>
                      <a:r>
                        <a:rPr lang="en-US" altLang="zh-CN" sz="2000" dirty="0">
                          <a:latin typeface="Times New Roman" panose="02020603050405020304" pitchFamily="18" charset="0"/>
                          <a:cs typeface="Times New Roman" panose="02020603050405020304" pitchFamily="18" charset="0"/>
                        </a:rPr>
                        <a:t>BM</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Book-to-market equity ratio</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2661216910"/>
                  </a:ext>
                </a:extLst>
              </a:tr>
              <a:tr h="237744">
                <a:tc>
                  <a:txBody>
                    <a:bodyPr/>
                    <a:lstStyle/>
                    <a:p>
                      <a:r>
                        <a:rPr lang="en-US" altLang="zh-CN" sz="2000" dirty="0">
                          <a:latin typeface="Times New Roman" panose="02020603050405020304" pitchFamily="18" charset="0"/>
                          <a:cs typeface="Times New Roman" panose="02020603050405020304" pitchFamily="18" charset="0"/>
                        </a:rPr>
                        <a:t>MOM</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the cumulative stock return from month t −1 to t −12</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32050377"/>
                  </a:ext>
                </a:extLst>
              </a:tr>
              <a:tr h="158496">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REVERSAL </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the stock return in month t −1</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64376"/>
                  </a:ext>
                </a:extLst>
              </a:tr>
            </a:tbl>
          </a:graphicData>
        </a:graphic>
      </p:graphicFrame>
    </p:spTree>
    <p:extLst>
      <p:ext uri="{BB962C8B-B14F-4D97-AF65-F5344CB8AC3E}">
        <p14:creationId xmlns:p14="http://schemas.microsoft.com/office/powerpoint/2010/main" val="3167491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Data</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49AE4EF-5970-448D-B110-7885CC547529}"/>
              </a:ext>
            </a:extLst>
          </p:cNvPr>
          <p:cNvSpPr/>
          <p:nvPr/>
        </p:nvSpPr>
        <p:spPr>
          <a:xfrm>
            <a:off x="628650" y="1645266"/>
            <a:ext cx="7963383" cy="156966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Company financial data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CRSP </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Compustat</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Period</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1926 -  2005 daily data.</a:t>
            </a:r>
          </a:p>
          <a:p>
            <a:r>
              <a:rPr lang="en-US" altLang="zh-CN" sz="2400" dirty="0">
                <a:latin typeface="Times New Roman" panose="02020603050405020304" pitchFamily="18" charset="0"/>
                <a:cs typeface="Times New Roman" panose="02020603050405020304" pitchFamily="18" charset="0"/>
              </a:rPr>
              <a:t>Sample: our sample consists of all New York Stock Exchange (NYSE), American Stock Exchange (Amex), and Nasdaq</a:t>
            </a:r>
          </a:p>
        </p:txBody>
      </p:sp>
    </p:spTree>
    <p:extLst>
      <p:ext uri="{BB962C8B-B14F-4D97-AF65-F5344CB8AC3E}">
        <p14:creationId xmlns:p14="http://schemas.microsoft.com/office/powerpoint/2010/main" val="2737931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680115E-D9E6-41CD-B2C4-58FC5D0A8B67}"/>
              </a:ext>
            </a:extLst>
          </p:cNvPr>
          <p:cNvSpPr/>
          <p:nvPr/>
        </p:nvSpPr>
        <p:spPr>
          <a:xfrm>
            <a:off x="1977826" y="2228671"/>
            <a:ext cx="4352108" cy="1200329"/>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Univariate portfolio analysis </a:t>
            </a:r>
          </a:p>
          <a:p>
            <a:r>
              <a:rPr lang="en-US" altLang="zh-CN" sz="2400" dirty="0">
                <a:latin typeface="Times New Roman" panose="02020603050405020304" pitchFamily="18" charset="0"/>
                <a:cs typeface="Times New Roman" panose="02020603050405020304" pitchFamily="18" charset="0"/>
              </a:rPr>
              <a:t>Bivariate portfolio analysis</a:t>
            </a:r>
          </a:p>
          <a:p>
            <a:r>
              <a:rPr lang="en-US" altLang="zh-CN" sz="2400" dirty="0" err="1">
                <a:latin typeface="Times New Roman" panose="02020603050405020304" pitchFamily="18" charset="0"/>
                <a:cs typeface="Times New Roman" panose="02020603050405020304" pitchFamily="18" charset="0"/>
              </a:rPr>
              <a:t>Fama-MacBeth</a:t>
            </a:r>
            <a:r>
              <a:rPr lang="en-US" altLang="zh-CN" sz="2400" dirty="0">
                <a:latin typeface="Times New Roman" panose="02020603050405020304" pitchFamily="18" charset="0"/>
                <a:cs typeface="Times New Roman" panose="02020603050405020304" pitchFamily="18" charset="0"/>
              </a:rPr>
              <a:t> regressions</a:t>
            </a:r>
          </a:p>
        </p:txBody>
      </p:sp>
    </p:spTree>
    <p:extLst>
      <p:ext uri="{BB962C8B-B14F-4D97-AF65-F5344CB8AC3E}">
        <p14:creationId xmlns:p14="http://schemas.microsoft.com/office/powerpoint/2010/main" val="1535342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17</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189845" y="4725135"/>
            <a:ext cx="8954155"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difference between high and low portfolio is economically significant and statistically significant at all conventional levels.</a:t>
            </a:r>
          </a:p>
          <a:p>
            <a:r>
              <a:rPr lang="en-US" altLang="zh-CN" sz="2000" dirty="0">
                <a:latin typeface="Times New Roman" panose="02020603050405020304" pitchFamily="18" charset="0"/>
                <a:cs typeface="Times New Roman" panose="02020603050405020304" pitchFamily="18" charset="0"/>
              </a:rPr>
              <a:t>It is clear that the pattern is not one of a uniform decline as MAX increases.</a:t>
            </a:r>
          </a:p>
          <a:p>
            <a:r>
              <a:rPr lang="en-US" altLang="zh-CN" sz="2000" dirty="0">
                <a:latin typeface="Times New Roman" panose="02020603050405020304" pitchFamily="18" charset="0"/>
                <a:cs typeface="Times New Roman" panose="02020603050405020304" pitchFamily="18" charset="0"/>
              </a:rPr>
              <a:t>Investors view these stocks as valuable lottery-like assets, with a small chance of a large gain.</a:t>
            </a:r>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5"/>
            <a:ext cx="9662160" cy="18079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rPr>
              <a:t>Univariate portfolio analysis </a:t>
            </a:r>
            <a:endParaRPr lang="en-US" altLang="zh-CN"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22111FBB-040B-4397-8F06-344F2BF5F031}"/>
              </a:ext>
            </a:extLst>
          </p:cNvPr>
          <p:cNvPicPr/>
          <p:nvPr/>
        </p:nvPicPr>
        <p:blipFill>
          <a:blip r:embed="rId3"/>
          <a:stretch>
            <a:fillRect/>
          </a:stretch>
        </p:blipFill>
        <p:spPr>
          <a:xfrm>
            <a:off x="53788" y="1155535"/>
            <a:ext cx="9090212" cy="3220726"/>
          </a:xfrm>
          <a:prstGeom prst="rect">
            <a:avLst/>
          </a:prstGeom>
        </p:spPr>
      </p:pic>
      <p:sp>
        <p:nvSpPr>
          <p:cNvPr id="7" name="矩形 6">
            <a:extLst>
              <a:ext uri="{FF2B5EF4-FFF2-40B4-BE49-F238E27FC236}">
                <a16:creationId xmlns:a16="http://schemas.microsoft.com/office/drawing/2014/main" id="{87DAC1C9-BCF8-489F-A216-0F40BE90020A}"/>
              </a:ext>
            </a:extLst>
          </p:cNvPr>
          <p:cNvSpPr/>
          <p:nvPr/>
        </p:nvSpPr>
        <p:spPr>
          <a:xfrm>
            <a:off x="1603346" y="3710620"/>
            <a:ext cx="6127152" cy="6656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3096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18</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180535" y="4801171"/>
            <a:ext cx="8782929"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We also rank stocks by the average of the N (N=1, 2, …, 5) highest daily returns within the month. </a:t>
            </a:r>
          </a:p>
          <a:p>
            <a:r>
              <a:rPr lang="en-US" altLang="zh-CN" sz="2000" dirty="0">
                <a:latin typeface="Times New Roman" panose="02020603050405020304" pitchFamily="18" charset="0"/>
                <a:cs typeface="Times New Roman" panose="02020603050405020304" pitchFamily="18" charset="0"/>
              </a:rPr>
              <a:t>We report the difference between the returns and alphas on the deciles of firms with the highest and lowest average daily returns over the prior month. </a:t>
            </a:r>
          </a:p>
          <a:p>
            <a:r>
              <a:rPr lang="en-US" altLang="zh-CN" sz="2000" dirty="0">
                <a:latin typeface="Times New Roman" panose="02020603050405020304" pitchFamily="18" charset="0"/>
                <a:cs typeface="Times New Roman" panose="02020603050405020304" pitchFamily="18" charset="0"/>
              </a:rPr>
              <a:t>The difference between high and low portfolio is statistically significant.</a:t>
            </a:r>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5"/>
            <a:ext cx="9662160" cy="18079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rPr>
              <a:t>Univariate portfolio analysis </a:t>
            </a:r>
            <a:endParaRPr lang="en-US" altLang="zh-CN"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B11C25BD-7E7F-449A-8FC9-1C03A435F999}"/>
              </a:ext>
            </a:extLst>
          </p:cNvPr>
          <p:cNvPicPr/>
          <p:nvPr/>
        </p:nvPicPr>
        <p:blipFill>
          <a:blip r:embed="rId3"/>
          <a:stretch>
            <a:fillRect/>
          </a:stretch>
        </p:blipFill>
        <p:spPr>
          <a:xfrm>
            <a:off x="0" y="957943"/>
            <a:ext cx="9074765" cy="3513133"/>
          </a:xfrm>
          <a:prstGeom prst="rect">
            <a:avLst/>
          </a:prstGeom>
        </p:spPr>
      </p:pic>
      <p:sp>
        <p:nvSpPr>
          <p:cNvPr id="9" name="矩形 8">
            <a:extLst>
              <a:ext uri="{FF2B5EF4-FFF2-40B4-BE49-F238E27FC236}">
                <a16:creationId xmlns:a16="http://schemas.microsoft.com/office/drawing/2014/main" id="{2FB5ED87-41A6-42D8-A7AA-434421A4C130}"/>
              </a:ext>
            </a:extLst>
          </p:cNvPr>
          <p:cNvSpPr/>
          <p:nvPr/>
        </p:nvSpPr>
        <p:spPr>
          <a:xfrm>
            <a:off x="2194561" y="3569199"/>
            <a:ext cx="6768903" cy="454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0212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F1AE8B5-74EF-4AA3-BFF6-EDCA313EC4D1}"/>
              </a:ext>
            </a:extLst>
          </p:cNvPr>
          <p:cNvPicPr/>
          <p:nvPr/>
        </p:nvPicPr>
        <p:blipFill>
          <a:blip r:embed="rId3"/>
          <a:stretch>
            <a:fillRect/>
          </a:stretch>
        </p:blipFill>
        <p:spPr>
          <a:xfrm>
            <a:off x="0" y="1140316"/>
            <a:ext cx="9143999" cy="3668343"/>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19</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76650" y="295161"/>
            <a:ext cx="890867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err="1">
                <a:latin typeface="Times New Roman" panose="02020603050405020304" pitchFamily="18" charset="0"/>
                <a:cs typeface="Times New Roman" panose="02020603050405020304" pitchFamily="18" charset="0"/>
              </a:rPr>
              <a:t>Fama-MacBeth</a:t>
            </a:r>
            <a:r>
              <a:rPr lang="en-US" altLang="zh-CN" sz="2800" dirty="0">
                <a:latin typeface="Times New Roman" panose="02020603050405020304" pitchFamily="18" charset="0"/>
                <a:cs typeface="Times New Roman" panose="02020603050405020304" pitchFamily="18" charset="0"/>
              </a:rPr>
              <a:t> regressions</a:t>
            </a:r>
          </a:p>
          <a:p>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75D1E8B2-FA50-44DD-A309-BE9E52126A5D}"/>
              </a:ext>
            </a:extLst>
          </p:cNvPr>
          <p:cNvSpPr/>
          <p:nvPr/>
        </p:nvSpPr>
        <p:spPr>
          <a:xfrm>
            <a:off x="193638" y="4724075"/>
            <a:ext cx="8756723" cy="1938992"/>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 the regression of MAX on lagged MAX, the coefficient is positive, quite large, and extremely statistically significant, and the R-squared of over 16% indicates substantial cross-sectional explanatory power. </a:t>
            </a:r>
            <a:r>
              <a:rPr lang="en-US" altLang="zh-CN" sz="2400" dirty="0" err="1">
                <a:latin typeface="Times New Roman" panose="02020603050405020304" pitchFamily="18" charset="0"/>
                <a:cs typeface="Times New Roman" panose="02020603050405020304" pitchFamily="18" charset="0"/>
              </a:rPr>
              <a:t>Swith</a:t>
            </a:r>
            <a:r>
              <a:rPr lang="en-US" altLang="zh-CN" sz="2400" dirty="0">
                <a:latin typeface="Times New Roman" panose="02020603050405020304" pitchFamily="18" charset="0"/>
                <a:cs typeface="Times New Roman" panose="02020603050405020304" pitchFamily="18" charset="0"/>
              </a:rPr>
              <a:t> extreme positive daily returns in one month also tend to exhibit similar features in the following month.</a:t>
            </a:r>
          </a:p>
        </p:txBody>
      </p:sp>
      <p:sp>
        <p:nvSpPr>
          <p:cNvPr id="7" name="矩形 6">
            <a:extLst>
              <a:ext uri="{FF2B5EF4-FFF2-40B4-BE49-F238E27FC236}">
                <a16:creationId xmlns:a16="http://schemas.microsoft.com/office/drawing/2014/main" id="{AF9A0C07-49CB-450F-9CDB-FDB4704F13B2}"/>
              </a:ext>
            </a:extLst>
          </p:cNvPr>
          <p:cNvSpPr/>
          <p:nvPr/>
        </p:nvSpPr>
        <p:spPr>
          <a:xfrm>
            <a:off x="193638" y="1549466"/>
            <a:ext cx="753035" cy="4514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160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186C8BC-AF61-4659-B4C6-F879FC30702C}"/>
              </a:ext>
            </a:extLst>
          </p:cNvPr>
          <p:cNvSpPr>
            <a:spLocks noGrp="1"/>
          </p:cNvSpPr>
          <p:nvPr>
            <p:ph type="dt" sz="half" idx="10"/>
          </p:nvPr>
        </p:nvSpPr>
        <p:spPr/>
        <p:txBody>
          <a:bodyPr/>
          <a:lstStyle/>
          <a:p>
            <a:fld id="{82228CA5-696D-4CB3-8923-6E0B31A6AEF9}" type="datetime1">
              <a:rPr lang="zh-CN" altLang="en-US" smtClean="0"/>
              <a:t>2020/4/25</a:t>
            </a:fld>
            <a:endParaRPr lang="zh-CN" altLang="en-US"/>
          </a:p>
        </p:txBody>
      </p:sp>
      <p:sp>
        <p:nvSpPr>
          <p:cNvPr id="5" name="灯片编号占位符 4">
            <a:extLst>
              <a:ext uri="{FF2B5EF4-FFF2-40B4-BE49-F238E27FC236}">
                <a16:creationId xmlns:a16="http://schemas.microsoft.com/office/drawing/2014/main" id="{7FA84D4B-54F4-4D72-BB3B-A7AD1A9770E8}"/>
              </a:ext>
            </a:extLst>
          </p:cNvPr>
          <p:cNvSpPr>
            <a:spLocks noGrp="1"/>
          </p:cNvSpPr>
          <p:nvPr>
            <p:ph type="sldNum" sz="quarter" idx="12"/>
          </p:nvPr>
        </p:nvSpPr>
        <p:spPr/>
        <p:txBody>
          <a:bodyPr/>
          <a:lstStyle/>
          <a:p>
            <a:fld id="{56682430-6088-448C-9E69-CB0F29779420}" type="slidenum">
              <a:rPr lang="zh-CN" altLang="en-US" smtClean="0"/>
              <a:t>2</a:t>
            </a:fld>
            <a:endParaRPr lang="zh-CN" altLang="en-US"/>
          </a:p>
        </p:txBody>
      </p:sp>
      <p:sp>
        <p:nvSpPr>
          <p:cNvPr id="6" name="标题 1">
            <a:extLst>
              <a:ext uri="{FF2B5EF4-FFF2-40B4-BE49-F238E27FC236}">
                <a16:creationId xmlns:a16="http://schemas.microsoft.com/office/drawing/2014/main" id="{274A4021-B06A-4104-834D-5E0A3A8A6BC6}"/>
              </a:ext>
            </a:extLst>
          </p:cNvPr>
          <p:cNvSpPr>
            <a:spLocks noGrp="1"/>
          </p:cNvSpPr>
          <p:nvPr>
            <p:ph type="title"/>
          </p:nvPr>
        </p:nvSpPr>
        <p:spPr>
          <a:xfrm>
            <a:off x="495011" y="282500"/>
            <a:ext cx="7886700" cy="1325563"/>
          </a:xfrm>
        </p:spPr>
        <p:txBody>
          <a:bodyPr>
            <a:normAutofit/>
          </a:bodyPr>
          <a:lstStyle/>
          <a:p>
            <a:pPr>
              <a:lnSpc>
                <a:spcPct val="120000"/>
              </a:lnSpc>
            </a:pPr>
            <a:r>
              <a:rPr lang="en-US" altLang="zh-CN" sz="5000" dirty="0">
                <a:latin typeface="+mn-lt"/>
                <a:ea typeface="+mn-ea"/>
                <a:cs typeface="+mn-ea"/>
                <a:sym typeface="+mn-lt"/>
              </a:rPr>
              <a:t>Outline</a:t>
            </a:r>
            <a:endParaRPr lang="zh-CN" altLang="en-US" sz="5000" dirty="0">
              <a:latin typeface="+mn-lt"/>
              <a:ea typeface="+mn-ea"/>
              <a:cs typeface="+mn-ea"/>
              <a:sym typeface="+mn-lt"/>
            </a:endParaRPr>
          </a:p>
        </p:txBody>
      </p:sp>
      <p:sp>
        <p:nvSpPr>
          <p:cNvPr id="7" name="内容占位符 2">
            <a:extLst>
              <a:ext uri="{FF2B5EF4-FFF2-40B4-BE49-F238E27FC236}">
                <a16:creationId xmlns:a16="http://schemas.microsoft.com/office/drawing/2014/main" id="{99FAF7A5-7EFB-4200-BAFE-4DAAC0E8D8B8}"/>
              </a:ext>
            </a:extLst>
          </p:cNvPr>
          <p:cNvSpPr>
            <a:spLocks noGrp="1"/>
          </p:cNvSpPr>
          <p:nvPr>
            <p:ph idx="1"/>
          </p:nvPr>
        </p:nvSpPr>
        <p:spPr>
          <a:xfrm>
            <a:off x="762289" y="1608063"/>
            <a:ext cx="7619423" cy="4351338"/>
          </a:xfrm>
        </p:spPr>
        <p:txBody>
          <a:bodyPr>
            <a:normAutofit/>
          </a:bodyPr>
          <a:lstStyle/>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Introduction</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Research design</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Empirical result</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Conclusion</a:t>
            </a:r>
          </a:p>
          <a:p>
            <a:pPr marL="514350" indent="-514350">
              <a:lnSpc>
                <a:spcPct val="120000"/>
              </a:lnSpc>
              <a:spcBef>
                <a:spcPct val="0"/>
              </a:spcBef>
              <a:buFont typeface="+mj-lt"/>
              <a:buAutoNum type="arabicPeriod"/>
            </a:pPr>
            <a:endParaRPr lang="zh-CN" altLang="en-US" sz="2800" dirty="0">
              <a:cs typeface="+mn-ea"/>
              <a:sym typeface="+mn-lt"/>
            </a:endParaRPr>
          </a:p>
        </p:txBody>
      </p:sp>
    </p:spTree>
    <p:extLst>
      <p:ext uri="{BB962C8B-B14F-4D97-AF65-F5344CB8AC3E}">
        <p14:creationId xmlns:p14="http://schemas.microsoft.com/office/powerpoint/2010/main" val="2700425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20</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67948"/>
            <a:ext cx="902566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rPr>
              <a:t>Bivariate portfolio analysis</a:t>
            </a:r>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115645" y="5484558"/>
            <a:ext cx="8794376"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After controlling these variables, these average raw return differences are both economically and statistically significant</a:t>
            </a:r>
            <a:endParaRPr lang="zh-CN" altLang="en-US" sz="24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72F4A1E9-850E-483E-BC1C-D2CE354527CA}"/>
              </a:ext>
            </a:extLst>
          </p:cNvPr>
          <p:cNvPicPr/>
          <p:nvPr/>
        </p:nvPicPr>
        <p:blipFill>
          <a:blip r:embed="rId3"/>
          <a:stretch>
            <a:fillRect/>
          </a:stretch>
        </p:blipFill>
        <p:spPr>
          <a:xfrm>
            <a:off x="0" y="1194110"/>
            <a:ext cx="9143999" cy="3654369"/>
          </a:xfrm>
          <a:prstGeom prst="rect">
            <a:avLst/>
          </a:prstGeom>
        </p:spPr>
      </p:pic>
      <p:sp>
        <p:nvSpPr>
          <p:cNvPr id="7" name="矩形 6">
            <a:extLst>
              <a:ext uri="{FF2B5EF4-FFF2-40B4-BE49-F238E27FC236}">
                <a16:creationId xmlns:a16="http://schemas.microsoft.com/office/drawing/2014/main" id="{2DF66B96-4048-4988-AF14-9C875B6A3E10}"/>
              </a:ext>
            </a:extLst>
          </p:cNvPr>
          <p:cNvSpPr/>
          <p:nvPr/>
        </p:nvSpPr>
        <p:spPr>
          <a:xfrm>
            <a:off x="1947135" y="3870417"/>
            <a:ext cx="6962885" cy="4649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467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8A5C947-EFA4-478F-B894-F3DB76277BC4}"/>
              </a:ext>
            </a:extLst>
          </p:cNvPr>
          <p:cNvPicPr/>
          <p:nvPr/>
        </p:nvPicPr>
        <p:blipFill>
          <a:blip r:embed="rId3"/>
          <a:stretch>
            <a:fillRect/>
          </a:stretch>
        </p:blipFill>
        <p:spPr>
          <a:xfrm>
            <a:off x="1010993" y="1020881"/>
            <a:ext cx="6729805" cy="4130935"/>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21</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67948"/>
            <a:ext cx="902566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err="1">
                <a:latin typeface="Times New Roman" panose="02020603050405020304" pitchFamily="18" charset="0"/>
                <a:cs typeface="Times New Roman" panose="02020603050405020304" pitchFamily="18" charset="0"/>
              </a:rPr>
              <a:t>Fama-MacBeth</a:t>
            </a:r>
            <a:r>
              <a:rPr lang="en-US" altLang="zh-CN" sz="2800" dirty="0">
                <a:latin typeface="Times New Roman" panose="02020603050405020304" pitchFamily="18" charset="0"/>
                <a:cs typeface="Times New Roman" panose="02020603050405020304" pitchFamily="18" charset="0"/>
              </a:rPr>
              <a:t> regressions</a:t>
            </a:r>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115645" y="5151816"/>
            <a:ext cx="8794376" cy="156966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The clear conclusion is that cross-sectional regressions provide strong corroborating evidence for an economically and statistically significant negative relation between extreme positive returns and future returns.</a:t>
            </a:r>
          </a:p>
        </p:txBody>
      </p:sp>
      <p:sp>
        <p:nvSpPr>
          <p:cNvPr id="7" name="矩形 6">
            <a:extLst>
              <a:ext uri="{FF2B5EF4-FFF2-40B4-BE49-F238E27FC236}">
                <a16:creationId xmlns:a16="http://schemas.microsoft.com/office/drawing/2014/main" id="{AA5F221A-0DE8-48AA-9C2A-2080ED74830A}"/>
              </a:ext>
            </a:extLst>
          </p:cNvPr>
          <p:cNvSpPr/>
          <p:nvPr/>
        </p:nvSpPr>
        <p:spPr>
          <a:xfrm>
            <a:off x="1010992" y="1510315"/>
            <a:ext cx="1162053" cy="37043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2434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22</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67948"/>
            <a:ext cx="902566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rPr>
              <a:t>MAX and Idiosyncratic volatility</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349624" y="4560188"/>
            <a:ext cx="8676042" cy="156966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MAX and MAX(5) are highly correlated. Of greater interest, the average, cross-sectional correlations between IVOL and both MAX and MIN are approximately 0.75, which is very high given that all three variables are calculated at the individual stock level.</a:t>
            </a:r>
          </a:p>
        </p:txBody>
      </p:sp>
      <p:pic>
        <p:nvPicPr>
          <p:cNvPr id="11" name="图片 10">
            <a:extLst>
              <a:ext uri="{FF2B5EF4-FFF2-40B4-BE49-F238E27FC236}">
                <a16:creationId xmlns:a16="http://schemas.microsoft.com/office/drawing/2014/main" id="{EDDDFC85-2B88-48B3-9DAB-AB8B76EB3C4E}"/>
              </a:ext>
            </a:extLst>
          </p:cNvPr>
          <p:cNvPicPr/>
          <p:nvPr/>
        </p:nvPicPr>
        <p:blipFill>
          <a:blip r:embed="rId3"/>
          <a:stretch>
            <a:fillRect/>
          </a:stretch>
        </p:blipFill>
        <p:spPr>
          <a:xfrm>
            <a:off x="755724" y="1378354"/>
            <a:ext cx="7124251" cy="2955332"/>
          </a:xfrm>
          <a:prstGeom prst="rect">
            <a:avLst/>
          </a:prstGeom>
        </p:spPr>
      </p:pic>
    </p:spTree>
    <p:extLst>
      <p:ext uri="{BB962C8B-B14F-4D97-AF65-F5344CB8AC3E}">
        <p14:creationId xmlns:p14="http://schemas.microsoft.com/office/powerpoint/2010/main" val="1815468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23</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67948"/>
            <a:ext cx="902566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rPr>
              <a:t>MAX and Idiosyncratic volatility</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115645" y="5890479"/>
            <a:ext cx="8794376"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Idiosyncratic volatility does not completely explain the high (low) returns to low (high) MAX stocks.</a:t>
            </a:r>
          </a:p>
        </p:txBody>
      </p:sp>
      <p:pic>
        <p:nvPicPr>
          <p:cNvPr id="7" name="图片 6">
            <a:extLst>
              <a:ext uri="{FF2B5EF4-FFF2-40B4-BE49-F238E27FC236}">
                <a16:creationId xmlns:a16="http://schemas.microsoft.com/office/drawing/2014/main" id="{EA60A18E-4CD2-496B-8E06-A2047D9029B0}"/>
              </a:ext>
            </a:extLst>
          </p:cNvPr>
          <p:cNvPicPr/>
          <p:nvPr/>
        </p:nvPicPr>
        <p:blipFill>
          <a:blip r:embed="rId3"/>
          <a:stretch>
            <a:fillRect/>
          </a:stretch>
        </p:blipFill>
        <p:spPr>
          <a:xfrm>
            <a:off x="0" y="1057749"/>
            <a:ext cx="9143999" cy="4105915"/>
          </a:xfrm>
          <a:prstGeom prst="rect">
            <a:avLst/>
          </a:prstGeom>
        </p:spPr>
      </p:pic>
      <p:sp>
        <p:nvSpPr>
          <p:cNvPr id="8" name="矩形 7">
            <a:extLst>
              <a:ext uri="{FF2B5EF4-FFF2-40B4-BE49-F238E27FC236}">
                <a16:creationId xmlns:a16="http://schemas.microsoft.com/office/drawing/2014/main" id="{70F3DFC7-161A-4C00-8E8C-FB39F0015968}"/>
              </a:ext>
            </a:extLst>
          </p:cNvPr>
          <p:cNvSpPr/>
          <p:nvPr/>
        </p:nvSpPr>
        <p:spPr>
          <a:xfrm>
            <a:off x="2062781" y="4236177"/>
            <a:ext cx="6962885" cy="4649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1799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24</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67948"/>
            <a:ext cx="902566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rPr>
              <a:t>MAX and Idiosyncratic volatility</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115645" y="5698099"/>
            <a:ext cx="8794376"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This is the reverse of the counter-intuitive negative relation shown by Ang, </a:t>
            </a:r>
            <a:r>
              <a:rPr lang="en-US" altLang="zh-CN" sz="2400" dirty="0" err="1">
                <a:latin typeface="Times New Roman" panose="02020603050405020304" pitchFamily="18" charset="0"/>
                <a:cs typeface="Times New Roman" panose="02020603050405020304" pitchFamily="18" charset="0"/>
              </a:rPr>
              <a:t>Hodrick</a:t>
            </a:r>
            <a:r>
              <a:rPr lang="en-US" altLang="zh-CN" sz="2400" dirty="0">
                <a:latin typeface="Times New Roman" panose="02020603050405020304" pitchFamily="18" charset="0"/>
                <a:cs typeface="Times New Roman" panose="02020603050405020304" pitchFamily="18" charset="0"/>
              </a:rPr>
              <a:t>, Xing, and Zhang (2006, 2009)</a:t>
            </a:r>
          </a:p>
        </p:txBody>
      </p:sp>
      <p:pic>
        <p:nvPicPr>
          <p:cNvPr id="9" name="图片 8">
            <a:extLst>
              <a:ext uri="{FF2B5EF4-FFF2-40B4-BE49-F238E27FC236}">
                <a16:creationId xmlns:a16="http://schemas.microsoft.com/office/drawing/2014/main" id="{A5D31024-A30E-4872-A387-729EA4CC2124}"/>
              </a:ext>
            </a:extLst>
          </p:cNvPr>
          <p:cNvPicPr/>
          <p:nvPr/>
        </p:nvPicPr>
        <p:blipFill>
          <a:blip r:embed="rId3"/>
          <a:stretch>
            <a:fillRect/>
          </a:stretch>
        </p:blipFill>
        <p:spPr>
          <a:xfrm>
            <a:off x="0" y="1159901"/>
            <a:ext cx="9144000" cy="3626751"/>
          </a:xfrm>
          <a:prstGeom prst="rect">
            <a:avLst/>
          </a:prstGeom>
        </p:spPr>
      </p:pic>
      <p:sp>
        <p:nvSpPr>
          <p:cNvPr id="7" name="矩形 6">
            <a:extLst>
              <a:ext uri="{FF2B5EF4-FFF2-40B4-BE49-F238E27FC236}">
                <a16:creationId xmlns:a16="http://schemas.microsoft.com/office/drawing/2014/main" id="{4B689024-EC57-44CE-BA02-AD1C85AF94D7}"/>
              </a:ext>
            </a:extLst>
          </p:cNvPr>
          <p:cNvSpPr/>
          <p:nvPr/>
        </p:nvSpPr>
        <p:spPr>
          <a:xfrm>
            <a:off x="1947135" y="3870417"/>
            <a:ext cx="6962885" cy="4649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0173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7C86165-E3CF-4336-AD27-8EBDB71C8478}"/>
              </a:ext>
            </a:extLst>
          </p:cNvPr>
          <p:cNvPicPr/>
          <p:nvPr/>
        </p:nvPicPr>
        <p:blipFill>
          <a:blip r:embed="rId3"/>
          <a:stretch>
            <a:fillRect/>
          </a:stretch>
        </p:blipFill>
        <p:spPr>
          <a:xfrm>
            <a:off x="0" y="1162413"/>
            <a:ext cx="9144000" cy="4442320"/>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25</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67948"/>
            <a:ext cx="902566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rPr>
              <a:t>MAX and Idiosyncratic volatility</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174812" y="5521147"/>
            <a:ext cx="8794376" cy="1200329"/>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This positive relation between IVOL and expected returns remains significant even after augmenting the regression with the six control variables.</a:t>
            </a:r>
          </a:p>
        </p:txBody>
      </p:sp>
      <p:sp>
        <p:nvSpPr>
          <p:cNvPr id="8" name="矩形 7">
            <a:extLst>
              <a:ext uri="{FF2B5EF4-FFF2-40B4-BE49-F238E27FC236}">
                <a16:creationId xmlns:a16="http://schemas.microsoft.com/office/drawing/2014/main" id="{641E975C-EF72-4B7D-BF52-B86892F88A6C}"/>
              </a:ext>
            </a:extLst>
          </p:cNvPr>
          <p:cNvSpPr/>
          <p:nvPr/>
        </p:nvSpPr>
        <p:spPr>
          <a:xfrm>
            <a:off x="174812" y="1686965"/>
            <a:ext cx="847164" cy="36057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07D4B06-9EE4-47A2-918B-E980AA3E937A}"/>
              </a:ext>
            </a:extLst>
          </p:cNvPr>
          <p:cNvSpPr/>
          <p:nvPr/>
        </p:nvSpPr>
        <p:spPr>
          <a:xfrm>
            <a:off x="1312433" y="1871156"/>
            <a:ext cx="645459" cy="33774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CC51305-4A33-4622-BAB9-3057FA8AD0ED}"/>
              </a:ext>
            </a:extLst>
          </p:cNvPr>
          <p:cNvSpPr/>
          <p:nvPr/>
        </p:nvSpPr>
        <p:spPr>
          <a:xfrm>
            <a:off x="2334408" y="1915353"/>
            <a:ext cx="559399" cy="33774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0502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26</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67948"/>
            <a:ext cx="902566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rPr>
              <a:t>MAX and Idiosyncratic volatility</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231290" y="2107719"/>
            <a:ext cx="8794376" cy="3046988"/>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These regressions provide further evidence that there is no idiosyncratic volatility puzzle.</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Our conclusion is that there is no idiosyncratic volatility puzzle as recently reported in Ang, </a:t>
            </a:r>
            <a:r>
              <a:rPr lang="en-US" altLang="zh-CN" sz="2400" dirty="0" err="1">
                <a:latin typeface="Times New Roman" panose="02020603050405020304" pitchFamily="18" charset="0"/>
                <a:cs typeface="Times New Roman" panose="02020603050405020304" pitchFamily="18" charset="0"/>
              </a:rPr>
              <a:t>Hodrick</a:t>
            </a:r>
            <a:r>
              <a:rPr lang="en-US" altLang="zh-CN" sz="2400" dirty="0">
                <a:latin typeface="Times New Roman" panose="02020603050405020304" pitchFamily="18" charset="0"/>
                <a:cs typeface="Times New Roman" panose="02020603050405020304" pitchFamily="18" charset="0"/>
              </a:rPr>
              <a:t>, Xing, and Zhang (2006, 2009) the reason for the presence of a negative relation between IVOL and expected returns shown by Ang et al. is that IVOL is a proxy for MAX.</a:t>
            </a:r>
          </a:p>
        </p:txBody>
      </p:sp>
    </p:spTree>
    <p:extLst>
      <p:ext uri="{BB962C8B-B14F-4D97-AF65-F5344CB8AC3E}">
        <p14:creationId xmlns:p14="http://schemas.microsoft.com/office/powerpoint/2010/main" val="1044143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27</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67948"/>
            <a:ext cx="902566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rPr>
              <a:t>MAX and Idiosyncratic volatility</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430306" y="1902303"/>
            <a:ext cx="8595360" cy="3046988"/>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We interpret our results in the context of a market with poorly diversified yet risk-averse investors who have a preference for lottery-like assets. </a:t>
            </a:r>
          </a:p>
          <a:p>
            <a:r>
              <a:rPr lang="en-US" altLang="zh-CN" sz="2400" dirty="0">
                <a:latin typeface="Times New Roman" panose="02020603050405020304" pitchFamily="18" charset="0"/>
                <a:cs typeface="Times New Roman" panose="02020603050405020304" pitchFamily="18" charset="0"/>
              </a:rPr>
              <a:t>In fact, it may be the preference for lottery-like payoffs that causes under diversification. </a:t>
            </a:r>
          </a:p>
          <a:p>
            <a:r>
              <a:rPr lang="en-US" altLang="zh-CN" sz="2400" dirty="0">
                <a:latin typeface="Times New Roman" panose="02020603050405020304" pitchFamily="18" charset="0"/>
                <a:cs typeface="Times New Roman" panose="02020603050405020304" pitchFamily="18" charset="0"/>
              </a:rPr>
              <a:t>Thus, the expected returns on stocks that exhibit extreme positive returns are low but, controlling for this effect, the expected returns on stocks with high idiosyncratic risk are high.</a:t>
            </a:r>
          </a:p>
        </p:txBody>
      </p:sp>
    </p:spTree>
    <p:extLst>
      <p:ext uri="{BB962C8B-B14F-4D97-AF65-F5344CB8AC3E}">
        <p14:creationId xmlns:p14="http://schemas.microsoft.com/office/powerpoint/2010/main" val="337588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DC46C1B-59DB-436D-9E42-597E7EAD249A}"/>
              </a:ext>
            </a:extLst>
          </p:cNvPr>
          <p:cNvPicPr/>
          <p:nvPr/>
        </p:nvPicPr>
        <p:blipFill>
          <a:blip r:embed="rId3"/>
          <a:stretch>
            <a:fillRect/>
          </a:stretch>
        </p:blipFill>
        <p:spPr>
          <a:xfrm>
            <a:off x="993849" y="1177737"/>
            <a:ext cx="7156301" cy="4104263"/>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28</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95161"/>
            <a:ext cx="91440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rPr>
              <a:t>Skewness and MAX</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255158" y="5501793"/>
            <a:ext cx="8784291" cy="1200329"/>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These results indicate that systematic and idiosyncratic skewness cannot explain the significantly negative relation between MAX and expected stock returns</a:t>
            </a:r>
          </a:p>
        </p:txBody>
      </p:sp>
      <p:sp>
        <p:nvSpPr>
          <p:cNvPr id="7" name="矩形 6">
            <a:extLst>
              <a:ext uri="{FF2B5EF4-FFF2-40B4-BE49-F238E27FC236}">
                <a16:creationId xmlns:a16="http://schemas.microsoft.com/office/drawing/2014/main" id="{22E1D6AB-7EF3-4819-B3EC-F3B62D86DE84}"/>
              </a:ext>
            </a:extLst>
          </p:cNvPr>
          <p:cNvSpPr/>
          <p:nvPr/>
        </p:nvSpPr>
        <p:spPr>
          <a:xfrm>
            <a:off x="3496235" y="4044875"/>
            <a:ext cx="4120179" cy="5486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0380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3C233D8-6C64-4338-8B8D-76736BA35D68}"/>
              </a:ext>
            </a:extLst>
          </p:cNvPr>
          <p:cNvPicPr/>
          <p:nvPr/>
        </p:nvPicPr>
        <p:blipFill>
          <a:blip r:embed="rId3"/>
          <a:stretch>
            <a:fillRect/>
          </a:stretch>
        </p:blipFill>
        <p:spPr>
          <a:xfrm>
            <a:off x="0" y="1280167"/>
            <a:ext cx="9144000" cy="3442385"/>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29</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95161"/>
            <a:ext cx="91440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rPr>
              <a:t>Skewness and MAX</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179854" y="5044855"/>
            <a:ext cx="8784291"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 the full specifications these average coefficients of skewness are statistically insignificant.</a:t>
            </a:r>
          </a:p>
        </p:txBody>
      </p:sp>
      <p:sp>
        <p:nvSpPr>
          <p:cNvPr id="8" name="矩形 7">
            <a:extLst>
              <a:ext uri="{FF2B5EF4-FFF2-40B4-BE49-F238E27FC236}">
                <a16:creationId xmlns:a16="http://schemas.microsoft.com/office/drawing/2014/main" id="{B278D4CB-DF1E-4044-817B-9A5E66CD5621}"/>
              </a:ext>
            </a:extLst>
          </p:cNvPr>
          <p:cNvSpPr/>
          <p:nvPr/>
        </p:nvSpPr>
        <p:spPr>
          <a:xfrm>
            <a:off x="279699" y="3108959"/>
            <a:ext cx="688490" cy="16135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D904F59-5CD5-4F1A-82B1-22F061914949}"/>
              </a:ext>
            </a:extLst>
          </p:cNvPr>
          <p:cNvSpPr/>
          <p:nvPr/>
        </p:nvSpPr>
        <p:spPr>
          <a:xfrm>
            <a:off x="6551407" y="3281082"/>
            <a:ext cx="2312894" cy="16135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585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207984" y="1364212"/>
            <a:ext cx="8728031" cy="3108543"/>
          </a:xfrm>
          <a:prstGeom prst="rect">
            <a:avLst/>
          </a:prstGeom>
        </p:spPr>
        <p:txBody>
          <a:bodyPr wrap="square">
            <a:spAutoFit/>
          </a:bodyPr>
          <a:lstStyle/>
          <a:p>
            <a:r>
              <a:rPr lang="en-US" altLang="zh-CN" sz="2800" b="1" dirty="0">
                <a:latin typeface="宋体" panose="02010600030101010101" pitchFamily="2" charset="-122"/>
                <a:ea typeface="宋体" panose="02010600030101010101" pitchFamily="2" charset="-122"/>
                <a:cs typeface="Times New Roman" panose="02020603050405020304" pitchFamily="18" charset="0"/>
              </a:rPr>
              <a:t>Background</a:t>
            </a: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There is evidence that investors have a preference for lottery-like assets, i.e., assets that have a relatively small probability of a large payoff.</a:t>
            </a: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Thaler and Ziemba (1988) find two prominent examples that are the favorite-longshot bias in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horsetrack</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betting,  and the popularity of lottery games despite the prevalence of negative expected returns.</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153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4. </a:t>
            </a:r>
            <a:r>
              <a:rPr lang="en-US" altLang="zh-CN" dirty="0">
                <a:latin typeface="Times New Roman" panose="02020603050405020304" pitchFamily="18" charset="0"/>
                <a:cs typeface="Times New Roman" panose="02020603050405020304" pitchFamily="18" charset="0"/>
                <a:sym typeface="+mn-lt"/>
              </a:rPr>
              <a:t>Conclusion</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E9B5076B-A9D0-4324-BF90-2495095AA585}"/>
              </a:ext>
            </a:extLst>
          </p:cNvPr>
          <p:cNvSpPr/>
          <p:nvPr/>
        </p:nvSpPr>
        <p:spPr>
          <a:xfrm>
            <a:off x="193638" y="1676848"/>
            <a:ext cx="8853543" cy="4154984"/>
          </a:xfrm>
          <a:prstGeom prst="rect">
            <a:avLst/>
          </a:prstGeom>
        </p:spPr>
        <p:txBody>
          <a:bodyPr wrap="square">
            <a:spAutoFit/>
          </a:bodyPr>
          <a:lstStyle/>
          <a:p>
            <a:pPr marL="342900" indent="-3429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We find a statistically and economically significant relation between lagged extreme positive returns, as measured by the maximum daily return over the prior month or the average of the highest daily returns within the month, and future returns. </a:t>
            </a:r>
          </a:p>
          <a:p>
            <a:pPr marL="342900" indent="-342900">
              <a:buFontTx/>
              <a:buAutoNum type="arabicPeriod"/>
            </a:pPr>
            <a:r>
              <a:rPr lang="en-US" altLang="zh-CN" sz="2400" dirty="0">
                <a:latin typeface="Times New Roman" panose="02020603050405020304" pitchFamily="18" charset="0"/>
                <a:cs typeface="Times New Roman" panose="02020603050405020304" pitchFamily="18" charset="0"/>
              </a:rPr>
              <a:t>Idiosyncratic volatility can be regarded as the proxy index of MAX.</a:t>
            </a:r>
          </a:p>
          <a:p>
            <a:pPr marL="342900" indent="-342900">
              <a:buFontTx/>
              <a:buAutoNum type="arabicPeriod"/>
            </a:pPr>
            <a:r>
              <a:rPr lang="en-US" altLang="zh-CN" sz="2400" dirty="0">
                <a:latin typeface="Times New Roman" panose="02020603050405020304" pitchFamily="18" charset="0"/>
                <a:cs typeface="Times New Roman" panose="02020603050405020304" pitchFamily="18" charset="0"/>
              </a:rPr>
              <a:t>We interpret our results in the context of a market with poorly diversified yet risk-averse investors who have a preference for lottery-like assets</a:t>
            </a:r>
          </a:p>
          <a:p>
            <a:pPr marL="342900" indent="-342900">
              <a:buFontTx/>
              <a:buAutoNum type="arabicPeriod"/>
            </a:pPr>
            <a:r>
              <a:rPr lang="en-US" altLang="zh-CN" sz="2400" dirty="0">
                <a:latin typeface="Times New Roman" panose="02020603050405020304" pitchFamily="18" charset="0"/>
                <a:cs typeface="Times New Roman" panose="02020603050405020304" pitchFamily="18" charset="0"/>
              </a:rPr>
              <a:t>We also present some evidence that stocks with extreme negative returns exhibit the reverse effect, i.e., investors find them undesirable and hence, they offer higher future returns.</a:t>
            </a:r>
          </a:p>
        </p:txBody>
      </p:sp>
    </p:spTree>
    <p:extLst>
      <p:ext uri="{BB962C8B-B14F-4D97-AF65-F5344CB8AC3E}">
        <p14:creationId xmlns:p14="http://schemas.microsoft.com/office/powerpoint/2010/main" val="3435288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A3B615-0A47-421E-BEB7-A91D24DF5C1A}"/>
              </a:ext>
            </a:extLst>
          </p:cNvPr>
          <p:cNvSpPr/>
          <p:nvPr/>
        </p:nvSpPr>
        <p:spPr>
          <a:xfrm>
            <a:off x="960097" y="1365160"/>
            <a:ext cx="6699347" cy="1077218"/>
          </a:xfrm>
          <a:prstGeom prst="rect">
            <a:avLst/>
          </a:prstGeom>
        </p:spPr>
        <p:txBody>
          <a:bodyPr wrap="square">
            <a:spAutoFit/>
          </a:bodyPr>
          <a:lstStyle/>
          <a:p>
            <a:pPr algn="ctr"/>
            <a:r>
              <a:rPr lang="zh-CN" altLang="en-US" sz="3200" dirty="0">
                <a:latin typeface="黑体" panose="02010609060101010101" pitchFamily="49" charset="-122"/>
                <a:ea typeface="黑体" panose="02010609060101010101" pitchFamily="49" charset="-122"/>
                <a:cs typeface="Times New Roman" panose="02020603050405020304" pitchFamily="18" charset="0"/>
              </a:rPr>
              <a:t>价值性投资还是博彩性投机？</a:t>
            </a:r>
            <a:endParaRPr lang="en-US" altLang="zh-CN" sz="3200" dirty="0">
              <a:latin typeface="黑体" panose="02010609060101010101" pitchFamily="49" charset="-122"/>
              <a:ea typeface="黑体" panose="02010609060101010101" pitchFamily="49" charset="-122"/>
              <a:cs typeface="Times New Roman" panose="02020603050405020304" pitchFamily="18" charset="0"/>
            </a:endParaRPr>
          </a:p>
          <a:p>
            <a:pPr algn="ctr"/>
            <a:r>
              <a:rPr lang="en-US" altLang="zh-CN" sz="3200" dirty="0">
                <a:latin typeface="黑体" panose="02010609060101010101" pitchFamily="49" charset="-122"/>
                <a:ea typeface="黑体" panose="02010609060101010101" pitchFamily="49" charset="-122"/>
                <a:cs typeface="Times New Roman" panose="02020603050405020304" pitchFamily="18" charset="0"/>
              </a:rPr>
              <a:t>—— </a:t>
            </a:r>
            <a:r>
              <a:rPr lang="zh-CN" altLang="en-US" sz="3200" dirty="0">
                <a:latin typeface="黑体" panose="02010609060101010101" pitchFamily="49" charset="-122"/>
                <a:ea typeface="黑体" panose="02010609060101010101" pitchFamily="49" charset="-122"/>
                <a:cs typeface="Times New Roman" panose="02020603050405020304" pitchFamily="18" charset="0"/>
              </a:rPr>
              <a:t>中国Ａ股市场的</a:t>
            </a:r>
            <a:r>
              <a:rPr lang="en-US" altLang="zh-CN" sz="3200" dirty="0">
                <a:latin typeface="黑体" panose="02010609060101010101" pitchFamily="49" charset="-122"/>
                <a:ea typeface="黑体" panose="02010609060101010101" pitchFamily="49" charset="-122"/>
                <a:cs typeface="Times New Roman" panose="02020603050405020304" pitchFamily="18" charset="0"/>
              </a:rPr>
              <a:t>MAX</a:t>
            </a:r>
            <a:r>
              <a:rPr lang="zh-CN" altLang="en-US" sz="3200" dirty="0">
                <a:latin typeface="黑体" panose="02010609060101010101" pitchFamily="49" charset="-122"/>
                <a:ea typeface="黑体" panose="02010609060101010101" pitchFamily="49" charset="-122"/>
                <a:cs typeface="Times New Roman" panose="02020603050405020304" pitchFamily="18" charset="0"/>
              </a:rPr>
              <a:t>异象研究</a:t>
            </a:r>
            <a:endParaRPr lang="zh-CN" altLang="en-US" sz="3200" dirty="0">
              <a:latin typeface="黑体" panose="02010609060101010101" pitchFamily="49" charset="-122"/>
              <a:ea typeface="黑体" panose="02010609060101010101" pitchFamily="49" charset="-122"/>
            </a:endParaRPr>
          </a:p>
        </p:txBody>
      </p:sp>
      <p:sp>
        <p:nvSpPr>
          <p:cNvPr id="5" name="日期占位符 4">
            <a:extLst>
              <a:ext uri="{FF2B5EF4-FFF2-40B4-BE49-F238E27FC236}">
                <a16:creationId xmlns:a16="http://schemas.microsoft.com/office/drawing/2014/main" id="{D0D7438D-F422-459D-84CA-97AD3928FCCC}"/>
              </a:ext>
            </a:extLst>
          </p:cNvPr>
          <p:cNvSpPr>
            <a:spLocks noGrp="1"/>
          </p:cNvSpPr>
          <p:nvPr>
            <p:ph type="dt" sz="half" idx="10"/>
          </p:nvPr>
        </p:nvSpPr>
        <p:spPr/>
        <p:txBody>
          <a:bodyPr/>
          <a:lstStyle/>
          <a:p>
            <a:fld id="{9D101F3E-2F1A-4601-A670-4982C255AB3A}" type="datetime1">
              <a:rPr lang="zh-CN" altLang="en-US" smtClean="0"/>
              <a:t>2020/4/25</a:t>
            </a:fld>
            <a:endParaRPr lang="zh-CN" altLang="en-US"/>
          </a:p>
        </p:txBody>
      </p:sp>
      <p:sp>
        <p:nvSpPr>
          <p:cNvPr id="6" name="灯片编号占位符 5">
            <a:extLst>
              <a:ext uri="{FF2B5EF4-FFF2-40B4-BE49-F238E27FC236}">
                <a16:creationId xmlns:a16="http://schemas.microsoft.com/office/drawing/2014/main" id="{4D0B2B4B-A03B-4B75-9F48-AEECC7629431}"/>
              </a:ext>
            </a:extLst>
          </p:cNvPr>
          <p:cNvSpPr>
            <a:spLocks noGrp="1"/>
          </p:cNvSpPr>
          <p:nvPr>
            <p:ph type="sldNum" sz="quarter" idx="12"/>
          </p:nvPr>
        </p:nvSpPr>
        <p:spPr/>
        <p:txBody>
          <a:bodyPr/>
          <a:lstStyle/>
          <a:p>
            <a:fld id="{56682430-6088-448C-9E69-CB0F29779420}" type="slidenum">
              <a:rPr lang="zh-CN" altLang="en-US" smtClean="0"/>
              <a:t>31</a:t>
            </a:fld>
            <a:endParaRPr lang="zh-CN" altLang="en-US"/>
          </a:p>
        </p:txBody>
      </p:sp>
      <p:sp>
        <p:nvSpPr>
          <p:cNvPr id="4" name="矩形 3">
            <a:extLst>
              <a:ext uri="{FF2B5EF4-FFF2-40B4-BE49-F238E27FC236}">
                <a16:creationId xmlns:a16="http://schemas.microsoft.com/office/drawing/2014/main" id="{62AD8111-7D9D-40CD-8493-A2E34837A4AD}"/>
              </a:ext>
            </a:extLst>
          </p:cNvPr>
          <p:cNvSpPr/>
          <p:nvPr/>
        </p:nvSpPr>
        <p:spPr>
          <a:xfrm>
            <a:off x="628650" y="2921168"/>
            <a:ext cx="7603671" cy="1200329"/>
          </a:xfrm>
          <a:prstGeom prst="rect">
            <a:avLst/>
          </a:prstGeom>
        </p:spPr>
        <p:txBody>
          <a:bodyPr wrap="square">
            <a:spAutoFit/>
          </a:bodyPr>
          <a:lstStyle/>
          <a:p>
            <a:pPr algn="ctr"/>
            <a:r>
              <a:rPr lang="zh-CN" altLang="en-US" sz="2400" dirty="0">
                <a:latin typeface="黑体" panose="02010609060101010101" pitchFamily="49" charset="-122"/>
                <a:ea typeface="黑体" panose="02010609060101010101" pitchFamily="49" charset="-122"/>
                <a:cs typeface="Times New Roman" panose="02020603050405020304" pitchFamily="18" charset="0"/>
              </a:rPr>
              <a:t>朱红兵 　张兵</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algn="ctr"/>
            <a:r>
              <a:rPr lang="zh-CN" altLang="en-US" sz="2400" dirty="0">
                <a:latin typeface="黑体" panose="02010609060101010101" pitchFamily="49" charset="-122"/>
                <a:ea typeface="黑体" panose="02010609060101010101" pitchFamily="49" charset="-122"/>
                <a:cs typeface="Times New Roman" panose="02020603050405020304" pitchFamily="18" charset="0"/>
              </a:rPr>
              <a:t>金融研究</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algn="ctr"/>
            <a:r>
              <a:rPr lang="en-US" altLang="zh-CN" sz="2400" dirty="0">
                <a:latin typeface="黑体" panose="02010609060101010101" pitchFamily="49" charset="-122"/>
                <a:ea typeface="黑体" panose="02010609060101010101" pitchFamily="49" charset="-122"/>
                <a:cs typeface="Times New Roman" panose="02020603050405020304" pitchFamily="18" charset="0"/>
              </a:rPr>
              <a:t>2020 02</a:t>
            </a:r>
          </a:p>
        </p:txBody>
      </p:sp>
      <p:sp>
        <p:nvSpPr>
          <p:cNvPr id="7" name="矩形 6">
            <a:extLst>
              <a:ext uri="{FF2B5EF4-FFF2-40B4-BE49-F238E27FC236}">
                <a16:creationId xmlns:a16="http://schemas.microsoft.com/office/drawing/2014/main" id="{73E6ABC2-B37E-47C7-BD97-6E161FC8AC59}"/>
              </a:ext>
            </a:extLst>
          </p:cNvPr>
          <p:cNvSpPr/>
          <p:nvPr/>
        </p:nvSpPr>
        <p:spPr>
          <a:xfrm>
            <a:off x="3886381" y="6156296"/>
            <a:ext cx="1766771" cy="400110"/>
          </a:xfrm>
          <a:prstGeom prst="rect">
            <a:avLst/>
          </a:prstGeom>
        </p:spPr>
        <p:txBody>
          <a:bodyPr wrap="square">
            <a:spAutoFit/>
          </a:bodyPr>
          <a:lstStyle/>
          <a:p>
            <a:r>
              <a:rPr lang="zh-CN" altLang="en-US" sz="2000" dirty="0">
                <a:latin typeface="汉仪中楷简" panose="02010604000101010101" pitchFamily="2" charset="-122"/>
                <a:ea typeface="汉仪中楷简" panose="02010604000101010101" pitchFamily="2" charset="-122"/>
                <a:cs typeface="Times New Roman" panose="02020603050405020304" pitchFamily="18" charset="0"/>
              </a:rPr>
              <a:t>王念硕</a:t>
            </a:r>
          </a:p>
        </p:txBody>
      </p:sp>
    </p:spTree>
    <p:extLst>
      <p:ext uri="{BB962C8B-B14F-4D97-AF65-F5344CB8AC3E}">
        <p14:creationId xmlns:p14="http://schemas.microsoft.com/office/powerpoint/2010/main" val="4294037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32</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zh-CN" altLang="en-US" dirty="0">
                <a:latin typeface="黑体" panose="02010609060101010101" pitchFamily="49" charset="-122"/>
                <a:ea typeface="黑体" panose="02010609060101010101" pitchFamily="49" charset="-122"/>
                <a:cs typeface="Times New Roman" panose="02020603050405020304" pitchFamily="18" charset="0"/>
                <a:sym typeface="+mn-lt"/>
              </a:rPr>
              <a:t>引言</a:t>
            </a:r>
            <a:endParaRPr lang="en-US" altLang="zh-CN" dirty="0">
              <a:latin typeface="Times New Roman" panose="02020603050405020304" pitchFamily="18" charset="0"/>
              <a:cs typeface="Times New Roman" panose="02020603050405020304" pitchFamily="18" charset="0"/>
              <a:sym typeface="+mn-lt"/>
            </a:endParaRPr>
          </a:p>
        </p:txBody>
      </p:sp>
      <p:sp>
        <p:nvSpPr>
          <p:cNvPr id="7" name="矩形 6">
            <a:extLst>
              <a:ext uri="{FF2B5EF4-FFF2-40B4-BE49-F238E27FC236}">
                <a16:creationId xmlns:a16="http://schemas.microsoft.com/office/drawing/2014/main" id="{6E79FAEC-CD4A-4EF8-A5CD-FF128E4549BF}"/>
              </a:ext>
            </a:extLst>
          </p:cNvPr>
          <p:cNvSpPr/>
          <p:nvPr/>
        </p:nvSpPr>
        <p:spPr>
          <a:xfrm>
            <a:off x="420460" y="2047252"/>
            <a:ext cx="8486872" cy="2369880"/>
          </a:xfrm>
          <a:prstGeom prst="rect">
            <a:avLst/>
          </a:prstGeom>
        </p:spPr>
        <p:txBody>
          <a:bodyPr wrap="square">
            <a:spAutoFit/>
          </a:bodyPr>
          <a:lstStyle/>
          <a:p>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研究动机</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AutoNum type="arabicPeriod"/>
            </a:pPr>
            <a:r>
              <a:rPr lang="zh-CN" altLang="en-US" sz="2400" dirty="0">
                <a:latin typeface="宋体" panose="02010600030101010101" pitchFamily="2" charset="-122"/>
                <a:ea typeface="宋体" panose="02010600030101010101" pitchFamily="2" charset="-122"/>
                <a:cs typeface="Times New Roman" panose="02020603050405020304" pitchFamily="18" charset="0"/>
              </a:rPr>
              <a:t>中国Ａ股市场中散户规模更大，择时和择股能力欠佳，博彩性投机者更加偏好市场风险，他们认为市场波动越大，个股出现极端收益率的概率越大。尽管郑振龙和孙清泉</a:t>
            </a:r>
            <a:r>
              <a:rPr lang="en-US" altLang="zh-CN" sz="2400" dirty="0">
                <a:latin typeface="宋体" panose="02010600030101010101" pitchFamily="2" charset="-122"/>
                <a:ea typeface="宋体" panose="02010600030101010101" pitchFamily="2" charset="-122"/>
                <a:cs typeface="Times New Roman" panose="02020603050405020304" pitchFamily="18" charset="0"/>
              </a:rPr>
              <a:t>(2013)</a:t>
            </a:r>
            <a:r>
              <a:rPr lang="zh-CN" altLang="en-US" sz="2400" dirty="0">
                <a:latin typeface="宋体" panose="02010600030101010101" pitchFamily="2" charset="-122"/>
                <a:ea typeface="宋体" panose="02010600030101010101" pitchFamily="2" charset="-122"/>
                <a:cs typeface="Times New Roman" panose="02020603050405020304" pitchFamily="18" charset="0"/>
              </a:rPr>
              <a:t>发现中国市场上存在</a:t>
            </a:r>
            <a:r>
              <a:rPr lang="en-US" altLang="zh-CN" sz="2400" dirty="0">
                <a:latin typeface="宋体" panose="02010600030101010101" pitchFamily="2" charset="-122"/>
                <a:ea typeface="宋体" panose="02010600030101010101" pitchFamily="2" charset="-122"/>
                <a:cs typeface="Times New Roman" panose="02020603050405020304" pitchFamily="18" charset="0"/>
              </a:rPr>
              <a:t>MAX</a:t>
            </a:r>
            <a:r>
              <a:rPr lang="zh-CN" altLang="en-US" sz="2400" dirty="0">
                <a:latin typeface="宋体" panose="02010600030101010101" pitchFamily="2" charset="-122"/>
                <a:ea typeface="宋体" panose="02010600030101010101" pitchFamily="2" charset="-122"/>
                <a:cs typeface="Times New Roman" panose="02020603050405020304" pitchFamily="18" charset="0"/>
              </a:rPr>
              <a:t>异象，但没有对</a:t>
            </a:r>
            <a:r>
              <a:rPr lang="en-US" altLang="zh-CN" sz="2400" dirty="0">
                <a:latin typeface="宋体" panose="02010600030101010101" pitchFamily="2" charset="-122"/>
                <a:ea typeface="宋体" panose="02010600030101010101" pitchFamily="2" charset="-122"/>
                <a:cs typeface="Times New Roman" panose="02020603050405020304" pitchFamily="18" charset="0"/>
              </a:rPr>
              <a:t>MAX</a:t>
            </a:r>
            <a:r>
              <a:rPr lang="zh-CN" altLang="en-US" sz="2400" dirty="0">
                <a:latin typeface="宋体" panose="02010600030101010101" pitchFamily="2" charset="-122"/>
                <a:ea typeface="宋体" panose="02010600030101010101" pitchFamily="2" charset="-122"/>
                <a:cs typeface="Times New Roman" panose="02020603050405020304" pitchFamily="18" charset="0"/>
              </a:rPr>
              <a:t>异象的成因加以理论解释。</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617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a:t>
            </a:r>
            <a:r>
              <a:rPr lang="zh-CN" altLang="en-US" dirty="0">
                <a:latin typeface="黑体" panose="02010609060101010101" pitchFamily="49" charset="-122"/>
                <a:ea typeface="黑体" panose="02010609060101010101" pitchFamily="49" charset="-122"/>
                <a:cs typeface="Times New Roman" panose="02020603050405020304" pitchFamily="18" charset="0"/>
                <a:sym typeface="+mn-lt"/>
              </a:rPr>
              <a:t>引言</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476930" y="2167116"/>
            <a:ext cx="8190140" cy="1631216"/>
          </a:xfrm>
          <a:prstGeom prst="rect">
            <a:avLst/>
          </a:prstGeom>
        </p:spPr>
        <p:txBody>
          <a:bodyPr wrap="square">
            <a:spAutoFit/>
          </a:bodyPr>
          <a:lstStyle/>
          <a:p>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研究问题</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AutoNum type="arabicPeriod"/>
            </a:pPr>
            <a:r>
              <a:rPr lang="zh-CN" altLang="en-US" sz="2400" dirty="0">
                <a:latin typeface="宋体" panose="02010600030101010101" pitchFamily="2" charset="-122"/>
                <a:ea typeface="宋体" panose="02010600030101010101" pitchFamily="2" charset="-122"/>
                <a:cs typeface="Times New Roman" panose="02020603050405020304" pitchFamily="18" charset="0"/>
              </a:rPr>
              <a:t>中国市场上</a:t>
            </a:r>
            <a:r>
              <a:rPr lang="en-US" altLang="zh-CN" sz="2400" dirty="0">
                <a:latin typeface="宋体" panose="02010600030101010101" pitchFamily="2" charset="-122"/>
                <a:ea typeface="宋体" panose="02010600030101010101" pitchFamily="2" charset="-122"/>
                <a:cs typeface="Times New Roman" panose="02020603050405020304" pitchFamily="18" charset="0"/>
              </a:rPr>
              <a:t>MAX</a:t>
            </a:r>
            <a:r>
              <a:rPr lang="zh-CN" altLang="en-US" sz="2400" dirty="0">
                <a:latin typeface="宋体" panose="02010600030101010101" pitchFamily="2" charset="-122"/>
                <a:ea typeface="宋体" panose="02010600030101010101" pitchFamily="2" charset="-122"/>
                <a:cs typeface="Times New Roman" panose="02020603050405020304" pitchFamily="18" charset="0"/>
              </a:rPr>
              <a:t>异象是否稳健存在</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marL="457200" indent="-457200">
              <a:buAutoNum type="arabicPeriod"/>
            </a:pPr>
            <a:r>
              <a:rPr lang="en-US" altLang="zh-CN" sz="2400" dirty="0">
                <a:latin typeface="宋体" panose="02010600030101010101" pitchFamily="2" charset="-122"/>
                <a:ea typeface="宋体" panose="02010600030101010101" pitchFamily="2" charset="-122"/>
                <a:cs typeface="Times New Roman" panose="02020603050405020304" pitchFamily="18" charset="0"/>
              </a:rPr>
              <a:t>MAX</a:t>
            </a:r>
            <a:r>
              <a:rPr lang="zh-CN" altLang="en-US" sz="2400" dirty="0">
                <a:latin typeface="宋体" panose="02010600030101010101" pitchFamily="2" charset="-122"/>
                <a:ea typeface="宋体" panose="02010600030101010101" pitchFamily="2" charset="-122"/>
                <a:cs typeface="Times New Roman" panose="02020603050405020304" pitchFamily="18" charset="0"/>
              </a:rPr>
              <a:t>是否存在惯性传递特征？</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457200" indent="-457200">
              <a:buAutoNum type="arabicPeriod"/>
            </a:pPr>
            <a:r>
              <a:rPr lang="zh-CN" altLang="en-US" sz="2400" dirty="0">
                <a:latin typeface="宋体" panose="02010600030101010101" pitchFamily="2" charset="-122"/>
                <a:ea typeface="宋体" panose="02010600030101010101" pitchFamily="2" charset="-122"/>
                <a:cs typeface="Times New Roman" panose="02020603050405020304" pitchFamily="18" charset="0"/>
              </a:rPr>
              <a:t>在彩票类股票和价值类股票中，</a:t>
            </a:r>
            <a:r>
              <a:rPr lang="en-US" altLang="zh-CN" sz="2400" dirty="0">
                <a:latin typeface="宋体" panose="02010600030101010101" pitchFamily="2" charset="-122"/>
                <a:ea typeface="宋体" panose="02010600030101010101" pitchFamily="2" charset="-122"/>
                <a:cs typeface="Times New Roman" panose="02020603050405020304" pitchFamily="18" charset="0"/>
              </a:rPr>
              <a:t>MAX</a:t>
            </a:r>
            <a:r>
              <a:rPr lang="zh-CN" altLang="en-US" sz="2400" dirty="0">
                <a:latin typeface="宋体" panose="02010600030101010101" pitchFamily="2" charset="-122"/>
                <a:ea typeface="宋体" panose="02010600030101010101" pitchFamily="2" charset="-122"/>
                <a:cs typeface="Times New Roman" panose="02020603050405020304" pitchFamily="18" charset="0"/>
              </a:rPr>
              <a:t>异象是否会有所区别？</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660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zh-CN" altLang="en-US" dirty="0">
                <a:latin typeface="黑体" panose="02010609060101010101" pitchFamily="49" charset="-122"/>
                <a:ea typeface="黑体" panose="02010609060101010101" pitchFamily="49" charset="-122"/>
                <a:cs typeface="Times New Roman" panose="02020603050405020304" pitchFamily="18" charset="0"/>
                <a:sym typeface="+mn-lt"/>
              </a:rPr>
              <a:t>引言</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752531" y="1874728"/>
            <a:ext cx="7886700" cy="3847207"/>
          </a:xfrm>
          <a:prstGeom prst="rect">
            <a:avLst/>
          </a:prstGeom>
        </p:spPr>
        <p:txBody>
          <a:bodyPr wrap="square">
            <a:spAutoFit/>
          </a:bodyPr>
          <a:lstStyle/>
          <a:p>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研究内容</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AutoNum type="arabicPeriod"/>
            </a:pPr>
            <a:r>
              <a:rPr lang="zh-CN" altLang="en-US" sz="2400" dirty="0">
                <a:latin typeface="宋体" panose="02010600030101010101" pitchFamily="2" charset="-122"/>
                <a:ea typeface="宋体" panose="02010600030101010101" pitchFamily="2" charset="-122"/>
                <a:cs typeface="Times New Roman" panose="02020603050405020304" pitchFamily="18" charset="0"/>
              </a:rPr>
              <a:t>本文通过实证研究检验中国Ａ股市场的</a:t>
            </a:r>
            <a:r>
              <a:rPr lang="en-US" altLang="zh-CN" sz="2400" dirty="0">
                <a:latin typeface="宋体" panose="02010600030101010101" pitchFamily="2" charset="-122"/>
                <a:ea typeface="宋体" panose="02010600030101010101" pitchFamily="2" charset="-122"/>
                <a:cs typeface="Times New Roman" panose="02020603050405020304" pitchFamily="18" charset="0"/>
              </a:rPr>
              <a:t>MAX</a:t>
            </a:r>
            <a:r>
              <a:rPr lang="zh-CN" altLang="en-US" sz="2400" dirty="0">
                <a:latin typeface="宋体" panose="02010600030101010101" pitchFamily="2" charset="-122"/>
                <a:ea typeface="宋体" panose="02010600030101010101" pitchFamily="2" charset="-122"/>
                <a:cs typeface="Times New Roman" panose="02020603050405020304" pitchFamily="18" charset="0"/>
              </a:rPr>
              <a:t>异象。</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457200" indent="-457200">
              <a:buAutoNum type="arabicPeriod"/>
            </a:pPr>
            <a:r>
              <a:rPr lang="zh-CN" altLang="en-US" sz="2400" dirty="0">
                <a:latin typeface="宋体" panose="02010600030101010101" pitchFamily="2" charset="-122"/>
                <a:ea typeface="宋体" panose="02010600030101010101" pitchFamily="2" charset="-122"/>
                <a:cs typeface="Times New Roman" panose="02020603050405020304" pitchFamily="18" charset="0"/>
              </a:rPr>
              <a:t>在检验</a:t>
            </a:r>
            <a:r>
              <a:rPr lang="en-US" altLang="zh-CN" sz="2400" dirty="0">
                <a:latin typeface="宋体" panose="02010600030101010101" pitchFamily="2" charset="-122"/>
                <a:ea typeface="宋体" panose="02010600030101010101" pitchFamily="2" charset="-122"/>
                <a:cs typeface="Times New Roman" panose="02020603050405020304" pitchFamily="18" charset="0"/>
              </a:rPr>
              <a:t>MAX</a:t>
            </a:r>
            <a:r>
              <a:rPr lang="zh-CN" altLang="en-US" sz="2400" dirty="0">
                <a:latin typeface="宋体" panose="02010600030101010101" pitchFamily="2" charset="-122"/>
                <a:ea typeface="宋体" panose="02010600030101010101" pitchFamily="2" charset="-122"/>
                <a:cs typeface="Times New Roman" panose="02020603050405020304" pitchFamily="18" charset="0"/>
              </a:rPr>
              <a:t>惯性传递特征的基础上，利用非线性概率模型估计出不同等级</a:t>
            </a:r>
            <a:r>
              <a:rPr lang="en-US" altLang="zh-CN" sz="2400" dirty="0">
                <a:latin typeface="宋体" panose="02010600030101010101" pitchFamily="2" charset="-122"/>
                <a:ea typeface="宋体" panose="02010600030101010101" pitchFamily="2" charset="-122"/>
                <a:cs typeface="Times New Roman" panose="02020603050405020304" pitchFamily="18" charset="0"/>
              </a:rPr>
              <a:t>MAX</a:t>
            </a:r>
            <a:r>
              <a:rPr lang="zh-CN" altLang="en-US" sz="2400" dirty="0">
                <a:latin typeface="宋体" panose="02010600030101010101" pitchFamily="2" charset="-122"/>
                <a:ea typeface="宋体" panose="02010600030101010101" pitchFamily="2" charset="-122"/>
                <a:cs typeface="Times New Roman" panose="02020603050405020304" pitchFamily="18" charset="0"/>
              </a:rPr>
              <a:t>由ｔ月传递到ｔ＋１月，ｔ＋３月，ｔ＋６月以及ｔ＋１２月的概率转移矩阵，证实了投资者的非理性追涨行为</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marL="457200" indent="-457200">
              <a:buAutoNum type="arabicPeriod"/>
            </a:pPr>
            <a:r>
              <a:rPr lang="zh-CN" altLang="en-US" sz="2400" dirty="0">
                <a:latin typeface="宋体" panose="02010600030101010101" pitchFamily="2" charset="-122"/>
                <a:ea typeface="宋体" panose="02010600030101010101" pitchFamily="2" charset="-122"/>
                <a:cs typeface="Times New Roman" panose="02020603050405020304" pitchFamily="18" charset="0"/>
              </a:rPr>
              <a:t>从行为金融的角度剖析了</a:t>
            </a:r>
            <a:r>
              <a:rPr lang="en-US" altLang="zh-CN" sz="2400" dirty="0">
                <a:latin typeface="宋体" panose="02010600030101010101" pitchFamily="2" charset="-122"/>
                <a:ea typeface="宋体" panose="02010600030101010101" pitchFamily="2" charset="-122"/>
                <a:cs typeface="Times New Roman" panose="02020603050405020304" pitchFamily="18" charset="0"/>
              </a:rPr>
              <a:t>MAX</a:t>
            </a:r>
            <a:r>
              <a:rPr lang="zh-CN" altLang="en-US" sz="2400" dirty="0">
                <a:latin typeface="宋体" panose="02010600030101010101" pitchFamily="2" charset="-122"/>
                <a:ea typeface="宋体" panose="02010600030101010101" pitchFamily="2" charset="-122"/>
                <a:cs typeface="Times New Roman" panose="02020603050405020304" pitchFamily="18" charset="0"/>
              </a:rPr>
              <a:t>异象的形成机制，证实了</a:t>
            </a:r>
            <a:r>
              <a:rPr lang="en-US" altLang="zh-CN" sz="2400" dirty="0">
                <a:latin typeface="宋体" panose="02010600030101010101" pitchFamily="2" charset="-122"/>
                <a:ea typeface="宋体" panose="02010600030101010101" pitchFamily="2" charset="-122"/>
                <a:cs typeface="Times New Roman" panose="02020603050405020304" pitchFamily="18" charset="0"/>
              </a:rPr>
              <a:t>MAX</a:t>
            </a:r>
            <a:r>
              <a:rPr lang="zh-CN" altLang="en-US" sz="2400" dirty="0">
                <a:latin typeface="宋体" panose="02010600030101010101" pitchFamily="2" charset="-122"/>
                <a:ea typeface="宋体" panose="02010600030101010101" pitchFamily="2" charset="-122"/>
                <a:cs typeface="Times New Roman" panose="02020603050405020304" pitchFamily="18" charset="0"/>
              </a:rPr>
              <a:t>异象会随着个股博彩特征强化而得到增强。而股票的价值特征对</a:t>
            </a:r>
            <a:r>
              <a:rPr lang="en-US" altLang="zh-CN" sz="2400" dirty="0">
                <a:latin typeface="宋体" panose="02010600030101010101" pitchFamily="2" charset="-122"/>
                <a:ea typeface="宋体" panose="02010600030101010101" pitchFamily="2" charset="-122"/>
                <a:cs typeface="Times New Roman" panose="02020603050405020304" pitchFamily="18" charset="0"/>
              </a:rPr>
              <a:t>MAX</a:t>
            </a:r>
            <a:r>
              <a:rPr lang="zh-CN" altLang="en-US" sz="2400" dirty="0">
                <a:latin typeface="宋体" panose="02010600030101010101" pitchFamily="2" charset="-122"/>
                <a:ea typeface="宋体" panose="02010600030101010101" pitchFamily="2" charset="-122"/>
                <a:cs typeface="Times New Roman" panose="02020603050405020304" pitchFamily="18" charset="0"/>
              </a:rPr>
              <a:t>异象具有弱化作用。</a:t>
            </a: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457200" indent="-457200">
              <a:buAutoNum type="arabicPeriod"/>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533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zh-CN" altLang="en-US" dirty="0">
                <a:latin typeface="黑体" panose="02010609060101010101" pitchFamily="49" charset="-122"/>
                <a:ea typeface="黑体" panose="02010609060101010101" pitchFamily="49" charset="-122"/>
                <a:cs typeface="Times New Roman" panose="02020603050405020304" pitchFamily="18" charset="0"/>
                <a:sym typeface="+mn-lt"/>
              </a:rPr>
              <a:t>引言</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409702" y="1733544"/>
            <a:ext cx="8094890" cy="1631216"/>
          </a:xfrm>
          <a:prstGeom prst="rect">
            <a:avLst/>
          </a:prstGeom>
        </p:spPr>
        <p:txBody>
          <a:bodyPr wrap="square">
            <a:spAutoFit/>
          </a:bodyPr>
          <a:lstStyle/>
          <a:p>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研究贡献</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p>
          <a:p>
            <a:r>
              <a:rPr lang="zh-CN" altLang="en-US" sz="2400" dirty="0">
                <a:latin typeface="宋体" panose="02010600030101010101" pitchFamily="2" charset="-122"/>
                <a:ea typeface="宋体" panose="02010600030101010101" pitchFamily="2" charset="-122"/>
                <a:cs typeface="Times New Roman" panose="02020603050405020304" pitchFamily="18" charset="0"/>
              </a:rPr>
              <a:t>创新性地通过非线性概率模型证明了极端收益率的转移传递具有时变衰减特征。</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latin typeface="宋体" panose="02010600030101010101" pitchFamily="2" charset="-122"/>
                <a:ea typeface="宋体" panose="02010600030101010101" pitchFamily="2" charset="-122"/>
                <a:cs typeface="Times New Roman" panose="02020603050405020304" pitchFamily="18" charset="0"/>
              </a:rPr>
              <a:t>价值投资可以弱化</a:t>
            </a:r>
            <a:r>
              <a:rPr lang="en-US" altLang="zh-CN" sz="2400" dirty="0">
                <a:latin typeface="宋体" panose="02010600030101010101" pitchFamily="2" charset="-122"/>
                <a:ea typeface="宋体" panose="02010600030101010101" pitchFamily="2" charset="-122"/>
                <a:cs typeface="Times New Roman" panose="02020603050405020304" pitchFamily="18" charset="0"/>
              </a:rPr>
              <a:t>MAX</a:t>
            </a:r>
            <a:r>
              <a:rPr lang="zh-CN" altLang="en-US" sz="2400" dirty="0">
                <a:latin typeface="宋体" panose="02010600030101010101" pitchFamily="2" charset="-122"/>
                <a:ea typeface="宋体" panose="02010600030101010101" pitchFamily="2" charset="-122"/>
                <a:cs typeface="Times New Roman" panose="02020603050405020304" pitchFamily="18" charset="0"/>
              </a:rPr>
              <a:t>异象。</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029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研究设计</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日期占位符 1">
            <a:extLst>
              <a:ext uri="{FF2B5EF4-FFF2-40B4-BE49-F238E27FC236}">
                <a16:creationId xmlns:a16="http://schemas.microsoft.com/office/drawing/2014/main" id="{00408A4A-1E5B-458E-8EBA-F73C4F49D5FF}"/>
              </a:ext>
            </a:extLst>
          </p:cNvPr>
          <p:cNvSpPr txBox="1">
            <a:spLocks/>
          </p:cNvSpPr>
          <p:nvPr/>
        </p:nvSpPr>
        <p:spPr>
          <a:xfrm>
            <a:off x="628650" y="6356351"/>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52D8603-68A8-45EF-B79E-FD0BAC9FB63C}" type="datetime1">
              <a:rPr lang="zh-CN" altLang="en-US" smtClean="0"/>
              <a:pPr/>
              <a:t>2020/4/25</a:t>
            </a:fld>
            <a:endParaRPr lang="zh-CN" altLang="en-US"/>
          </a:p>
        </p:txBody>
      </p:sp>
      <p:sp>
        <p:nvSpPr>
          <p:cNvPr id="34" name="灯片编号占位符 2">
            <a:extLst>
              <a:ext uri="{FF2B5EF4-FFF2-40B4-BE49-F238E27FC236}">
                <a16:creationId xmlns:a16="http://schemas.microsoft.com/office/drawing/2014/main" id="{A12A64B3-ED32-4E19-B878-D2FDA48370F2}"/>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82430-6088-448C-9E69-CB0F29779420}" type="slidenum">
              <a:rPr lang="zh-CN" altLang="en-US" smtClean="0"/>
              <a:pPr/>
              <a:t>36</a:t>
            </a:fld>
            <a:endParaRPr lang="zh-CN" altLang="en-US"/>
          </a:p>
        </p:txBody>
      </p:sp>
      <p:grpSp>
        <p:nvGrpSpPr>
          <p:cNvPr id="35" name="组合 34">
            <a:extLst>
              <a:ext uri="{FF2B5EF4-FFF2-40B4-BE49-F238E27FC236}">
                <a16:creationId xmlns:a16="http://schemas.microsoft.com/office/drawing/2014/main" id="{ADB16530-EED9-4771-AFF5-C3EEB7161E4E}"/>
              </a:ext>
            </a:extLst>
          </p:cNvPr>
          <p:cNvGrpSpPr/>
          <p:nvPr/>
        </p:nvGrpSpPr>
        <p:grpSpPr>
          <a:xfrm>
            <a:off x="1310380" y="1181678"/>
            <a:ext cx="6348391" cy="876282"/>
            <a:chOff x="806823" y="2033194"/>
            <a:chExt cx="4203670" cy="942051"/>
          </a:xfrm>
        </p:grpSpPr>
        <p:sp>
          <p:nvSpPr>
            <p:cNvPr id="36" name="矩形 35">
              <a:extLst>
                <a:ext uri="{FF2B5EF4-FFF2-40B4-BE49-F238E27FC236}">
                  <a16:creationId xmlns:a16="http://schemas.microsoft.com/office/drawing/2014/main" id="{6FF5B1C5-D7AD-4411-846A-61653817F202}"/>
                </a:ext>
              </a:extLst>
            </p:cNvPr>
            <p:cNvSpPr/>
            <p:nvPr/>
          </p:nvSpPr>
          <p:spPr>
            <a:xfrm>
              <a:off x="806823" y="2033194"/>
              <a:ext cx="4149300" cy="94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DD920066-DE96-4457-BFD8-A2CDA6E3170A}"/>
                </a:ext>
              </a:extLst>
            </p:cNvPr>
            <p:cNvSpPr txBox="1"/>
            <p:nvPr/>
          </p:nvSpPr>
          <p:spPr>
            <a:xfrm>
              <a:off x="865027" y="2116540"/>
              <a:ext cx="4145466" cy="761016"/>
            </a:xfrm>
            <a:prstGeom prst="rect">
              <a:avLst/>
            </a:prstGeom>
            <a:noFill/>
          </p:spPr>
          <p:txBody>
            <a:bodyPr wrap="square" rtlCol="0">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股票收益率和极端正收益率（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）之间是否有很强的联系</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1" name="组合 40">
            <a:extLst>
              <a:ext uri="{FF2B5EF4-FFF2-40B4-BE49-F238E27FC236}">
                <a16:creationId xmlns:a16="http://schemas.microsoft.com/office/drawing/2014/main" id="{43E36604-FF08-4085-B966-201BF80ACAA8}"/>
              </a:ext>
            </a:extLst>
          </p:cNvPr>
          <p:cNvGrpSpPr/>
          <p:nvPr/>
        </p:nvGrpSpPr>
        <p:grpSpPr>
          <a:xfrm>
            <a:off x="307323" y="4352315"/>
            <a:ext cx="3371681" cy="1128002"/>
            <a:chOff x="576448" y="2033195"/>
            <a:chExt cx="4592337" cy="1361302"/>
          </a:xfrm>
        </p:grpSpPr>
        <p:sp>
          <p:nvSpPr>
            <p:cNvPr id="42" name="矩形 41">
              <a:extLst>
                <a:ext uri="{FF2B5EF4-FFF2-40B4-BE49-F238E27FC236}">
                  <a16:creationId xmlns:a16="http://schemas.microsoft.com/office/drawing/2014/main" id="{5DA473C4-DE6A-43B2-B885-F15B73159CDF}"/>
                </a:ext>
              </a:extLst>
            </p:cNvPr>
            <p:cNvSpPr/>
            <p:nvPr/>
          </p:nvSpPr>
          <p:spPr>
            <a:xfrm>
              <a:off x="576448" y="2033195"/>
              <a:ext cx="4592336" cy="1361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A4AEB2B1-6945-4D68-9407-66247F98B303}"/>
                </a:ext>
              </a:extLst>
            </p:cNvPr>
            <p:cNvSpPr txBox="1"/>
            <p:nvPr/>
          </p:nvSpPr>
          <p:spPr>
            <a:xfrm>
              <a:off x="702040" y="2190399"/>
              <a:ext cx="4466745" cy="854295"/>
            </a:xfrm>
            <a:prstGeom prst="rect">
              <a:avLst/>
            </a:prstGeom>
            <a:noFill/>
          </p:spPr>
          <p:txBody>
            <a:bodyPr wrap="square" rtlCol="0">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比较彩票类股票与非彩票类股票中的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异象的区别</a:t>
              </a:r>
            </a:p>
          </p:txBody>
        </p:sp>
      </p:grpSp>
      <p:grpSp>
        <p:nvGrpSpPr>
          <p:cNvPr id="44" name="组合 43">
            <a:extLst>
              <a:ext uri="{FF2B5EF4-FFF2-40B4-BE49-F238E27FC236}">
                <a16:creationId xmlns:a16="http://schemas.microsoft.com/office/drawing/2014/main" id="{0AD05A2F-3496-4543-8B18-095F9DFAEE7D}"/>
              </a:ext>
            </a:extLst>
          </p:cNvPr>
          <p:cNvGrpSpPr/>
          <p:nvPr/>
        </p:nvGrpSpPr>
        <p:grpSpPr>
          <a:xfrm>
            <a:off x="5198932" y="4296766"/>
            <a:ext cx="3481060" cy="1128003"/>
            <a:chOff x="806824" y="2008129"/>
            <a:chExt cx="3581247" cy="1104011"/>
          </a:xfrm>
        </p:grpSpPr>
        <p:sp>
          <p:nvSpPr>
            <p:cNvPr id="45" name="矩形 44">
              <a:extLst>
                <a:ext uri="{FF2B5EF4-FFF2-40B4-BE49-F238E27FC236}">
                  <a16:creationId xmlns:a16="http://schemas.microsoft.com/office/drawing/2014/main" id="{DB20B4BE-45BF-4ED9-BB3F-FAA9FD76B4D1}"/>
                </a:ext>
              </a:extLst>
            </p:cNvPr>
            <p:cNvSpPr/>
            <p:nvPr/>
          </p:nvSpPr>
          <p:spPr>
            <a:xfrm>
              <a:off x="806824" y="2008129"/>
              <a:ext cx="3468731" cy="1104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2A4C9224-87BB-4EBA-B49E-CA413F5E8DE4}"/>
                </a:ext>
              </a:extLst>
            </p:cNvPr>
            <p:cNvSpPr txBox="1"/>
            <p:nvPr/>
          </p:nvSpPr>
          <p:spPr>
            <a:xfrm>
              <a:off x="974965" y="2135620"/>
              <a:ext cx="3413106" cy="692830"/>
            </a:xfrm>
            <a:prstGeom prst="rect">
              <a:avLst/>
            </a:prstGeom>
            <a:noFill/>
          </p:spPr>
          <p:txBody>
            <a:bodyPr wrap="square" rtlCol="0">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比较价值高的股票与价值低的股票中的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异象的区别</a:t>
              </a:r>
            </a:p>
          </p:txBody>
        </p:sp>
      </p:grpSp>
      <p:cxnSp>
        <p:nvCxnSpPr>
          <p:cNvPr id="47" name="直接箭头连接符 46">
            <a:extLst>
              <a:ext uri="{FF2B5EF4-FFF2-40B4-BE49-F238E27FC236}">
                <a16:creationId xmlns:a16="http://schemas.microsoft.com/office/drawing/2014/main" id="{D944B43C-05B4-4220-BC38-42A3AE31095E}"/>
              </a:ext>
            </a:extLst>
          </p:cNvPr>
          <p:cNvCxnSpPr>
            <a:cxnSpLocks/>
          </p:cNvCxnSpPr>
          <p:nvPr/>
        </p:nvCxnSpPr>
        <p:spPr>
          <a:xfrm>
            <a:off x="6950388" y="3819305"/>
            <a:ext cx="0" cy="4766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61C3901E-C70D-4262-8329-67EF8E6193D8}"/>
              </a:ext>
            </a:extLst>
          </p:cNvPr>
          <p:cNvCxnSpPr>
            <a:cxnSpLocks/>
          </p:cNvCxnSpPr>
          <p:nvPr/>
        </p:nvCxnSpPr>
        <p:spPr>
          <a:xfrm>
            <a:off x="4416533" y="3348938"/>
            <a:ext cx="7784" cy="4290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BD73D88F-0CB9-452A-8E06-AB3CBC39CA6F}"/>
              </a:ext>
            </a:extLst>
          </p:cNvPr>
          <p:cNvCxnSpPr>
            <a:cxnSpLocks/>
          </p:cNvCxnSpPr>
          <p:nvPr/>
        </p:nvCxnSpPr>
        <p:spPr>
          <a:xfrm>
            <a:off x="1798090" y="3819305"/>
            <a:ext cx="0" cy="4766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06906107-5D7E-4741-A4C8-E6C3A5FF4024}"/>
              </a:ext>
            </a:extLst>
          </p:cNvPr>
          <p:cNvCxnSpPr/>
          <p:nvPr/>
        </p:nvCxnSpPr>
        <p:spPr>
          <a:xfrm>
            <a:off x="1776296" y="3819305"/>
            <a:ext cx="51631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组合 51">
            <a:extLst>
              <a:ext uri="{FF2B5EF4-FFF2-40B4-BE49-F238E27FC236}">
                <a16:creationId xmlns:a16="http://schemas.microsoft.com/office/drawing/2014/main" id="{6CA84A22-17A8-47BA-B44D-D6246BA0A49C}"/>
              </a:ext>
            </a:extLst>
          </p:cNvPr>
          <p:cNvGrpSpPr/>
          <p:nvPr/>
        </p:nvGrpSpPr>
        <p:grpSpPr>
          <a:xfrm>
            <a:off x="1355417" y="2698361"/>
            <a:ext cx="6634479" cy="587935"/>
            <a:chOff x="806824" y="2033195"/>
            <a:chExt cx="3749425" cy="569307"/>
          </a:xfrm>
        </p:grpSpPr>
        <p:sp>
          <p:nvSpPr>
            <p:cNvPr id="53" name="矩形 52">
              <a:extLst>
                <a:ext uri="{FF2B5EF4-FFF2-40B4-BE49-F238E27FC236}">
                  <a16:creationId xmlns:a16="http://schemas.microsoft.com/office/drawing/2014/main" id="{B8CCED0D-A685-4665-A6F4-0B72B7597E93}"/>
                </a:ext>
              </a:extLst>
            </p:cNvPr>
            <p:cNvSpPr/>
            <p:nvPr/>
          </p:nvSpPr>
          <p:spPr>
            <a:xfrm>
              <a:off x="806824" y="2033195"/>
              <a:ext cx="3468731" cy="56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B58A1E49-E795-4AF3-81D6-8863B6D4A651}"/>
                </a:ext>
              </a:extLst>
            </p:cNvPr>
            <p:cNvSpPr txBox="1"/>
            <p:nvPr/>
          </p:nvSpPr>
          <p:spPr>
            <a:xfrm>
              <a:off x="1056997" y="2093852"/>
              <a:ext cx="3499252" cy="387433"/>
            </a:xfrm>
            <a:prstGeom prst="rect">
              <a:avLst/>
            </a:prstGeom>
            <a:noFill/>
          </p:spPr>
          <p:txBody>
            <a:bodyPr wrap="square" rtlCol="0">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极端收益率具有转移传递以及时变衰减特征</a:t>
              </a:r>
            </a:p>
          </p:txBody>
        </p:sp>
      </p:grpSp>
      <p:cxnSp>
        <p:nvCxnSpPr>
          <p:cNvPr id="55" name="直接箭头连接符 54">
            <a:extLst>
              <a:ext uri="{FF2B5EF4-FFF2-40B4-BE49-F238E27FC236}">
                <a16:creationId xmlns:a16="http://schemas.microsoft.com/office/drawing/2014/main" id="{A406CC93-C6D4-4A75-A6E3-B4FC9526559C}"/>
              </a:ext>
            </a:extLst>
          </p:cNvPr>
          <p:cNvCxnSpPr>
            <a:cxnSpLocks/>
            <a:stCxn id="36" idx="2"/>
          </p:cNvCxnSpPr>
          <p:nvPr/>
        </p:nvCxnSpPr>
        <p:spPr>
          <a:xfrm flipH="1">
            <a:off x="4424317" y="2057960"/>
            <a:ext cx="19204" cy="6404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B9AF160C-D50E-4273-B1B5-28333EF256CD}"/>
              </a:ext>
            </a:extLst>
          </p:cNvPr>
          <p:cNvGrpSpPr/>
          <p:nvPr/>
        </p:nvGrpSpPr>
        <p:grpSpPr>
          <a:xfrm>
            <a:off x="2461476" y="6113661"/>
            <a:ext cx="3964088" cy="587935"/>
            <a:chOff x="806824" y="2033195"/>
            <a:chExt cx="3749425" cy="569307"/>
          </a:xfrm>
        </p:grpSpPr>
        <p:sp>
          <p:nvSpPr>
            <p:cNvPr id="57" name="矩形 56">
              <a:extLst>
                <a:ext uri="{FF2B5EF4-FFF2-40B4-BE49-F238E27FC236}">
                  <a16:creationId xmlns:a16="http://schemas.microsoft.com/office/drawing/2014/main" id="{7F3CF01F-6FAD-4C85-A9F0-50D1DB37371C}"/>
                </a:ext>
              </a:extLst>
            </p:cNvPr>
            <p:cNvSpPr/>
            <p:nvPr/>
          </p:nvSpPr>
          <p:spPr>
            <a:xfrm>
              <a:off x="806824" y="2033195"/>
              <a:ext cx="3468731" cy="56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9B9F43D5-82A0-4EFA-AA63-FE540EA910DE}"/>
                </a:ext>
              </a:extLst>
            </p:cNvPr>
            <p:cNvSpPr txBox="1"/>
            <p:nvPr/>
          </p:nvSpPr>
          <p:spPr>
            <a:xfrm>
              <a:off x="1056997" y="2093852"/>
              <a:ext cx="3499252" cy="387433"/>
            </a:xfrm>
            <a:prstGeom prst="rect">
              <a:avLst/>
            </a:prstGeom>
            <a:noFill/>
          </p:spPr>
          <p:txBody>
            <a:bodyPr wrap="square" rtlCol="0">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套利限制对</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异象的影响</a:t>
              </a:r>
            </a:p>
          </p:txBody>
        </p:sp>
      </p:grpSp>
      <p:cxnSp>
        <p:nvCxnSpPr>
          <p:cNvPr id="59" name="直接箭头连接符 58">
            <a:extLst>
              <a:ext uri="{FF2B5EF4-FFF2-40B4-BE49-F238E27FC236}">
                <a16:creationId xmlns:a16="http://schemas.microsoft.com/office/drawing/2014/main" id="{14D1685D-1394-4EDB-82AB-65376F4AAA98}"/>
              </a:ext>
            </a:extLst>
          </p:cNvPr>
          <p:cNvCxnSpPr>
            <a:cxnSpLocks/>
          </p:cNvCxnSpPr>
          <p:nvPr/>
        </p:nvCxnSpPr>
        <p:spPr>
          <a:xfrm flipH="1">
            <a:off x="4429651" y="3814337"/>
            <a:ext cx="1" cy="23192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59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研究设计</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44B80C8A-295B-40DD-ADAF-B689A5B945B2}"/>
              </a:ext>
            </a:extLst>
          </p:cNvPr>
          <p:cNvSpPr/>
          <p:nvPr/>
        </p:nvSpPr>
        <p:spPr>
          <a:xfrm>
            <a:off x="628650" y="1645266"/>
            <a:ext cx="7963383" cy="1200329"/>
          </a:xfrm>
          <a:prstGeom prst="rect">
            <a:avLst/>
          </a:prstGeom>
        </p:spPr>
        <p:txBody>
          <a:bodyPr wrap="square">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数据来源：</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WIND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RESSET</a:t>
            </a: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时期：</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1995 -  2017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年日度数据</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股票样本</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全部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股，剔除金融股与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股票</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872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sym typeface="+mn-lt"/>
              </a:rPr>
              <a:t>研究设计</a:t>
            </a:r>
            <a:r>
              <a:rPr lang="en-US" altLang="zh-CN" dirty="0">
                <a:latin typeface="Times New Roman" panose="02020603050405020304" pitchFamily="18" charset="0"/>
                <a:cs typeface="Times New Roman" panose="02020603050405020304" pitchFamily="18" charset="0"/>
                <a:sym typeface="+mn-lt"/>
              </a:rPr>
              <a:t>: </a:t>
            </a:r>
            <a:r>
              <a:rPr lang="zh-CN" altLang="en-US" dirty="0">
                <a:latin typeface="Times New Roman" panose="02020603050405020304" pitchFamily="18" charset="0"/>
                <a:cs typeface="Times New Roman" panose="02020603050405020304" pitchFamily="18" charset="0"/>
                <a:sym typeface="+mn-lt"/>
              </a:rPr>
              <a:t>变量</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E6DC8248-310B-4FF5-83EB-E3E5F3ACD6E7}"/>
                  </a:ext>
                </a:extLst>
              </p:cNvPr>
              <p:cNvGraphicFramePr>
                <a:graphicFrameLocks noGrp="1"/>
              </p:cNvGraphicFramePr>
              <p:nvPr>
                <p:extLst>
                  <p:ext uri="{D42A27DB-BD31-4B8C-83A1-F6EECF244321}">
                    <p14:modId xmlns:p14="http://schemas.microsoft.com/office/powerpoint/2010/main" val="89203155"/>
                  </p:ext>
                </p:extLst>
              </p:nvPr>
            </p:nvGraphicFramePr>
            <p:xfrm>
              <a:off x="75305" y="1421225"/>
              <a:ext cx="8832027" cy="3627120"/>
            </p:xfrm>
            <a:graphic>
              <a:graphicData uri="http://schemas.openxmlformats.org/drawingml/2006/table">
                <a:tbl>
                  <a:tblPr firstRow="1" bandRow="1">
                    <a:tableStyleId>{2D5ABB26-0587-4C30-8999-92F81FD0307C}</a:tableStyleId>
                  </a:tblPr>
                  <a:tblGrid>
                    <a:gridCol w="1990163">
                      <a:extLst>
                        <a:ext uri="{9D8B030D-6E8A-4147-A177-3AD203B41FA5}">
                          <a16:colId xmlns:a16="http://schemas.microsoft.com/office/drawing/2014/main" val="1698278979"/>
                        </a:ext>
                      </a:extLst>
                    </a:gridCol>
                    <a:gridCol w="6841864">
                      <a:extLst>
                        <a:ext uri="{9D8B030D-6E8A-4147-A177-3AD203B41FA5}">
                          <a16:colId xmlns:a16="http://schemas.microsoft.com/office/drawing/2014/main" val="1742406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kern="1200" dirty="0">
                              <a:solidFill>
                                <a:schemeClr val="tx1"/>
                              </a:solidFill>
                              <a:latin typeface="Times New Roman" panose="02020603050405020304" pitchFamily="18" charset="0"/>
                              <a:ea typeface="+mn-ea"/>
                              <a:cs typeface="Times New Roman" panose="02020603050405020304" pitchFamily="18" charset="0"/>
                            </a:rPr>
                            <a:t>变量</a:t>
                          </a:r>
                          <a:endParaRPr lang="en-US" altLang="zh-CN"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000" kern="1200" dirty="0">
                              <a:solidFill>
                                <a:schemeClr val="tx1"/>
                              </a:solidFill>
                              <a:latin typeface="Times New Roman" panose="02020603050405020304" pitchFamily="18" charset="0"/>
                              <a:ea typeface="+mn-ea"/>
                              <a:cs typeface="Times New Roman" panose="02020603050405020304" pitchFamily="18" charset="0"/>
                            </a:rPr>
                            <a:t>计算方法</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711767"/>
                      </a:ext>
                    </a:extLst>
                  </a:tr>
                  <a:tr h="370840">
                    <a:tc>
                      <a:txBody>
                        <a:bodyPr/>
                        <a:lstStyle/>
                        <a:p>
                          <a:r>
                            <a:rPr lang="en-US" altLang="zh-CN" sz="1800" dirty="0">
                              <a:latin typeface="Times New Roman" panose="02020603050405020304" pitchFamily="18" charset="0"/>
                              <a:cs typeface="Times New Roman" panose="02020603050405020304" pitchFamily="18" charset="0"/>
                            </a:rPr>
                            <a:t>MAX</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个股ｔ月最大的５个日收益率之和</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63981302"/>
                      </a:ext>
                    </a:extLst>
                  </a:tr>
                  <a:tr h="175260">
                    <a:tc>
                      <a:txBody>
                        <a:bodyPr/>
                        <a:lstStyle/>
                        <a:p>
                          <a:r>
                            <a:rPr lang="en-US" altLang="zh-CN" sz="1800" dirty="0">
                              <a:latin typeface="Times New Roman" panose="02020603050405020304" pitchFamily="18" charset="0"/>
                              <a:cs typeface="Times New Roman" panose="02020603050405020304" pitchFamily="18" charset="0"/>
                            </a:rPr>
                            <a:t>VOLATILITY </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 the standard deviation of daily returns within a month t</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425583302"/>
                      </a:ext>
                    </a:extLst>
                  </a:tr>
                  <a:tr h="525780">
                    <a:tc>
                      <a:txBody>
                        <a:bodyPr/>
                        <a:lstStyle/>
                        <a:p>
                          <a:pPr marL="0" algn="l" defTabSz="914400" rtl="0" eaLnBrk="1" latinLnBrk="0" hangingPunct="1"/>
                          <a:r>
                            <a:rPr lang="en-US" altLang="zh-CN" sz="1800" kern="1200" dirty="0">
                              <a:solidFill>
                                <a:schemeClr val="tx1"/>
                              </a:solidFill>
                              <a:latin typeface="Times New Roman" panose="02020603050405020304" pitchFamily="18" charset="0"/>
                              <a:ea typeface="+mn-ea"/>
                              <a:cs typeface="Times New Roman" panose="02020603050405020304" pitchFamily="18" charset="0"/>
                            </a:rPr>
                            <a:t>IDIOSYNCRATIC VOLATILITY</a:t>
                          </a:r>
                          <a:endParaRPr lang="zh-CN" alt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the standard deviation of the residuals from regressing daily stock returns on market returns over a maximum of 250 days .</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2378394193"/>
                      </a:ext>
                    </a:extLst>
                  </a:tr>
                  <a:tr h="320040">
                    <a:tc>
                      <a:txBody>
                        <a:bodyPr/>
                        <a:lstStyle/>
                        <a:p>
                          <a:r>
                            <a:rPr lang="en-US" altLang="zh-CN" sz="1800" dirty="0">
                              <a:latin typeface="Times New Roman" panose="02020603050405020304" pitchFamily="18" charset="0"/>
                              <a:cs typeface="Times New Roman" panose="02020603050405020304" pitchFamily="18" charset="0"/>
                            </a:rPr>
                            <a:t>TOTAL SKEWNESS</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Third order moment of stock return in the past year</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931039636"/>
                      </a:ext>
                    </a:extLst>
                  </a:tr>
                  <a:tr h="320040">
                    <a:tc>
                      <a:txBody>
                        <a:bodyPr/>
                        <a:lstStyle/>
                        <a:p>
                          <a:r>
                            <a:rPr lang="en-US" altLang="zh-CN" sz="1800" dirty="0">
                              <a:latin typeface="Times New Roman" panose="02020603050405020304" pitchFamily="18" charset="0"/>
                              <a:cs typeface="Times New Roman" panose="02020603050405020304" pitchFamily="18" charset="0"/>
                            </a:rPr>
                            <a:t>CO-SKEWNESS</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14:m>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zh-CN" altLang="en-US" sz="2000" i="1" smtClean="0">
                                      <a:latin typeface="Cambria Math" panose="02040503050406030204" pitchFamily="18" charset="0"/>
                                      <a:cs typeface="Times New Roman" panose="02020603050405020304" pitchFamily="18" charset="0"/>
                                    </a:rPr>
                                    <m:t>𝛾</m:t>
                                  </m:r>
                                </m:e>
                                <m:sub>
                                  <m:r>
                                    <a:rPr lang="en-US" altLang="zh-CN" sz="2000" b="0" i="1" smtClean="0">
                                      <a:latin typeface="Cambria Math" panose="02040503050406030204" pitchFamily="18" charset="0"/>
                                      <a:cs typeface="Times New Roman" panose="02020603050405020304" pitchFamily="18" charset="0"/>
                                    </a:rPr>
                                    <m:t>𝑖</m:t>
                                  </m:r>
                                </m:sub>
                              </m:sSub>
                            </m:oMath>
                          </a14:m>
                          <a:r>
                            <a:rPr lang="en-US" altLang="zh-CN" sz="2000" dirty="0">
                              <a:latin typeface="Times New Roman" panose="02020603050405020304" pitchFamily="18" charset="0"/>
                              <a:cs typeface="Times New Roman" panose="02020603050405020304" pitchFamily="18" charset="0"/>
                            </a:rPr>
                            <a:t> of</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722442264"/>
                      </a:ext>
                    </a:extLst>
                  </a:tr>
                  <a:tr h="175260">
                    <a:tc>
                      <a:txBody>
                        <a:bodyPr/>
                        <a:lstStyle/>
                        <a:p>
                          <a:r>
                            <a:rPr lang="en-US" altLang="zh-CN" sz="2000" kern="1200" dirty="0">
                              <a:solidFill>
                                <a:schemeClr val="tx1"/>
                              </a:solidFill>
                              <a:latin typeface="Times New Roman" panose="02020603050405020304" pitchFamily="18" charset="0"/>
                              <a:ea typeface="+mn-ea"/>
                              <a:cs typeface="Times New Roman" panose="02020603050405020304" pitchFamily="18" charset="0"/>
                            </a:rPr>
                            <a:t>IDIOSYNCRATIC</a:t>
                          </a:r>
                          <a:r>
                            <a:rPr lang="en-US" altLang="zh-CN" sz="2000" dirty="0">
                              <a:latin typeface="Times New Roman" panose="02020603050405020304" pitchFamily="18" charset="0"/>
                              <a:cs typeface="Times New Roman" panose="02020603050405020304" pitchFamily="18" charset="0"/>
                            </a:rPr>
                            <a:t> SKEWNESS</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sz="2000" dirty="0">
                              <a:latin typeface="Times New Roman" panose="02020603050405020304" pitchFamily="18" charset="0"/>
                              <a:cs typeface="Times New Roman" panose="02020603050405020304" pitchFamily="18" charset="0"/>
                            </a:rPr>
                            <a:t>Residual of</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5803671"/>
                      </a:ext>
                    </a:extLst>
                  </a:tr>
                </a:tbl>
              </a:graphicData>
            </a:graphic>
          </p:graphicFrame>
        </mc:Choice>
        <mc:Fallback xmlns="">
          <p:graphicFrame>
            <p:nvGraphicFramePr>
              <p:cNvPr id="4" name="表格 4">
                <a:extLst>
                  <a:ext uri="{FF2B5EF4-FFF2-40B4-BE49-F238E27FC236}">
                    <a16:creationId xmlns:a16="http://schemas.microsoft.com/office/drawing/2014/main" id="{E6DC8248-310B-4FF5-83EB-E3E5F3ACD6E7}"/>
                  </a:ext>
                </a:extLst>
              </p:cNvPr>
              <p:cNvGraphicFramePr>
                <a:graphicFrameLocks noGrp="1"/>
              </p:cNvGraphicFramePr>
              <p:nvPr>
                <p:extLst>
                  <p:ext uri="{D42A27DB-BD31-4B8C-83A1-F6EECF244321}">
                    <p14:modId xmlns:p14="http://schemas.microsoft.com/office/powerpoint/2010/main" val="89203155"/>
                  </p:ext>
                </p:extLst>
              </p:nvPr>
            </p:nvGraphicFramePr>
            <p:xfrm>
              <a:off x="75305" y="1421225"/>
              <a:ext cx="8832027" cy="3627120"/>
            </p:xfrm>
            <a:graphic>
              <a:graphicData uri="http://schemas.openxmlformats.org/drawingml/2006/table">
                <a:tbl>
                  <a:tblPr firstRow="1" bandRow="1">
                    <a:tableStyleId>{2D5ABB26-0587-4C30-8999-92F81FD0307C}</a:tableStyleId>
                  </a:tblPr>
                  <a:tblGrid>
                    <a:gridCol w="1990163">
                      <a:extLst>
                        <a:ext uri="{9D8B030D-6E8A-4147-A177-3AD203B41FA5}">
                          <a16:colId xmlns:a16="http://schemas.microsoft.com/office/drawing/2014/main" val="1698278979"/>
                        </a:ext>
                      </a:extLst>
                    </a:gridCol>
                    <a:gridCol w="6841864">
                      <a:extLst>
                        <a:ext uri="{9D8B030D-6E8A-4147-A177-3AD203B41FA5}">
                          <a16:colId xmlns:a16="http://schemas.microsoft.com/office/drawing/2014/main" val="1742406008"/>
                        </a:ext>
                      </a:extLst>
                    </a:gridCol>
                  </a:tblGrid>
                  <a:tr h="396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kern="1200" dirty="0">
                              <a:solidFill>
                                <a:schemeClr val="tx1"/>
                              </a:solidFill>
                              <a:latin typeface="Times New Roman" panose="02020603050405020304" pitchFamily="18" charset="0"/>
                              <a:ea typeface="+mn-ea"/>
                              <a:cs typeface="Times New Roman" panose="02020603050405020304" pitchFamily="18" charset="0"/>
                            </a:rPr>
                            <a:t>变量</a:t>
                          </a:r>
                          <a:endParaRPr lang="en-US" altLang="zh-CN"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000" kern="1200" dirty="0">
                              <a:solidFill>
                                <a:schemeClr val="tx1"/>
                              </a:solidFill>
                              <a:latin typeface="Times New Roman" panose="02020603050405020304" pitchFamily="18" charset="0"/>
                              <a:ea typeface="+mn-ea"/>
                              <a:cs typeface="Times New Roman" panose="02020603050405020304" pitchFamily="18" charset="0"/>
                            </a:rPr>
                            <a:t>计算方法</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711767"/>
                      </a:ext>
                    </a:extLst>
                  </a:tr>
                  <a:tr h="396240">
                    <a:tc>
                      <a:txBody>
                        <a:bodyPr/>
                        <a:lstStyle/>
                        <a:p>
                          <a:r>
                            <a:rPr lang="en-US" altLang="zh-CN" sz="1800" dirty="0">
                              <a:latin typeface="Times New Roman" panose="02020603050405020304" pitchFamily="18" charset="0"/>
                              <a:cs typeface="Times New Roman" panose="02020603050405020304" pitchFamily="18" charset="0"/>
                            </a:rPr>
                            <a:t>MAX</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个股ｔ月最大的５个日收益率之和</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63981302"/>
                      </a:ext>
                    </a:extLst>
                  </a:tr>
                  <a:tr h="396240">
                    <a:tc>
                      <a:txBody>
                        <a:bodyPr/>
                        <a:lstStyle/>
                        <a:p>
                          <a:r>
                            <a:rPr lang="en-US" altLang="zh-CN" sz="1800" dirty="0">
                              <a:latin typeface="Times New Roman" panose="02020603050405020304" pitchFamily="18" charset="0"/>
                              <a:cs typeface="Times New Roman" panose="02020603050405020304" pitchFamily="18" charset="0"/>
                            </a:rPr>
                            <a:t>VOLATILITY </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 the standard deviation of daily returns within a month t</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425583302"/>
                      </a:ext>
                    </a:extLst>
                  </a:tr>
                  <a:tr h="701040">
                    <a:tc>
                      <a:txBody>
                        <a:bodyPr/>
                        <a:lstStyle/>
                        <a:p>
                          <a:pPr marL="0" algn="l" defTabSz="914400" rtl="0" eaLnBrk="1" latinLnBrk="0" hangingPunct="1"/>
                          <a:r>
                            <a:rPr lang="en-US" altLang="zh-CN" sz="1800" kern="1200" dirty="0">
                              <a:solidFill>
                                <a:schemeClr val="tx1"/>
                              </a:solidFill>
                              <a:latin typeface="Times New Roman" panose="02020603050405020304" pitchFamily="18" charset="0"/>
                              <a:ea typeface="+mn-ea"/>
                              <a:cs typeface="Times New Roman" panose="02020603050405020304" pitchFamily="18" charset="0"/>
                            </a:rPr>
                            <a:t>IDIOSYNCRATIC VOLATILITY</a:t>
                          </a:r>
                          <a:endParaRPr lang="zh-CN" altLang="en-US" sz="18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the standard deviation of the residuals from regressing daily stock returns on market returns over a maximum of 250 days .</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2378394193"/>
                      </a:ext>
                    </a:extLst>
                  </a:tr>
                  <a:tr h="640080">
                    <a:tc>
                      <a:txBody>
                        <a:bodyPr/>
                        <a:lstStyle/>
                        <a:p>
                          <a:r>
                            <a:rPr lang="en-US" altLang="zh-CN" sz="1800" dirty="0">
                              <a:latin typeface="Times New Roman" panose="02020603050405020304" pitchFamily="18" charset="0"/>
                              <a:cs typeface="Times New Roman" panose="02020603050405020304" pitchFamily="18" charset="0"/>
                            </a:rPr>
                            <a:t>TOTAL SKEWNESS</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Third order moment of stock return in the past year</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931039636"/>
                      </a:ext>
                    </a:extLst>
                  </a:tr>
                  <a:tr h="396240">
                    <a:tc>
                      <a:txBody>
                        <a:bodyPr/>
                        <a:lstStyle/>
                        <a:p>
                          <a:r>
                            <a:rPr lang="en-US" altLang="zh-CN" sz="1800" dirty="0">
                              <a:latin typeface="Times New Roman" panose="02020603050405020304" pitchFamily="18" charset="0"/>
                              <a:cs typeface="Times New Roman" panose="02020603050405020304" pitchFamily="18" charset="0"/>
                            </a:rPr>
                            <a:t>CO-SKEWNESS</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zh-CN"/>
                        </a:p>
                      </a:txBody>
                      <a:tcPr>
                        <a:lnL w="12700" cap="flat" cmpd="sng" algn="ctr">
                          <a:noFill/>
                          <a:prstDash val="solid"/>
                          <a:round/>
                          <a:headEnd type="none" w="med" len="med"/>
                          <a:tailEnd type="none" w="med" len="med"/>
                        </a:lnL>
                        <a:blipFill>
                          <a:blip r:embed="rId3"/>
                          <a:stretch>
                            <a:fillRect l="-29118" t="-647692" r="-89" b="-203077"/>
                          </a:stretch>
                        </a:blipFill>
                      </a:tcPr>
                    </a:tc>
                    <a:extLst>
                      <a:ext uri="{0D108BD9-81ED-4DB2-BD59-A6C34878D82A}">
                        <a16:rowId xmlns:a16="http://schemas.microsoft.com/office/drawing/2014/main" val="1722442264"/>
                      </a:ext>
                    </a:extLst>
                  </a:tr>
                  <a:tr h="701040">
                    <a:tc>
                      <a:txBody>
                        <a:bodyPr/>
                        <a:lstStyle/>
                        <a:p>
                          <a:r>
                            <a:rPr lang="en-US" altLang="zh-CN" sz="2000" kern="1200" dirty="0">
                              <a:solidFill>
                                <a:schemeClr val="tx1"/>
                              </a:solidFill>
                              <a:latin typeface="Times New Roman" panose="02020603050405020304" pitchFamily="18" charset="0"/>
                              <a:ea typeface="+mn-ea"/>
                              <a:cs typeface="Times New Roman" panose="02020603050405020304" pitchFamily="18" charset="0"/>
                            </a:rPr>
                            <a:t>IDIOSYNCRATIC</a:t>
                          </a:r>
                          <a:r>
                            <a:rPr lang="en-US" altLang="zh-CN" sz="2000" dirty="0">
                              <a:latin typeface="Times New Roman" panose="02020603050405020304" pitchFamily="18" charset="0"/>
                              <a:cs typeface="Times New Roman" panose="02020603050405020304" pitchFamily="18" charset="0"/>
                            </a:rPr>
                            <a:t> SKEWNESS</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sz="2000" dirty="0">
                              <a:latin typeface="Times New Roman" panose="02020603050405020304" pitchFamily="18" charset="0"/>
                              <a:cs typeface="Times New Roman" panose="02020603050405020304" pitchFamily="18" charset="0"/>
                            </a:rPr>
                            <a:t>Residual of</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5803671"/>
                      </a:ext>
                    </a:extLst>
                  </a:tr>
                </a:tbl>
              </a:graphicData>
            </a:graphic>
          </p:graphicFrame>
        </mc:Fallback>
      </mc:AlternateContent>
      <p:pic>
        <p:nvPicPr>
          <p:cNvPr id="5" name="图片 4">
            <a:extLst>
              <a:ext uri="{FF2B5EF4-FFF2-40B4-BE49-F238E27FC236}">
                <a16:creationId xmlns:a16="http://schemas.microsoft.com/office/drawing/2014/main" id="{AD35331B-4E35-48F9-90CF-590BF8B0D155}"/>
              </a:ext>
            </a:extLst>
          </p:cNvPr>
          <p:cNvPicPr>
            <a:picLocks noChangeAspect="1"/>
          </p:cNvPicPr>
          <p:nvPr/>
        </p:nvPicPr>
        <p:blipFill rotWithShape="1">
          <a:blip r:embed="rId4"/>
          <a:srcRect t="-5004" r="13224"/>
          <a:stretch/>
        </p:blipFill>
        <p:spPr>
          <a:xfrm>
            <a:off x="3534272" y="3934175"/>
            <a:ext cx="4981077" cy="572951"/>
          </a:xfrm>
          <a:prstGeom prst="rect">
            <a:avLst/>
          </a:prstGeom>
        </p:spPr>
      </p:pic>
      <p:pic>
        <p:nvPicPr>
          <p:cNvPr id="8" name="图片 7">
            <a:extLst>
              <a:ext uri="{FF2B5EF4-FFF2-40B4-BE49-F238E27FC236}">
                <a16:creationId xmlns:a16="http://schemas.microsoft.com/office/drawing/2014/main" id="{653A237E-3BE7-47C9-BA4D-EAD89B822C9F}"/>
              </a:ext>
            </a:extLst>
          </p:cNvPr>
          <p:cNvPicPr>
            <a:picLocks noChangeAspect="1"/>
          </p:cNvPicPr>
          <p:nvPr/>
        </p:nvPicPr>
        <p:blipFill rotWithShape="1">
          <a:blip r:embed="rId4"/>
          <a:srcRect t="-5004" r="13224"/>
          <a:stretch/>
        </p:blipFill>
        <p:spPr>
          <a:xfrm>
            <a:off x="3534272" y="4378949"/>
            <a:ext cx="4981077" cy="572951"/>
          </a:xfrm>
          <a:prstGeom prst="rect">
            <a:avLst/>
          </a:prstGeom>
        </p:spPr>
      </p:pic>
    </p:spTree>
    <p:extLst>
      <p:ext uri="{BB962C8B-B14F-4D97-AF65-F5344CB8AC3E}">
        <p14:creationId xmlns:p14="http://schemas.microsoft.com/office/powerpoint/2010/main" val="1785818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sym typeface="+mn-lt"/>
              </a:rPr>
              <a:t>研究设计</a:t>
            </a:r>
            <a:r>
              <a:rPr lang="en-US" altLang="zh-CN" dirty="0">
                <a:latin typeface="Times New Roman" panose="02020603050405020304" pitchFamily="18" charset="0"/>
                <a:cs typeface="Times New Roman" panose="02020603050405020304" pitchFamily="18" charset="0"/>
                <a:sym typeface="+mn-lt"/>
              </a:rPr>
              <a:t>: </a:t>
            </a:r>
            <a:r>
              <a:rPr lang="zh-CN" altLang="en-US" dirty="0">
                <a:latin typeface="Times New Roman" panose="02020603050405020304" pitchFamily="18" charset="0"/>
                <a:cs typeface="Times New Roman" panose="02020603050405020304" pitchFamily="18" charset="0"/>
                <a:sym typeface="+mn-lt"/>
              </a:rPr>
              <a:t>变量</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表格 4">
            <a:extLst>
              <a:ext uri="{FF2B5EF4-FFF2-40B4-BE49-F238E27FC236}">
                <a16:creationId xmlns:a16="http://schemas.microsoft.com/office/drawing/2014/main" id="{E6DC8248-310B-4FF5-83EB-E3E5F3ACD6E7}"/>
              </a:ext>
            </a:extLst>
          </p:cNvPr>
          <p:cNvGraphicFramePr>
            <a:graphicFrameLocks noGrp="1"/>
          </p:cNvGraphicFramePr>
          <p:nvPr>
            <p:extLst>
              <p:ext uri="{D42A27DB-BD31-4B8C-83A1-F6EECF244321}">
                <p14:modId xmlns:p14="http://schemas.microsoft.com/office/powerpoint/2010/main" val="490300170"/>
              </p:ext>
            </p:extLst>
          </p:nvPr>
        </p:nvGraphicFramePr>
        <p:xfrm>
          <a:off x="236668" y="1138088"/>
          <a:ext cx="9004150" cy="3383280"/>
        </p:xfrm>
        <a:graphic>
          <a:graphicData uri="http://schemas.openxmlformats.org/drawingml/2006/table">
            <a:tbl>
              <a:tblPr firstRow="1" bandRow="1">
                <a:tableStyleId>{2D5ABB26-0587-4C30-8999-92F81FD0307C}</a:tableStyleId>
              </a:tblPr>
              <a:tblGrid>
                <a:gridCol w="1818043">
                  <a:extLst>
                    <a:ext uri="{9D8B030D-6E8A-4147-A177-3AD203B41FA5}">
                      <a16:colId xmlns:a16="http://schemas.microsoft.com/office/drawing/2014/main" val="1667263508"/>
                    </a:ext>
                  </a:extLst>
                </a:gridCol>
                <a:gridCol w="7186107">
                  <a:extLst>
                    <a:ext uri="{9D8B030D-6E8A-4147-A177-3AD203B41FA5}">
                      <a16:colId xmlns:a16="http://schemas.microsoft.com/office/drawing/2014/main" val="1742406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kern="1200" dirty="0">
                          <a:solidFill>
                            <a:schemeClr val="tx1"/>
                          </a:solidFill>
                          <a:latin typeface="Times New Roman" panose="02020603050405020304" pitchFamily="18" charset="0"/>
                          <a:ea typeface="+mn-ea"/>
                          <a:cs typeface="Times New Roman" panose="02020603050405020304" pitchFamily="18" charset="0"/>
                        </a:rPr>
                        <a:t>变量</a:t>
                      </a:r>
                      <a:endParaRPr lang="en-US" altLang="zh-CN"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000" kern="1200" dirty="0">
                          <a:solidFill>
                            <a:schemeClr val="tx1"/>
                          </a:solidFill>
                          <a:latin typeface="Times New Roman" panose="02020603050405020304" pitchFamily="18" charset="0"/>
                          <a:ea typeface="+mn-ea"/>
                          <a:cs typeface="Times New Roman" panose="02020603050405020304" pitchFamily="18" charset="0"/>
                        </a:rPr>
                        <a:t>计算方法</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711767"/>
                  </a:ext>
                </a:extLst>
              </a:tr>
              <a:tr h="384048">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TURN</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 the average daily turnover (the number of shares traded divided by the number of shares out-standing) over the past 12 months.</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3740910"/>
                  </a:ext>
                </a:extLst>
              </a:tr>
              <a:tr h="198120">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ILLIQ</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the average of absolute daily returns divided by the daily RMB trading volume over the past 12 months</a:t>
                      </a:r>
                    </a:p>
                  </a:txBody>
                  <a:tcPr>
                    <a:lnL w="12700" cap="flat" cmpd="sng" algn="ctr">
                      <a:noFill/>
                      <a:prstDash val="solid"/>
                      <a:round/>
                      <a:headEnd type="none" w="med" len="med"/>
                      <a:tailEnd type="none" w="med" len="med"/>
                    </a:lnL>
                  </a:tcPr>
                </a:tc>
                <a:extLst>
                  <a:ext uri="{0D108BD9-81ED-4DB2-BD59-A6C34878D82A}">
                    <a16:rowId xmlns:a16="http://schemas.microsoft.com/office/drawing/2014/main" val="1664442577"/>
                  </a:ext>
                </a:extLst>
              </a:tr>
              <a:tr h="0">
                <a:tc>
                  <a:txBody>
                    <a:bodyPr/>
                    <a:lstStyle/>
                    <a:p>
                      <a:r>
                        <a:rPr lang="en-US" altLang="zh-CN" sz="2000" dirty="0">
                          <a:latin typeface="Times New Roman" panose="02020603050405020304" pitchFamily="18" charset="0"/>
                          <a:cs typeface="Times New Roman" panose="02020603050405020304" pitchFamily="18" charset="0"/>
                        </a:rPr>
                        <a:t>SIZE </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The log of market value of equity</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032726742"/>
                  </a:ext>
                </a:extLst>
              </a:tr>
              <a:tr h="316992">
                <a:tc>
                  <a:txBody>
                    <a:bodyPr/>
                    <a:lstStyle/>
                    <a:p>
                      <a:r>
                        <a:rPr lang="en-US" altLang="zh-CN" sz="2000" dirty="0">
                          <a:latin typeface="Times New Roman" panose="02020603050405020304" pitchFamily="18" charset="0"/>
                          <a:cs typeface="Times New Roman" panose="02020603050405020304" pitchFamily="18" charset="0"/>
                        </a:rPr>
                        <a:t>BM</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Book-to-market equity ratio</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2661216910"/>
                  </a:ext>
                </a:extLst>
              </a:tr>
              <a:tr h="237744">
                <a:tc>
                  <a:txBody>
                    <a:bodyPr/>
                    <a:lstStyle/>
                    <a:p>
                      <a:r>
                        <a:rPr lang="en-US" altLang="zh-CN" sz="2000" dirty="0">
                          <a:latin typeface="Times New Roman" panose="02020603050405020304" pitchFamily="18" charset="0"/>
                          <a:cs typeface="Times New Roman" panose="02020603050405020304" pitchFamily="18" charset="0"/>
                        </a:rPr>
                        <a:t>MOM</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altLang="zh-CN" sz="2000" dirty="0">
                          <a:latin typeface="Times New Roman" panose="02020603050405020304" pitchFamily="18" charset="0"/>
                          <a:cs typeface="Times New Roman" panose="02020603050405020304" pitchFamily="18" charset="0"/>
                        </a:rPr>
                        <a:t>the cumulative stock return from month t −1 to t −12</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tcPr>
                </a:tc>
                <a:extLst>
                  <a:ext uri="{0D108BD9-81ED-4DB2-BD59-A6C34878D82A}">
                    <a16:rowId xmlns:a16="http://schemas.microsoft.com/office/drawing/2014/main" val="132050377"/>
                  </a:ext>
                </a:extLst>
              </a:tr>
              <a:tr h="158496">
                <a:tc>
                  <a:txBody>
                    <a:bodyPr/>
                    <a:lstStyle/>
                    <a:p>
                      <a:pPr marL="0" algn="l" defTabSz="914400" rtl="0" eaLnBrk="1" latinLnBrk="0" hangingPunct="1"/>
                      <a:r>
                        <a:rPr lang="en-US" altLang="zh-CN" sz="2000" kern="1200" dirty="0">
                          <a:solidFill>
                            <a:schemeClr val="tx1"/>
                          </a:solidFill>
                          <a:latin typeface="Times New Roman" panose="02020603050405020304" pitchFamily="18" charset="0"/>
                          <a:ea typeface="+mn-ea"/>
                          <a:cs typeface="Times New Roman" panose="02020603050405020304" pitchFamily="18" charset="0"/>
                        </a:rPr>
                        <a:t>REVERSAL </a:t>
                      </a:r>
                      <a:endParaRPr lang="zh-CN" altLang="en-US"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the stock return in month t −1</a:t>
                      </a:r>
                      <a:endParaRPr lang="zh-CN" alt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64376"/>
                  </a:ext>
                </a:extLst>
              </a:tr>
            </a:tbl>
          </a:graphicData>
        </a:graphic>
      </p:graphicFrame>
    </p:spTree>
    <p:extLst>
      <p:ext uri="{BB962C8B-B14F-4D97-AF65-F5344CB8AC3E}">
        <p14:creationId xmlns:p14="http://schemas.microsoft.com/office/powerpoint/2010/main" val="195272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420460" y="2047252"/>
            <a:ext cx="8486872" cy="2369880"/>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Motivation</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The existing research have proved that investors have a preference for lottery stocks, which often have the characteristics of extreme positive returns. But there is no study on the relationship between extreme positive return and stock future return.</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991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实证结果</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C440294-7E4D-47C1-972E-5B139CC680D4}"/>
              </a:ext>
            </a:extLst>
          </p:cNvPr>
          <p:cNvSpPr/>
          <p:nvPr/>
        </p:nvSpPr>
        <p:spPr>
          <a:xfrm>
            <a:off x="265430" y="5829238"/>
            <a:ext cx="8613140" cy="1015663"/>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随着</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增大，组合的平均收益呈现出明显的下降趋势，当月的</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与下月收益率之间存在负向关系。通过多空策略组合</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买入组合</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1</a:t>
            </a:r>
            <a:r>
              <a:rPr lang="zh-CN" altLang="en-US" sz="2000" dirty="0">
                <a:latin typeface="宋体" panose="02010600030101010101" pitchFamily="2" charset="-122"/>
                <a:ea typeface="宋体" panose="02010600030101010101" pitchFamily="2" charset="-122"/>
                <a:cs typeface="Times New Roman" panose="02020603050405020304" pitchFamily="18" charset="0"/>
              </a:rPr>
              <a:t>）并卖出</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10</a:t>
            </a:r>
            <a:r>
              <a:rPr lang="zh-CN" altLang="en-US" sz="2000" dirty="0">
                <a:latin typeface="宋体" panose="02010600030101010101" pitchFamily="2" charset="-122"/>
                <a:ea typeface="宋体" panose="02010600030101010101" pitchFamily="2" charset="-122"/>
                <a:cs typeface="Times New Roman" panose="02020603050405020304" pitchFamily="18" charset="0"/>
              </a:rPr>
              <a:t>），可实现月均</a:t>
            </a:r>
            <a:r>
              <a:rPr lang="en-US" altLang="zh-CN" sz="2000" dirty="0">
                <a:latin typeface="宋体" panose="02010600030101010101" pitchFamily="2" charset="-122"/>
                <a:ea typeface="宋体" panose="02010600030101010101" pitchFamily="2" charset="-122"/>
                <a:cs typeface="Times New Roman" panose="02020603050405020304" pitchFamily="18" charset="0"/>
              </a:rPr>
              <a:t>1.31</a:t>
            </a:r>
            <a:r>
              <a:rPr lang="zh-CN" altLang="en-US" sz="2000" dirty="0">
                <a:latin typeface="宋体" panose="02010600030101010101" pitchFamily="2" charset="-122"/>
                <a:ea typeface="宋体" panose="02010600030101010101" pitchFamily="2" charset="-122"/>
                <a:cs typeface="Times New Roman" panose="02020603050405020304" pitchFamily="18" charset="0"/>
              </a:rPr>
              <a:t>％（等权重）和</a:t>
            </a:r>
            <a:r>
              <a:rPr lang="en-US" altLang="zh-CN" sz="2000" dirty="0">
                <a:latin typeface="宋体" panose="02010600030101010101" pitchFamily="2" charset="-122"/>
                <a:ea typeface="宋体" panose="02010600030101010101" pitchFamily="2" charset="-122"/>
                <a:cs typeface="Times New Roman" panose="02020603050405020304" pitchFamily="18" charset="0"/>
              </a:rPr>
              <a:t>0.64</a:t>
            </a:r>
            <a:r>
              <a:rPr lang="zh-CN" altLang="en-US" sz="2000" dirty="0">
                <a:latin typeface="宋体" panose="02010600030101010101" pitchFamily="2" charset="-122"/>
                <a:ea typeface="宋体" panose="02010600030101010101" pitchFamily="2" charset="-122"/>
                <a:cs typeface="Times New Roman" panose="02020603050405020304" pitchFamily="18" charset="0"/>
              </a:rPr>
              <a:t>％（市值加权）的收益。</a:t>
            </a:r>
          </a:p>
        </p:txBody>
      </p:sp>
      <p:pic>
        <p:nvPicPr>
          <p:cNvPr id="9" name="图片 8">
            <a:extLst>
              <a:ext uri="{FF2B5EF4-FFF2-40B4-BE49-F238E27FC236}">
                <a16:creationId xmlns:a16="http://schemas.microsoft.com/office/drawing/2014/main" id="{11D92D9A-F28F-42F0-BB33-FFAF32487A8E}"/>
              </a:ext>
            </a:extLst>
          </p:cNvPr>
          <p:cNvPicPr/>
          <p:nvPr/>
        </p:nvPicPr>
        <p:blipFill>
          <a:blip r:embed="rId3"/>
          <a:stretch>
            <a:fillRect/>
          </a:stretch>
        </p:blipFill>
        <p:spPr>
          <a:xfrm>
            <a:off x="785980" y="979332"/>
            <a:ext cx="7167432" cy="4827448"/>
          </a:xfrm>
          <a:prstGeom prst="rect">
            <a:avLst/>
          </a:prstGeom>
        </p:spPr>
      </p:pic>
      <p:sp>
        <p:nvSpPr>
          <p:cNvPr id="4" name="矩形 3">
            <a:extLst>
              <a:ext uri="{FF2B5EF4-FFF2-40B4-BE49-F238E27FC236}">
                <a16:creationId xmlns:a16="http://schemas.microsoft.com/office/drawing/2014/main" id="{9F2686A2-C9C6-4648-99CE-86BE62FA94C4}"/>
              </a:ext>
            </a:extLst>
          </p:cNvPr>
          <p:cNvSpPr/>
          <p:nvPr/>
        </p:nvSpPr>
        <p:spPr>
          <a:xfrm>
            <a:off x="471320" y="5127184"/>
            <a:ext cx="7886700" cy="69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8892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41</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实证结果</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C440294-7E4D-47C1-972E-5B139CC680D4}"/>
              </a:ext>
            </a:extLst>
          </p:cNvPr>
          <p:cNvSpPr/>
          <p:nvPr/>
        </p:nvSpPr>
        <p:spPr>
          <a:xfrm>
            <a:off x="445283" y="5495973"/>
            <a:ext cx="8613140" cy="707886"/>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模型１至模型８均显示出ｔ</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１月的</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与ｔ月的</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有着显著的正向相关关系，平均强度</a:t>
            </a:r>
            <a:r>
              <a:rPr lang="en-US" altLang="zh-CN" sz="2000" dirty="0">
                <a:latin typeface="宋体" panose="02010600030101010101" pitchFamily="2" charset="-122"/>
                <a:ea typeface="宋体" panose="02010600030101010101" pitchFamily="2" charset="-122"/>
                <a:cs typeface="Times New Roman" panose="02020603050405020304" pitchFamily="18" charset="0"/>
              </a:rPr>
              <a:t>0.0548</a:t>
            </a:r>
            <a:r>
              <a:rPr lang="zh-CN" altLang="en-US" sz="2000" dirty="0">
                <a:latin typeface="宋体" panose="02010600030101010101" pitchFamily="2" charset="-122"/>
                <a:ea typeface="宋体" panose="02010600030101010101" pitchFamily="2" charset="-122"/>
                <a:cs typeface="Times New Roman" panose="02020603050405020304" pitchFamily="18" charset="0"/>
              </a:rPr>
              <a:t>左右，反映出个股历史极端收益率具有一定的传递性</a:t>
            </a:r>
          </a:p>
        </p:txBody>
      </p:sp>
      <p:pic>
        <p:nvPicPr>
          <p:cNvPr id="10" name="图片 9">
            <a:extLst>
              <a:ext uri="{FF2B5EF4-FFF2-40B4-BE49-F238E27FC236}">
                <a16:creationId xmlns:a16="http://schemas.microsoft.com/office/drawing/2014/main" id="{3BCAB143-3929-469C-A841-E6D6498AAF67}"/>
              </a:ext>
            </a:extLst>
          </p:cNvPr>
          <p:cNvPicPr/>
          <p:nvPr/>
        </p:nvPicPr>
        <p:blipFill>
          <a:blip r:embed="rId3"/>
          <a:stretch>
            <a:fillRect/>
          </a:stretch>
        </p:blipFill>
        <p:spPr>
          <a:xfrm>
            <a:off x="348950" y="1123650"/>
            <a:ext cx="8709473" cy="4029259"/>
          </a:xfrm>
          <a:prstGeom prst="rect">
            <a:avLst/>
          </a:prstGeom>
        </p:spPr>
      </p:pic>
      <p:sp>
        <p:nvSpPr>
          <p:cNvPr id="8" name="矩形 7">
            <a:extLst>
              <a:ext uri="{FF2B5EF4-FFF2-40B4-BE49-F238E27FC236}">
                <a16:creationId xmlns:a16="http://schemas.microsoft.com/office/drawing/2014/main" id="{7E340ACB-5829-46E5-9BE4-5655DB627BFD}"/>
              </a:ext>
            </a:extLst>
          </p:cNvPr>
          <p:cNvSpPr/>
          <p:nvPr/>
        </p:nvSpPr>
        <p:spPr>
          <a:xfrm>
            <a:off x="1396477" y="2190721"/>
            <a:ext cx="7510855" cy="8644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2205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42</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实证结果</a:t>
            </a:r>
            <a:r>
              <a:rPr lang="en-US" altLang="zh-CN" dirty="0">
                <a:latin typeface="Times New Roman" panose="02020603050405020304" pitchFamily="18" charset="0"/>
                <a:cs typeface="Times New Roman" panose="02020603050405020304" pitchFamily="18" charset="0"/>
              </a:rPr>
              <a:t>: </a:t>
            </a:r>
            <a:r>
              <a:rPr lang="zh-CN" altLang="en-US" sz="4000" dirty="0">
                <a:latin typeface="Times New Roman" panose="02020603050405020304" pitchFamily="18" charset="0"/>
                <a:cs typeface="Times New Roman" panose="02020603050405020304" pitchFamily="18" charset="0"/>
              </a:rPr>
              <a:t>转移概率估计</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8C9844B-ABCF-41FB-AAA0-1095035885AD}"/>
              </a:ext>
            </a:extLst>
          </p:cNvPr>
          <p:cNvPicPr/>
          <p:nvPr/>
        </p:nvPicPr>
        <p:blipFill>
          <a:blip r:embed="rId3"/>
          <a:stretch>
            <a:fillRect/>
          </a:stretch>
        </p:blipFill>
        <p:spPr>
          <a:xfrm>
            <a:off x="236668" y="2324623"/>
            <a:ext cx="8670663" cy="1325563"/>
          </a:xfrm>
          <a:prstGeom prst="rect">
            <a:avLst/>
          </a:prstGeom>
        </p:spPr>
      </p:pic>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282B1073-816D-4817-A5F4-8F6D1920F907}"/>
                  </a:ext>
                </a:extLst>
              </p:cNvPr>
              <p:cNvSpPr/>
              <p:nvPr/>
            </p:nvSpPr>
            <p:spPr>
              <a:xfrm>
                <a:off x="225911" y="3855646"/>
                <a:ext cx="8552329" cy="1378006"/>
              </a:xfrm>
              <a:prstGeom prst="rect">
                <a:avLst/>
              </a:prstGeom>
            </p:spPr>
            <p:txBody>
              <a:bodyPr wrap="square">
                <a:spAutoFit/>
              </a:bodyPr>
              <a:lstStyle/>
              <a:p>
                <a:pPr indent="266700">
                  <a:spcAft>
                    <a:spcPts val="0"/>
                  </a:spcAft>
                </a:pPr>
                <a14:m>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𝑗</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r>
                          <a:rPr lang="en-US" altLang="zh-CN" sz="2000">
                            <a:latin typeface="Cambria Math" panose="02040503050406030204" pitchFamily="18" charset="0"/>
                            <a:ea typeface="宋体" panose="02010600030101010101" pitchFamily="2" charset="-122"/>
                            <a:cs typeface="Times New Roman" panose="02020603050405020304" pitchFamily="18" charset="0"/>
                          </a:rPr>
                          <m:t>𝑖𝑡</m:t>
                        </m:r>
                      </m:sub>
                    </m:sSub>
                  </m:oMath>
                </a14:m>
                <a:r>
                  <a:rPr lang="zh-CN" altLang="zh-CN" sz="2000" dirty="0">
                    <a:latin typeface="宋体" panose="02010600030101010101" pitchFamily="2" charset="-122"/>
                    <a:ea typeface="宋体" panose="02010600030101010101" pitchFamily="2" charset="-122"/>
                    <a:cs typeface="Times New Roman" panose="02020603050405020304" pitchFamily="18" charset="0"/>
                  </a:rPr>
                  <a:t>代表个股ｉ在ｔ时刻按</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zh-CN" sz="2000" dirty="0">
                    <a:latin typeface="宋体" panose="02010600030101010101" pitchFamily="2" charset="-122"/>
                    <a:ea typeface="宋体" panose="02010600030101010101" pitchFamily="2" charset="-122"/>
                    <a:cs typeface="Times New Roman" panose="02020603050405020304" pitchFamily="18" charset="0"/>
                  </a:rPr>
                  <a:t>大小被划分到第</a:t>
                </a:r>
                <a:r>
                  <a:rPr lang="en-US" altLang="zh-CN" sz="2000" dirty="0">
                    <a:latin typeface="宋体" panose="02010600030101010101" pitchFamily="2" charset="-122"/>
                    <a:ea typeface="宋体" panose="02010600030101010101" pitchFamily="2" charset="-122"/>
                    <a:cs typeface="Times New Roman" panose="02020603050405020304" pitchFamily="18" charset="0"/>
                  </a:rPr>
                  <a:t>j</a:t>
                </a:r>
                <a:r>
                  <a:rPr lang="zh-CN" altLang="zh-CN" sz="2000" dirty="0">
                    <a:latin typeface="宋体" panose="02010600030101010101" pitchFamily="2" charset="-122"/>
                    <a:ea typeface="宋体" panose="02010600030101010101" pitchFamily="2" charset="-122"/>
                    <a:cs typeface="Times New Roman" panose="02020603050405020304" pitchFamily="18" charset="0"/>
                  </a:rPr>
                  <a:t>分位组的概率大小（</a:t>
                </a:r>
                <a:r>
                  <a:rPr lang="en-US" altLang="zh-CN" sz="2000" dirty="0">
                    <a:latin typeface="宋体" panose="02010600030101010101" pitchFamily="2" charset="-122"/>
                    <a:ea typeface="宋体" panose="02010600030101010101" pitchFamily="2" charset="-122"/>
                    <a:cs typeface="Times New Roman" panose="02020603050405020304" pitchFamily="18" charset="0"/>
                  </a:rPr>
                  <a:t>j</a:t>
                </a:r>
                <a:r>
                  <a:rPr lang="zh-CN" altLang="zh-CN"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1</a:t>
                </a:r>
                <a:r>
                  <a:rPr lang="zh-CN" altLang="zh-CN"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2</a:t>
                </a:r>
                <a:r>
                  <a:rPr lang="zh-CN" altLang="zh-CN"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r>
                  <a:rPr lang="zh-CN" altLang="zh-CN"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10</a:t>
                </a:r>
                <a:r>
                  <a:rPr lang="zh-CN" altLang="zh-CN" sz="2000" dirty="0">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I</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a:latin typeface="Cambria Math" panose="02040503050406030204" pitchFamily="18" charset="0"/>
                            <a:ea typeface="宋体" panose="02010600030101010101" pitchFamily="2" charset="-122"/>
                            <a:cs typeface="Times New Roman" panose="02020603050405020304" pitchFamily="18" charset="0"/>
                          </a:rPr>
                          <m:t>&lt;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𝑀𝐴𝑋</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𝑖𝑡</m:t>
                            </m:r>
                            <m:r>
                              <a:rPr lang="en-US" altLang="zh-CN" sz="20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000">
                            <a:latin typeface="Cambria Math" panose="02040503050406030204" pitchFamily="18" charset="0"/>
                            <a:ea typeface="宋体" panose="02010600030101010101" pitchFamily="2" charset="-122"/>
                            <a:cs typeface="Times New Roman" panose="02020603050405020304" pitchFamily="18" charset="0"/>
                          </a:rPr>
                          <m:t>)</m:t>
                        </m:r>
                      </m:sub>
                    </m:sSub>
                  </m:oMath>
                </a14:m>
                <a:r>
                  <a:rPr lang="zh-CN" altLang="zh-CN" sz="2000" dirty="0">
                    <a:latin typeface="宋体" panose="02010600030101010101" pitchFamily="2" charset="-122"/>
                    <a:ea typeface="宋体" panose="02010600030101010101" pitchFamily="2" charset="-122"/>
                    <a:cs typeface="Times New Roman" panose="02020603050405020304" pitchFamily="18" charset="0"/>
                  </a:rPr>
                  <a:t>）为显示性变量，即当个股</a:t>
                </a:r>
                <a:r>
                  <a:rPr lang="en-US" altLang="zh-CN" sz="2000" dirty="0" err="1">
                    <a:latin typeface="宋体" panose="02010600030101010101" pitchFamily="2" charset="-122"/>
                    <a:ea typeface="宋体" panose="02010600030101010101" pitchFamily="2" charset="-122"/>
                    <a:cs typeface="Times New Roman" panose="02020603050405020304" pitchFamily="18" charset="0"/>
                  </a:rPr>
                  <a:t>i</a:t>
                </a:r>
                <a:r>
                  <a:rPr lang="zh-CN" altLang="zh-CN" sz="2000" dirty="0">
                    <a:latin typeface="宋体" panose="02010600030101010101" pitchFamily="2" charset="-122"/>
                    <a:ea typeface="宋体" panose="02010600030101010101" pitchFamily="2" charset="-122"/>
                    <a:cs typeface="Times New Roman" panose="02020603050405020304" pitchFamily="18" charset="0"/>
                  </a:rPr>
                  <a:t>的</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𝑀𝐴𝑋</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𝑖𝑡</m:t>
                        </m:r>
                        <m:r>
                          <a:rPr lang="en-US" altLang="zh-CN" sz="20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000" dirty="0">
                    <a:latin typeface="宋体" panose="02010600030101010101" pitchFamily="2" charset="-122"/>
                    <a:ea typeface="宋体" panose="02010600030101010101" pitchFamily="2" charset="-122"/>
                    <a:cs typeface="Times New Roman" panose="02020603050405020304" pitchFamily="18" charset="0"/>
                  </a:rPr>
                  <a:t>处于</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000" dirty="0">
                    <a:latin typeface="宋体" panose="02010600030101010101" pitchFamily="2" charset="-122"/>
                    <a:ea typeface="宋体" panose="02010600030101010101" pitchFamily="2" charset="-122"/>
                    <a:cs typeface="Times New Roman" panose="02020603050405020304" pitchFamily="18" charset="0"/>
                  </a:rPr>
                  <a:t>至</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zh-CN" sz="2000" dirty="0">
                    <a:latin typeface="宋体" panose="02010600030101010101" pitchFamily="2" charset="-122"/>
                    <a:ea typeface="宋体" panose="02010600030101010101" pitchFamily="2" charset="-122"/>
                    <a:cs typeface="Times New Roman" panose="02020603050405020304" pitchFamily="18" charset="0"/>
                  </a:rPr>
                  <a:t>之间时取值为</a:t>
                </a:r>
                <a:r>
                  <a:rPr lang="en-US" altLang="zh-CN" sz="2000" dirty="0">
                    <a:latin typeface="宋体" panose="02010600030101010101" pitchFamily="2" charset="-122"/>
                    <a:ea typeface="宋体" panose="02010600030101010101" pitchFamily="2" charset="-122"/>
                    <a:cs typeface="Times New Roman" panose="02020603050405020304" pitchFamily="18" charset="0"/>
                  </a:rPr>
                  <a:t>1</a:t>
                </a:r>
                <a:r>
                  <a:rPr lang="zh-CN" altLang="zh-CN" sz="2000" dirty="0">
                    <a:latin typeface="宋体" panose="02010600030101010101" pitchFamily="2" charset="-122"/>
                    <a:ea typeface="宋体" panose="02010600030101010101" pitchFamily="2" charset="-122"/>
                    <a:cs typeface="Times New Roman" panose="02020603050405020304" pitchFamily="18" charset="0"/>
                  </a:rPr>
                  <a:t>，否则取值为</a:t>
                </a:r>
                <a:r>
                  <a:rPr lang="en-US" altLang="zh-CN" sz="2000" dirty="0">
                    <a:latin typeface="宋体" panose="02010600030101010101" pitchFamily="2" charset="-122"/>
                    <a:ea typeface="宋体" panose="02010600030101010101" pitchFamily="2" charset="-122"/>
                    <a:cs typeface="Times New Roman" panose="02020603050405020304" pitchFamily="18" charset="0"/>
                  </a:rPr>
                  <a:t>0</a:t>
                </a:r>
                <a:r>
                  <a:rPr lang="zh-CN" altLang="zh-CN" sz="2000" dirty="0">
                    <a:latin typeface="宋体" panose="02010600030101010101" pitchFamily="2" charset="-122"/>
                    <a:ea typeface="宋体" panose="02010600030101010101" pitchFamily="2" charset="-122"/>
                    <a:cs typeface="Times New Roman" panose="02020603050405020304" pitchFamily="18" charset="0"/>
                  </a:rPr>
                  <a:t>，这里</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zh-CN" sz="2000" dirty="0">
                    <a:latin typeface="宋体" panose="02010600030101010101" pitchFamily="2" charset="-122"/>
                    <a:ea typeface="宋体" panose="02010600030101010101" pitchFamily="2" charset="-122"/>
                    <a:cs typeface="Times New Roman" panose="02020603050405020304" pitchFamily="18" charset="0"/>
                  </a:rPr>
                  <a:t>为</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𝑀𝐴𝑋</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𝑖𝑡</m:t>
                        </m:r>
                        <m:r>
                          <a:rPr lang="en-US" altLang="zh-CN" sz="20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2000" dirty="0">
                    <a:latin typeface="宋体" panose="02010600030101010101" pitchFamily="2" charset="-122"/>
                    <a:ea typeface="宋体" panose="02010600030101010101" pitchFamily="2" charset="-122"/>
                    <a:cs typeface="Times New Roman" panose="02020603050405020304" pitchFamily="18" charset="0"/>
                  </a:rPr>
                  <a:t>的不同分位数，</a:t>
                </a:r>
                <a:r>
                  <a:rPr lang="en-US" altLang="zh-CN" sz="2000" dirty="0">
                    <a:latin typeface="宋体" panose="02010600030101010101" pitchFamily="2" charset="-122"/>
                    <a:ea typeface="宋体" panose="02010600030101010101" pitchFamily="2" charset="-122"/>
                    <a:cs typeface="Times New Roman" panose="02020603050405020304" pitchFamily="18" charset="0"/>
                  </a:rPr>
                  <a:t>10</a:t>
                </a:r>
                <a:r>
                  <a:rPr lang="zh-CN" altLang="zh-CN" sz="2000" dirty="0">
                    <a:latin typeface="宋体" panose="02010600030101010101" pitchFamily="2" charset="-122"/>
                    <a:ea typeface="宋体" panose="02010600030101010101" pitchFamily="2" charset="-122"/>
                    <a:cs typeface="Times New Roman" panose="02020603050405020304" pitchFamily="18" charset="0"/>
                  </a:rPr>
                  <a:t>至</a:t>
                </a:r>
                <a:r>
                  <a:rPr lang="en-US" altLang="zh-CN" sz="2000" dirty="0">
                    <a:latin typeface="宋体" panose="02010600030101010101" pitchFamily="2" charset="-122"/>
                    <a:ea typeface="宋体" panose="02010600030101010101" pitchFamily="2" charset="-122"/>
                    <a:cs typeface="Times New Roman" panose="02020603050405020304" pitchFamily="18" charset="0"/>
                  </a:rPr>
                  <a:t>100</a:t>
                </a:r>
                <a:r>
                  <a:rPr lang="zh-CN" altLang="zh-CN" sz="2000" dirty="0">
                    <a:latin typeface="宋体" panose="02010600030101010101" pitchFamily="2" charset="-122"/>
                    <a:ea typeface="宋体" panose="02010600030101010101" pitchFamily="2" charset="-122"/>
                    <a:cs typeface="Times New Roman" panose="02020603050405020304" pitchFamily="18" charset="0"/>
                  </a:rPr>
                  <a:t>，间隔为</a:t>
                </a:r>
                <a:r>
                  <a:rPr lang="en-US" altLang="zh-CN" sz="2000" dirty="0">
                    <a:latin typeface="宋体" panose="02010600030101010101" pitchFamily="2" charset="-122"/>
                    <a:ea typeface="宋体" panose="02010600030101010101" pitchFamily="2" charset="-122"/>
                    <a:cs typeface="Times New Roman" panose="02020603050405020304" pitchFamily="18" charset="0"/>
                  </a:rPr>
                  <a:t>10</a:t>
                </a:r>
                <a:r>
                  <a:rPr lang="zh-CN" altLang="zh-CN" sz="2000" dirty="0">
                    <a:latin typeface="宋体" panose="02010600030101010101" pitchFamily="2" charset="-122"/>
                    <a:ea typeface="宋体" panose="02010600030101010101" pitchFamily="2" charset="-122"/>
                    <a:cs typeface="Times New Roman" panose="02020603050405020304" pitchFamily="18" charset="0"/>
                  </a:rPr>
                  <a:t>。</a:t>
                </a:r>
              </a:p>
            </p:txBody>
          </p:sp>
        </mc:Choice>
        <mc:Fallback xmlns="">
          <p:sp>
            <p:nvSpPr>
              <p:cNvPr id="4" name="矩形 3">
                <a:extLst>
                  <a:ext uri="{FF2B5EF4-FFF2-40B4-BE49-F238E27FC236}">
                    <a16:creationId xmlns:a16="http://schemas.microsoft.com/office/drawing/2014/main" id="{282B1073-816D-4817-A5F4-8F6D1920F907}"/>
                  </a:ext>
                </a:extLst>
              </p:cNvPr>
              <p:cNvSpPr>
                <a:spLocks noRot="1" noChangeAspect="1" noMove="1" noResize="1" noEditPoints="1" noAdjustHandles="1" noChangeArrowheads="1" noChangeShapeType="1" noTextEdit="1"/>
              </p:cNvSpPr>
              <p:nvPr/>
            </p:nvSpPr>
            <p:spPr>
              <a:xfrm>
                <a:off x="225911" y="3855646"/>
                <a:ext cx="8552329" cy="1378006"/>
              </a:xfrm>
              <a:prstGeom prst="rect">
                <a:avLst/>
              </a:prstGeom>
              <a:blipFill>
                <a:blip r:embed="rId4"/>
                <a:stretch>
                  <a:fillRect l="-713" t="-3524" r="-3706" b="-6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3085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实证结果</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C440294-7E4D-47C1-972E-5B139CC680D4}"/>
              </a:ext>
            </a:extLst>
          </p:cNvPr>
          <p:cNvSpPr/>
          <p:nvPr/>
        </p:nvSpPr>
        <p:spPr>
          <a:xfrm>
            <a:off x="96819" y="5226784"/>
            <a:ext cx="8792509" cy="1631216"/>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ｔ月的</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10</a:t>
            </a:r>
            <a:r>
              <a:rPr lang="zh-CN" altLang="en-US" sz="2000" dirty="0">
                <a:latin typeface="宋体" panose="02010600030101010101" pitchFamily="2" charset="-122"/>
                <a:ea typeface="宋体" panose="02010600030101010101" pitchFamily="2" charset="-122"/>
                <a:cs typeface="Times New Roman" panose="02020603050405020304" pitchFamily="18" charset="0"/>
              </a:rPr>
              <a:t>）在ｔ＋１月仍然为</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10</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）的概率为</a:t>
            </a:r>
            <a:r>
              <a:rPr lang="en-US" altLang="zh-CN" sz="2000" dirty="0">
                <a:latin typeface="宋体" panose="02010600030101010101" pitchFamily="2" charset="-122"/>
                <a:ea typeface="宋体" panose="02010600030101010101" pitchFamily="2" charset="-122"/>
                <a:cs typeface="Times New Roman" panose="02020603050405020304" pitchFamily="18" charset="0"/>
              </a:rPr>
              <a:t>22.45</a:t>
            </a:r>
            <a:r>
              <a:rPr lang="zh-CN" altLang="en-US" sz="2000" dirty="0">
                <a:latin typeface="宋体" panose="02010600030101010101" pitchFamily="2" charset="-122"/>
                <a:ea typeface="宋体" panose="02010600030101010101" pitchFamily="2" charset="-122"/>
                <a:cs typeface="Times New Roman" panose="02020603050405020304" pitchFamily="18" charset="0"/>
              </a:rPr>
              <a:t>％，ｔ月的</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10</a:t>
            </a:r>
            <a:r>
              <a:rPr lang="zh-CN" altLang="en-US" sz="2000" dirty="0">
                <a:latin typeface="宋体" panose="02010600030101010101" pitchFamily="2" charset="-122"/>
                <a:ea typeface="宋体" panose="02010600030101010101" pitchFamily="2" charset="-122"/>
                <a:cs typeface="Times New Roman" panose="02020603050405020304" pitchFamily="18" charset="0"/>
              </a:rPr>
              <a:t>）在ｔ＋１月转换为</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8</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9</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10</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）的联合概率为</a:t>
            </a:r>
            <a:r>
              <a:rPr lang="en-US" altLang="zh-CN" sz="2000" dirty="0">
                <a:latin typeface="宋体" panose="02010600030101010101" pitchFamily="2" charset="-122"/>
                <a:ea typeface="宋体" panose="02010600030101010101" pitchFamily="2" charset="-122"/>
                <a:cs typeface="Times New Roman" panose="02020603050405020304" pitchFamily="18" charset="0"/>
              </a:rPr>
              <a:t>51.84</a:t>
            </a:r>
            <a:r>
              <a:rPr lang="zh-CN" altLang="en-US" sz="2000" dirty="0">
                <a:latin typeface="宋体" panose="02010600030101010101" pitchFamily="2" charset="-122"/>
                <a:ea typeface="宋体" panose="02010600030101010101" pitchFamily="2" charset="-122"/>
                <a:cs typeface="Times New Roman" panose="02020603050405020304" pitchFamily="18" charset="0"/>
              </a:rPr>
              <a:t>％，远大于转换为其他</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级别水平的概率值上述数值特征表现出</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在短期具有大概率正向传递特征，会刷新个股的极端收益率，造成更高</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的产生，加剧其博彩特征进而吸引更多</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博彩者</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入场</a:t>
            </a:r>
          </a:p>
        </p:txBody>
      </p:sp>
      <p:pic>
        <p:nvPicPr>
          <p:cNvPr id="9" name="图片 8">
            <a:extLst>
              <a:ext uri="{FF2B5EF4-FFF2-40B4-BE49-F238E27FC236}">
                <a16:creationId xmlns:a16="http://schemas.microsoft.com/office/drawing/2014/main" id="{0883859A-A3A1-497E-95E8-671F719B4BD8}"/>
              </a:ext>
            </a:extLst>
          </p:cNvPr>
          <p:cNvPicPr/>
          <p:nvPr/>
        </p:nvPicPr>
        <p:blipFill>
          <a:blip r:embed="rId3"/>
          <a:stretch>
            <a:fillRect/>
          </a:stretch>
        </p:blipFill>
        <p:spPr>
          <a:xfrm rot="5400000">
            <a:off x="2526015" y="-762699"/>
            <a:ext cx="4091969" cy="7613949"/>
          </a:xfrm>
          <a:prstGeom prst="rect">
            <a:avLst/>
          </a:prstGeom>
        </p:spPr>
      </p:pic>
      <p:sp>
        <p:nvSpPr>
          <p:cNvPr id="8" name="矩形 7">
            <a:extLst>
              <a:ext uri="{FF2B5EF4-FFF2-40B4-BE49-F238E27FC236}">
                <a16:creationId xmlns:a16="http://schemas.microsoft.com/office/drawing/2014/main" id="{959840D2-C708-4699-BF68-9DB02BDD8C9B}"/>
              </a:ext>
            </a:extLst>
          </p:cNvPr>
          <p:cNvSpPr/>
          <p:nvPr/>
        </p:nvSpPr>
        <p:spPr>
          <a:xfrm>
            <a:off x="6228678" y="4692353"/>
            <a:ext cx="2286671" cy="5250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41547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5791F39-3A34-4BD6-A221-D13ABBB41E63}"/>
              </a:ext>
            </a:extLst>
          </p:cNvPr>
          <p:cNvPicPr/>
          <p:nvPr/>
        </p:nvPicPr>
        <p:blipFill>
          <a:blip r:embed="rId3"/>
          <a:stretch>
            <a:fillRect/>
          </a:stretch>
        </p:blipFill>
        <p:spPr>
          <a:xfrm rot="5400000">
            <a:off x="2206650" y="-182320"/>
            <a:ext cx="4006800" cy="6553200"/>
          </a:xfrm>
          <a:prstGeom prst="rect">
            <a:avLst/>
          </a:prstGeom>
        </p:spPr>
      </p:pic>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实证结果</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C440294-7E4D-47C1-972E-5B139CC680D4}"/>
              </a:ext>
            </a:extLst>
          </p:cNvPr>
          <p:cNvSpPr/>
          <p:nvPr/>
        </p:nvSpPr>
        <p:spPr>
          <a:xfrm>
            <a:off x="265430" y="5399058"/>
            <a:ext cx="8770994" cy="1015663"/>
          </a:xfrm>
          <a:prstGeom prst="rect">
            <a:avLst/>
          </a:prstGeom>
        </p:spPr>
        <p:txBody>
          <a:bodyPr wrap="square">
            <a:spAutoFit/>
          </a:bodyPr>
          <a:lstStyle/>
          <a:p>
            <a:r>
              <a:rPr lang="en-US" altLang="zh-CN" sz="2000" dirty="0">
                <a:latin typeface="宋体" panose="02010600030101010101" pitchFamily="2" charset="-122"/>
                <a:ea typeface="宋体" panose="02010600030101010101" pitchFamily="2" charset="-122"/>
                <a:cs typeface="Times New Roman" panose="02020603050405020304" pitchFamily="18" charset="0"/>
              </a:rPr>
              <a:t>PANEL</a:t>
            </a:r>
            <a:r>
              <a:rPr lang="zh-CN" altLang="en-US" sz="2000" dirty="0">
                <a:latin typeface="宋体" panose="02010600030101010101" pitchFamily="2" charset="-122"/>
                <a:ea typeface="宋体" panose="02010600030101010101" pitchFamily="2" charset="-122"/>
                <a:cs typeface="Times New Roman" panose="02020603050405020304" pitchFamily="18" charset="0"/>
              </a:rPr>
              <a:t> Ｂ、Ｃ和Ｄ中的概率转移矩阵也表现出了相似的结果，但随时间推移</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的正向传递性逐渐减弱，ｔ月的</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10</a:t>
            </a:r>
            <a:r>
              <a:rPr lang="zh-CN" altLang="en-US" sz="2000" dirty="0">
                <a:latin typeface="宋体" panose="02010600030101010101" pitchFamily="2" charset="-122"/>
                <a:ea typeface="宋体" panose="02010600030101010101" pitchFamily="2" charset="-122"/>
                <a:cs typeface="Times New Roman" panose="02020603050405020304" pitchFamily="18" charset="0"/>
              </a:rPr>
              <a:t>）在ｔ＋３月仍然为</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10</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）的概率为</a:t>
            </a:r>
            <a:r>
              <a:rPr lang="en-US" altLang="zh-CN" sz="2000" dirty="0">
                <a:latin typeface="宋体" panose="02010600030101010101" pitchFamily="2" charset="-122"/>
                <a:ea typeface="宋体" panose="02010600030101010101" pitchFamily="2" charset="-122"/>
                <a:cs typeface="Times New Roman" panose="02020603050405020304" pitchFamily="18" charset="0"/>
              </a:rPr>
              <a:t>16.12</a:t>
            </a:r>
            <a:r>
              <a:rPr lang="zh-CN" altLang="en-US" sz="2000" dirty="0">
                <a:latin typeface="宋体" panose="02010600030101010101" pitchFamily="2" charset="-122"/>
                <a:ea typeface="宋体" panose="02010600030101010101" pitchFamily="2" charset="-122"/>
                <a:cs typeface="Times New Roman" panose="02020603050405020304" pitchFamily="18" charset="0"/>
              </a:rPr>
              <a:t>％。延续时间越长，各组别相互之间的概率差异逐渐缩小。</a:t>
            </a:r>
          </a:p>
        </p:txBody>
      </p:sp>
      <p:sp>
        <p:nvSpPr>
          <p:cNvPr id="8" name="矩形 7">
            <a:extLst>
              <a:ext uri="{FF2B5EF4-FFF2-40B4-BE49-F238E27FC236}">
                <a16:creationId xmlns:a16="http://schemas.microsoft.com/office/drawing/2014/main" id="{20B43315-031E-425C-8A32-C868CDEB590B}"/>
              </a:ext>
            </a:extLst>
          </p:cNvPr>
          <p:cNvSpPr/>
          <p:nvPr/>
        </p:nvSpPr>
        <p:spPr>
          <a:xfrm>
            <a:off x="5714329" y="4705612"/>
            <a:ext cx="2286671" cy="5250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9959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实证结果</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C440294-7E4D-47C1-972E-5B139CC680D4}"/>
              </a:ext>
            </a:extLst>
          </p:cNvPr>
          <p:cNvSpPr/>
          <p:nvPr/>
        </p:nvSpPr>
        <p:spPr>
          <a:xfrm>
            <a:off x="265430" y="5534561"/>
            <a:ext cx="8613140" cy="1015663"/>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在特质波动率的１至４组别中，</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异象无法被观测到，而在最高特质波动率的第５组中异象则非常显著，通过多空策略组合可实现月均</a:t>
            </a:r>
            <a:r>
              <a:rPr lang="en-US" altLang="zh-CN" sz="2000" dirty="0">
                <a:latin typeface="宋体" panose="02010600030101010101" pitchFamily="2" charset="-122"/>
                <a:ea typeface="宋体" panose="02010600030101010101" pitchFamily="2" charset="-122"/>
                <a:cs typeface="Times New Roman" panose="02020603050405020304" pitchFamily="18" charset="0"/>
              </a:rPr>
              <a:t>0.65</a:t>
            </a:r>
            <a:r>
              <a:rPr lang="zh-CN" altLang="en-US" sz="2000" dirty="0">
                <a:latin typeface="宋体" panose="02010600030101010101" pitchFamily="2" charset="-122"/>
                <a:ea typeface="宋体" panose="02010600030101010101" pitchFamily="2" charset="-122"/>
                <a:cs typeface="Times New Roman" panose="02020603050405020304" pitchFamily="18" charset="0"/>
              </a:rPr>
              <a:t>％（已实现收益率）的收益，说明：高博彩特征股票的异象更显著</a:t>
            </a:r>
          </a:p>
        </p:txBody>
      </p:sp>
      <p:pic>
        <p:nvPicPr>
          <p:cNvPr id="10" name="图片 9">
            <a:extLst>
              <a:ext uri="{FF2B5EF4-FFF2-40B4-BE49-F238E27FC236}">
                <a16:creationId xmlns:a16="http://schemas.microsoft.com/office/drawing/2014/main" id="{42CC1334-BC1B-4828-BAC2-AA51A0BF8A5D}"/>
              </a:ext>
            </a:extLst>
          </p:cNvPr>
          <p:cNvPicPr/>
          <p:nvPr/>
        </p:nvPicPr>
        <p:blipFill>
          <a:blip r:embed="rId3"/>
          <a:stretch>
            <a:fillRect/>
          </a:stretch>
        </p:blipFill>
        <p:spPr>
          <a:xfrm>
            <a:off x="174662" y="1005080"/>
            <a:ext cx="8340688" cy="4529481"/>
          </a:xfrm>
          <a:prstGeom prst="rect">
            <a:avLst/>
          </a:prstGeom>
        </p:spPr>
      </p:pic>
      <p:sp>
        <p:nvSpPr>
          <p:cNvPr id="8" name="矩形 7">
            <a:extLst>
              <a:ext uri="{FF2B5EF4-FFF2-40B4-BE49-F238E27FC236}">
                <a16:creationId xmlns:a16="http://schemas.microsoft.com/office/drawing/2014/main" id="{141A97C1-F6E9-4C3E-B097-195599577C6B}"/>
              </a:ext>
            </a:extLst>
          </p:cNvPr>
          <p:cNvSpPr/>
          <p:nvPr/>
        </p:nvSpPr>
        <p:spPr>
          <a:xfrm>
            <a:off x="2388199" y="3853256"/>
            <a:ext cx="6127152" cy="6656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58178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实证结果</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C440294-7E4D-47C1-972E-5B139CC680D4}"/>
              </a:ext>
            </a:extLst>
          </p:cNvPr>
          <p:cNvSpPr/>
          <p:nvPr/>
        </p:nvSpPr>
        <p:spPr>
          <a:xfrm>
            <a:off x="1577863" y="6013590"/>
            <a:ext cx="6113855" cy="707886"/>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从博彩型股票的第二个特征（偏度）出发，再次证明了博彩特征越突出的组合中</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异象越强烈</a:t>
            </a:r>
          </a:p>
        </p:txBody>
      </p:sp>
      <p:pic>
        <p:nvPicPr>
          <p:cNvPr id="9" name="图片 8">
            <a:extLst>
              <a:ext uri="{FF2B5EF4-FFF2-40B4-BE49-F238E27FC236}">
                <a16:creationId xmlns:a16="http://schemas.microsoft.com/office/drawing/2014/main" id="{8F0E57E4-666B-4906-832D-A5901A9C1F88}"/>
              </a:ext>
            </a:extLst>
          </p:cNvPr>
          <p:cNvPicPr/>
          <p:nvPr/>
        </p:nvPicPr>
        <p:blipFill>
          <a:blip r:embed="rId3"/>
          <a:stretch>
            <a:fillRect/>
          </a:stretch>
        </p:blipFill>
        <p:spPr>
          <a:xfrm>
            <a:off x="628650" y="1060464"/>
            <a:ext cx="8031256" cy="4839582"/>
          </a:xfrm>
          <a:prstGeom prst="rect">
            <a:avLst/>
          </a:prstGeom>
        </p:spPr>
      </p:pic>
      <p:sp>
        <p:nvSpPr>
          <p:cNvPr id="8" name="矩形 7">
            <a:extLst>
              <a:ext uri="{FF2B5EF4-FFF2-40B4-BE49-F238E27FC236}">
                <a16:creationId xmlns:a16="http://schemas.microsoft.com/office/drawing/2014/main" id="{8120A89F-5C7D-49DC-81E5-B7037D8E2441}"/>
              </a:ext>
            </a:extLst>
          </p:cNvPr>
          <p:cNvSpPr/>
          <p:nvPr/>
        </p:nvSpPr>
        <p:spPr>
          <a:xfrm>
            <a:off x="2532754" y="4283562"/>
            <a:ext cx="6127152" cy="6656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06276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实证结果</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C440294-7E4D-47C1-972E-5B139CC680D4}"/>
              </a:ext>
            </a:extLst>
          </p:cNvPr>
          <p:cNvSpPr/>
          <p:nvPr/>
        </p:nvSpPr>
        <p:spPr>
          <a:xfrm>
            <a:off x="265430" y="5831027"/>
            <a:ext cx="8613140" cy="707886"/>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内在价值最高组的收益率相对于内在价值最低组的收益率有明显下降，两组收益率的差异表明：内在价值越高的组合中，</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对收益率的负向影响越小</a:t>
            </a:r>
          </a:p>
        </p:txBody>
      </p:sp>
      <p:pic>
        <p:nvPicPr>
          <p:cNvPr id="9" name="图片 8">
            <a:extLst>
              <a:ext uri="{FF2B5EF4-FFF2-40B4-BE49-F238E27FC236}">
                <a16:creationId xmlns:a16="http://schemas.microsoft.com/office/drawing/2014/main" id="{A8736F9F-A68F-4D77-B639-62F83E4784C1}"/>
              </a:ext>
            </a:extLst>
          </p:cNvPr>
          <p:cNvPicPr/>
          <p:nvPr/>
        </p:nvPicPr>
        <p:blipFill>
          <a:blip r:embed="rId3"/>
          <a:stretch>
            <a:fillRect/>
          </a:stretch>
        </p:blipFill>
        <p:spPr>
          <a:xfrm>
            <a:off x="628650" y="1174846"/>
            <a:ext cx="7886700" cy="4473617"/>
          </a:xfrm>
          <a:prstGeom prst="rect">
            <a:avLst/>
          </a:prstGeom>
        </p:spPr>
      </p:pic>
      <p:sp>
        <p:nvSpPr>
          <p:cNvPr id="8" name="矩形 7">
            <a:extLst>
              <a:ext uri="{FF2B5EF4-FFF2-40B4-BE49-F238E27FC236}">
                <a16:creationId xmlns:a16="http://schemas.microsoft.com/office/drawing/2014/main" id="{1AAB327B-228C-40A8-9139-B28CBEE7BF92}"/>
              </a:ext>
            </a:extLst>
          </p:cNvPr>
          <p:cNvSpPr/>
          <p:nvPr/>
        </p:nvSpPr>
        <p:spPr>
          <a:xfrm>
            <a:off x="2686050" y="4100682"/>
            <a:ext cx="6127152" cy="6656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4271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实证结果</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C440294-7E4D-47C1-972E-5B139CC680D4}"/>
              </a:ext>
            </a:extLst>
          </p:cNvPr>
          <p:cNvSpPr/>
          <p:nvPr/>
        </p:nvSpPr>
        <p:spPr>
          <a:xfrm>
            <a:off x="154342" y="5871222"/>
            <a:ext cx="8613140" cy="1015663"/>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随着套利限制程度的加强，多空策略组合的月均收益呈上升趋势。套利限制增加了投资者的套利成本，使得非理性投机行为而产生的价格偏离无法在中短期内恢复至均衡水平，从而强化了市场异象。</a:t>
            </a:r>
          </a:p>
        </p:txBody>
      </p:sp>
      <p:pic>
        <p:nvPicPr>
          <p:cNvPr id="8" name="图片 7">
            <a:extLst>
              <a:ext uri="{FF2B5EF4-FFF2-40B4-BE49-F238E27FC236}">
                <a16:creationId xmlns:a16="http://schemas.microsoft.com/office/drawing/2014/main" id="{B5FA986D-A10E-4E55-A2B6-979F6FBC73C7}"/>
              </a:ext>
            </a:extLst>
          </p:cNvPr>
          <p:cNvPicPr/>
          <p:nvPr/>
        </p:nvPicPr>
        <p:blipFill>
          <a:blip r:embed="rId3"/>
          <a:stretch>
            <a:fillRect/>
          </a:stretch>
        </p:blipFill>
        <p:spPr>
          <a:xfrm>
            <a:off x="376517" y="1038425"/>
            <a:ext cx="8390965" cy="4667388"/>
          </a:xfrm>
          <a:prstGeom prst="rect">
            <a:avLst/>
          </a:prstGeom>
        </p:spPr>
      </p:pic>
      <p:sp>
        <p:nvSpPr>
          <p:cNvPr id="9" name="矩形 8">
            <a:extLst>
              <a:ext uri="{FF2B5EF4-FFF2-40B4-BE49-F238E27FC236}">
                <a16:creationId xmlns:a16="http://schemas.microsoft.com/office/drawing/2014/main" id="{EA9FFDC5-BDBB-4B4A-A44A-C9725E4EB8DD}"/>
              </a:ext>
            </a:extLst>
          </p:cNvPr>
          <p:cNvSpPr/>
          <p:nvPr/>
        </p:nvSpPr>
        <p:spPr>
          <a:xfrm>
            <a:off x="2495775" y="4100682"/>
            <a:ext cx="6127152" cy="6656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517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实证结果</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C440294-7E4D-47C1-972E-5B139CC680D4}"/>
              </a:ext>
            </a:extLst>
          </p:cNvPr>
          <p:cNvSpPr/>
          <p:nvPr/>
        </p:nvSpPr>
        <p:spPr>
          <a:xfrm>
            <a:off x="265429" y="5523250"/>
            <a:ext cx="8613140" cy="707886"/>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套利限制与</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的交互项系数在５％的水平下达到了</a:t>
            </a:r>
            <a:r>
              <a:rPr lang="en-US" altLang="zh-CN" sz="2000" dirty="0">
                <a:latin typeface="宋体" panose="02010600030101010101" pitchFamily="2" charset="-122"/>
                <a:ea typeface="宋体" panose="02010600030101010101" pitchFamily="2" charset="-122"/>
                <a:cs typeface="Times New Roman" panose="02020603050405020304" pitchFamily="18" charset="0"/>
              </a:rPr>
              <a:t>-0,0115</a:t>
            </a:r>
            <a:r>
              <a:rPr lang="zh-CN" altLang="en-US" sz="2000" dirty="0">
                <a:latin typeface="宋体" panose="02010600030101010101" pitchFamily="2" charset="-122"/>
                <a:ea typeface="宋体" panose="02010600030101010101" pitchFamily="2" charset="-122"/>
                <a:cs typeface="Times New Roman" panose="02020603050405020304" pitchFamily="18" charset="0"/>
              </a:rPr>
              <a:t>，即</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对收益率的负向影响随套利限制的上升而增强，套利限制强化了</a:t>
            </a:r>
            <a:r>
              <a:rPr lang="en-US" altLang="zh-CN" sz="2000" dirty="0">
                <a:latin typeface="宋体" panose="02010600030101010101" pitchFamily="2" charset="-122"/>
                <a:ea typeface="宋体" panose="02010600030101010101" pitchFamily="2" charset="-122"/>
                <a:cs typeface="Times New Roman" panose="02020603050405020304" pitchFamily="18" charset="0"/>
              </a:rPr>
              <a:t>MAX</a:t>
            </a:r>
            <a:r>
              <a:rPr lang="zh-CN" altLang="en-US" sz="2000" dirty="0">
                <a:latin typeface="宋体" panose="02010600030101010101" pitchFamily="2" charset="-122"/>
                <a:ea typeface="宋体" panose="02010600030101010101" pitchFamily="2" charset="-122"/>
                <a:cs typeface="Times New Roman" panose="02020603050405020304" pitchFamily="18" charset="0"/>
              </a:rPr>
              <a:t>异象。</a:t>
            </a:r>
          </a:p>
        </p:txBody>
      </p:sp>
      <p:pic>
        <p:nvPicPr>
          <p:cNvPr id="8" name="图片 7">
            <a:extLst>
              <a:ext uri="{FF2B5EF4-FFF2-40B4-BE49-F238E27FC236}">
                <a16:creationId xmlns:a16="http://schemas.microsoft.com/office/drawing/2014/main" id="{3CA063BA-F63D-4C78-A0A1-0E3DD3605DBC}"/>
              </a:ext>
            </a:extLst>
          </p:cNvPr>
          <p:cNvPicPr/>
          <p:nvPr/>
        </p:nvPicPr>
        <p:blipFill rotWithShape="1">
          <a:blip r:embed="rId3"/>
          <a:srcRect t="1" b="17888"/>
          <a:stretch/>
        </p:blipFill>
        <p:spPr>
          <a:xfrm>
            <a:off x="118335" y="1145712"/>
            <a:ext cx="8760234" cy="4007183"/>
          </a:xfrm>
          <a:prstGeom prst="rect">
            <a:avLst/>
          </a:prstGeom>
        </p:spPr>
      </p:pic>
      <p:sp>
        <p:nvSpPr>
          <p:cNvPr id="9" name="矩形 8">
            <a:extLst>
              <a:ext uri="{FF2B5EF4-FFF2-40B4-BE49-F238E27FC236}">
                <a16:creationId xmlns:a16="http://schemas.microsoft.com/office/drawing/2014/main" id="{011EFAFD-FA5B-4F77-879E-97BDB3EE828E}"/>
              </a:ext>
            </a:extLst>
          </p:cNvPr>
          <p:cNvSpPr/>
          <p:nvPr/>
        </p:nvSpPr>
        <p:spPr>
          <a:xfrm>
            <a:off x="5217459" y="4339611"/>
            <a:ext cx="3661110" cy="9384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471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325210" y="1620724"/>
            <a:ext cx="8190140" cy="3477875"/>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Research question</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Investors have a preference for lottery stocks, when we use the characteristics of lagged extreme positive returns to measure lottery stocks, whether there is significant ability to predict future returns?</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Whether the anomalies of idiosyncratic volatility and idiosyncratic skewness can also be attributed to investors' preference for lottery stocks with lagged extreme positive returns ?</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7473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50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结论</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E9B5076B-A9D0-4324-BF90-2495095AA585}"/>
              </a:ext>
            </a:extLst>
          </p:cNvPr>
          <p:cNvSpPr/>
          <p:nvPr/>
        </p:nvSpPr>
        <p:spPr>
          <a:xfrm>
            <a:off x="255814" y="1835059"/>
            <a:ext cx="8392885" cy="2677656"/>
          </a:xfrm>
          <a:prstGeom prst="rect">
            <a:avLst/>
          </a:prstGeom>
        </p:spPr>
        <p:txBody>
          <a:bodyPr wrap="square">
            <a:spAutoFit/>
          </a:bodyPr>
          <a:lstStyle/>
          <a:p>
            <a:pPr marL="342900" indent="-342900">
              <a:buAutoNum type="arabicPeriod"/>
            </a:pPr>
            <a:r>
              <a:rPr lang="zh-CN" altLang="en-US" sz="2400" dirty="0">
                <a:latin typeface="宋体" panose="02010600030101010101" pitchFamily="2" charset="-122"/>
                <a:ea typeface="宋体" panose="02010600030101010101" pitchFamily="2" charset="-122"/>
              </a:rPr>
              <a:t>中国Ａ股市场存在显著的</a:t>
            </a:r>
            <a:r>
              <a:rPr lang="en-US" altLang="zh-CN" sz="2400" dirty="0">
                <a:latin typeface="宋体" panose="02010600030101010101" pitchFamily="2" charset="-122"/>
                <a:ea typeface="宋体" panose="02010600030101010101" pitchFamily="2" charset="-122"/>
              </a:rPr>
              <a:t>MAX</a:t>
            </a:r>
            <a:r>
              <a:rPr lang="zh-CN" altLang="en-US" sz="2400" dirty="0">
                <a:latin typeface="宋体" panose="02010600030101010101" pitchFamily="2" charset="-122"/>
                <a:ea typeface="宋体" panose="02010600030101010101" pitchFamily="2" charset="-122"/>
              </a:rPr>
              <a:t>异象。</a:t>
            </a:r>
            <a:endParaRPr lang="en-US" altLang="zh-CN" sz="2400" dirty="0">
              <a:latin typeface="宋体" panose="02010600030101010101" pitchFamily="2" charset="-122"/>
              <a:ea typeface="宋体" panose="02010600030101010101" pitchFamily="2" charset="-122"/>
            </a:endParaRPr>
          </a:p>
          <a:p>
            <a:pPr marL="342900" indent="-342900">
              <a:buAutoNum type="arabicPeriod"/>
            </a:pPr>
            <a:r>
              <a:rPr lang="zh-CN" altLang="en-US" sz="2400" dirty="0">
                <a:latin typeface="宋体" panose="02010600030101010101" pitchFamily="2" charset="-122"/>
                <a:ea typeface="宋体" panose="02010600030101010101" pitchFamily="2" charset="-122"/>
              </a:rPr>
              <a:t>受投资者博彩性投机心理作用，短期内</a:t>
            </a:r>
            <a:r>
              <a:rPr lang="en-US" altLang="zh-CN" sz="2400" dirty="0">
                <a:latin typeface="宋体" panose="02010600030101010101" pitchFamily="2" charset="-122"/>
                <a:ea typeface="宋体" panose="02010600030101010101" pitchFamily="2" charset="-122"/>
              </a:rPr>
              <a:t>MAX</a:t>
            </a:r>
            <a:r>
              <a:rPr lang="zh-CN" altLang="en-US" sz="2400" dirty="0">
                <a:latin typeface="宋体" panose="02010600030101010101" pitchFamily="2" charset="-122"/>
                <a:ea typeface="宋体" panose="02010600030101010101" pitchFamily="2" charset="-122"/>
              </a:rPr>
              <a:t>具有惯性传递特征。</a:t>
            </a:r>
            <a:endParaRPr lang="en-US" altLang="zh-CN" sz="2400" dirty="0">
              <a:latin typeface="宋体" panose="02010600030101010101" pitchFamily="2" charset="-122"/>
              <a:ea typeface="宋体" panose="02010600030101010101" pitchFamily="2" charset="-122"/>
            </a:endParaRPr>
          </a:p>
          <a:p>
            <a:pPr marL="342900" indent="-342900">
              <a:buAutoNum type="arabicPeriod"/>
            </a:pPr>
            <a:r>
              <a:rPr lang="zh-CN" altLang="en-US" sz="2400" dirty="0">
                <a:latin typeface="宋体" panose="02010600030101010101" pitchFamily="2" charset="-122"/>
                <a:ea typeface="宋体" panose="02010600030101010101" pitchFamily="2" charset="-122"/>
              </a:rPr>
              <a:t>低价值、高博彩特征股票的</a:t>
            </a:r>
            <a:r>
              <a:rPr lang="en-US" altLang="zh-CN" sz="2400" dirty="0">
                <a:latin typeface="宋体" panose="02010600030101010101" pitchFamily="2" charset="-122"/>
                <a:ea typeface="宋体" panose="02010600030101010101" pitchFamily="2" charset="-122"/>
              </a:rPr>
              <a:t>MAX</a:t>
            </a:r>
            <a:r>
              <a:rPr lang="zh-CN" altLang="en-US" sz="2400" dirty="0">
                <a:latin typeface="宋体" panose="02010600030101010101" pitchFamily="2" charset="-122"/>
                <a:ea typeface="宋体" panose="02010600030101010101" pitchFamily="2" charset="-122"/>
              </a:rPr>
              <a:t>异象要显著强于高价值、低博彩特征的股票。</a:t>
            </a:r>
          </a:p>
          <a:p>
            <a:pPr marL="342900" indent="-342900">
              <a:buAutoNum type="arabicPeriod"/>
            </a:pPr>
            <a:r>
              <a:rPr lang="zh-CN" altLang="en-US" sz="2400" dirty="0">
                <a:latin typeface="宋体" panose="02010600030101010101" pitchFamily="2" charset="-122"/>
                <a:ea typeface="宋体" panose="02010600030101010101" pitchFamily="2" charset="-122"/>
              </a:rPr>
              <a:t>由于套利约束，投资者非理性投机行为导致的证券价格偏离在中短期内无法恢复至均衡水平，强化了</a:t>
            </a:r>
            <a:r>
              <a:rPr lang="en-US" altLang="zh-CN" sz="2400" dirty="0">
                <a:latin typeface="宋体" panose="02010600030101010101" pitchFamily="2" charset="-122"/>
                <a:ea typeface="宋体" panose="02010600030101010101" pitchFamily="2" charset="-122"/>
              </a:rPr>
              <a:t>MAX</a:t>
            </a:r>
            <a:r>
              <a:rPr lang="zh-CN" altLang="en-US" sz="2400" dirty="0">
                <a:latin typeface="宋体" panose="02010600030101010101" pitchFamily="2" charset="-122"/>
                <a:ea typeface="宋体" panose="02010600030101010101" pitchFamily="2" charset="-122"/>
              </a:rPr>
              <a:t>异象。</a:t>
            </a:r>
          </a:p>
        </p:txBody>
      </p:sp>
    </p:spTree>
    <p:extLst>
      <p:ext uri="{BB962C8B-B14F-4D97-AF65-F5344CB8AC3E}">
        <p14:creationId xmlns:p14="http://schemas.microsoft.com/office/powerpoint/2010/main" val="162520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dirty="0"/>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320343" y="1620724"/>
            <a:ext cx="8716081" cy="2000548"/>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Related researches: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lottery-type stocks </a:t>
            </a:r>
            <a:endParaRPr lang="en-US" altLang="zh-CN" sz="2800" dirty="0">
              <a:latin typeface="Times New Roman" panose="02020603050405020304" pitchFamily="18" charset="0"/>
              <a:cs typeface="Times New Roman" panose="02020603050405020304" pitchFamily="18" charset="0"/>
            </a:endParaRP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Kumar (2009) defines lottery-type stocks as low-priced stocks with high idiosyncratic volatility and high idiosyncratic skewness and shows that certain groups of individual investors appear to exhibit a preference for lottery-type stocks. </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83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7</a:t>
            </a:fld>
            <a:endParaRPr lang="zh-CN" altLang="en-US"/>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D3014532-42B7-4DB9-8CF5-2B0A31B40D63}"/>
              </a:ext>
            </a:extLst>
          </p:cNvPr>
          <p:cNvSpPr/>
          <p:nvPr/>
        </p:nvSpPr>
        <p:spPr>
          <a:xfrm>
            <a:off x="242046" y="2131262"/>
            <a:ext cx="8772862" cy="3108543"/>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Related researches: Extreme positive returns (MAX)</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According to the cumulative prospect theory (Tversky and Kahneman, 1992) , errors in the probability weighting of investors cause them to over-value stocks that have a small probability of a large positive return.</a:t>
            </a:r>
          </a:p>
          <a:p>
            <a:r>
              <a:rPr lang="en-US" altLang="zh-CN" sz="2400" dirty="0">
                <a:latin typeface="Times New Roman" panose="02020603050405020304" pitchFamily="18" charset="0"/>
                <a:cs typeface="Times New Roman" panose="02020603050405020304" pitchFamily="18" charset="0"/>
              </a:rPr>
              <a:t>Investors tend to think that stocks with extreme positive returns in a given month should also be more likely to exhibit this phenomenon in the future.</a:t>
            </a:r>
          </a:p>
        </p:txBody>
      </p:sp>
      <p:sp>
        <p:nvSpPr>
          <p:cNvPr id="12" name="标题 1">
            <a:extLst>
              <a:ext uri="{FF2B5EF4-FFF2-40B4-BE49-F238E27FC236}">
                <a16:creationId xmlns:a16="http://schemas.microsoft.com/office/drawing/2014/main" id="{4E21E3CF-E63B-49D9-A7D6-35DE341A7EFA}"/>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94165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8</a:t>
            </a:fld>
            <a:endParaRPr lang="zh-CN" altLang="en-US"/>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D3014532-42B7-4DB9-8CF5-2B0A31B40D63}"/>
              </a:ext>
            </a:extLst>
          </p:cNvPr>
          <p:cNvSpPr/>
          <p:nvPr/>
        </p:nvSpPr>
        <p:spPr>
          <a:xfrm>
            <a:off x="307212" y="1620724"/>
            <a:ext cx="8208138" cy="3170099"/>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Related researches: Idiosyncratic volatility</a:t>
            </a:r>
          </a:p>
          <a:p>
            <a:endParaRPr lang="en-US" altLang="zh-CN" sz="28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Ang, </a:t>
            </a:r>
            <a:r>
              <a:rPr lang="en-US" altLang="zh-CN" sz="2400" dirty="0" err="1">
                <a:latin typeface="Times New Roman" panose="02020603050405020304" pitchFamily="18" charset="0"/>
                <a:cs typeface="Times New Roman" panose="02020603050405020304" pitchFamily="18" charset="0"/>
              </a:rPr>
              <a:t>Hodrick</a:t>
            </a:r>
            <a:r>
              <a:rPr lang="en-US" altLang="zh-CN" sz="2400" dirty="0">
                <a:latin typeface="Times New Roman" panose="02020603050405020304" pitchFamily="18" charset="0"/>
                <a:cs typeface="Times New Roman" panose="02020603050405020304" pitchFamily="18" charset="0"/>
              </a:rPr>
              <a:t>, Xing, and Zhang (2006, 2009) show that stocks with high idiosyncratic volatility have low subsequent returns.</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Stocks with high maximum daily returns in a given month will also have high realized volatility in the same month, measured using squared daily returns.</a:t>
            </a:r>
          </a:p>
        </p:txBody>
      </p:sp>
      <p:sp>
        <p:nvSpPr>
          <p:cNvPr id="12" name="标题 1">
            <a:extLst>
              <a:ext uri="{FF2B5EF4-FFF2-40B4-BE49-F238E27FC236}">
                <a16:creationId xmlns:a16="http://schemas.microsoft.com/office/drawing/2014/main" id="{F360FECF-A24E-44A1-B18D-E65056654C32}"/>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57229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2020/4/25</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9</a:t>
            </a:fld>
            <a:endParaRPr lang="zh-CN" altLang="en-US"/>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D3014532-42B7-4DB9-8CF5-2B0A31B40D63}"/>
              </a:ext>
            </a:extLst>
          </p:cNvPr>
          <p:cNvSpPr/>
          <p:nvPr/>
        </p:nvSpPr>
        <p:spPr>
          <a:xfrm>
            <a:off x="226527" y="1645297"/>
            <a:ext cx="8690946" cy="353943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Related researches: Skewness </a:t>
            </a:r>
          </a:p>
          <a:p>
            <a:endParaRPr lang="en-US" altLang="zh-CN" sz="28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Harvey (1999, 2000) and Smith (2007) measure co-skewness and idiosyncratic skewness, finding that stocks with lower skewness outperform stocks with higher skewness and that this premium varies significantly over time.</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There may be some relationship between idiosyncratic skewness and co-skewness</a:t>
            </a:r>
          </a:p>
        </p:txBody>
      </p:sp>
      <p:sp>
        <p:nvSpPr>
          <p:cNvPr id="12" name="标题 1">
            <a:extLst>
              <a:ext uri="{FF2B5EF4-FFF2-40B4-BE49-F238E27FC236}">
                <a16:creationId xmlns:a16="http://schemas.microsoft.com/office/drawing/2014/main" id="{0F2E2646-5A04-4EA7-AE94-57F0D4DE865D}"/>
              </a:ext>
            </a:extLst>
          </p:cNvPr>
          <p:cNvSpPr txBox="1">
            <a:spLocks/>
          </p:cNvSpPr>
          <p:nvPr/>
        </p:nvSpPr>
        <p:spPr>
          <a:xfrm>
            <a:off x="47457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8334340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3844</TotalTime>
  <Words>2963</Words>
  <Application>Microsoft Office PowerPoint</Application>
  <PresentationFormat>全屏显示(4:3)</PresentationFormat>
  <Paragraphs>357</Paragraphs>
  <Slides>50</Slides>
  <Notes>47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等线</vt:lpstr>
      <vt:lpstr>汉仪中楷简</vt:lpstr>
      <vt:lpstr>黑体</vt:lpstr>
      <vt:lpstr>宋体</vt:lpstr>
      <vt:lpstr>Arial</vt:lpstr>
      <vt:lpstr>Calibri</vt:lpstr>
      <vt:lpstr>Calibri Light</vt:lpstr>
      <vt:lpstr>Cambria Math</vt:lpstr>
      <vt:lpstr>Times New Roman</vt:lpstr>
      <vt:lpstr>Office 主题​​</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shuo</dc:creator>
  <cp:lastModifiedBy>wang shuo</cp:lastModifiedBy>
  <cp:revision>1530</cp:revision>
  <dcterms:created xsi:type="dcterms:W3CDTF">2019-09-24T13:17:14Z</dcterms:created>
  <dcterms:modified xsi:type="dcterms:W3CDTF">2020-04-25T04:13:04Z</dcterms:modified>
</cp:coreProperties>
</file>