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7" r:id="rId2"/>
    <p:sldId id="361" r:id="rId3"/>
    <p:sldId id="326" r:id="rId4"/>
    <p:sldId id="362" r:id="rId5"/>
    <p:sldId id="363" r:id="rId6"/>
    <p:sldId id="364" r:id="rId7"/>
    <p:sldId id="365" r:id="rId8"/>
    <p:sldId id="366" r:id="rId9"/>
    <p:sldId id="385" r:id="rId10"/>
    <p:sldId id="439" r:id="rId11"/>
    <p:sldId id="440" r:id="rId12"/>
    <p:sldId id="447" r:id="rId13"/>
    <p:sldId id="448" r:id="rId14"/>
    <p:sldId id="450" r:id="rId15"/>
    <p:sldId id="424" r:id="rId16"/>
    <p:sldId id="413" r:id="rId17"/>
    <p:sldId id="446" r:id="rId18"/>
    <p:sldId id="445" r:id="rId19"/>
    <p:sldId id="396" r:id="rId20"/>
    <p:sldId id="397" r:id="rId21"/>
    <p:sldId id="392" r:id="rId22"/>
    <p:sldId id="433" r:id="rId23"/>
    <p:sldId id="441" r:id="rId24"/>
    <p:sldId id="432" r:id="rId25"/>
    <p:sldId id="442" r:id="rId26"/>
    <p:sldId id="443" r:id="rId27"/>
    <p:sldId id="444" r:id="rId28"/>
    <p:sldId id="449" r:id="rId29"/>
    <p:sldId id="434" r:id="rId30"/>
    <p:sldId id="380"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ng shuo" initials="ws" lastIdx="1" clrIdx="0">
    <p:extLst>
      <p:ext uri="{19B8F6BF-5375-455C-9EA6-DF929625EA0E}">
        <p15:presenceInfo xmlns:p15="http://schemas.microsoft.com/office/powerpoint/2012/main" userId="cb2e7392403e61a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61" autoAdjust="0"/>
    <p:restoredTop sz="82412" autoAdjust="0"/>
  </p:normalViewPr>
  <p:slideViewPr>
    <p:cSldViewPr snapToGrid="0">
      <p:cViewPr varScale="1">
        <p:scale>
          <a:sx n="71" d="100"/>
          <a:sy n="71" d="100"/>
        </p:scale>
        <p:origin x="1637" y="48"/>
      </p:cViewPr>
      <p:guideLst/>
    </p:cSldViewPr>
  </p:slideViewPr>
  <p:outlineViewPr>
    <p:cViewPr>
      <p:scale>
        <a:sx n="33" d="100"/>
        <a:sy n="33" d="100"/>
      </p:scale>
      <p:origin x="0" y="-176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FD0D77-E70A-462F-9A7B-EC99CFA160F7}" type="datetimeFigureOut">
              <a:rPr lang="zh-CN" altLang="en-US" smtClean="0"/>
              <a:t>2020/3/28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B3F993-C409-4BF7-BDA5-15807D7300BA}" type="slidenum">
              <a:rPr lang="zh-CN" altLang="en-US" smtClean="0"/>
              <a:t>‹#›</a:t>
            </a:fld>
            <a:endParaRPr lang="zh-CN" altLang="en-US"/>
          </a:p>
        </p:txBody>
      </p:sp>
    </p:spTree>
    <p:extLst>
      <p:ext uri="{BB962C8B-B14F-4D97-AF65-F5344CB8AC3E}">
        <p14:creationId xmlns:p14="http://schemas.microsoft.com/office/powerpoint/2010/main" val="2345802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A7B3F993-C409-4BF7-BDA5-15807D7300BA}" type="slidenum">
              <a:rPr lang="zh-CN" altLang="en-US" smtClean="0"/>
              <a:t>3</a:t>
            </a:fld>
            <a:endParaRPr lang="zh-CN" altLang="en-US"/>
          </a:p>
        </p:txBody>
      </p:sp>
    </p:spTree>
    <p:extLst>
      <p:ext uri="{BB962C8B-B14F-4D97-AF65-F5344CB8AC3E}">
        <p14:creationId xmlns:p14="http://schemas.microsoft.com/office/powerpoint/2010/main" val="1132503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12</a:t>
            </a:fld>
            <a:endParaRPr lang="zh-CN" altLang="en-US"/>
          </a:p>
        </p:txBody>
      </p:sp>
    </p:spTree>
    <p:extLst>
      <p:ext uri="{BB962C8B-B14F-4D97-AF65-F5344CB8AC3E}">
        <p14:creationId xmlns:p14="http://schemas.microsoft.com/office/powerpoint/2010/main" val="14917134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13</a:t>
            </a:fld>
            <a:endParaRPr lang="zh-CN" altLang="en-US"/>
          </a:p>
        </p:txBody>
      </p:sp>
    </p:spTree>
    <p:extLst>
      <p:ext uri="{BB962C8B-B14F-4D97-AF65-F5344CB8AC3E}">
        <p14:creationId xmlns:p14="http://schemas.microsoft.com/office/powerpoint/2010/main" val="1466914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14</a:t>
            </a:fld>
            <a:endParaRPr lang="zh-CN" altLang="en-US"/>
          </a:p>
        </p:txBody>
      </p:sp>
    </p:spTree>
    <p:extLst>
      <p:ext uri="{BB962C8B-B14F-4D97-AF65-F5344CB8AC3E}">
        <p14:creationId xmlns:p14="http://schemas.microsoft.com/office/powerpoint/2010/main" val="24840481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15</a:t>
            </a:fld>
            <a:endParaRPr lang="zh-CN" altLang="en-US"/>
          </a:p>
        </p:txBody>
      </p:sp>
    </p:spTree>
    <p:extLst>
      <p:ext uri="{BB962C8B-B14F-4D97-AF65-F5344CB8AC3E}">
        <p14:creationId xmlns:p14="http://schemas.microsoft.com/office/powerpoint/2010/main" val="29966225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16</a:t>
            </a:fld>
            <a:endParaRPr lang="zh-CN" altLang="en-US"/>
          </a:p>
        </p:txBody>
      </p:sp>
    </p:spTree>
    <p:extLst>
      <p:ext uri="{BB962C8B-B14F-4D97-AF65-F5344CB8AC3E}">
        <p14:creationId xmlns:p14="http://schemas.microsoft.com/office/powerpoint/2010/main" val="27842278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17</a:t>
            </a:fld>
            <a:endParaRPr lang="zh-CN" altLang="en-US"/>
          </a:p>
        </p:txBody>
      </p:sp>
    </p:spTree>
    <p:extLst>
      <p:ext uri="{BB962C8B-B14F-4D97-AF65-F5344CB8AC3E}">
        <p14:creationId xmlns:p14="http://schemas.microsoft.com/office/powerpoint/2010/main" val="2883677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18</a:t>
            </a:fld>
            <a:endParaRPr lang="zh-CN" altLang="en-US"/>
          </a:p>
        </p:txBody>
      </p:sp>
    </p:spTree>
    <p:extLst>
      <p:ext uri="{BB962C8B-B14F-4D97-AF65-F5344CB8AC3E}">
        <p14:creationId xmlns:p14="http://schemas.microsoft.com/office/powerpoint/2010/main" val="33679396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19</a:t>
            </a:fld>
            <a:endParaRPr lang="zh-CN" altLang="en-US"/>
          </a:p>
        </p:txBody>
      </p:sp>
    </p:spTree>
    <p:extLst>
      <p:ext uri="{BB962C8B-B14F-4D97-AF65-F5344CB8AC3E}">
        <p14:creationId xmlns:p14="http://schemas.microsoft.com/office/powerpoint/2010/main" val="1069566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20</a:t>
            </a:fld>
            <a:endParaRPr lang="zh-CN" altLang="en-US"/>
          </a:p>
        </p:txBody>
      </p:sp>
    </p:spTree>
    <p:extLst>
      <p:ext uri="{BB962C8B-B14F-4D97-AF65-F5344CB8AC3E}">
        <p14:creationId xmlns:p14="http://schemas.microsoft.com/office/powerpoint/2010/main" val="18606575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21</a:t>
            </a:fld>
            <a:endParaRPr lang="zh-CN" altLang="en-US"/>
          </a:p>
        </p:txBody>
      </p:sp>
    </p:spTree>
    <p:extLst>
      <p:ext uri="{BB962C8B-B14F-4D97-AF65-F5344CB8AC3E}">
        <p14:creationId xmlns:p14="http://schemas.microsoft.com/office/powerpoint/2010/main" val="291760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4</a:t>
            </a:fld>
            <a:endParaRPr lang="zh-CN" altLang="en-US"/>
          </a:p>
        </p:txBody>
      </p:sp>
    </p:spTree>
    <p:extLst>
      <p:ext uri="{BB962C8B-B14F-4D97-AF65-F5344CB8AC3E}">
        <p14:creationId xmlns:p14="http://schemas.microsoft.com/office/powerpoint/2010/main" val="23181264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22</a:t>
            </a:fld>
            <a:endParaRPr lang="zh-CN" altLang="en-US"/>
          </a:p>
        </p:txBody>
      </p:sp>
    </p:spTree>
    <p:extLst>
      <p:ext uri="{BB962C8B-B14F-4D97-AF65-F5344CB8AC3E}">
        <p14:creationId xmlns:p14="http://schemas.microsoft.com/office/powerpoint/2010/main" val="41022350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23</a:t>
            </a:fld>
            <a:endParaRPr lang="zh-CN" altLang="en-US"/>
          </a:p>
        </p:txBody>
      </p:sp>
    </p:spTree>
    <p:extLst>
      <p:ext uri="{BB962C8B-B14F-4D97-AF65-F5344CB8AC3E}">
        <p14:creationId xmlns:p14="http://schemas.microsoft.com/office/powerpoint/2010/main" val="6461277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24</a:t>
            </a:fld>
            <a:endParaRPr lang="zh-CN" altLang="en-US"/>
          </a:p>
        </p:txBody>
      </p:sp>
    </p:spTree>
    <p:extLst>
      <p:ext uri="{BB962C8B-B14F-4D97-AF65-F5344CB8AC3E}">
        <p14:creationId xmlns:p14="http://schemas.microsoft.com/office/powerpoint/2010/main" val="26858935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25</a:t>
            </a:fld>
            <a:endParaRPr lang="zh-CN" altLang="en-US"/>
          </a:p>
        </p:txBody>
      </p:sp>
    </p:spTree>
    <p:extLst>
      <p:ext uri="{BB962C8B-B14F-4D97-AF65-F5344CB8AC3E}">
        <p14:creationId xmlns:p14="http://schemas.microsoft.com/office/powerpoint/2010/main" val="18111824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26</a:t>
            </a:fld>
            <a:endParaRPr lang="zh-CN" altLang="en-US"/>
          </a:p>
        </p:txBody>
      </p:sp>
    </p:spTree>
    <p:extLst>
      <p:ext uri="{BB962C8B-B14F-4D97-AF65-F5344CB8AC3E}">
        <p14:creationId xmlns:p14="http://schemas.microsoft.com/office/powerpoint/2010/main" val="27422618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27</a:t>
            </a:fld>
            <a:endParaRPr lang="zh-CN" altLang="en-US"/>
          </a:p>
        </p:txBody>
      </p:sp>
    </p:spTree>
    <p:extLst>
      <p:ext uri="{BB962C8B-B14F-4D97-AF65-F5344CB8AC3E}">
        <p14:creationId xmlns:p14="http://schemas.microsoft.com/office/powerpoint/2010/main" val="16485607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28</a:t>
            </a:fld>
            <a:endParaRPr lang="zh-CN" altLang="en-US"/>
          </a:p>
        </p:txBody>
      </p:sp>
    </p:spTree>
    <p:extLst>
      <p:ext uri="{BB962C8B-B14F-4D97-AF65-F5344CB8AC3E}">
        <p14:creationId xmlns:p14="http://schemas.microsoft.com/office/powerpoint/2010/main" val="18089505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29</a:t>
            </a:fld>
            <a:endParaRPr lang="zh-CN" altLang="en-US"/>
          </a:p>
        </p:txBody>
      </p:sp>
    </p:spTree>
    <p:extLst>
      <p:ext uri="{BB962C8B-B14F-4D97-AF65-F5344CB8AC3E}">
        <p14:creationId xmlns:p14="http://schemas.microsoft.com/office/powerpoint/2010/main" val="498467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A7B3F993-C409-4BF7-BDA5-15807D7300BA}" type="slidenum">
              <a:rPr lang="zh-CN" altLang="en-US" smtClean="0"/>
              <a:t>30</a:t>
            </a:fld>
            <a:endParaRPr lang="zh-CN" altLang="en-US"/>
          </a:p>
        </p:txBody>
      </p:sp>
    </p:spTree>
    <p:extLst>
      <p:ext uri="{BB962C8B-B14F-4D97-AF65-F5344CB8AC3E}">
        <p14:creationId xmlns:p14="http://schemas.microsoft.com/office/powerpoint/2010/main" val="1070334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5</a:t>
            </a:fld>
            <a:endParaRPr lang="zh-CN" altLang="en-US"/>
          </a:p>
        </p:txBody>
      </p:sp>
    </p:spTree>
    <p:extLst>
      <p:ext uri="{BB962C8B-B14F-4D97-AF65-F5344CB8AC3E}">
        <p14:creationId xmlns:p14="http://schemas.microsoft.com/office/powerpoint/2010/main" val="438724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6</a:t>
            </a:fld>
            <a:endParaRPr lang="zh-CN" altLang="en-US"/>
          </a:p>
        </p:txBody>
      </p:sp>
    </p:spTree>
    <p:extLst>
      <p:ext uri="{BB962C8B-B14F-4D97-AF65-F5344CB8AC3E}">
        <p14:creationId xmlns:p14="http://schemas.microsoft.com/office/powerpoint/2010/main" val="1084320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7</a:t>
            </a:fld>
            <a:endParaRPr lang="zh-CN" altLang="en-US"/>
          </a:p>
        </p:txBody>
      </p:sp>
    </p:spTree>
    <p:extLst>
      <p:ext uri="{BB962C8B-B14F-4D97-AF65-F5344CB8AC3E}">
        <p14:creationId xmlns:p14="http://schemas.microsoft.com/office/powerpoint/2010/main" val="267661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8</a:t>
            </a:fld>
            <a:endParaRPr lang="zh-CN" altLang="en-US"/>
          </a:p>
        </p:txBody>
      </p:sp>
    </p:spTree>
    <p:extLst>
      <p:ext uri="{BB962C8B-B14F-4D97-AF65-F5344CB8AC3E}">
        <p14:creationId xmlns:p14="http://schemas.microsoft.com/office/powerpoint/2010/main" val="16160994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9</a:t>
            </a:fld>
            <a:endParaRPr lang="zh-CN" altLang="en-US"/>
          </a:p>
        </p:txBody>
      </p:sp>
    </p:spTree>
    <p:extLst>
      <p:ext uri="{BB962C8B-B14F-4D97-AF65-F5344CB8AC3E}">
        <p14:creationId xmlns:p14="http://schemas.microsoft.com/office/powerpoint/2010/main" val="13059172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10</a:t>
            </a:fld>
            <a:endParaRPr lang="zh-CN" altLang="en-US"/>
          </a:p>
        </p:txBody>
      </p:sp>
    </p:spTree>
    <p:extLst>
      <p:ext uri="{BB962C8B-B14F-4D97-AF65-F5344CB8AC3E}">
        <p14:creationId xmlns:p14="http://schemas.microsoft.com/office/powerpoint/2010/main" val="3477234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11</a:t>
            </a:fld>
            <a:endParaRPr lang="zh-CN" altLang="en-US"/>
          </a:p>
        </p:txBody>
      </p:sp>
    </p:spTree>
    <p:extLst>
      <p:ext uri="{BB962C8B-B14F-4D97-AF65-F5344CB8AC3E}">
        <p14:creationId xmlns:p14="http://schemas.microsoft.com/office/powerpoint/2010/main" val="2766213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5311F4C-02D7-43D9-A73C-BD96466D3408}" type="datetime1">
              <a:rPr lang="zh-CN" altLang="en-US" smtClean="0"/>
              <a:t>2020/3/28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1478670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AA11D43-DE38-451A-BC34-6205467CBCDD}" type="datetime1">
              <a:rPr lang="zh-CN" altLang="en-US" smtClean="0"/>
              <a:t>2020/3/28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3316392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D293412-7961-4198-99D6-0509566E8CF3}" type="datetime1">
              <a:rPr lang="zh-CN" altLang="en-US" smtClean="0"/>
              <a:t>2020/3/28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437102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2228CA5-696D-4CB3-8923-6E0B31A6AEF9}" type="datetime1">
              <a:rPr lang="zh-CN" altLang="en-US" smtClean="0"/>
              <a:t>2020/3/28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2084768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891226E-C2EC-4A3E-9AA1-AAF8A003E688}" type="datetime1">
              <a:rPr lang="zh-CN" altLang="en-US" smtClean="0"/>
              <a:t>2020/3/28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1294979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15008EA-F5CF-447C-84E5-F5C4C7A82E18}" type="datetime1">
              <a:rPr lang="zh-CN" altLang="en-US" smtClean="0"/>
              <a:t>2020/3/28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460362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2E1B1A-4C0C-4C11-99E8-F2987208FC67}" type="datetime1">
              <a:rPr lang="zh-CN" altLang="en-US" smtClean="0"/>
              <a:t>2020/3/28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2487590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CF433BD-782D-4234-AB15-F713C3408D81}" type="datetime1">
              <a:rPr lang="zh-CN" altLang="en-US" smtClean="0"/>
              <a:t>2020/3/28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2706571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126C7B-FFBE-45B3-BE14-884EB1D470AF}" type="datetime1">
              <a:rPr lang="zh-CN" altLang="en-US" smtClean="0"/>
              <a:t>2020/3/28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2497311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CB90E8A-910C-402C-A1CF-9F0409DA14DA}" type="datetime1">
              <a:rPr lang="zh-CN" altLang="en-US" smtClean="0"/>
              <a:t>2020/3/28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1873161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FE79D00-1628-4A52-AFCB-2CA4C3810406}" type="datetime1">
              <a:rPr lang="zh-CN" altLang="en-US" smtClean="0"/>
              <a:t>2020/3/28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1562961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D2AFFB-3DF3-4105-97F3-8F0D4949662D}" type="datetime1">
              <a:rPr lang="zh-CN" altLang="en-US" smtClean="0"/>
              <a:t>2020/3/28</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23743464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10.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6A3B615-0A47-421E-BEB7-A91D24DF5C1A}"/>
              </a:ext>
            </a:extLst>
          </p:cNvPr>
          <p:cNvSpPr/>
          <p:nvPr/>
        </p:nvSpPr>
        <p:spPr>
          <a:xfrm>
            <a:off x="1405890" y="1304518"/>
            <a:ext cx="7109460" cy="1077218"/>
          </a:xfrm>
          <a:prstGeom prst="rect">
            <a:avLst/>
          </a:prstGeom>
        </p:spPr>
        <p:txBody>
          <a:bodyPr wrap="square">
            <a:spAutoFit/>
          </a:bodyPr>
          <a:lstStyle/>
          <a:p>
            <a:r>
              <a:rPr lang="en-US" altLang="zh-CN" sz="3200" dirty="0">
                <a:latin typeface="Times New Roman" panose="02020603050405020304" pitchFamily="18" charset="0"/>
                <a:cs typeface="Times New Roman" panose="02020603050405020304" pitchFamily="18" charset="0"/>
              </a:rPr>
              <a:t>Q-theory, mispricing, and profitability premium: Evidence from China</a:t>
            </a:r>
            <a:endParaRPr lang="zh-CN" altLang="en-US" sz="3200" dirty="0"/>
          </a:p>
        </p:txBody>
      </p:sp>
      <p:sp>
        <p:nvSpPr>
          <p:cNvPr id="5" name="日期占位符 4">
            <a:extLst>
              <a:ext uri="{FF2B5EF4-FFF2-40B4-BE49-F238E27FC236}">
                <a16:creationId xmlns:a16="http://schemas.microsoft.com/office/drawing/2014/main" id="{D0D7438D-F422-459D-84CA-97AD3928FCCC}"/>
              </a:ext>
            </a:extLst>
          </p:cNvPr>
          <p:cNvSpPr>
            <a:spLocks noGrp="1"/>
          </p:cNvSpPr>
          <p:nvPr>
            <p:ph type="dt" sz="half" idx="10"/>
          </p:nvPr>
        </p:nvSpPr>
        <p:spPr/>
        <p:txBody>
          <a:bodyPr/>
          <a:lstStyle/>
          <a:p>
            <a:fld id="{9D101F3E-2F1A-4601-A670-4982C255AB3A}" type="datetime1">
              <a:rPr lang="zh-CN" altLang="en-US" smtClean="0"/>
              <a:t>2020/3/28</a:t>
            </a:fld>
            <a:endParaRPr lang="zh-CN" altLang="en-US"/>
          </a:p>
        </p:txBody>
      </p:sp>
      <p:sp>
        <p:nvSpPr>
          <p:cNvPr id="6" name="灯片编号占位符 5">
            <a:extLst>
              <a:ext uri="{FF2B5EF4-FFF2-40B4-BE49-F238E27FC236}">
                <a16:creationId xmlns:a16="http://schemas.microsoft.com/office/drawing/2014/main" id="{4D0B2B4B-A03B-4B75-9F48-AEECC7629431}"/>
              </a:ext>
            </a:extLst>
          </p:cNvPr>
          <p:cNvSpPr>
            <a:spLocks noGrp="1"/>
          </p:cNvSpPr>
          <p:nvPr>
            <p:ph type="sldNum" sz="quarter" idx="12"/>
          </p:nvPr>
        </p:nvSpPr>
        <p:spPr/>
        <p:txBody>
          <a:bodyPr/>
          <a:lstStyle/>
          <a:p>
            <a:fld id="{56682430-6088-448C-9E69-CB0F29779420}" type="slidenum">
              <a:rPr lang="zh-CN" altLang="en-US" smtClean="0"/>
              <a:t>1</a:t>
            </a:fld>
            <a:endParaRPr lang="zh-CN" altLang="en-US"/>
          </a:p>
        </p:txBody>
      </p:sp>
      <p:sp>
        <p:nvSpPr>
          <p:cNvPr id="4" name="矩形 3">
            <a:extLst>
              <a:ext uri="{FF2B5EF4-FFF2-40B4-BE49-F238E27FC236}">
                <a16:creationId xmlns:a16="http://schemas.microsoft.com/office/drawing/2014/main" id="{62AD8111-7D9D-40CD-8493-A2E34837A4AD}"/>
              </a:ext>
            </a:extLst>
          </p:cNvPr>
          <p:cNvSpPr/>
          <p:nvPr/>
        </p:nvSpPr>
        <p:spPr>
          <a:xfrm>
            <a:off x="628650" y="2921168"/>
            <a:ext cx="7603671" cy="1015663"/>
          </a:xfrm>
          <a:prstGeom prst="rect">
            <a:avLst/>
          </a:prstGeom>
        </p:spPr>
        <p:txBody>
          <a:bodyPr wrap="square">
            <a:spAutoFit/>
          </a:bodyPr>
          <a:lstStyle/>
          <a:p>
            <a:pPr algn="ctr"/>
            <a:r>
              <a:rPr lang="pt-BR" altLang="zh-CN" sz="2000" dirty="0">
                <a:latin typeface="Times New Roman" panose="02020603050405020304" pitchFamily="18" charset="0"/>
                <a:ea typeface="宋体" panose="02010600030101010101" pitchFamily="2" charset="-122"/>
                <a:cs typeface="Times New Roman" panose="02020603050405020304" pitchFamily="18" charset="0"/>
              </a:rPr>
              <a:t>Fuwei Jiang , Xinlin Qi, Guohao Tang</a:t>
            </a:r>
          </a:p>
          <a:p>
            <a:pPr algn="ct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Journal of Banking and Finance</a:t>
            </a:r>
          </a:p>
          <a:p>
            <a:pPr algn="ct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2017  10</a:t>
            </a:r>
          </a:p>
        </p:txBody>
      </p:sp>
      <p:sp>
        <p:nvSpPr>
          <p:cNvPr id="7" name="矩形 6">
            <a:extLst>
              <a:ext uri="{FF2B5EF4-FFF2-40B4-BE49-F238E27FC236}">
                <a16:creationId xmlns:a16="http://schemas.microsoft.com/office/drawing/2014/main" id="{73E6ABC2-B37E-47C7-BD97-6E161FC8AC59}"/>
              </a:ext>
            </a:extLst>
          </p:cNvPr>
          <p:cNvSpPr/>
          <p:nvPr/>
        </p:nvSpPr>
        <p:spPr>
          <a:xfrm>
            <a:off x="3811078" y="6156296"/>
            <a:ext cx="1766771" cy="400110"/>
          </a:xfrm>
          <a:prstGeom prst="rect">
            <a:avLst/>
          </a:prstGeom>
        </p:spPr>
        <p:txBody>
          <a:bodyPr wrap="square">
            <a:spAutoFit/>
          </a:bodyPr>
          <a:lstStyle/>
          <a:p>
            <a:r>
              <a:rPr lang="zh-CN" altLang="en-US" sz="2000" dirty="0">
                <a:latin typeface="汉仪中楷简" panose="02010604000101010101" pitchFamily="2" charset="-122"/>
                <a:ea typeface="汉仪中楷简" panose="02010604000101010101" pitchFamily="2" charset="-122"/>
                <a:cs typeface="Times New Roman" panose="02020603050405020304" pitchFamily="18" charset="0"/>
              </a:rPr>
              <a:t>王念硕</a:t>
            </a:r>
          </a:p>
        </p:txBody>
      </p:sp>
    </p:spTree>
    <p:extLst>
      <p:ext uri="{BB962C8B-B14F-4D97-AF65-F5344CB8AC3E}">
        <p14:creationId xmlns:p14="http://schemas.microsoft.com/office/powerpoint/2010/main" val="4088194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2020/3/28</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10</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2"/>
            <a:ext cx="7886700" cy="6341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sym typeface="+mn-lt"/>
              </a:rPr>
              <a:t>Research design</a:t>
            </a: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 name="组合 7">
            <a:extLst>
              <a:ext uri="{FF2B5EF4-FFF2-40B4-BE49-F238E27FC236}">
                <a16:creationId xmlns:a16="http://schemas.microsoft.com/office/drawing/2014/main" id="{DC6BBEFC-E6A8-4F16-BF66-3330DE1E923B}"/>
              </a:ext>
            </a:extLst>
          </p:cNvPr>
          <p:cNvGrpSpPr/>
          <p:nvPr/>
        </p:nvGrpSpPr>
        <p:grpSpPr>
          <a:xfrm>
            <a:off x="539118" y="1274992"/>
            <a:ext cx="3815468" cy="469666"/>
            <a:chOff x="806824" y="2004533"/>
            <a:chExt cx="2982936" cy="469666"/>
          </a:xfrm>
        </p:grpSpPr>
        <p:sp>
          <p:nvSpPr>
            <p:cNvPr id="10" name="矩形 9">
              <a:extLst>
                <a:ext uri="{FF2B5EF4-FFF2-40B4-BE49-F238E27FC236}">
                  <a16:creationId xmlns:a16="http://schemas.microsoft.com/office/drawing/2014/main" id="{1A0BCBAC-7F04-44B1-89D0-26050B38E263}"/>
                </a:ext>
              </a:extLst>
            </p:cNvPr>
            <p:cNvSpPr/>
            <p:nvPr/>
          </p:nvSpPr>
          <p:spPr>
            <a:xfrm>
              <a:off x="806824" y="2033195"/>
              <a:ext cx="2982936" cy="4410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0C40D605-6934-46F8-89BF-28191B69A730}"/>
                </a:ext>
              </a:extLst>
            </p:cNvPr>
            <p:cNvSpPr txBox="1"/>
            <p:nvPr/>
          </p:nvSpPr>
          <p:spPr>
            <a:xfrm>
              <a:off x="806824" y="2004533"/>
              <a:ext cx="2982936" cy="400110"/>
            </a:xfrm>
            <a:prstGeom prst="rect">
              <a:avLst/>
            </a:prstGeom>
            <a:noFill/>
          </p:spPr>
          <p:txBody>
            <a:bodyPr wrap="none" rtlCol="0">
              <a:spAutoFit/>
            </a:bodyPr>
            <a:lstStyle/>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Q-theory and profitability premium</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5" name="矩形 4">
            <a:extLst>
              <a:ext uri="{FF2B5EF4-FFF2-40B4-BE49-F238E27FC236}">
                <a16:creationId xmlns:a16="http://schemas.microsoft.com/office/drawing/2014/main" id="{D3014532-42B7-4DB9-8CF5-2B0A31B40D63}"/>
              </a:ext>
            </a:extLst>
          </p:cNvPr>
          <p:cNvSpPr/>
          <p:nvPr/>
        </p:nvSpPr>
        <p:spPr>
          <a:xfrm>
            <a:off x="242047" y="2131262"/>
            <a:ext cx="8659906" cy="3416320"/>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The q-theory of investment with investment frictions implies that expected return or cost of capital is equal to the marginal profitability of investments divided by the marginal cost of investments.</a:t>
            </a:r>
          </a:p>
          <a:p>
            <a:r>
              <a:rPr lang="en-US" altLang="zh-CN" sz="2400" dirty="0">
                <a:latin typeface="Times New Roman" panose="02020603050405020304" pitchFamily="18" charset="0"/>
                <a:cs typeface="Times New Roman" panose="02020603050405020304" pitchFamily="18" charset="0"/>
              </a:rPr>
              <a:t>Therefore, with the same level of marginal cost of investment, stocks with high profitability should earn higher expected returns than stocks with low profitability. </a:t>
            </a:r>
          </a:p>
          <a:p>
            <a:r>
              <a:rPr lang="en-US" altLang="zh-CN" sz="2400" dirty="0">
                <a:latin typeface="Times New Roman" panose="02020603050405020304" pitchFamily="18" charset="0"/>
                <a:cs typeface="Times New Roman" panose="02020603050405020304" pitchFamily="18" charset="0"/>
              </a:rPr>
              <a:t>Moreover, after controlling for the positive investment rate, expected returns vary positively with profitability and low investment frictions will strengthen the profitability effect.</a:t>
            </a:r>
          </a:p>
        </p:txBody>
      </p:sp>
    </p:spTree>
    <p:extLst>
      <p:ext uri="{BB962C8B-B14F-4D97-AF65-F5344CB8AC3E}">
        <p14:creationId xmlns:p14="http://schemas.microsoft.com/office/powerpoint/2010/main" val="1302232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2020/3/28</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11</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2"/>
            <a:ext cx="7886700" cy="6341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sym typeface="+mn-lt"/>
              </a:rPr>
              <a:t>Research design</a:t>
            </a: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 name="组合 7">
            <a:extLst>
              <a:ext uri="{FF2B5EF4-FFF2-40B4-BE49-F238E27FC236}">
                <a16:creationId xmlns:a16="http://schemas.microsoft.com/office/drawing/2014/main" id="{DC6BBEFC-E6A8-4F16-BF66-3330DE1E923B}"/>
              </a:ext>
            </a:extLst>
          </p:cNvPr>
          <p:cNvGrpSpPr/>
          <p:nvPr/>
        </p:nvGrpSpPr>
        <p:grpSpPr>
          <a:xfrm>
            <a:off x="539118" y="1303654"/>
            <a:ext cx="3815468" cy="441004"/>
            <a:chOff x="806824" y="2033195"/>
            <a:chExt cx="2982936" cy="441004"/>
          </a:xfrm>
        </p:grpSpPr>
        <p:sp>
          <p:nvSpPr>
            <p:cNvPr id="10" name="矩形 9">
              <a:extLst>
                <a:ext uri="{FF2B5EF4-FFF2-40B4-BE49-F238E27FC236}">
                  <a16:creationId xmlns:a16="http://schemas.microsoft.com/office/drawing/2014/main" id="{1A0BCBAC-7F04-44B1-89D0-26050B38E263}"/>
                </a:ext>
              </a:extLst>
            </p:cNvPr>
            <p:cNvSpPr/>
            <p:nvPr/>
          </p:nvSpPr>
          <p:spPr>
            <a:xfrm>
              <a:off x="806824" y="2033195"/>
              <a:ext cx="2982936" cy="4410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0C40D605-6934-46F8-89BF-28191B69A730}"/>
                </a:ext>
              </a:extLst>
            </p:cNvPr>
            <p:cNvSpPr txBox="1"/>
            <p:nvPr/>
          </p:nvSpPr>
          <p:spPr>
            <a:xfrm>
              <a:off x="806824" y="2074089"/>
              <a:ext cx="2982936" cy="400110"/>
            </a:xfrm>
            <a:prstGeom prst="rect">
              <a:avLst/>
            </a:prstGeom>
            <a:noFill/>
          </p:spPr>
          <p:txBody>
            <a:bodyPr wrap="none" rtlCol="0">
              <a:spAutoFit/>
            </a:bodyPr>
            <a:lstStyle/>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Q-theory and profitability premium</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grpSp>
      <p:pic>
        <p:nvPicPr>
          <p:cNvPr id="14" name="图片 13">
            <a:extLst>
              <a:ext uri="{FF2B5EF4-FFF2-40B4-BE49-F238E27FC236}">
                <a16:creationId xmlns:a16="http://schemas.microsoft.com/office/drawing/2014/main" id="{349E0795-8BF5-46F1-9B70-78D7149EEDBD}"/>
              </a:ext>
            </a:extLst>
          </p:cNvPr>
          <p:cNvPicPr>
            <a:picLocks noChangeAspect="1"/>
          </p:cNvPicPr>
          <p:nvPr/>
        </p:nvPicPr>
        <p:blipFill rotWithShape="1">
          <a:blip r:embed="rId3"/>
          <a:srcRect t="1" b="13494"/>
          <a:stretch/>
        </p:blipFill>
        <p:spPr>
          <a:xfrm>
            <a:off x="806455" y="3730872"/>
            <a:ext cx="2424907" cy="346114"/>
          </a:xfrm>
          <a:prstGeom prst="rect">
            <a:avLst/>
          </a:prstGeom>
        </p:spPr>
      </p:pic>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7809B1AD-EDCA-4959-87D9-62837C35F3A9}"/>
                  </a:ext>
                </a:extLst>
              </p:cNvPr>
              <p:cNvSpPr txBox="1"/>
              <p:nvPr/>
            </p:nvSpPr>
            <p:spPr>
              <a:xfrm>
                <a:off x="258185" y="2201961"/>
                <a:ext cx="8593714" cy="707886"/>
              </a:xfrm>
              <a:prstGeom prst="rect">
                <a:avLst/>
              </a:prstGeom>
              <a:noFill/>
            </p:spPr>
            <p:txBody>
              <a:bodyPr wrap="square" rtlCol="0">
                <a:spAutoFit/>
              </a:bodyPr>
              <a:lstStyle/>
              <a:p>
                <a14:m>
                  <m:oMath xmlns:m="http://schemas.openxmlformats.org/officeDocument/2006/math">
                    <m:sSub>
                      <m:sSubPr>
                        <m:ctrlPr>
                          <a:rPr lang="zh-CN" altLang="zh-CN" sz="2000" i="1" smtClean="0">
                            <a:latin typeface="Cambria Math" panose="02040503050406030204" pitchFamily="18" charset="0"/>
                          </a:rPr>
                        </m:ctrlPr>
                      </m:sSubPr>
                      <m:e>
                        <m:r>
                          <m:rPr>
                            <m:sty m:val="p"/>
                          </m:rPr>
                          <a:rPr lang="en-US" altLang="zh-CN" sz="2000">
                            <a:latin typeface="Cambria Math" panose="02040503050406030204" pitchFamily="18" charset="0"/>
                          </a:rPr>
                          <m:t>Π</m:t>
                        </m:r>
                      </m:e>
                      <m:sub>
                        <m:r>
                          <a:rPr lang="en-US" altLang="zh-CN" sz="2000" i="1">
                            <a:latin typeface="Cambria Math" panose="02040503050406030204" pitchFamily="18" charset="0"/>
                          </a:rPr>
                          <m:t>𝑖𝑡</m:t>
                        </m:r>
                      </m:sub>
                    </m:sSub>
                    <m:r>
                      <a:rPr lang="en-US" altLang="zh-CN" sz="2000" b="0" i="1" smtClean="0">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i="1">
                            <a:latin typeface="Cambria Math" panose="02040503050406030204" pitchFamily="18" charset="0"/>
                          </a:rPr>
                          <m:t>𝑖𝑡</m:t>
                        </m:r>
                      </m:sub>
                    </m:sSub>
                    <m:r>
                      <a:rPr lang="zh-CN" altLang="en-US" sz="2000" i="1">
                        <a:latin typeface="Cambria Math" panose="02040503050406030204" pitchFamily="18" charset="0"/>
                      </a:rPr>
                      <m:t>）</m:t>
                    </m:r>
                  </m:oMath>
                </a14:m>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is firm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’s operating profit function, which is constant returns to scale.</a:t>
                </a:r>
              </a:p>
              <a:p>
                <a14:m>
                  <m:oMath xmlns:m="http://schemas.openxmlformats.org/officeDocument/2006/math">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𝐴</m:t>
                        </m:r>
                      </m:e>
                      <m:sub>
                        <m:r>
                          <a:rPr lang="zh-CN" altLang="en-US" sz="2000" i="1">
                            <a:latin typeface="Cambria Math" panose="02040503050406030204" pitchFamily="18" charset="0"/>
                          </a:rPr>
                          <m:t>𝑖𝑡</m:t>
                        </m:r>
                      </m:sub>
                    </m:sSub>
                  </m:oMath>
                </a14:m>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is firm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’s assets in period t.</a:t>
                </a:r>
                <a:endParaRPr lang="zh-CN" altLang="en-US" sz="2000" dirty="0"/>
              </a:p>
            </p:txBody>
          </p:sp>
        </mc:Choice>
        <mc:Fallback xmlns="">
          <p:sp>
            <p:nvSpPr>
              <p:cNvPr id="15" name="文本框 14">
                <a:extLst>
                  <a:ext uri="{FF2B5EF4-FFF2-40B4-BE49-F238E27FC236}">
                    <a16:creationId xmlns:a16="http://schemas.microsoft.com/office/drawing/2014/main" id="{7809B1AD-EDCA-4959-87D9-62837C35F3A9}"/>
                  </a:ext>
                </a:extLst>
              </p:cNvPr>
              <p:cNvSpPr txBox="1">
                <a:spLocks noRot="1" noChangeAspect="1" noMove="1" noResize="1" noEditPoints="1" noAdjustHandles="1" noChangeArrowheads="1" noChangeShapeType="1" noTextEdit="1"/>
              </p:cNvSpPr>
              <p:nvPr/>
            </p:nvSpPr>
            <p:spPr>
              <a:xfrm>
                <a:off x="258185" y="2201961"/>
                <a:ext cx="8593714" cy="707886"/>
              </a:xfrm>
              <a:prstGeom prst="rect">
                <a:avLst/>
              </a:prstGeom>
              <a:blipFill>
                <a:blip r:embed="rId4"/>
                <a:stretch>
                  <a:fillRect t="-4310" b="-13793"/>
                </a:stretch>
              </a:blipFill>
            </p:spPr>
            <p:txBody>
              <a:bodyPr/>
              <a:lstStyle/>
              <a:p>
                <a:r>
                  <a:rPr lang="zh-CN" altLang="en-US">
                    <a:noFill/>
                  </a:rPr>
                  <a:t> </a:t>
                </a:r>
              </a:p>
            </p:txBody>
          </p:sp>
        </mc:Fallback>
      </mc:AlternateContent>
      <p:sp>
        <p:nvSpPr>
          <p:cNvPr id="21" name="矩形 20">
            <a:extLst>
              <a:ext uri="{FF2B5EF4-FFF2-40B4-BE49-F238E27FC236}">
                <a16:creationId xmlns:a16="http://schemas.microsoft.com/office/drawing/2014/main" id="{523FB6B3-33AF-4B66-960B-34C0A4B1D159}"/>
              </a:ext>
            </a:extLst>
          </p:cNvPr>
          <p:cNvSpPr/>
          <p:nvPr/>
        </p:nvSpPr>
        <p:spPr>
          <a:xfrm>
            <a:off x="3348689" y="3761649"/>
            <a:ext cx="4030270" cy="400110"/>
          </a:xfrm>
          <a:prstGeom prst="rect">
            <a:avLst/>
          </a:prstGeom>
        </p:spPr>
        <p:txBody>
          <a:bodyPr wrap="none">
            <a:spAutoFit/>
          </a:bodyPr>
          <a:lstStyle/>
          <a:p>
            <a:pPr marL="228600" indent="266700" algn="just">
              <a:spcAft>
                <a:spcPts val="0"/>
              </a:spcAft>
            </a:pP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δ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is the rate of asset depreciation</a:t>
            </a:r>
            <a:endParaRPr lang="zh-CN"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5" name="图片 24">
            <a:extLst>
              <a:ext uri="{FF2B5EF4-FFF2-40B4-BE49-F238E27FC236}">
                <a16:creationId xmlns:a16="http://schemas.microsoft.com/office/drawing/2014/main" id="{6AF680DE-CF98-4431-802D-ECC6A381F8E6}"/>
              </a:ext>
            </a:extLst>
          </p:cNvPr>
          <p:cNvPicPr/>
          <p:nvPr/>
        </p:nvPicPr>
        <p:blipFill rotWithShape="1">
          <a:blip r:embed="rId5"/>
          <a:srcRect t="19417" b="11499"/>
          <a:stretch/>
        </p:blipFill>
        <p:spPr>
          <a:xfrm>
            <a:off x="776186" y="4626440"/>
            <a:ext cx="1966767" cy="365125"/>
          </a:xfrm>
          <a:prstGeom prst="rect">
            <a:avLst/>
          </a:prstGeom>
        </p:spPr>
      </p:pic>
      <mc:AlternateContent xmlns:mc="http://schemas.openxmlformats.org/markup-compatibility/2006" xmlns:a14="http://schemas.microsoft.com/office/drawing/2010/main">
        <mc:Choice Requires="a14">
          <p:sp>
            <p:nvSpPr>
              <p:cNvPr id="23" name="矩形 22">
                <a:extLst>
                  <a:ext uri="{FF2B5EF4-FFF2-40B4-BE49-F238E27FC236}">
                    <a16:creationId xmlns:a16="http://schemas.microsoft.com/office/drawing/2014/main" id="{110C1A4D-EDAA-4987-8BE5-F6180F714E15}"/>
                  </a:ext>
                </a:extLst>
              </p:cNvPr>
              <p:cNvSpPr/>
              <p:nvPr/>
            </p:nvSpPr>
            <p:spPr>
              <a:xfrm>
                <a:off x="3070005" y="4419192"/>
                <a:ext cx="5955661" cy="1323439"/>
              </a:xfrm>
              <a:prstGeom prst="rect">
                <a:avLst/>
              </a:prstGeom>
            </p:spPr>
            <p:txBody>
              <a:bodyPr wrap="square">
                <a:spAutoFit/>
              </a:bodyPr>
              <a:lstStyle/>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The cost function is increasing in </a:t>
                </a:r>
                <a14:m>
                  <m:oMath xmlns:m="http://schemas.openxmlformats.org/officeDocument/2006/math">
                    <m:sSub>
                      <m:sSubPr>
                        <m:ctrlPr>
                          <a:rPr lang="zh-CN"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a:latin typeface="Cambria Math" panose="02040503050406030204" pitchFamily="18" charset="0"/>
                            <a:ea typeface="宋体" panose="02010600030101010101" pitchFamily="2" charset="-122"/>
                            <a:cs typeface="Times New Roman" panose="02020603050405020304" pitchFamily="18" charset="0"/>
                          </a:rPr>
                          <m:t>𝐼</m:t>
                        </m:r>
                      </m:e>
                      <m:sub>
                        <m:r>
                          <a:rPr lang="en-US" altLang="zh-CN" sz="2000">
                            <a:latin typeface="Cambria Math" panose="02040503050406030204" pitchFamily="18" charset="0"/>
                            <a:ea typeface="宋体" panose="02010600030101010101" pitchFamily="2" charset="-122"/>
                            <a:cs typeface="Times New Roman" panose="02020603050405020304" pitchFamily="18" charset="0"/>
                          </a:rPr>
                          <m:t>𝑖𝑡</m:t>
                        </m:r>
                      </m:sub>
                    </m:sSub>
                  </m:oMath>
                </a14:m>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decreasing in </a:t>
                </a:r>
                <a14:m>
                  <m:oMath xmlns:m="http://schemas.openxmlformats.org/officeDocument/2006/math">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𝐴</m:t>
                        </m:r>
                      </m:e>
                      <m:sub>
                        <m:r>
                          <a:rPr lang="zh-CN" altLang="en-US" sz="2000" i="1">
                            <a:latin typeface="Cambria Math" panose="02040503050406030204" pitchFamily="18" charset="0"/>
                          </a:rPr>
                          <m:t>𝑖𝑡</m:t>
                        </m:r>
                      </m:sub>
                    </m:sSub>
                  </m:oMath>
                </a14:m>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and increasing in </a:t>
                </a:r>
                <a14:m>
                  <m:oMath xmlns:m="http://schemas.openxmlformats.org/officeDocument/2006/math">
                    <m:sSub>
                      <m:sSubPr>
                        <m:ctrlPr>
                          <a:rPr lang="zh-CN"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a:latin typeface="Cambria Math" panose="02040503050406030204" pitchFamily="18" charset="0"/>
                            <a:ea typeface="宋体" panose="02010600030101010101" pitchFamily="2" charset="-122"/>
                            <a:cs typeface="Times New Roman" panose="02020603050405020304" pitchFamily="18" charset="0"/>
                          </a:rPr>
                          <m:t>𝜆</m:t>
                        </m:r>
                      </m:e>
                      <m:sub>
                        <m:r>
                          <a:rPr lang="en-US" altLang="zh-CN" sz="2000">
                            <a:latin typeface="Cambria Math" panose="02040503050406030204" pitchFamily="18" charset="0"/>
                            <a:ea typeface="宋体" panose="02010600030101010101" pitchFamily="2" charset="-122"/>
                            <a:cs typeface="Times New Roman" panose="02020603050405020304" pitchFamily="18" charset="0"/>
                          </a:rPr>
                          <m:t>𝑖</m:t>
                        </m:r>
                      </m:sub>
                    </m:sSub>
                  </m:oMath>
                </a14:m>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Firms with lower </a:t>
                </a:r>
                <a14:m>
                  <m:oMath xmlns:m="http://schemas.openxmlformats.org/officeDocument/2006/math">
                    <m:sSub>
                      <m:sSubPr>
                        <m:ctrlPr>
                          <a:rPr lang="zh-CN"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a:latin typeface="Cambria Math" panose="02040503050406030204" pitchFamily="18" charset="0"/>
                            <a:ea typeface="宋体" panose="02010600030101010101" pitchFamily="2" charset="-122"/>
                            <a:cs typeface="Times New Roman" panose="02020603050405020304" pitchFamily="18" charset="0"/>
                          </a:rPr>
                          <m:t>𝜆</m:t>
                        </m:r>
                      </m:e>
                      <m:sub>
                        <m:r>
                          <a:rPr lang="en-US" altLang="zh-CN" sz="2000">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000" i="1">
                        <a:latin typeface="Cambria Math" panose="02040503050406030204" pitchFamily="18" charset="0"/>
                        <a:ea typeface="宋体" panose="02010600030101010101" pitchFamily="2" charset="-122"/>
                        <a:cs typeface="Times New Roman" panose="02020603050405020304" pitchFamily="18" charset="0"/>
                      </a:rPr>
                      <m:t> </m:t>
                    </m:r>
                  </m:oMath>
                </a14:m>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face less investment frictions than those with higher </a:t>
                </a:r>
                <a14:m>
                  <m:oMath xmlns:m="http://schemas.openxmlformats.org/officeDocument/2006/math">
                    <m:sSub>
                      <m:sSubPr>
                        <m:ctrlPr>
                          <a:rPr lang="zh-CN"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a:latin typeface="Cambria Math" panose="02040503050406030204" pitchFamily="18" charset="0"/>
                            <a:ea typeface="宋体" panose="02010600030101010101" pitchFamily="2" charset="-122"/>
                            <a:cs typeface="Times New Roman" panose="02020603050405020304" pitchFamily="18" charset="0"/>
                          </a:rPr>
                          <m:t>𝜆</m:t>
                        </m:r>
                      </m:e>
                      <m:sub>
                        <m:r>
                          <a:rPr lang="en-US" altLang="zh-CN" sz="2000">
                            <a:latin typeface="Cambria Math" panose="02040503050406030204" pitchFamily="18" charset="0"/>
                            <a:ea typeface="宋体" panose="02010600030101010101" pitchFamily="2" charset="-122"/>
                            <a:cs typeface="Times New Roman" panose="02020603050405020304" pitchFamily="18" charset="0"/>
                          </a:rPr>
                          <m:t>𝑖</m:t>
                        </m:r>
                      </m:sub>
                    </m:sSub>
                  </m:oMath>
                </a14:m>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23" name="矩形 22">
                <a:extLst>
                  <a:ext uri="{FF2B5EF4-FFF2-40B4-BE49-F238E27FC236}">
                    <a16:creationId xmlns:a16="http://schemas.microsoft.com/office/drawing/2014/main" id="{110C1A4D-EDAA-4987-8BE5-F6180F714E15}"/>
                  </a:ext>
                </a:extLst>
              </p:cNvPr>
              <p:cNvSpPr>
                <a:spLocks noRot="1" noChangeAspect="1" noMove="1" noResize="1" noEditPoints="1" noAdjustHandles="1" noChangeArrowheads="1" noChangeShapeType="1" noTextEdit="1"/>
              </p:cNvSpPr>
              <p:nvPr/>
            </p:nvSpPr>
            <p:spPr>
              <a:xfrm>
                <a:off x="3070005" y="4419192"/>
                <a:ext cx="5955661" cy="1323439"/>
              </a:xfrm>
              <a:prstGeom prst="rect">
                <a:avLst/>
              </a:prstGeom>
              <a:blipFill>
                <a:blip r:embed="rId6"/>
                <a:stretch>
                  <a:fillRect l="-1126" t="-2765" b="-737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27197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2020/3/28</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12</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2"/>
            <a:ext cx="7886700" cy="6341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sym typeface="+mn-lt"/>
              </a:rPr>
              <a:t>Research design</a:t>
            </a: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 name="组合 7">
            <a:extLst>
              <a:ext uri="{FF2B5EF4-FFF2-40B4-BE49-F238E27FC236}">
                <a16:creationId xmlns:a16="http://schemas.microsoft.com/office/drawing/2014/main" id="{DC6BBEFC-E6A8-4F16-BF66-3330DE1E923B}"/>
              </a:ext>
            </a:extLst>
          </p:cNvPr>
          <p:cNvGrpSpPr/>
          <p:nvPr/>
        </p:nvGrpSpPr>
        <p:grpSpPr>
          <a:xfrm>
            <a:off x="539118" y="1303654"/>
            <a:ext cx="3815468" cy="441004"/>
            <a:chOff x="806824" y="2033195"/>
            <a:chExt cx="2982936" cy="441004"/>
          </a:xfrm>
        </p:grpSpPr>
        <p:sp>
          <p:nvSpPr>
            <p:cNvPr id="10" name="矩形 9">
              <a:extLst>
                <a:ext uri="{FF2B5EF4-FFF2-40B4-BE49-F238E27FC236}">
                  <a16:creationId xmlns:a16="http://schemas.microsoft.com/office/drawing/2014/main" id="{1A0BCBAC-7F04-44B1-89D0-26050B38E263}"/>
                </a:ext>
              </a:extLst>
            </p:cNvPr>
            <p:cNvSpPr/>
            <p:nvPr/>
          </p:nvSpPr>
          <p:spPr>
            <a:xfrm>
              <a:off x="806824" y="2033195"/>
              <a:ext cx="2982936" cy="4410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0C40D605-6934-46F8-89BF-28191B69A730}"/>
                </a:ext>
              </a:extLst>
            </p:cNvPr>
            <p:cNvSpPr txBox="1"/>
            <p:nvPr/>
          </p:nvSpPr>
          <p:spPr>
            <a:xfrm>
              <a:off x="806824" y="2074089"/>
              <a:ext cx="2982936" cy="400110"/>
            </a:xfrm>
            <a:prstGeom prst="rect">
              <a:avLst/>
            </a:prstGeom>
            <a:noFill/>
          </p:spPr>
          <p:txBody>
            <a:bodyPr wrap="none" rtlCol="0">
              <a:spAutoFit/>
            </a:bodyPr>
            <a:lstStyle/>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Q-theory and profitability premium</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grpSp>
      <p:pic>
        <p:nvPicPr>
          <p:cNvPr id="5" name="图片 4">
            <a:extLst>
              <a:ext uri="{FF2B5EF4-FFF2-40B4-BE49-F238E27FC236}">
                <a16:creationId xmlns:a16="http://schemas.microsoft.com/office/drawing/2014/main" id="{6317BE27-0699-49C2-ABAC-14915C4D90FF}"/>
              </a:ext>
            </a:extLst>
          </p:cNvPr>
          <p:cNvPicPr>
            <a:picLocks noChangeAspect="1"/>
          </p:cNvPicPr>
          <p:nvPr/>
        </p:nvPicPr>
        <p:blipFill rotWithShape="1">
          <a:blip r:embed="rId3"/>
          <a:srcRect t="16981"/>
          <a:stretch/>
        </p:blipFill>
        <p:spPr>
          <a:xfrm>
            <a:off x="1159510" y="4842834"/>
            <a:ext cx="4489450" cy="670618"/>
          </a:xfrm>
          <a:prstGeom prst="rect">
            <a:avLst/>
          </a:prstGeom>
        </p:spPr>
      </p:pic>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2F4AA9B4-98B9-4423-B297-5F6C2A45BEF7}"/>
                  </a:ext>
                </a:extLst>
              </p:cNvPr>
              <p:cNvSpPr/>
              <p:nvPr/>
            </p:nvSpPr>
            <p:spPr>
              <a:xfrm>
                <a:off x="-91743" y="4184436"/>
                <a:ext cx="7998469" cy="400110"/>
              </a:xfrm>
              <a:prstGeom prst="rect">
                <a:avLst/>
              </a:prstGeom>
            </p:spPr>
            <p:txBody>
              <a:bodyPr wrap="square">
                <a:spAutoFit/>
              </a:bodyPr>
              <a:lstStyle/>
              <a:p>
                <a:pPr marL="228600" indent="266700" algn="just">
                  <a:spcAft>
                    <a:spcPts val="0"/>
                  </a:spcAft>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The first-order condition with respect to </a:t>
                </a:r>
                <a14:m>
                  <m:oMath xmlns:m="http://schemas.openxmlformats.org/officeDocument/2006/math">
                    <m:sSub>
                      <m:sSubPr>
                        <m:ctrlPr>
                          <a:rPr lang="zh-CN"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a:latin typeface="Cambria Math" panose="02040503050406030204" pitchFamily="18" charset="0"/>
                            <a:ea typeface="宋体" panose="02010600030101010101" pitchFamily="2" charset="-122"/>
                            <a:cs typeface="Times New Roman" panose="02020603050405020304" pitchFamily="18" charset="0"/>
                          </a:rPr>
                          <m:t>𝐼</m:t>
                        </m:r>
                      </m:e>
                      <m:sub>
                        <m:r>
                          <a:rPr lang="en-US" altLang="zh-CN" sz="2000">
                            <a:latin typeface="Cambria Math" panose="02040503050406030204" pitchFamily="18" charset="0"/>
                            <a:ea typeface="宋体" panose="02010600030101010101" pitchFamily="2" charset="-122"/>
                            <a:cs typeface="Times New Roman" panose="02020603050405020304" pitchFamily="18" charset="0"/>
                          </a:rPr>
                          <m:t>𝑖</m:t>
                        </m:r>
                        <m:r>
                          <a:rPr lang="en-US" altLang="zh-CN" sz="2000">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sz="2000" i="1">
                        <a:latin typeface="Cambria Math" panose="02040503050406030204" pitchFamily="18" charset="0"/>
                        <a:ea typeface="宋体" panose="02010600030101010101" pitchFamily="2" charset="-122"/>
                        <a:cs typeface="Times New Roman" panose="02020603050405020304" pitchFamily="18" charset="0"/>
                      </a:rPr>
                      <m:t> </m:t>
                    </m:r>
                  </m:oMath>
                </a14:m>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4" name="矩形 13">
                <a:extLst>
                  <a:ext uri="{FF2B5EF4-FFF2-40B4-BE49-F238E27FC236}">
                    <a16:creationId xmlns:a16="http://schemas.microsoft.com/office/drawing/2014/main" id="{2F4AA9B4-98B9-4423-B297-5F6C2A45BEF7}"/>
                  </a:ext>
                </a:extLst>
              </p:cNvPr>
              <p:cNvSpPr>
                <a:spLocks noRot="1" noChangeAspect="1" noMove="1" noResize="1" noEditPoints="1" noAdjustHandles="1" noChangeArrowheads="1" noChangeShapeType="1" noTextEdit="1"/>
              </p:cNvSpPr>
              <p:nvPr/>
            </p:nvSpPr>
            <p:spPr>
              <a:xfrm>
                <a:off x="-91743" y="4184436"/>
                <a:ext cx="7998469" cy="400110"/>
              </a:xfrm>
              <a:prstGeom prst="rect">
                <a:avLst/>
              </a:prstGeom>
              <a:blipFill>
                <a:blip r:embed="rId4"/>
                <a:stretch>
                  <a:fillRect t="-7576" b="-25758"/>
                </a:stretch>
              </a:blipFill>
            </p:spPr>
            <p:txBody>
              <a:bodyPr/>
              <a:lstStyle/>
              <a:p>
                <a:r>
                  <a:rPr lang="zh-CN" altLang="en-US">
                    <a:noFill/>
                  </a:rPr>
                  <a:t> </a:t>
                </a:r>
              </a:p>
            </p:txBody>
          </p:sp>
        </mc:Fallback>
      </mc:AlternateContent>
      <p:sp>
        <p:nvSpPr>
          <p:cNvPr id="15" name="矩形 14">
            <a:extLst>
              <a:ext uri="{FF2B5EF4-FFF2-40B4-BE49-F238E27FC236}">
                <a16:creationId xmlns:a16="http://schemas.microsoft.com/office/drawing/2014/main" id="{1D5E8009-81F7-4818-93F3-99139494CED2}"/>
              </a:ext>
            </a:extLst>
          </p:cNvPr>
          <p:cNvSpPr/>
          <p:nvPr/>
        </p:nvSpPr>
        <p:spPr>
          <a:xfrm>
            <a:off x="355352" y="5648465"/>
            <a:ext cx="7998468" cy="707886"/>
          </a:xfrm>
          <a:prstGeom prst="rect">
            <a:avLst/>
          </a:prstGeom>
        </p:spPr>
        <p:txBody>
          <a:bodyPr wrap="square">
            <a:spAutoFit/>
          </a:bodyPr>
          <a:lstStyle/>
          <a:p>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R is equal to the marginal profitability of investment divided by the marginal cost of investment </a:t>
            </a:r>
          </a:p>
        </p:txBody>
      </p:sp>
      <p:pic>
        <p:nvPicPr>
          <p:cNvPr id="16" name="图片 15">
            <a:extLst>
              <a:ext uri="{FF2B5EF4-FFF2-40B4-BE49-F238E27FC236}">
                <a16:creationId xmlns:a16="http://schemas.microsoft.com/office/drawing/2014/main" id="{C1C5C418-54B7-46E7-B605-20DF28DB6630}"/>
              </a:ext>
            </a:extLst>
          </p:cNvPr>
          <p:cNvPicPr>
            <a:picLocks noChangeAspect="1"/>
          </p:cNvPicPr>
          <p:nvPr/>
        </p:nvPicPr>
        <p:blipFill>
          <a:blip r:embed="rId5"/>
          <a:stretch>
            <a:fillRect/>
          </a:stretch>
        </p:blipFill>
        <p:spPr>
          <a:xfrm>
            <a:off x="447678" y="2780479"/>
            <a:ext cx="7259916" cy="916534"/>
          </a:xfrm>
          <a:prstGeom prst="rect">
            <a:avLst/>
          </a:prstGeom>
        </p:spPr>
      </p:pic>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BABEB1C9-EACF-47EE-BCFF-7624A3FE904F}"/>
                  </a:ext>
                </a:extLst>
              </p:cNvPr>
              <p:cNvSpPr/>
              <p:nvPr/>
            </p:nvSpPr>
            <p:spPr>
              <a:xfrm>
                <a:off x="166365" y="2007423"/>
                <a:ext cx="7998469" cy="707886"/>
              </a:xfrm>
              <a:prstGeom prst="rect">
                <a:avLst/>
              </a:prstGeom>
            </p:spPr>
            <p:txBody>
              <a:bodyPr wrap="square">
                <a:spAutoFit/>
              </a:bodyPr>
              <a:lstStyle/>
              <a:p>
                <a:pPr marL="228600" indent="266700" algn="just">
                  <a:spcAft>
                    <a:spcPts val="0"/>
                  </a:spcAft>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the beginning of period 0, firm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aims to maximize its market value by choosing the optimal investment </a:t>
                </a:r>
                <a14:m>
                  <m:oMath xmlns:m="http://schemas.openxmlformats.org/officeDocument/2006/math">
                    <m:sSub>
                      <m:sSubPr>
                        <m:ctrlPr>
                          <a:rPr lang="zh-CN"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a:latin typeface="Cambria Math" panose="02040503050406030204" pitchFamily="18" charset="0"/>
                            <a:ea typeface="宋体" panose="02010600030101010101" pitchFamily="2" charset="-122"/>
                            <a:cs typeface="Times New Roman" panose="02020603050405020304" pitchFamily="18" charset="0"/>
                          </a:rPr>
                          <m:t>𝐼</m:t>
                        </m:r>
                      </m:e>
                      <m:sub>
                        <m:r>
                          <a:rPr lang="en-US" altLang="zh-CN" sz="2000">
                            <a:latin typeface="Cambria Math" panose="02040503050406030204" pitchFamily="18" charset="0"/>
                            <a:ea typeface="宋体" panose="02010600030101010101" pitchFamily="2" charset="-122"/>
                            <a:cs typeface="Times New Roman" panose="02020603050405020304" pitchFamily="18" charset="0"/>
                          </a:rPr>
                          <m:t>𝑖</m:t>
                        </m:r>
                        <m:r>
                          <a:rPr lang="en-US" altLang="zh-CN" sz="2000">
                            <a:latin typeface="Cambria Math" panose="02040503050406030204" pitchFamily="18" charset="0"/>
                            <a:ea typeface="宋体" panose="02010600030101010101" pitchFamily="2" charset="-122"/>
                            <a:cs typeface="Times New Roman" panose="02020603050405020304" pitchFamily="18" charset="0"/>
                          </a:rPr>
                          <m:t>0</m:t>
                        </m:r>
                      </m:sub>
                    </m:sSub>
                  </m:oMath>
                </a14:m>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7" name="矩形 16">
                <a:extLst>
                  <a:ext uri="{FF2B5EF4-FFF2-40B4-BE49-F238E27FC236}">
                    <a16:creationId xmlns:a16="http://schemas.microsoft.com/office/drawing/2014/main" id="{BABEB1C9-EACF-47EE-BCFF-7624A3FE904F}"/>
                  </a:ext>
                </a:extLst>
              </p:cNvPr>
              <p:cNvSpPr>
                <a:spLocks noRot="1" noChangeAspect="1" noMove="1" noResize="1" noEditPoints="1" noAdjustHandles="1" noChangeArrowheads="1" noChangeShapeType="1" noTextEdit="1"/>
              </p:cNvSpPr>
              <p:nvPr/>
            </p:nvSpPr>
            <p:spPr>
              <a:xfrm>
                <a:off x="166365" y="2007423"/>
                <a:ext cx="7998469" cy="707886"/>
              </a:xfrm>
              <a:prstGeom prst="rect">
                <a:avLst/>
              </a:prstGeom>
              <a:blipFill>
                <a:blip r:embed="rId6"/>
                <a:stretch>
                  <a:fillRect t="-4310" r="-838" b="-1465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84009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2020/3/28</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13</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2"/>
            <a:ext cx="7886700" cy="6341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sym typeface="+mn-lt"/>
              </a:rPr>
              <a:t>Research design</a:t>
            </a: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 name="组合 7">
            <a:extLst>
              <a:ext uri="{FF2B5EF4-FFF2-40B4-BE49-F238E27FC236}">
                <a16:creationId xmlns:a16="http://schemas.microsoft.com/office/drawing/2014/main" id="{DC6BBEFC-E6A8-4F16-BF66-3330DE1E923B}"/>
              </a:ext>
            </a:extLst>
          </p:cNvPr>
          <p:cNvGrpSpPr/>
          <p:nvPr/>
        </p:nvGrpSpPr>
        <p:grpSpPr>
          <a:xfrm>
            <a:off x="539118" y="1303654"/>
            <a:ext cx="3815468" cy="441004"/>
            <a:chOff x="806824" y="2033195"/>
            <a:chExt cx="2982936" cy="441004"/>
          </a:xfrm>
        </p:grpSpPr>
        <p:sp>
          <p:nvSpPr>
            <p:cNvPr id="10" name="矩形 9">
              <a:extLst>
                <a:ext uri="{FF2B5EF4-FFF2-40B4-BE49-F238E27FC236}">
                  <a16:creationId xmlns:a16="http://schemas.microsoft.com/office/drawing/2014/main" id="{1A0BCBAC-7F04-44B1-89D0-26050B38E263}"/>
                </a:ext>
              </a:extLst>
            </p:cNvPr>
            <p:cNvSpPr/>
            <p:nvPr/>
          </p:nvSpPr>
          <p:spPr>
            <a:xfrm>
              <a:off x="806824" y="2033195"/>
              <a:ext cx="2982936" cy="4410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0C40D605-6934-46F8-89BF-28191B69A730}"/>
                </a:ext>
              </a:extLst>
            </p:cNvPr>
            <p:cNvSpPr txBox="1"/>
            <p:nvPr/>
          </p:nvSpPr>
          <p:spPr>
            <a:xfrm>
              <a:off x="806824" y="2074089"/>
              <a:ext cx="2982936" cy="400110"/>
            </a:xfrm>
            <a:prstGeom prst="rect">
              <a:avLst/>
            </a:prstGeom>
            <a:noFill/>
          </p:spPr>
          <p:txBody>
            <a:bodyPr wrap="none" rtlCol="0">
              <a:spAutoFit/>
            </a:bodyPr>
            <a:lstStyle/>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Q-theory and profitability premium</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grpSp>
      <p:pic>
        <p:nvPicPr>
          <p:cNvPr id="9" name="图片 8">
            <a:extLst>
              <a:ext uri="{FF2B5EF4-FFF2-40B4-BE49-F238E27FC236}">
                <a16:creationId xmlns:a16="http://schemas.microsoft.com/office/drawing/2014/main" id="{E15A84F6-6092-4AD2-A466-B73B0BB6E24E}"/>
              </a:ext>
            </a:extLst>
          </p:cNvPr>
          <p:cNvPicPr>
            <a:picLocks noChangeAspect="1"/>
          </p:cNvPicPr>
          <p:nvPr/>
        </p:nvPicPr>
        <p:blipFill>
          <a:blip r:embed="rId3"/>
          <a:stretch>
            <a:fillRect/>
          </a:stretch>
        </p:blipFill>
        <p:spPr>
          <a:xfrm>
            <a:off x="2767611" y="4147775"/>
            <a:ext cx="3690339" cy="935878"/>
          </a:xfrm>
          <a:prstGeom prst="rect">
            <a:avLst/>
          </a:prstGeom>
        </p:spPr>
      </p:pic>
      <p:pic>
        <p:nvPicPr>
          <p:cNvPr id="13" name="图片 12">
            <a:extLst>
              <a:ext uri="{FF2B5EF4-FFF2-40B4-BE49-F238E27FC236}">
                <a16:creationId xmlns:a16="http://schemas.microsoft.com/office/drawing/2014/main" id="{B0B4318D-AAED-4545-95F5-E8991F752B68}"/>
              </a:ext>
            </a:extLst>
          </p:cNvPr>
          <p:cNvPicPr>
            <a:picLocks noChangeAspect="1"/>
          </p:cNvPicPr>
          <p:nvPr/>
        </p:nvPicPr>
        <p:blipFill rotWithShape="1">
          <a:blip r:embed="rId4"/>
          <a:srcRect t="7766"/>
          <a:stretch/>
        </p:blipFill>
        <p:spPr>
          <a:xfrm>
            <a:off x="2375732" y="2150862"/>
            <a:ext cx="2779865" cy="441004"/>
          </a:xfrm>
          <a:prstGeom prst="rect">
            <a:avLst/>
          </a:prstGeom>
        </p:spPr>
      </p:pic>
      <p:sp>
        <p:nvSpPr>
          <p:cNvPr id="16" name="矩形 15">
            <a:extLst>
              <a:ext uri="{FF2B5EF4-FFF2-40B4-BE49-F238E27FC236}">
                <a16:creationId xmlns:a16="http://schemas.microsoft.com/office/drawing/2014/main" id="{083A4C33-A103-458C-B190-7EE9C3B836F6}"/>
              </a:ext>
            </a:extLst>
          </p:cNvPr>
          <p:cNvSpPr/>
          <p:nvPr/>
        </p:nvSpPr>
        <p:spPr>
          <a:xfrm>
            <a:off x="166365" y="2007423"/>
            <a:ext cx="7998469" cy="400110"/>
          </a:xfrm>
          <a:prstGeom prst="rect">
            <a:avLst/>
          </a:prstGeom>
        </p:spPr>
        <p:txBody>
          <a:bodyPr wrap="square">
            <a:spAutoFit/>
          </a:bodyPr>
          <a:lstStyle/>
          <a:p>
            <a:pPr marL="228600" indent="266700" algn="just">
              <a:spcAft>
                <a:spcPts val="0"/>
              </a:spcAft>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Assume:</a:t>
            </a:r>
            <a:endParaRPr lang="zh-CN"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4" name="矩形 3">
                <a:extLst>
                  <a:ext uri="{FF2B5EF4-FFF2-40B4-BE49-F238E27FC236}">
                    <a16:creationId xmlns:a16="http://schemas.microsoft.com/office/drawing/2014/main" id="{F51E85B2-CD2C-4750-BF4A-C6E674797A4F}"/>
                  </a:ext>
                </a:extLst>
              </p:cNvPr>
              <p:cNvSpPr/>
              <p:nvPr/>
            </p:nvSpPr>
            <p:spPr>
              <a:xfrm>
                <a:off x="2650384" y="2716576"/>
                <a:ext cx="19216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m:rPr>
                              <m:sty m:val="p"/>
                            </m:rPr>
                            <a:rPr lang="zh-CN" altLang="en-US">
                              <a:latin typeface="Cambria Math" panose="02040503050406030204" pitchFamily="18" charset="0"/>
                            </a:rPr>
                            <m:t>Π</m:t>
                          </m:r>
                        </m:e>
                        <m:sub>
                          <m:r>
                            <a:rPr lang="zh-CN" altLang="en-US" i="1">
                              <a:latin typeface="Cambria Math" panose="02040503050406030204" pitchFamily="18" charset="0"/>
                            </a:rPr>
                            <m:t>𝑖𝑡</m:t>
                          </m:r>
                        </m:sub>
                      </m:sSub>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𝐴</m:t>
                              </m:r>
                            </m:e>
                            <m:sub>
                              <m:r>
                                <a:rPr lang="zh-CN" altLang="en-US" i="1">
                                  <a:latin typeface="Cambria Math" panose="02040503050406030204" pitchFamily="18" charset="0"/>
                                </a:rPr>
                                <m:t>𝑖𝑡</m:t>
                              </m:r>
                            </m:sub>
                          </m:sSub>
                        </m:e>
                      </m:d>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m:rPr>
                              <m:sty m:val="p"/>
                            </m:rPr>
                            <a:rPr lang="el-GR" altLang="zh-CN" i="1" smtClean="0">
                              <a:latin typeface="Cambria Math" panose="02040503050406030204" pitchFamily="18" charset="0"/>
                              <a:ea typeface="Cambria Math" panose="02040503050406030204" pitchFamily="18" charset="0"/>
                            </a:rPr>
                            <m:t>π</m:t>
                          </m:r>
                        </m:e>
                        <m:sub>
                          <m:r>
                            <a:rPr lang="zh-CN" altLang="en-US" i="1">
                              <a:latin typeface="Cambria Math" panose="02040503050406030204" pitchFamily="18" charset="0"/>
                            </a:rPr>
                            <m:t>𝑖𝑡</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𝐴</m:t>
                          </m:r>
                        </m:e>
                        <m:sub>
                          <m:r>
                            <a:rPr lang="zh-CN" altLang="en-US" i="1">
                              <a:latin typeface="Cambria Math" panose="02040503050406030204" pitchFamily="18" charset="0"/>
                            </a:rPr>
                            <m:t>𝑖𝑡</m:t>
                          </m:r>
                        </m:sub>
                      </m:sSub>
                    </m:oMath>
                  </m:oMathPara>
                </a14:m>
                <a:endParaRPr lang="zh-CN" altLang="en-US" dirty="0"/>
              </a:p>
            </p:txBody>
          </p:sp>
        </mc:Choice>
        <mc:Fallback>
          <p:sp>
            <p:nvSpPr>
              <p:cNvPr id="4" name="矩形 3">
                <a:extLst>
                  <a:ext uri="{FF2B5EF4-FFF2-40B4-BE49-F238E27FC236}">
                    <a16:creationId xmlns:a16="http://schemas.microsoft.com/office/drawing/2014/main" id="{F51E85B2-CD2C-4750-BF4A-C6E674797A4F}"/>
                  </a:ext>
                </a:extLst>
              </p:cNvPr>
              <p:cNvSpPr>
                <a:spLocks noRot="1" noChangeAspect="1" noMove="1" noResize="1" noEditPoints="1" noAdjustHandles="1" noChangeArrowheads="1" noChangeShapeType="1" noTextEdit="1"/>
              </p:cNvSpPr>
              <p:nvPr/>
            </p:nvSpPr>
            <p:spPr>
              <a:xfrm>
                <a:off x="2650384" y="2716576"/>
                <a:ext cx="1921616" cy="369332"/>
              </a:xfrm>
              <a:prstGeom prst="rect">
                <a:avLst/>
              </a:prstGeom>
              <a:blipFill>
                <a:blip r:embed="rId5"/>
                <a:stretch>
                  <a:fillRect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81DE88C6-11F6-4313-9213-106A16064415}"/>
                  </a:ext>
                </a:extLst>
              </p:cNvPr>
              <p:cNvSpPr/>
              <p:nvPr/>
            </p:nvSpPr>
            <p:spPr>
              <a:xfrm>
                <a:off x="360716" y="3103069"/>
                <a:ext cx="8642351" cy="707886"/>
              </a:xfrm>
              <a:prstGeom prst="rect">
                <a:avLst/>
              </a:prstGeom>
            </p:spPr>
            <p:txBody>
              <a:bodyPr wrap="square">
                <a:spAutoFit/>
              </a:bodyPr>
              <a:lstStyle/>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D</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ifferentiating the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first-order condition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equation with respect to expected profitability</a:t>
                </a:r>
                <a:r>
                  <a:rPr lang="zh-CN" altLang="en-US" sz="2000" dirty="0"/>
                  <a:t> </a:t>
                </a:r>
                <a14:m>
                  <m:oMath xmlns:m="http://schemas.openxmlformats.org/officeDocument/2006/math">
                    <m:sSub>
                      <m:sSubPr>
                        <m:ctrlPr>
                          <a:rPr lang="zh-CN" altLang="en-US" sz="2000" i="1">
                            <a:latin typeface="Cambria Math" panose="02040503050406030204" pitchFamily="18" charset="0"/>
                          </a:rPr>
                        </m:ctrlPr>
                      </m:sSubPr>
                      <m:e>
                        <m:r>
                          <m:rPr>
                            <m:sty m:val="p"/>
                          </m:rPr>
                          <a:rPr lang="zh-CN" altLang="en-US" sz="2000">
                            <a:latin typeface="Cambria Math" panose="02040503050406030204" pitchFamily="18" charset="0"/>
                          </a:rPr>
                          <m:t>Π</m:t>
                        </m:r>
                      </m:e>
                      <m:sub>
                        <m:r>
                          <a:rPr lang="zh-CN" altLang="en-US" sz="2000" i="1">
                            <a:latin typeface="Cambria Math" panose="02040503050406030204" pitchFamily="18" charset="0"/>
                          </a:rPr>
                          <m:t>𝑖𝑡</m:t>
                        </m:r>
                      </m:sub>
                    </m:sSub>
                  </m:oMath>
                </a14:m>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7" name="矩形 16">
                <a:extLst>
                  <a:ext uri="{FF2B5EF4-FFF2-40B4-BE49-F238E27FC236}">
                    <a16:creationId xmlns:a16="http://schemas.microsoft.com/office/drawing/2014/main" id="{81DE88C6-11F6-4313-9213-106A16064415}"/>
                  </a:ext>
                </a:extLst>
              </p:cNvPr>
              <p:cNvSpPr>
                <a:spLocks noRot="1" noChangeAspect="1" noMove="1" noResize="1" noEditPoints="1" noAdjustHandles="1" noChangeArrowheads="1" noChangeShapeType="1" noTextEdit="1"/>
              </p:cNvSpPr>
              <p:nvPr/>
            </p:nvSpPr>
            <p:spPr>
              <a:xfrm>
                <a:off x="360716" y="3103069"/>
                <a:ext cx="8642351" cy="707886"/>
              </a:xfrm>
              <a:prstGeom prst="rect">
                <a:avLst/>
              </a:prstGeom>
              <a:blipFill>
                <a:blip r:embed="rId7"/>
                <a:stretch>
                  <a:fillRect l="-705" t="-4310" b="-13793"/>
                </a:stretch>
              </a:blipFill>
            </p:spPr>
            <p:txBody>
              <a:bodyPr/>
              <a:lstStyle/>
              <a:p>
                <a:r>
                  <a:rPr lang="zh-CN" altLang="en-US">
                    <a:noFill/>
                  </a:rPr>
                  <a:t> </a:t>
                </a:r>
              </a:p>
            </p:txBody>
          </p:sp>
        </mc:Fallback>
      </mc:AlternateContent>
      <p:sp>
        <p:nvSpPr>
          <p:cNvPr id="15" name="矩形 14">
            <a:extLst>
              <a:ext uri="{FF2B5EF4-FFF2-40B4-BE49-F238E27FC236}">
                <a16:creationId xmlns:a16="http://schemas.microsoft.com/office/drawing/2014/main" id="{3158A6F1-F930-4AAA-9973-6DA124A3F372}"/>
              </a:ext>
            </a:extLst>
          </p:cNvPr>
          <p:cNvSpPr/>
          <p:nvPr/>
        </p:nvSpPr>
        <p:spPr>
          <a:xfrm>
            <a:off x="539118" y="5277361"/>
            <a:ext cx="7976232" cy="400110"/>
          </a:xfrm>
          <a:prstGeom prst="rect">
            <a:avLst/>
          </a:prstGeom>
        </p:spPr>
        <p:txBody>
          <a:bodyPr wrap="square">
            <a:spAutoFit/>
          </a:bodyPr>
          <a:lstStyle/>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which indicates that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expected return increases with expected profitability</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7944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2020/3/28</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14</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2"/>
            <a:ext cx="7886700" cy="6341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sym typeface="+mn-lt"/>
              </a:rPr>
              <a:t>Research design</a:t>
            </a: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 name="组合 7">
            <a:extLst>
              <a:ext uri="{FF2B5EF4-FFF2-40B4-BE49-F238E27FC236}">
                <a16:creationId xmlns:a16="http://schemas.microsoft.com/office/drawing/2014/main" id="{DC6BBEFC-E6A8-4F16-BF66-3330DE1E923B}"/>
              </a:ext>
            </a:extLst>
          </p:cNvPr>
          <p:cNvGrpSpPr/>
          <p:nvPr/>
        </p:nvGrpSpPr>
        <p:grpSpPr>
          <a:xfrm>
            <a:off x="539118" y="1303654"/>
            <a:ext cx="3815468" cy="441004"/>
            <a:chOff x="806824" y="2033195"/>
            <a:chExt cx="2982936" cy="441004"/>
          </a:xfrm>
        </p:grpSpPr>
        <p:sp>
          <p:nvSpPr>
            <p:cNvPr id="10" name="矩形 9">
              <a:extLst>
                <a:ext uri="{FF2B5EF4-FFF2-40B4-BE49-F238E27FC236}">
                  <a16:creationId xmlns:a16="http://schemas.microsoft.com/office/drawing/2014/main" id="{1A0BCBAC-7F04-44B1-89D0-26050B38E263}"/>
                </a:ext>
              </a:extLst>
            </p:cNvPr>
            <p:cNvSpPr/>
            <p:nvPr/>
          </p:nvSpPr>
          <p:spPr>
            <a:xfrm>
              <a:off x="806824" y="2033195"/>
              <a:ext cx="2982936" cy="4410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0C40D605-6934-46F8-89BF-28191B69A730}"/>
                </a:ext>
              </a:extLst>
            </p:cNvPr>
            <p:cNvSpPr txBox="1"/>
            <p:nvPr/>
          </p:nvSpPr>
          <p:spPr>
            <a:xfrm>
              <a:off x="806824" y="2074089"/>
              <a:ext cx="2982936" cy="400110"/>
            </a:xfrm>
            <a:prstGeom prst="rect">
              <a:avLst/>
            </a:prstGeom>
            <a:noFill/>
          </p:spPr>
          <p:txBody>
            <a:bodyPr wrap="none" rtlCol="0">
              <a:spAutoFit/>
            </a:bodyPr>
            <a:lstStyle/>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Q-theory and profitability premium</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18" name="矩形 17">
                <a:extLst>
                  <a:ext uri="{FF2B5EF4-FFF2-40B4-BE49-F238E27FC236}">
                    <a16:creationId xmlns:a16="http://schemas.microsoft.com/office/drawing/2014/main" id="{123B6604-0701-47E4-A01E-A23FAE877C30}"/>
                  </a:ext>
                </a:extLst>
              </p:cNvPr>
              <p:cNvSpPr/>
              <p:nvPr/>
            </p:nvSpPr>
            <p:spPr>
              <a:xfrm>
                <a:off x="583884" y="2040799"/>
                <a:ext cx="7976232" cy="400110"/>
              </a:xfrm>
              <a:prstGeom prst="rect">
                <a:avLst/>
              </a:prstGeom>
            </p:spPr>
            <p:txBody>
              <a:bodyPr wrap="square">
                <a:spAutoFit/>
              </a:bodyPr>
              <a:lstStyle/>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D</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ifferentiating the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above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equation with respect to expected profitability </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𝜆</m:t>
                        </m:r>
                      </m:e>
                      <m:sub>
                        <m:r>
                          <a:rPr lang="en-US" altLang="zh-CN" sz="2000" i="1">
                            <a:latin typeface="Cambria Math" panose="02040503050406030204" pitchFamily="18" charset="0"/>
                          </a:rPr>
                          <m:t>𝑖</m:t>
                        </m:r>
                      </m:sub>
                    </m:sSub>
                  </m:oMath>
                </a14:m>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8" name="矩形 17">
                <a:extLst>
                  <a:ext uri="{FF2B5EF4-FFF2-40B4-BE49-F238E27FC236}">
                    <a16:creationId xmlns:a16="http://schemas.microsoft.com/office/drawing/2014/main" id="{123B6604-0701-47E4-A01E-A23FAE877C30}"/>
                  </a:ext>
                </a:extLst>
              </p:cNvPr>
              <p:cNvSpPr>
                <a:spLocks noRot="1" noChangeAspect="1" noMove="1" noResize="1" noEditPoints="1" noAdjustHandles="1" noChangeArrowheads="1" noChangeShapeType="1" noTextEdit="1"/>
              </p:cNvSpPr>
              <p:nvPr/>
            </p:nvSpPr>
            <p:spPr>
              <a:xfrm>
                <a:off x="583884" y="2040799"/>
                <a:ext cx="7976232" cy="400110"/>
              </a:xfrm>
              <a:prstGeom prst="rect">
                <a:avLst/>
              </a:prstGeom>
              <a:blipFill>
                <a:blip r:embed="rId3"/>
                <a:stretch>
                  <a:fillRect l="-841" t="-9231" b="-27692"/>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3668F442-ABF1-4D41-8850-CC070E2CA8F2}"/>
              </a:ext>
            </a:extLst>
          </p:cNvPr>
          <p:cNvPicPr>
            <a:picLocks noChangeAspect="1"/>
          </p:cNvPicPr>
          <p:nvPr/>
        </p:nvPicPr>
        <p:blipFill>
          <a:blip r:embed="rId4"/>
          <a:stretch>
            <a:fillRect/>
          </a:stretch>
        </p:blipFill>
        <p:spPr>
          <a:xfrm>
            <a:off x="2092071" y="3042724"/>
            <a:ext cx="4020992" cy="772552"/>
          </a:xfrm>
          <a:prstGeom prst="rect">
            <a:avLst/>
          </a:prstGeom>
        </p:spPr>
      </p:pic>
      <mc:AlternateContent xmlns:mc="http://schemas.openxmlformats.org/markup-compatibility/2006">
        <mc:Choice xmlns:a14="http://schemas.microsoft.com/office/drawing/2010/main" Requires="a14">
          <p:sp>
            <p:nvSpPr>
              <p:cNvPr id="14" name="矩形 13">
                <a:extLst>
                  <a:ext uri="{FF2B5EF4-FFF2-40B4-BE49-F238E27FC236}">
                    <a16:creationId xmlns:a16="http://schemas.microsoft.com/office/drawing/2014/main" id="{869BE50C-FBEB-47F8-97A9-FD1083AC7031}"/>
                  </a:ext>
                </a:extLst>
              </p:cNvPr>
              <p:cNvSpPr/>
              <p:nvPr/>
            </p:nvSpPr>
            <p:spPr>
              <a:xfrm>
                <a:off x="539118" y="4285733"/>
                <a:ext cx="8144941" cy="1323439"/>
              </a:xfrm>
              <a:prstGeom prst="rect">
                <a:avLst/>
              </a:prstGeom>
            </p:spPr>
            <p:txBody>
              <a:bodyPr wrap="square">
                <a:spAutoFit/>
              </a:bodyPr>
              <a:lstStyle/>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When </a:t>
                </a:r>
                <a14:m>
                  <m:oMath xmlns:m="http://schemas.openxmlformats.org/officeDocument/2006/math">
                    <m:sSub>
                      <m:sSubPr>
                        <m:ctrlPr>
                          <a:rPr lang="zh-CN"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a:latin typeface="Cambria Math" panose="02040503050406030204" pitchFamily="18" charset="0"/>
                            <a:ea typeface="宋体" panose="02010600030101010101" pitchFamily="2" charset="-122"/>
                            <a:cs typeface="Times New Roman" panose="02020603050405020304" pitchFamily="18" charset="0"/>
                          </a:rPr>
                          <m:t>𝐼</m:t>
                        </m:r>
                      </m:e>
                      <m:sub>
                        <m:r>
                          <a:rPr lang="en-US" altLang="zh-CN" sz="2000">
                            <a:latin typeface="Cambria Math" panose="02040503050406030204" pitchFamily="18" charset="0"/>
                            <a:ea typeface="宋体" panose="02010600030101010101" pitchFamily="2" charset="-122"/>
                            <a:cs typeface="Times New Roman" panose="02020603050405020304" pitchFamily="18" charset="0"/>
                          </a:rPr>
                          <m:t>𝑖</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0</m:t>
                        </m:r>
                      </m:sub>
                    </m:sSub>
                  </m:oMath>
                </a14:m>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&gt; 0, above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equation</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is always negative, indicating that 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he positive relation between profitability and expected returns is alleviated by increasing the magnitude of investment frictions</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The opposite is true for firms disinvesting.</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14" name="矩形 13">
                <a:extLst>
                  <a:ext uri="{FF2B5EF4-FFF2-40B4-BE49-F238E27FC236}">
                    <a16:creationId xmlns:a16="http://schemas.microsoft.com/office/drawing/2014/main" id="{869BE50C-FBEB-47F8-97A9-FD1083AC7031}"/>
                  </a:ext>
                </a:extLst>
              </p:cNvPr>
              <p:cNvSpPr>
                <a:spLocks noRot="1" noChangeAspect="1" noMove="1" noResize="1" noEditPoints="1" noAdjustHandles="1" noChangeArrowheads="1" noChangeShapeType="1" noTextEdit="1"/>
              </p:cNvSpPr>
              <p:nvPr/>
            </p:nvSpPr>
            <p:spPr>
              <a:xfrm>
                <a:off x="539118" y="4285733"/>
                <a:ext cx="8144941" cy="1323439"/>
              </a:xfrm>
              <a:prstGeom prst="rect">
                <a:avLst/>
              </a:prstGeom>
              <a:blipFill>
                <a:blip r:embed="rId5"/>
                <a:stretch>
                  <a:fillRect l="-748" t="-2304" b="-737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32946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2020/3/28</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15</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2"/>
            <a:ext cx="7886700" cy="6341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sym typeface="+mn-lt"/>
              </a:rPr>
              <a:t>Research design</a:t>
            </a: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 name="组合 7">
            <a:extLst>
              <a:ext uri="{FF2B5EF4-FFF2-40B4-BE49-F238E27FC236}">
                <a16:creationId xmlns:a16="http://schemas.microsoft.com/office/drawing/2014/main" id="{DC6BBEFC-E6A8-4F16-BF66-3330DE1E923B}"/>
              </a:ext>
            </a:extLst>
          </p:cNvPr>
          <p:cNvGrpSpPr/>
          <p:nvPr/>
        </p:nvGrpSpPr>
        <p:grpSpPr>
          <a:xfrm>
            <a:off x="471210" y="1303654"/>
            <a:ext cx="2923178" cy="452031"/>
            <a:chOff x="753733" y="2033195"/>
            <a:chExt cx="2285342" cy="452031"/>
          </a:xfrm>
        </p:grpSpPr>
        <p:sp>
          <p:nvSpPr>
            <p:cNvPr id="10" name="矩形 9">
              <a:extLst>
                <a:ext uri="{FF2B5EF4-FFF2-40B4-BE49-F238E27FC236}">
                  <a16:creationId xmlns:a16="http://schemas.microsoft.com/office/drawing/2014/main" id="{1A0BCBAC-7F04-44B1-89D0-26050B38E263}"/>
                </a:ext>
              </a:extLst>
            </p:cNvPr>
            <p:cNvSpPr/>
            <p:nvPr/>
          </p:nvSpPr>
          <p:spPr>
            <a:xfrm>
              <a:off x="806824" y="2033195"/>
              <a:ext cx="2232251" cy="4410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0C40D605-6934-46F8-89BF-28191B69A730}"/>
                </a:ext>
              </a:extLst>
            </p:cNvPr>
            <p:cNvSpPr txBox="1"/>
            <p:nvPr/>
          </p:nvSpPr>
          <p:spPr>
            <a:xfrm>
              <a:off x="753733" y="2085116"/>
              <a:ext cx="2232251" cy="400110"/>
            </a:xfrm>
            <a:prstGeom prst="rect">
              <a:avLst/>
            </a:prstGeom>
            <a:noFill/>
          </p:spPr>
          <p:txBody>
            <a:bodyPr wrap="none" rtlCol="0">
              <a:spAutoFit/>
            </a:bodyPr>
            <a:lstStyle/>
            <a:p>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Misvalue</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and profitability</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5" name="矩形 4">
            <a:extLst>
              <a:ext uri="{FF2B5EF4-FFF2-40B4-BE49-F238E27FC236}">
                <a16:creationId xmlns:a16="http://schemas.microsoft.com/office/drawing/2014/main" id="{D3014532-42B7-4DB9-8CF5-2B0A31B40D63}"/>
              </a:ext>
            </a:extLst>
          </p:cNvPr>
          <p:cNvSpPr/>
          <p:nvPr/>
        </p:nvSpPr>
        <p:spPr>
          <a:xfrm>
            <a:off x="242046" y="2342344"/>
            <a:ext cx="8719073" cy="3785652"/>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Daniel (2001) , </a:t>
            </a:r>
            <a:r>
              <a:rPr lang="en-US" altLang="zh-CN" sz="2400" dirty="0" err="1">
                <a:latin typeface="Times New Roman" panose="02020603050405020304" pitchFamily="18" charset="0"/>
                <a:cs typeface="Times New Roman" panose="02020603050405020304" pitchFamily="18" charset="0"/>
              </a:rPr>
              <a:t>Barberis</a:t>
            </a:r>
            <a:r>
              <a:rPr lang="en-US" altLang="zh-CN" sz="2400" dirty="0">
                <a:latin typeface="Times New Roman" panose="02020603050405020304" pitchFamily="18" charset="0"/>
                <a:cs typeface="Times New Roman" panose="02020603050405020304" pitchFamily="18" charset="0"/>
              </a:rPr>
              <a:t>(2003) show that behavioral bias and limits to arbitrage cause investors to fail to fully reflect the information contained about a firm’s profitability and lead to behavioral mispricing.</a:t>
            </a:r>
          </a:p>
          <a:p>
            <a:r>
              <a:rPr lang="en-US" altLang="zh-CN" sz="2400" dirty="0" err="1">
                <a:latin typeface="Times New Roman" panose="02020603050405020304" pitchFamily="18" charset="0"/>
                <a:cs typeface="Times New Roman" panose="02020603050405020304" pitchFamily="18" charset="0"/>
              </a:rPr>
              <a:t>Hirshleifer</a:t>
            </a:r>
            <a:r>
              <a:rPr lang="en-US" altLang="zh-CN" sz="2400" dirty="0">
                <a:latin typeface="Times New Roman" panose="02020603050405020304" pitchFamily="18" charset="0"/>
                <a:cs typeface="Times New Roman" panose="02020603050405020304" pitchFamily="18" charset="0"/>
              </a:rPr>
              <a:t> (2001), Daniel et al. (2001) have shown that investor behavioral biases are stronger among firms with higher valuation uncertainty. </a:t>
            </a:r>
          </a:p>
          <a:p>
            <a:r>
              <a:rPr lang="en-US" altLang="zh-CN" sz="2400" dirty="0">
                <a:latin typeface="Times New Roman" panose="02020603050405020304" pitchFamily="18" charset="0"/>
                <a:cs typeface="Times New Roman" panose="02020603050405020304" pitchFamily="18" charset="0"/>
              </a:rPr>
              <a:t>Therefore, we expect that the profitability premiums would be stronger for stocks with higher valuation uncertainty and with greater limits to arbitrage if it is captured by behavioral mispricing.</a:t>
            </a:r>
          </a:p>
        </p:txBody>
      </p:sp>
    </p:spTree>
    <p:extLst>
      <p:ext uri="{BB962C8B-B14F-4D97-AF65-F5344CB8AC3E}">
        <p14:creationId xmlns:p14="http://schemas.microsoft.com/office/powerpoint/2010/main" val="2191475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2020/3/28</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16</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49" y="295162"/>
            <a:ext cx="8375501" cy="6341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sym typeface="+mn-lt"/>
              </a:rPr>
              <a:t>Research design : Variable</a:t>
            </a: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4" name="表格 4">
            <a:extLst>
              <a:ext uri="{FF2B5EF4-FFF2-40B4-BE49-F238E27FC236}">
                <a16:creationId xmlns:a16="http://schemas.microsoft.com/office/drawing/2014/main" id="{E6DC8248-310B-4FF5-83EB-E3E5F3ACD6E7}"/>
              </a:ext>
            </a:extLst>
          </p:cNvPr>
          <p:cNvGraphicFramePr>
            <a:graphicFrameLocks noGrp="1"/>
          </p:cNvGraphicFramePr>
          <p:nvPr>
            <p:extLst>
              <p:ext uri="{D42A27DB-BD31-4B8C-83A1-F6EECF244321}">
                <p14:modId xmlns:p14="http://schemas.microsoft.com/office/powerpoint/2010/main" val="903659584"/>
              </p:ext>
            </p:extLst>
          </p:nvPr>
        </p:nvGraphicFramePr>
        <p:xfrm>
          <a:off x="75305" y="1421225"/>
          <a:ext cx="8832027" cy="3779520"/>
        </p:xfrm>
        <a:graphic>
          <a:graphicData uri="http://schemas.openxmlformats.org/drawingml/2006/table">
            <a:tbl>
              <a:tblPr firstRow="1" bandRow="1">
                <a:tableStyleId>{2D5ABB26-0587-4C30-8999-92F81FD0307C}</a:tableStyleId>
              </a:tblPr>
              <a:tblGrid>
                <a:gridCol w="1037217">
                  <a:extLst>
                    <a:ext uri="{9D8B030D-6E8A-4147-A177-3AD203B41FA5}">
                      <a16:colId xmlns:a16="http://schemas.microsoft.com/office/drawing/2014/main" val="1698278979"/>
                    </a:ext>
                  </a:extLst>
                </a:gridCol>
                <a:gridCol w="7794810">
                  <a:extLst>
                    <a:ext uri="{9D8B030D-6E8A-4147-A177-3AD203B41FA5}">
                      <a16:colId xmlns:a16="http://schemas.microsoft.com/office/drawing/2014/main" val="1742406008"/>
                    </a:ext>
                  </a:extLst>
                </a:gridCol>
              </a:tblGrid>
              <a:tr h="370840">
                <a:tc>
                  <a:txBody>
                    <a:bodyPr/>
                    <a:lstStyle/>
                    <a:p>
                      <a:r>
                        <a:rPr lang="en-US" altLang="zh-CN" sz="2000" dirty="0">
                          <a:latin typeface="Times New Roman" panose="02020603050405020304" pitchFamily="18" charset="0"/>
                          <a:cs typeface="Times New Roman" panose="02020603050405020304" pitchFamily="18" charset="0"/>
                        </a:rPr>
                        <a:t>Variable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000" dirty="0">
                          <a:latin typeface="Times New Roman" panose="02020603050405020304" pitchFamily="18" charset="0"/>
                          <a:cs typeface="Times New Roman" panose="02020603050405020304" pitchFamily="18" charset="0"/>
                        </a:rPr>
                        <a:t>Calculation method</a:t>
                      </a:r>
                      <a:endParaRPr lang="zh-CN" alt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711767"/>
                  </a:ext>
                </a:extLst>
              </a:tr>
              <a:tr h="370840">
                <a:tc>
                  <a:txBody>
                    <a:bodyPr/>
                    <a:lstStyle/>
                    <a:p>
                      <a:r>
                        <a:rPr lang="en-US" altLang="zh-CN" sz="2000" dirty="0">
                          <a:latin typeface="Times New Roman" panose="02020603050405020304" pitchFamily="18" charset="0"/>
                          <a:cs typeface="Times New Roman" panose="02020603050405020304" pitchFamily="18" charset="0"/>
                        </a:rPr>
                        <a:t>GP</a:t>
                      </a:r>
                      <a:endParaRPr lang="zh-CN" alt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CN" sz="2000" dirty="0">
                          <a:latin typeface="Times New Roman" panose="02020603050405020304" pitchFamily="18" charset="0"/>
                          <a:cs typeface="Times New Roman" panose="02020603050405020304" pitchFamily="18" charset="0"/>
                        </a:rPr>
                        <a:t>the operating revenue minus the cost of goods sold divided by the average of total assets </a:t>
                      </a:r>
                      <a:endParaRPr lang="zh-CN" alt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63981302"/>
                  </a:ext>
                </a:extLst>
              </a:tr>
              <a:tr h="370840">
                <a:tc>
                  <a:txBody>
                    <a:bodyPr/>
                    <a:lstStyle/>
                    <a:p>
                      <a:r>
                        <a:rPr lang="en-US" altLang="zh-CN" sz="2000" dirty="0">
                          <a:latin typeface="Times New Roman" panose="02020603050405020304" pitchFamily="18" charset="0"/>
                          <a:cs typeface="Times New Roman" panose="02020603050405020304" pitchFamily="18" charset="0"/>
                        </a:rPr>
                        <a:t>ROA</a:t>
                      </a:r>
                      <a:endParaRPr lang="zh-CN" alt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r>
                        <a:rPr lang="en-US" altLang="zh-CN" sz="2000" dirty="0">
                          <a:latin typeface="Times New Roman" panose="02020603050405020304" pitchFamily="18" charset="0"/>
                          <a:cs typeface="Times New Roman" panose="02020603050405020304" pitchFamily="18" charset="0"/>
                        </a:rPr>
                        <a:t>Operating profit divided by the average of total assets</a:t>
                      </a:r>
                      <a:endParaRPr lang="zh-CN" alt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tcPr>
                </a:tc>
                <a:extLst>
                  <a:ext uri="{0D108BD9-81ED-4DB2-BD59-A6C34878D82A}">
                    <a16:rowId xmlns:a16="http://schemas.microsoft.com/office/drawing/2014/main" val="2561450573"/>
                  </a:ext>
                </a:extLst>
              </a:tr>
              <a:tr h="370840">
                <a:tc>
                  <a:txBody>
                    <a:bodyPr/>
                    <a:lstStyle/>
                    <a:p>
                      <a:r>
                        <a:rPr lang="en-US" altLang="zh-CN" sz="2000" dirty="0">
                          <a:latin typeface="Times New Roman" panose="02020603050405020304" pitchFamily="18" charset="0"/>
                          <a:cs typeface="Times New Roman" panose="02020603050405020304" pitchFamily="18" charset="0"/>
                        </a:rPr>
                        <a:t>ROE </a:t>
                      </a:r>
                      <a:endParaRPr lang="zh-CN" alt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r>
                        <a:rPr lang="en-US" altLang="zh-CN" sz="2000" dirty="0">
                          <a:latin typeface="Times New Roman" panose="02020603050405020304" pitchFamily="18" charset="0"/>
                          <a:cs typeface="Times New Roman" panose="02020603050405020304" pitchFamily="18" charset="0"/>
                        </a:rPr>
                        <a:t>net income divided by the average of total shareholders’ equity</a:t>
                      </a:r>
                      <a:endParaRPr lang="zh-CN" alt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tcPr>
                </a:tc>
                <a:extLst>
                  <a:ext uri="{0D108BD9-81ED-4DB2-BD59-A6C34878D82A}">
                    <a16:rowId xmlns:a16="http://schemas.microsoft.com/office/drawing/2014/main" val="1425583302"/>
                  </a:ext>
                </a:extLst>
              </a:tr>
              <a:tr h="185420">
                <a:tc>
                  <a:txBody>
                    <a:bodyPr/>
                    <a:lstStyle/>
                    <a:p>
                      <a:r>
                        <a:rPr lang="en-US" altLang="zh-CN" sz="2000" dirty="0">
                          <a:latin typeface="Times New Roman" panose="02020603050405020304" pitchFamily="18" charset="0"/>
                          <a:cs typeface="Times New Roman" panose="02020603050405020304" pitchFamily="18" charset="0"/>
                        </a:rPr>
                        <a:t>SIZE </a:t>
                      </a:r>
                      <a:endParaRPr lang="zh-CN" alt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r>
                        <a:rPr lang="en-US" altLang="zh-CN" sz="2000" dirty="0">
                          <a:latin typeface="Times New Roman" panose="02020603050405020304" pitchFamily="18" charset="0"/>
                          <a:cs typeface="Times New Roman" panose="02020603050405020304" pitchFamily="18" charset="0"/>
                        </a:rPr>
                        <a:t>The log of market value of equity</a:t>
                      </a:r>
                      <a:endParaRPr lang="zh-CN" alt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tcPr>
                </a:tc>
                <a:extLst>
                  <a:ext uri="{0D108BD9-81ED-4DB2-BD59-A6C34878D82A}">
                    <a16:rowId xmlns:a16="http://schemas.microsoft.com/office/drawing/2014/main" val="4065256242"/>
                  </a:ext>
                </a:extLst>
              </a:tr>
              <a:tr h="185420">
                <a:tc>
                  <a:txBody>
                    <a:bodyPr/>
                    <a:lstStyle/>
                    <a:p>
                      <a:r>
                        <a:rPr lang="en-US" altLang="zh-CN" sz="2000" dirty="0">
                          <a:latin typeface="Times New Roman" panose="02020603050405020304" pitchFamily="18" charset="0"/>
                          <a:cs typeface="Times New Roman" panose="02020603050405020304" pitchFamily="18" charset="0"/>
                        </a:rPr>
                        <a:t>BM</a:t>
                      </a:r>
                      <a:endParaRPr lang="zh-CN" alt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a:latin typeface="Times New Roman" panose="02020603050405020304" pitchFamily="18" charset="0"/>
                          <a:cs typeface="Times New Roman" panose="02020603050405020304" pitchFamily="18" charset="0"/>
                        </a:rPr>
                        <a:t>Book-to-market equity ratio</a:t>
                      </a:r>
                      <a:endParaRPr lang="zh-CN" alt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tcPr>
                </a:tc>
                <a:extLst>
                  <a:ext uri="{0D108BD9-81ED-4DB2-BD59-A6C34878D82A}">
                    <a16:rowId xmlns:a16="http://schemas.microsoft.com/office/drawing/2014/main" val="838020448"/>
                  </a:ext>
                </a:extLst>
              </a:tr>
              <a:tr h="185420">
                <a:tc>
                  <a:txBody>
                    <a:bodyPr/>
                    <a:lstStyle/>
                    <a:p>
                      <a:r>
                        <a:rPr lang="en-US" altLang="zh-CN" sz="2000" dirty="0">
                          <a:latin typeface="Times New Roman" panose="02020603050405020304" pitchFamily="18" charset="0"/>
                          <a:cs typeface="Times New Roman" panose="02020603050405020304" pitchFamily="18" charset="0"/>
                        </a:rPr>
                        <a:t>MOM</a:t>
                      </a:r>
                      <a:endParaRPr lang="zh-CN" alt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r>
                        <a:rPr lang="en-US" altLang="zh-CN" sz="2000" dirty="0">
                          <a:latin typeface="Times New Roman" panose="02020603050405020304" pitchFamily="18" charset="0"/>
                          <a:cs typeface="Times New Roman" panose="02020603050405020304" pitchFamily="18" charset="0"/>
                        </a:rPr>
                        <a:t>the cumulative stock return from month t −1 to t −12</a:t>
                      </a:r>
                      <a:endParaRPr lang="zh-CN" alt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tcPr>
                </a:tc>
                <a:extLst>
                  <a:ext uri="{0D108BD9-81ED-4DB2-BD59-A6C34878D82A}">
                    <a16:rowId xmlns:a16="http://schemas.microsoft.com/office/drawing/2014/main" val="1509217957"/>
                  </a:ext>
                </a:extLst>
              </a:tr>
              <a:tr h="185420">
                <a:tc>
                  <a:txBody>
                    <a:bodyPr/>
                    <a:lstStyle/>
                    <a:p>
                      <a:r>
                        <a:rPr lang="en-US" altLang="zh-CN" sz="2000" dirty="0">
                          <a:latin typeface="Times New Roman" panose="02020603050405020304" pitchFamily="18" charset="0"/>
                          <a:cs typeface="Times New Roman" panose="02020603050405020304" pitchFamily="18" charset="0"/>
                        </a:rPr>
                        <a:t>I/A</a:t>
                      </a:r>
                      <a:endParaRPr lang="zh-CN" alt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CN" sz="2000" dirty="0">
                          <a:latin typeface="Times New Roman" panose="02020603050405020304" pitchFamily="18" charset="0"/>
                          <a:cs typeface="Times New Roman" panose="02020603050405020304" pitchFamily="18" charset="0"/>
                        </a:rPr>
                        <a:t>the annual change in a firms’ quarterly total asset divided by the 1-year-lagged total assets.</a:t>
                      </a:r>
                      <a:endParaRPr lang="zh-CN" alt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6419633"/>
                  </a:ext>
                </a:extLst>
              </a:tr>
            </a:tbl>
          </a:graphicData>
        </a:graphic>
      </p:graphicFrame>
    </p:spTree>
    <p:extLst>
      <p:ext uri="{BB962C8B-B14F-4D97-AF65-F5344CB8AC3E}">
        <p14:creationId xmlns:p14="http://schemas.microsoft.com/office/powerpoint/2010/main" val="40671534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2020/3/28</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17</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49" y="295162"/>
            <a:ext cx="8375501" cy="6341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sym typeface="+mn-lt"/>
              </a:rPr>
              <a:t>Research design : Variable</a:t>
            </a: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4" name="表格 4">
            <a:extLst>
              <a:ext uri="{FF2B5EF4-FFF2-40B4-BE49-F238E27FC236}">
                <a16:creationId xmlns:a16="http://schemas.microsoft.com/office/drawing/2014/main" id="{E6DC8248-310B-4FF5-83EB-E3E5F3ACD6E7}"/>
              </a:ext>
            </a:extLst>
          </p:cNvPr>
          <p:cNvGraphicFramePr>
            <a:graphicFrameLocks noGrp="1"/>
          </p:cNvGraphicFramePr>
          <p:nvPr>
            <p:extLst>
              <p:ext uri="{D42A27DB-BD31-4B8C-83A1-F6EECF244321}">
                <p14:modId xmlns:p14="http://schemas.microsoft.com/office/powerpoint/2010/main" val="1004599945"/>
              </p:ext>
            </p:extLst>
          </p:nvPr>
        </p:nvGraphicFramePr>
        <p:xfrm>
          <a:off x="78664" y="1793428"/>
          <a:ext cx="8925486" cy="2895600"/>
        </p:xfrm>
        <a:graphic>
          <a:graphicData uri="http://schemas.openxmlformats.org/drawingml/2006/table">
            <a:tbl>
              <a:tblPr firstRow="1" bandRow="1">
                <a:tableStyleId>{2D5ABB26-0587-4C30-8999-92F81FD0307C}</a:tableStyleId>
              </a:tblPr>
              <a:tblGrid>
                <a:gridCol w="2288018">
                  <a:extLst>
                    <a:ext uri="{9D8B030D-6E8A-4147-A177-3AD203B41FA5}">
                      <a16:colId xmlns:a16="http://schemas.microsoft.com/office/drawing/2014/main" val="1667263508"/>
                    </a:ext>
                  </a:extLst>
                </a:gridCol>
                <a:gridCol w="6637468">
                  <a:extLst>
                    <a:ext uri="{9D8B030D-6E8A-4147-A177-3AD203B41FA5}">
                      <a16:colId xmlns:a16="http://schemas.microsoft.com/office/drawing/2014/main" val="1742406008"/>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kern="1200" dirty="0">
                          <a:solidFill>
                            <a:schemeClr val="tx1"/>
                          </a:solidFill>
                          <a:latin typeface="Times New Roman" panose="02020603050405020304" pitchFamily="18" charset="0"/>
                          <a:ea typeface="+mn-ea"/>
                          <a:cs typeface="Times New Roman" panose="02020603050405020304" pitchFamily="18" charset="0"/>
                        </a:rPr>
                        <a:t>Investment frictions</a:t>
                      </a:r>
                      <a:endParaRPr lang="zh-CN" altLang="en-US" sz="2000" kern="1200" dirty="0">
                        <a:solidFill>
                          <a:schemeClr val="tx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r>
                        <a:rPr lang="en-US" altLang="zh-CN" sz="2000" kern="1200" dirty="0">
                          <a:solidFill>
                            <a:schemeClr val="tx1"/>
                          </a:solidFill>
                          <a:latin typeface="Times New Roman" panose="02020603050405020304" pitchFamily="18" charset="0"/>
                          <a:ea typeface="+mn-ea"/>
                          <a:cs typeface="Times New Roman" panose="02020603050405020304" pitchFamily="18" charset="0"/>
                        </a:rPr>
                        <a:t>Variable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altLang="zh-CN" sz="2000" kern="1200" dirty="0">
                          <a:solidFill>
                            <a:schemeClr val="tx1"/>
                          </a:solidFill>
                          <a:latin typeface="Times New Roman" panose="02020603050405020304" pitchFamily="18" charset="0"/>
                          <a:ea typeface="+mn-ea"/>
                          <a:cs typeface="Times New Roman" panose="02020603050405020304" pitchFamily="18" charset="0"/>
                        </a:rPr>
                        <a:t>Calculation method</a:t>
                      </a:r>
                      <a:endParaRPr lang="zh-CN" altLang="en-US" sz="200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711767"/>
                  </a:ext>
                </a:extLst>
              </a:tr>
              <a:tr h="370840">
                <a:tc>
                  <a:txBody>
                    <a:bodyPr/>
                    <a:lstStyle/>
                    <a:p>
                      <a:pPr marL="0" algn="l" defTabSz="914400" rtl="0" eaLnBrk="1" latinLnBrk="0" hangingPunct="1"/>
                      <a:r>
                        <a:rPr lang="en-US" altLang="zh-CN" sz="2000" kern="1200" dirty="0">
                          <a:solidFill>
                            <a:schemeClr val="tx1"/>
                          </a:solidFill>
                          <a:latin typeface="Times New Roman" panose="02020603050405020304" pitchFamily="18" charset="0"/>
                          <a:ea typeface="+mn-ea"/>
                          <a:cs typeface="Times New Roman" panose="02020603050405020304" pitchFamily="18" charset="0"/>
                        </a:rPr>
                        <a:t>DIV </a:t>
                      </a:r>
                      <a:endParaRPr lang="zh-CN" altLang="en-US" sz="200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algn="l" defTabSz="914400" rtl="0" eaLnBrk="1" latinLnBrk="0" hangingPunct="1"/>
                      <a:r>
                        <a:rPr lang="en-US" altLang="zh-CN" sz="2000" kern="1200" dirty="0">
                          <a:solidFill>
                            <a:schemeClr val="tx1"/>
                          </a:solidFill>
                          <a:latin typeface="Times New Roman" panose="02020603050405020304" pitchFamily="18" charset="0"/>
                          <a:ea typeface="+mn-ea"/>
                          <a:cs typeface="Times New Roman" panose="02020603050405020304" pitchFamily="18" charset="0"/>
                        </a:rPr>
                        <a:t>the pretax dividend per share in the fiscal year ending in calendar year t</a:t>
                      </a:r>
                      <a:endParaRPr lang="zh-CN" altLang="en-US" sz="200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425583302"/>
                  </a:ext>
                </a:extLst>
              </a:tr>
              <a:tr h="185420">
                <a:tc>
                  <a:txBody>
                    <a:bodyPr/>
                    <a:lstStyle/>
                    <a:p>
                      <a:pPr marL="0" algn="l" defTabSz="914400" rtl="0" eaLnBrk="1" latinLnBrk="0" hangingPunct="1"/>
                      <a:r>
                        <a:rPr lang="en-US" altLang="zh-CN" sz="2000" kern="1200" dirty="0">
                          <a:solidFill>
                            <a:schemeClr val="tx1"/>
                          </a:solidFill>
                          <a:latin typeface="Times New Roman" panose="02020603050405020304" pitchFamily="18" charset="0"/>
                          <a:ea typeface="+mn-ea"/>
                          <a:cs typeface="Times New Roman" panose="02020603050405020304" pitchFamily="18" charset="0"/>
                        </a:rPr>
                        <a:t>AT </a:t>
                      </a:r>
                      <a:endParaRPr lang="zh-CN" altLang="en-US" sz="200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algn="l" defTabSz="914400" rtl="0" eaLnBrk="1" latinLnBrk="0" hangingPunct="1"/>
                      <a:r>
                        <a:rPr lang="en-US" altLang="zh-CN" sz="2000" kern="1200" dirty="0">
                          <a:solidFill>
                            <a:schemeClr val="tx1"/>
                          </a:solidFill>
                          <a:latin typeface="Times New Roman" panose="02020603050405020304" pitchFamily="18" charset="0"/>
                          <a:ea typeface="+mn-ea"/>
                          <a:cs typeface="Times New Roman" panose="02020603050405020304" pitchFamily="18" charset="0"/>
                        </a:rPr>
                        <a:t>Total assets</a:t>
                      </a:r>
                      <a:endParaRPr lang="zh-CN" altLang="en-US" sz="200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noFill/>
                      <a:prstDash val="solid"/>
                      <a:round/>
                      <a:headEnd type="none" w="med" len="med"/>
                      <a:tailEnd type="none" w="med" len="med"/>
                    </a:lnL>
                  </a:tcPr>
                </a:tc>
                <a:extLst>
                  <a:ext uri="{0D108BD9-81ED-4DB2-BD59-A6C34878D82A}">
                    <a16:rowId xmlns:a16="http://schemas.microsoft.com/office/drawing/2014/main" val="4065256242"/>
                  </a:ext>
                </a:extLst>
              </a:tr>
              <a:tr h="370840">
                <a:tc>
                  <a:txBody>
                    <a:bodyPr/>
                    <a:lstStyle/>
                    <a:p>
                      <a:pPr marL="0" algn="l" defTabSz="914400" rtl="0" eaLnBrk="1" latinLnBrk="0" hangingPunct="1"/>
                      <a:r>
                        <a:rPr lang="en-US" altLang="zh-CN" sz="2000" kern="1200" dirty="0">
                          <a:solidFill>
                            <a:schemeClr val="tx1"/>
                          </a:solidFill>
                          <a:latin typeface="Times New Roman" panose="02020603050405020304" pitchFamily="18" charset="0"/>
                          <a:ea typeface="+mn-ea"/>
                          <a:cs typeface="Times New Roman" panose="02020603050405020304" pitchFamily="18" charset="0"/>
                        </a:rPr>
                        <a:t>KZ</a:t>
                      </a:r>
                      <a:endParaRPr lang="zh-CN" altLang="en-US" sz="200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algn="l" defTabSz="914400" rtl="0" eaLnBrk="1" latinLnBrk="0" hangingPunct="1"/>
                      <a:r>
                        <a:rPr lang="en-US" altLang="zh-CN" sz="2000" kern="1200" dirty="0">
                          <a:solidFill>
                            <a:schemeClr val="tx1"/>
                          </a:solidFill>
                          <a:latin typeface="Times New Roman" panose="02020603050405020304" pitchFamily="18" charset="0"/>
                          <a:ea typeface="+mn-ea"/>
                          <a:cs typeface="Times New Roman" panose="02020603050405020304" pitchFamily="18" charset="0"/>
                        </a:rPr>
                        <a:t>KZ = -1 . 002 *Cashflow + 0 . 283 *Tobin ’ s Q +3.139 </a:t>
                      </a:r>
                      <a:r>
                        <a:rPr lang="zh-CN" altLang="en-US" sz="2000" kern="1200" dirty="0">
                          <a:solidFill>
                            <a:schemeClr val="tx1"/>
                          </a:solidFill>
                          <a:latin typeface="Times New Roman" panose="02020603050405020304" pitchFamily="18" charset="0"/>
                          <a:ea typeface="+mn-ea"/>
                          <a:cs typeface="Times New Roman" panose="02020603050405020304" pitchFamily="18" charset="0"/>
                        </a:rPr>
                        <a:t>*</a:t>
                      </a:r>
                      <a:r>
                        <a:rPr lang="en-US" altLang="zh-CN" sz="2000" kern="1200" dirty="0">
                          <a:solidFill>
                            <a:schemeClr val="tx1"/>
                          </a:solidFill>
                          <a:latin typeface="Times New Roman" panose="02020603050405020304" pitchFamily="18" charset="0"/>
                          <a:ea typeface="+mn-ea"/>
                          <a:cs typeface="Times New Roman" panose="02020603050405020304" pitchFamily="18" charset="0"/>
                        </a:rPr>
                        <a:t> Debt/Total Capital -39 . 368</a:t>
                      </a:r>
                      <a:r>
                        <a:rPr lang="zh-CN" altLang="en-US" sz="2000" kern="1200" dirty="0">
                          <a:solidFill>
                            <a:schemeClr val="tx1"/>
                          </a:solidFill>
                          <a:latin typeface="Times New Roman" panose="02020603050405020304" pitchFamily="18" charset="0"/>
                          <a:ea typeface="+mn-ea"/>
                          <a:cs typeface="Times New Roman" panose="02020603050405020304" pitchFamily="18" charset="0"/>
                        </a:rPr>
                        <a:t>*</a:t>
                      </a:r>
                      <a:r>
                        <a:rPr lang="en-US" altLang="zh-CN" sz="2000" kern="1200" dirty="0">
                          <a:solidFill>
                            <a:schemeClr val="tx1"/>
                          </a:solidFill>
                          <a:latin typeface="Times New Roman" panose="02020603050405020304" pitchFamily="18" charset="0"/>
                          <a:ea typeface="+mn-ea"/>
                          <a:cs typeface="Times New Roman" panose="02020603050405020304" pitchFamily="18" charset="0"/>
                        </a:rPr>
                        <a:t>Dividends - 1 . 315</a:t>
                      </a:r>
                      <a:r>
                        <a:rPr lang="zh-CN" altLang="en-US" sz="2000" kern="1200" dirty="0">
                          <a:solidFill>
                            <a:schemeClr val="tx1"/>
                          </a:solidFill>
                          <a:latin typeface="Times New Roman" panose="02020603050405020304" pitchFamily="18" charset="0"/>
                          <a:ea typeface="+mn-ea"/>
                          <a:cs typeface="Times New Roman" panose="02020603050405020304" pitchFamily="18" charset="0"/>
                        </a:rPr>
                        <a:t>*</a:t>
                      </a:r>
                      <a:r>
                        <a:rPr lang="en-US" altLang="zh-CN" sz="2000" kern="1200" dirty="0">
                          <a:solidFill>
                            <a:schemeClr val="tx1"/>
                          </a:solidFill>
                          <a:latin typeface="Times New Roman" panose="02020603050405020304" pitchFamily="18" charset="0"/>
                          <a:ea typeface="+mn-ea"/>
                          <a:cs typeface="Times New Roman" panose="02020603050405020304" pitchFamily="18" charset="0"/>
                        </a:rPr>
                        <a:t>Cash</a:t>
                      </a:r>
                      <a:endParaRPr lang="zh-CN" altLang="en-US" sz="200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noFill/>
                      <a:prstDash val="solid"/>
                      <a:round/>
                      <a:headEnd type="none" w="med" len="med"/>
                      <a:tailEnd type="none" w="med" len="med"/>
                    </a:lnL>
                  </a:tcPr>
                </a:tc>
                <a:extLst>
                  <a:ext uri="{0D108BD9-81ED-4DB2-BD59-A6C34878D82A}">
                    <a16:rowId xmlns:a16="http://schemas.microsoft.com/office/drawing/2014/main" val="150921795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kern="1200" dirty="0">
                          <a:solidFill>
                            <a:schemeClr val="tx1"/>
                          </a:solidFill>
                          <a:latin typeface="Times New Roman" panose="02020603050405020304" pitchFamily="18" charset="0"/>
                          <a:ea typeface="+mn-ea"/>
                          <a:cs typeface="Times New Roman" panose="02020603050405020304" pitchFamily="18" charset="0"/>
                        </a:rPr>
                        <a:t>SA</a:t>
                      </a:r>
                      <a:endParaRPr lang="zh-CN" altLang="en-US" sz="200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altLang="zh-CN" sz="2000" kern="1200" dirty="0">
                          <a:solidFill>
                            <a:schemeClr val="tx1"/>
                          </a:solidFill>
                          <a:latin typeface="Times New Roman" panose="02020603050405020304" pitchFamily="18" charset="0"/>
                          <a:ea typeface="+mn-ea"/>
                          <a:cs typeface="Times New Roman" panose="02020603050405020304" pitchFamily="18" charset="0"/>
                        </a:rPr>
                        <a:t>SA = -0 . 737 </a:t>
                      </a:r>
                      <a:r>
                        <a:rPr lang="zh-CN" altLang="en-US" sz="2000" kern="1200" dirty="0">
                          <a:solidFill>
                            <a:schemeClr val="tx1"/>
                          </a:solidFill>
                          <a:latin typeface="Times New Roman" panose="02020603050405020304" pitchFamily="18" charset="0"/>
                          <a:ea typeface="+mn-ea"/>
                          <a:cs typeface="Times New Roman" panose="02020603050405020304" pitchFamily="18" charset="0"/>
                        </a:rPr>
                        <a:t>*</a:t>
                      </a:r>
                      <a:r>
                        <a:rPr lang="en-US" altLang="zh-CN" sz="2000" kern="1200" dirty="0">
                          <a:solidFill>
                            <a:schemeClr val="tx1"/>
                          </a:solidFill>
                          <a:latin typeface="Times New Roman" panose="02020603050405020304" pitchFamily="18" charset="0"/>
                          <a:ea typeface="+mn-ea"/>
                          <a:cs typeface="Times New Roman" panose="02020603050405020304" pitchFamily="18" charset="0"/>
                        </a:rPr>
                        <a:t>AT + 0 . 043</a:t>
                      </a:r>
                      <a:r>
                        <a:rPr lang="zh-CN" altLang="en-US" sz="2000" kern="1200" dirty="0">
                          <a:solidFill>
                            <a:schemeClr val="tx1"/>
                          </a:solidFill>
                          <a:latin typeface="Times New Roman" panose="02020603050405020304" pitchFamily="18" charset="0"/>
                          <a:ea typeface="+mn-ea"/>
                          <a:cs typeface="Times New Roman" panose="02020603050405020304" pitchFamily="18" charset="0"/>
                        </a:rPr>
                        <a:t>*</a:t>
                      </a:r>
                      <a:r>
                        <a:rPr lang="en-US" altLang="zh-CN" sz="2000" kern="1200" dirty="0">
                          <a:solidFill>
                            <a:schemeClr val="tx1"/>
                          </a:solidFill>
                          <a:latin typeface="Times New Roman" panose="02020603050405020304" pitchFamily="18" charset="0"/>
                          <a:ea typeface="+mn-ea"/>
                          <a:cs typeface="Times New Roman" panose="02020603050405020304" pitchFamily="18" charset="0"/>
                        </a:rPr>
                        <a:t>AT^2 -0.040</a:t>
                      </a:r>
                      <a:r>
                        <a:rPr lang="zh-CN" altLang="en-US" sz="2000" kern="1200" dirty="0">
                          <a:solidFill>
                            <a:schemeClr val="tx1"/>
                          </a:solidFill>
                          <a:latin typeface="Times New Roman" panose="02020603050405020304" pitchFamily="18" charset="0"/>
                          <a:ea typeface="+mn-ea"/>
                          <a:cs typeface="Times New Roman" panose="02020603050405020304" pitchFamily="18" charset="0"/>
                        </a:rPr>
                        <a:t>*</a:t>
                      </a:r>
                      <a:r>
                        <a:rPr lang="en-US" altLang="zh-CN" sz="2000" kern="1200" dirty="0">
                          <a:solidFill>
                            <a:schemeClr val="tx1"/>
                          </a:solidFill>
                          <a:latin typeface="Times New Roman" panose="02020603050405020304" pitchFamily="18" charset="0"/>
                          <a:ea typeface="+mn-ea"/>
                          <a:cs typeface="Times New Roman" panose="02020603050405020304" pitchFamily="18" charset="0"/>
                        </a:rPr>
                        <a:t>Age</a:t>
                      </a:r>
                      <a:endParaRPr lang="zh-CN" altLang="en-US" sz="200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no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7443972"/>
                  </a:ext>
                </a:extLst>
              </a:tr>
            </a:tbl>
          </a:graphicData>
        </a:graphic>
      </p:graphicFrame>
      <p:sp>
        <p:nvSpPr>
          <p:cNvPr id="8" name="矩形 7">
            <a:extLst>
              <a:ext uri="{FF2B5EF4-FFF2-40B4-BE49-F238E27FC236}">
                <a16:creationId xmlns:a16="http://schemas.microsoft.com/office/drawing/2014/main" id="{F099A2C7-0293-4F3D-AB40-6EC344CA82AA}"/>
              </a:ext>
            </a:extLst>
          </p:cNvPr>
          <p:cNvSpPr/>
          <p:nvPr/>
        </p:nvSpPr>
        <p:spPr>
          <a:xfrm>
            <a:off x="236668" y="5392225"/>
            <a:ext cx="8584603" cy="707886"/>
          </a:xfrm>
          <a:prstGeom prst="rect">
            <a:avLst/>
          </a:prstGeom>
        </p:spPr>
        <p:txBody>
          <a:bodyPr wrap="square">
            <a:spAutoFit/>
          </a:bodyPr>
          <a:lstStyle/>
          <a:p>
            <a:r>
              <a:rPr lang="zh-CN" altLang="en-US" sz="2000" dirty="0">
                <a:latin typeface="Times New Roman" panose="02020603050405020304" pitchFamily="18" charset="0"/>
                <a:cs typeface="Times New Roman" panose="02020603050405020304" pitchFamily="18" charset="0"/>
              </a:rPr>
              <a:t>In short, firms with </a:t>
            </a:r>
            <a:r>
              <a:rPr lang="en-US" altLang="zh-CN" sz="2000" dirty="0">
                <a:latin typeface="Times New Roman" panose="02020603050405020304" pitchFamily="18" charset="0"/>
                <a:cs typeface="Times New Roman" panose="02020603050405020304" pitchFamily="18" charset="0"/>
              </a:rPr>
              <a:t>higher dividend,</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higher total assets, </a:t>
            </a:r>
            <a:r>
              <a:rPr lang="zh-CN" altLang="en-US" sz="2000" dirty="0">
                <a:latin typeface="Times New Roman" panose="02020603050405020304" pitchFamily="18" charset="0"/>
                <a:cs typeface="Times New Roman" panose="02020603050405020304" pitchFamily="18" charset="0"/>
              </a:rPr>
              <a:t>lower </a:t>
            </a:r>
            <a:r>
              <a:rPr lang="en-US" altLang="zh-CN" sz="2000" dirty="0">
                <a:latin typeface="Times New Roman" panose="02020603050405020304" pitchFamily="18" charset="0"/>
                <a:cs typeface="Times New Roman" panose="02020603050405020304" pitchFamily="18" charset="0"/>
              </a:rPr>
              <a:t>KZ</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index</a:t>
            </a:r>
            <a:r>
              <a:rPr lang="zh-CN" altLang="en-US" sz="2000" dirty="0">
                <a:latin typeface="Times New Roman" panose="02020603050405020304" pitchFamily="18" charset="0"/>
                <a:cs typeface="Times New Roman" panose="02020603050405020304" pitchFamily="18" charset="0"/>
              </a:rPr>
              <a:t> and lower </a:t>
            </a:r>
            <a:r>
              <a:rPr lang="en-US" altLang="zh-CN" sz="2000" dirty="0">
                <a:latin typeface="Times New Roman" panose="02020603050405020304" pitchFamily="18" charset="0"/>
                <a:cs typeface="Times New Roman" panose="02020603050405020304" pitchFamily="18" charset="0"/>
              </a:rPr>
              <a:t>SZ</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index</a:t>
            </a:r>
            <a:r>
              <a:rPr lang="zh-CN" altLang="en-US" sz="2000" dirty="0">
                <a:latin typeface="Times New Roman" panose="02020603050405020304" pitchFamily="18" charset="0"/>
                <a:cs typeface="Times New Roman" panose="02020603050405020304" pitchFamily="18" charset="0"/>
              </a:rPr>
              <a:t> are considered as </a:t>
            </a:r>
            <a:r>
              <a:rPr lang="en-US" altLang="zh-CN" sz="2000" dirty="0">
                <a:latin typeface="Times New Roman" panose="02020603050405020304" pitchFamily="18" charset="0"/>
                <a:cs typeface="Times New Roman" panose="02020603050405020304" pitchFamily="18" charset="0"/>
              </a:rPr>
              <a:t>lower</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investment frictions.</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5521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2020/3/28</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18</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49" y="295162"/>
            <a:ext cx="8375501" cy="6341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sym typeface="+mn-lt"/>
              </a:rPr>
              <a:t>Research design : Variable</a:t>
            </a: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4" name="表格 4">
            <a:extLst>
              <a:ext uri="{FF2B5EF4-FFF2-40B4-BE49-F238E27FC236}">
                <a16:creationId xmlns:a16="http://schemas.microsoft.com/office/drawing/2014/main" id="{E6DC8248-310B-4FF5-83EB-E3E5F3ACD6E7}"/>
              </a:ext>
            </a:extLst>
          </p:cNvPr>
          <p:cNvGraphicFramePr>
            <a:graphicFrameLocks noGrp="1"/>
          </p:cNvGraphicFramePr>
          <p:nvPr>
            <p:extLst>
              <p:ext uri="{D42A27DB-BD31-4B8C-83A1-F6EECF244321}">
                <p14:modId xmlns:p14="http://schemas.microsoft.com/office/powerpoint/2010/main" val="3328931363"/>
              </p:ext>
            </p:extLst>
          </p:nvPr>
        </p:nvGraphicFramePr>
        <p:xfrm>
          <a:off x="236668" y="1138088"/>
          <a:ext cx="9004150" cy="3901440"/>
        </p:xfrm>
        <a:graphic>
          <a:graphicData uri="http://schemas.openxmlformats.org/drawingml/2006/table">
            <a:tbl>
              <a:tblPr firstRow="1" bandRow="1">
                <a:tableStyleId>{2D5ABB26-0587-4C30-8999-92F81FD0307C}</a:tableStyleId>
              </a:tblPr>
              <a:tblGrid>
                <a:gridCol w="1300480">
                  <a:extLst>
                    <a:ext uri="{9D8B030D-6E8A-4147-A177-3AD203B41FA5}">
                      <a16:colId xmlns:a16="http://schemas.microsoft.com/office/drawing/2014/main" val="1667263508"/>
                    </a:ext>
                  </a:extLst>
                </a:gridCol>
                <a:gridCol w="7703670">
                  <a:extLst>
                    <a:ext uri="{9D8B030D-6E8A-4147-A177-3AD203B41FA5}">
                      <a16:colId xmlns:a16="http://schemas.microsoft.com/office/drawing/2014/main" val="1742406008"/>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kern="1200" dirty="0">
                          <a:solidFill>
                            <a:schemeClr val="tx1"/>
                          </a:solidFill>
                          <a:latin typeface="Times New Roman" panose="02020603050405020304" pitchFamily="18" charset="0"/>
                          <a:ea typeface="+mn-ea"/>
                          <a:cs typeface="Times New Roman" panose="02020603050405020304" pitchFamily="18" charset="0"/>
                        </a:rPr>
                        <a:t>Mispricing</a:t>
                      </a:r>
                      <a:endParaRPr lang="zh-CN" altLang="en-US" sz="2000" kern="1200" dirty="0">
                        <a:solidFill>
                          <a:schemeClr val="tx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r>
                        <a:rPr lang="en-US" altLang="zh-CN" sz="2000" kern="1200" dirty="0">
                          <a:solidFill>
                            <a:schemeClr val="tx1"/>
                          </a:solidFill>
                          <a:latin typeface="Times New Roman" panose="02020603050405020304" pitchFamily="18" charset="0"/>
                          <a:ea typeface="+mn-ea"/>
                          <a:cs typeface="Times New Roman" panose="02020603050405020304" pitchFamily="18" charset="0"/>
                        </a:rPr>
                        <a:t>Variable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altLang="zh-CN" sz="2000" kern="1200" dirty="0">
                          <a:solidFill>
                            <a:schemeClr val="tx1"/>
                          </a:solidFill>
                          <a:latin typeface="Times New Roman" panose="02020603050405020304" pitchFamily="18" charset="0"/>
                          <a:ea typeface="+mn-ea"/>
                          <a:cs typeface="Times New Roman" panose="02020603050405020304" pitchFamily="18" charset="0"/>
                        </a:rPr>
                        <a:t>Calculation method</a:t>
                      </a:r>
                      <a:endParaRPr lang="zh-CN" altLang="en-US" sz="200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711767"/>
                  </a:ext>
                </a:extLst>
              </a:tr>
              <a:tr h="512064">
                <a:tc>
                  <a:txBody>
                    <a:bodyPr/>
                    <a:lstStyle/>
                    <a:p>
                      <a:pPr marL="0" algn="l" defTabSz="914400" rtl="0" eaLnBrk="1" latinLnBrk="0" hangingPunct="1"/>
                      <a:r>
                        <a:rPr lang="en-US" altLang="zh-CN" sz="2000" kern="1200" dirty="0">
                          <a:solidFill>
                            <a:schemeClr val="tx1"/>
                          </a:solidFill>
                          <a:latin typeface="Times New Roman" panose="02020603050405020304" pitchFamily="18" charset="0"/>
                          <a:ea typeface="+mn-ea"/>
                          <a:cs typeface="Times New Roman" panose="02020603050405020304" pitchFamily="18" charset="0"/>
                        </a:rPr>
                        <a:t>IVOL</a:t>
                      </a:r>
                      <a:endParaRPr lang="zh-CN" altLang="en-US" sz="200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algn="l" defTabSz="914400" rtl="0" eaLnBrk="1" latinLnBrk="0" hangingPunct="1"/>
                      <a:r>
                        <a:rPr lang="en-US" altLang="zh-CN" sz="2000" kern="1200" dirty="0">
                          <a:solidFill>
                            <a:schemeClr val="tx1"/>
                          </a:solidFill>
                          <a:latin typeface="Times New Roman" panose="02020603050405020304" pitchFamily="18" charset="0"/>
                          <a:ea typeface="+mn-ea"/>
                          <a:cs typeface="Times New Roman" panose="02020603050405020304" pitchFamily="18" charset="0"/>
                        </a:rPr>
                        <a:t>the standard deviation of the residuals from regressing daily stock returns on market returns over a maximum of 250 days .</a:t>
                      </a:r>
                      <a:endParaRPr lang="zh-CN" altLang="en-US" sz="200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148919460"/>
                  </a:ext>
                </a:extLst>
              </a:tr>
              <a:tr h="384048">
                <a:tc>
                  <a:txBody>
                    <a:bodyPr/>
                    <a:lstStyle/>
                    <a:p>
                      <a:pPr marL="0" algn="l" defTabSz="914400" rtl="0" eaLnBrk="1" latinLnBrk="0" hangingPunct="1"/>
                      <a:r>
                        <a:rPr lang="en-US" altLang="zh-CN" sz="2000" kern="1200" dirty="0">
                          <a:solidFill>
                            <a:schemeClr val="tx1"/>
                          </a:solidFill>
                          <a:latin typeface="Times New Roman" panose="02020603050405020304" pitchFamily="18" charset="0"/>
                          <a:ea typeface="+mn-ea"/>
                          <a:cs typeface="Times New Roman" panose="02020603050405020304" pitchFamily="18" charset="0"/>
                        </a:rPr>
                        <a:t>TURN</a:t>
                      </a:r>
                      <a:endParaRPr lang="zh-CN" altLang="en-US" sz="200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algn="l" defTabSz="914400" rtl="0" eaLnBrk="1" latinLnBrk="0" hangingPunct="1"/>
                      <a:r>
                        <a:rPr lang="en-US" altLang="zh-CN" sz="2000" kern="1200" dirty="0">
                          <a:solidFill>
                            <a:schemeClr val="tx1"/>
                          </a:solidFill>
                          <a:latin typeface="Times New Roman" panose="02020603050405020304" pitchFamily="18" charset="0"/>
                          <a:ea typeface="+mn-ea"/>
                          <a:cs typeface="Times New Roman" panose="02020603050405020304" pitchFamily="18" charset="0"/>
                        </a:rPr>
                        <a:t> the average daily turnover (the number of shares traded divided by the number of shares out-standing) over the past 12 months.</a:t>
                      </a:r>
                    </a:p>
                  </a:txBody>
                  <a:tcPr>
                    <a:lnL w="12700" cap="flat" cmpd="sng" algn="ctr">
                      <a:noFill/>
                      <a:prstDash val="solid"/>
                      <a:round/>
                      <a:headEnd type="none" w="med" len="med"/>
                      <a:tailEnd type="none" w="med" len="med"/>
                    </a:lnL>
                  </a:tcPr>
                </a:tc>
                <a:extLst>
                  <a:ext uri="{0D108BD9-81ED-4DB2-BD59-A6C34878D82A}">
                    <a16:rowId xmlns:a16="http://schemas.microsoft.com/office/drawing/2014/main" val="3023740910"/>
                  </a:ext>
                </a:extLst>
              </a:tr>
              <a:tr h="198120">
                <a:tc>
                  <a:txBody>
                    <a:bodyPr/>
                    <a:lstStyle/>
                    <a:p>
                      <a:pPr marL="0" algn="l" defTabSz="914400" rtl="0" eaLnBrk="1" latinLnBrk="0" hangingPunct="1"/>
                      <a:r>
                        <a:rPr lang="en-US" altLang="zh-CN" sz="2000" kern="1200" dirty="0">
                          <a:solidFill>
                            <a:schemeClr val="tx1"/>
                          </a:solidFill>
                          <a:latin typeface="Times New Roman" panose="02020603050405020304" pitchFamily="18" charset="0"/>
                          <a:ea typeface="+mn-ea"/>
                          <a:cs typeface="Times New Roman" panose="02020603050405020304" pitchFamily="18" charset="0"/>
                        </a:rPr>
                        <a:t>ILLIQ</a:t>
                      </a:r>
                      <a:endParaRPr lang="zh-CN" altLang="en-US" sz="200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algn="l" defTabSz="914400" rtl="0" eaLnBrk="1" latinLnBrk="0" hangingPunct="1"/>
                      <a:r>
                        <a:rPr lang="en-US" altLang="zh-CN" sz="2000" kern="1200" dirty="0">
                          <a:solidFill>
                            <a:schemeClr val="tx1"/>
                          </a:solidFill>
                          <a:latin typeface="Times New Roman" panose="02020603050405020304" pitchFamily="18" charset="0"/>
                          <a:ea typeface="+mn-ea"/>
                          <a:cs typeface="Times New Roman" panose="02020603050405020304" pitchFamily="18" charset="0"/>
                        </a:rPr>
                        <a:t>the average of absolute daily returns divided by the daily RMB trading volume over the past 12 months</a:t>
                      </a:r>
                    </a:p>
                  </a:txBody>
                  <a:tcPr>
                    <a:lnL w="12700" cap="flat" cmpd="sng" algn="ctr">
                      <a:noFill/>
                      <a:prstDash val="solid"/>
                      <a:round/>
                      <a:headEnd type="none" w="med" len="med"/>
                      <a:tailEnd type="none" w="med" len="med"/>
                    </a:lnL>
                  </a:tcPr>
                </a:tc>
                <a:extLst>
                  <a:ext uri="{0D108BD9-81ED-4DB2-BD59-A6C34878D82A}">
                    <a16:rowId xmlns:a16="http://schemas.microsoft.com/office/drawing/2014/main" val="1664442577"/>
                  </a:ext>
                </a:extLst>
              </a:tr>
              <a:tr h="198120">
                <a:tc>
                  <a:txBody>
                    <a:bodyPr/>
                    <a:lstStyle/>
                    <a:p>
                      <a:pPr marL="0" algn="l" defTabSz="914400" rtl="0" eaLnBrk="1" latinLnBrk="0" hangingPunct="1"/>
                      <a:r>
                        <a:rPr lang="en-US" altLang="zh-CN" sz="2000" kern="1200" dirty="0">
                          <a:solidFill>
                            <a:schemeClr val="tx1"/>
                          </a:solidFill>
                          <a:latin typeface="Times New Roman" panose="02020603050405020304" pitchFamily="18" charset="0"/>
                          <a:ea typeface="+mn-ea"/>
                          <a:cs typeface="Times New Roman" panose="02020603050405020304" pitchFamily="18" charset="0"/>
                        </a:rPr>
                        <a:t>PRC</a:t>
                      </a:r>
                      <a:endParaRPr lang="zh-CN" altLang="en-US" sz="200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algn="l" defTabSz="914400" rtl="0" eaLnBrk="1" latinLnBrk="0" hangingPunct="1"/>
                      <a:r>
                        <a:rPr lang="en-US" altLang="zh-CN" sz="2000" kern="1200" dirty="0">
                          <a:solidFill>
                            <a:schemeClr val="tx1"/>
                          </a:solidFill>
                          <a:latin typeface="Times New Roman" panose="02020603050405020304" pitchFamily="18" charset="0"/>
                          <a:ea typeface="+mn-ea"/>
                          <a:cs typeface="Times New Roman" panose="02020603050405020304" pitchFamily="18" charset="0"/>
                        </a:rPr>
                        <a:t>Monthly closing stock price</a:t>
                      </a:r>
                    </a:p>
                  </a:txBody>
                  <a:tcPr>
                    <a:lnL w="12700" cap="flat" cmpd="sng" algn="ctr">
                      <a:noFill/>
                      <a:prstDash val="solid"/>
                      <a:round/>
                      <a:headEnd type="none" w="med" len="med"/>
                      <a:tailEnd type="none" w="med" len="med"/>
                    </a:lnL>
                  </a:tcPr>
                </a:tc>
                <a:extLst>
                  <a:ext uri="{0D108BD9-81ED-4DB2-BD59-A6C34878D82A}">
                    <a16:rowId xmlns:a16="http://schemas.microsoft.com/office/drawing/2014/main" val="1032726742"/>
                  </a:ext>
                </a:extLst>
              </a:tr>
              <a:tr h="320040">
                <a:tc>
                  <a:txBody>
                    <a:bodyPr/>
                    <a:lstStyle/>
                    <a:p>
                      <a:pPr marL="0" algn="l" defTabSz="914400" rtl="0" eaLnBrk="1" latinLnBrk="0" hangingPunct="1"/>
                      <a:r>
                        <a:rPr lang="en-US" altLang="zh-CN" sz="2000" kern="1200" dirty="0">
                          <a:solidFill>
                            <a:schemeClr val="tx1"/>
                          </a:solidFill>
                          <a:latin typeface="Times New Roman" panose="02020603050405020304" pitchFamily="18" charset="0"/>
                          <a:ea typeface="+mn-ea"/>
                          <a:cs typeface="Times New Roman" panose="02020603050405020304" pitchFamily="18" charset="0"/>
                        </a:rPr>
                        <a:t>RVOL</a:t>
                      </a:r>
                      <a:endParaRPr lang="zh-CN" altLang="en-US" sz="200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altLang="zh-CN" sz="2000" kern="1200" dirty="0">
                          <a:solidFill>
                            <a:schemeClr val="tx1"/>
                          </a:solidFill>
                          <a:latin typeface="Times New Roman" panose="02020603050405020304" pitchFamily="18" charset="0"/>
                          <a:ea typeface="+mn-ea"/>
                          <a:cs typeface="Times New Roman" panose="02020603050405020304" pitchFamily="18" charset="0"/>
                        </a:rPr>
                        <a:t>the sum of daily share trading volume multiplied by the daily closing price over the past 12 months</a:t>
                      </a:r>
                      <a:endParaRPr lang="zh-CN" altLang="en-US" sz="200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no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9589784"/>
                  </a:ext>
                </a:extLst>
              </a:tr>
            </a:tbl>
          </a:graphicData>
        </a:graphic>
      </p:graphicFrame>
      <p:sp>
        <p:nvSpPr>
          <p:cNvPr id="5" name="矩形 4">
            <a:extLst>
              <a:ext uri="{FF2B5EF4-FFF2-40B4-BE49-F238E27FC236}">
                <a16:creationId xmlns:a16="http://schemas.microsoft.com/office/drawing/2014/main" id="{2C220C94-4C88-4E4B-A90C-EAF7498ED4D9}"/>
              </a:ext>
            </a:extLst>
          </p:cNvPr>
          <p:cNvSpPr/>
          <p:nvPr/>
        </p:nvSpPr>
        <p:spPr>
          <a:xfrm>
            <a:off x="236668" y="5392225"/>
            <a:ext cx="8584603" cy="1015663"/>
          </a:xfrm>
          <a:prstGeom prst="rect">
            <a:avLst/>
          </a:prstGeom>
        </p:spPr>
        <p:txBody>
          <a:bodyPr wrap="square">
            <a:spAutoFit/>
          </a:bodyPr>
          <a:lstStyle/>
          <a:p>
            <a:r>
              <a:rPr lang="zh-CN" altLang="en-US" sz="2000" dirty="0">
                <a:latin typeface="Times New Roman" panose="02020603050405020304" pitchFamily="18" charset="0"/>
                <a:cs typeface="Times New Roman" panose="02020603050405020304" pitchFamily="18" charset="0"/>
              </a:rPr>
              <a:t>In short, firms with </a:t>
            </a:r>
            <a:r>
              <a:rPr lang="en-US" altLang="zh-CN" sz="2000" dirty="0">
                <a:latin typeface="Times New Roman" panose="02020603050405020304" pitchFamily="18" charset="0"/>
                <a:cs typeface="Times New Roman" panose="02020603050405020304" pitchFamily="18" charset="0"/>
              </a:rPr>
              <a:t>higher idiosyncratic volatility,</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higher turnover , </a:t>
            </a:r>
            <a:r>
              <a:rPr lang="zh-CN" altLang="en-US" sz="2000" dirty="0">
                <a:latin typeface="Times New Roman" panose="02020603050405020304" pitchFamily="18" charset="0"/>
                <a:cs typeface="Times New Roman" panose="02020603050405020304" pitchFamily="18" charset="0"/>
              </a:rPr>
              <a:t>illiquidity measure, lower share price, and lower RMB trading volume are considered as possessing higher limits to arbitrage and thus higher mispricing</a:t>
            </a:r>
            <a:r>
              <a:rPr lang="en-US" altLang="zh-CN" sz="2000" dirty="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74916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2020/3/28</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19</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2"/>
            <a:ext cx="7886700" cy="6341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sym typeface="+mn-lt"/>
              </a:rPr>
              <a:t>Research design : Data</a:t>
            </a: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349AE4EF-5970-448D-B110-7885CC547529}"/>
              </a:ext>
            </a:extLst>
          </p:cNvPr>
          <p:cNvSpPr/>
          <p:nvPr/>
        </p:nvSpPr>
        <p:spPr>
          <a:xfrm>
            <a:off x="628650" y="1645266"/>
            <a:ext cx="7963383" cy="2677656"/>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Company financial data</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CSMAR</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 RESSET Financial Research Database</a:t>
            </a:r>
          </a:p>
          <a:p>
            <a:r>
              <a:rPr lang="en-US" altLang="zh-CN" sz="2400" dirty="0">
                <a:latin typeface="Times New Roman" panose="02020603050405020304" pitchFamily="18" charset="0"/>
                <a:cs typeface="Times New Roman" panose="02020603050405020304" pitchFamily="18" charset="0"/>
              </a:rPr>
              <a:t>Period</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2001 -  2014 daily data.</a:t>
            </a:r>
          </a:p>
          <a:p>
            <a:r>
              <a:rPr lang="en-US" altLang="zh-CN" sz="2400" dirty="0">
                <a:latin typeface="Times New Roman" panose="02020603050405020304" pitchFamily="18" charset="0"/>
                <a:cs typeface="Times New Roman" panose="02020603050405020304" pitchFamily="18" charset="0"/>
              </a:rPr>
              <a:t>Sample: our sample consists of all Chinese A-share stocks, excluding firm with “ST” or “PT”, financial industry, negative book value of equity, and we require firms to be listed on the CSMAR database for at least one year. </a:t>
            </a:r>
          </a:p>
        </p:txBody>
      </p:sp>
    </p:spTree>
    <p:extLst>
      <p:ext uri="{BB962C8B-B14F-4D97-AF65-F5344CB8AC3E}">
        <p14:creationId xmlns:p14="http://schemas.microsoft.com/office/powerpoint/2010/main" val="2737931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8186C8BC-AF61-4659-B4C6-F879FC30702C}"/>
              </a:ext>
            </a:extLst>
          </p:cNvPr>
          <p:cNvSpPr>
            <a:spLocks noGrp="1"/>
          </p:cNvSpPr>
          <p:nvPr>
            <p:ph type="dt" sz="half" idx="10"/>
          </p:nvPr>
        </p:nvSpPr>
        <p:spPr/>
        <p:txBody>
          <a:bodyPr/>
          <a:lstStyle/>
          <a:p>
            <a:fld id="{82228CA5-696D-4CB3-8923-6E0B31A6AEF9}" type="datetime1">
              <a:rPr lang="zh-CN" altLang="en-US" smtClean="0"/>
              <a:t>2020/3/28</a:t>
            </a:fld>
            <a:endParaRPr lang="zh-CN" altLang="en-US"/>
          </a:p>
        </p:txBody>
      </p:sp>
      <p:sp>
        <p:nvSpPr>
          <p:cNvPr id="5" name="灯片编号占位符 4">
            <a:extLst>
              <a:ext uri="{FF2B5EF4-FFF2-40B4-BE49-F238E27FC236}">
                <a16:creationId xmlns:a16="http://schemas.microsoft.com/office/drawing/2014/main" id="{7FA84D4B-54F4-4D72-BB3B-A7AD1A9770E8}"/>
              </a:ext>
            </a:extLst>
          </p:cNvPr>
          <p:cNvSpPr>
            <a:spLocks noGrp="1"/>
          </p:cNvSpPr>
          <p:nvPr>
            <p:ph type="sldNum" sz="quarter" idx="12"/>
          </p:nvPr>
        </p:nvSpPr>
        <p:spPr/>
        <p:txBody>
          <a:bodyPr/>
          <a:lstStyle/>
          <a:p>
            <a:fld id="{56682430-6088-448C-9E69-CB0F29779420}" type="slidenum">
              <a:rPr lang="zh-CN" altLang="en-US" smtClean="0"/>
              <a:t>2</a:t>
            </a:fld>
            <a:endParaRPr lang="zh-CN" altLang="en-US"/>
          </a:p>
        </p:txBody>
      </p:sp>
      <p:sp>
        <p:nvSpPr>
          <p:cNvPr id="6" name="标题 1">
            <a:extLst>
              <a:ext uri="{FF2B5EF4-FFF2-40B4-BE49-F238E27FC236}">
                <a16:creationId xmlns:a16="http://schemas.microsoft.com/office/drawing/2014/main" id="{274A4021-B06A-4104-834D-5E0A3A8A6BC6}"/>
              </a:ext>
            </a:extLst>
          </p:cNvPr>
          <p:cNvSpPr>
            <a:spLocks noGrp="1"/>
          </p:cNvSpPr>
          <p:nvPr>
            <p:ph type="title"/>
          </p:nvPr>
        </p:nvSpPr>
        <p:spPr>
          <a:xfrm>
            <a:off x="495011" y="282500"/>
            <a:ext cx="7886700" cy="1325563"/>
          </a:xfrm>
        </p:spPr>
        <p:txBody>
          <a:bodyPr>
            <a:normAutofit/>
          </a:bodyPr>
          <a:lstStyle/>
          <a:p>
            <a:pPr>
              <a:lnSpc>
                <a:spcPct val="120000"/>
              </a:lnSpc>
            </a:pPr>
            <a:r>
              <a:rPr lang="en-US" altLang="zh-CN" sz="5000" dirty="0">
                <a:latin typeface="+mn-lt"/>
                <a:ea typeface="+mn-ea"/>
                <a:cs typeface="+mn-ea"/>
                <a:sym typeface="+mn-lt"/>
              </a:rPr>
              <a:t>Outline</a:t>
            </a:r>
            <a:endParaRPr lang="zh-CN" altLang="en-US" sz="5000" dirty="0">
              <a:latin typeface="+mn-lt"/>
              <a:ea typeface="+mn-ea"/>
              <a:cs typeface="+mn-ea"/>
              <a:sym typeface="+mn-lt"/>
            </a:endParaRPr>
          </a:p>
        </p:txBody>
      </p:sp>
      <p:sp>
        <p:nvSpPr>
          <p:cNvPr id="7" name="内容占位符 2">
            <a:extLst>
              <a:ext uri="{FF2B5EF4-FFF2-40B4-BE49-F238E27FC236}">
                <a16:creationId xmlns:a16="http://schemas.microsoft.com/office/drawing/2014/main" id="{99FAF7A5-7EFB-4200-BAFE-4DAAC0E8D8B8}"/>
              </a:ext>
            </a:extLst>
          </p:cNvPr>
          <p:cNvSpPr>
            <a:spLocks noGrp="1"/>
          </p:cNvSpPr>
          <p:nvPr>
            <p:ph idx="1"/>
          </p:nvPr>
        </p:nvSpPr>
        <p:spPr>
          <a:xfrm>
            <a:off x="762289" y="1608063"/>
            <a:ext cx="7619423" cy="4351338"/>
          </a:xfrm>
        </p:spPr>
        <p:txBody>
          <a:bodyPr>
            <a:normAutofit/>
          </a:bodyPr>
          <a:lstStyle/>
          <a:p>
            <a:pPr marL="857250" lvl="1" indent="-514350">
              <a:lnSpc>
                <a:spcPct val="120000"/>
              </a:lnSpc>
              <a:spcBef>
                <a:spcPct val="0"/>
              </a:spcBef>
              <a:buFont typeface="+mj-lt"/>
              <a:buAutoNum type="arabicPeriod"/>
            </a:pPr>
            <a:r>
              <a:rPr lang="en-US" altLang="zh-CN" sz="3300" dirty="0">
                <a:latin typeface="Times New Roman" panose="02020603050405020304" pitchFamily="18" charset="0"/>
                <a:cs typeface="Times New Roman" panose="02020603050405020304" pitchFamily="18" charset="0"/>
                <a:sym typeface="+mn-lt"/>
              </a:rPr>
              <a:t>Introduction</a:t>
            </a:r>
          </a:p>
          <a:p>
            <a:pPr marL="857250" lvl="1" indent="-514350">
              <a:lnSpc>
                <a:spcPct val="120000"/>
              </a:lnSpc>
              <a:spcBef>
                <a:spcPct val="0"/>
              </a:spcBef>
              <a:buFont typeface="+mj-lt"/>
              <a:buAutoNum type="arabicPeriod"/>
            </a:pPr>
            <a:r>
              <a:rPr lang="en-US" altLang="zh-CN" sz="3300" dirty="0">
                <a:latin typeface="Times New Roman" panose="02020603050405020304" pitchFamily="18" charset="0"/>
                <a:cs typeface="Times New Roman" panose="02020603050405020304" pitchFamily="18" charset="0"/>
                <a:sym typeface="+mn-lt"/>
              </a:rPr>
              <a:t>Research design</a:t>
            </a:r>
          </a:p>
          <a:p>
            <a:pPr marL="857250" lvl="1" indent="-514350">
              <a:lnSpc>
                <a:spcPct val="120000"/>
              </a:lnSpc>
              <a:spcBef>
                <a:spcPct val="0"/>
              </a:spcBef>
              <a:buFont typeface="+mj-lt"/>
              <a:buAutoNum type="arabicPeriod"/>
            </a:pPr>
            <a:r>
              <a:rPr lang="en-US" altLang="zh-CN" sz="3300" dirty="0">
                <a:latin typeface="Times New Roman" panose="02020603050405020304" pitchFamily="18" charset="0"/>
                <a:cs typeface="Times New Roman" panose="02020603050405020304" pitchFamily="18" charset="0"/>
                <a:sym typeface="+mn-lt"/>
              </a:rPr>
              <a:t>Empirical result</a:t>
            </a:r>
          </a:p>
          <a:p>
            <a:pPr marL="857250" lvl="1" indent="-514350">
              <a:lnSpc>
                <a:spcPct val="120000"/>
              </a:lnSpc>
              <a:spcBef>
                <a:spcPct val="0"/>
              </a:spcBef>
              <a:buFont typeface="+mj-lt"/>
              <a:buAutoNum type="arabicPeriod"/>
            </a:pPr>
            <a:r>
              <a:rPr lang="en-US" altLang="zh-CN" sz="3300" dirty="0">
                <a:latin typeface="Times New Roman" panose="02020603050405020304" pitchFamily="18" charset="0"/>
                <a:cs typeface="Times New Roman" panose="02020603050405020304" pitchFamily="18" charset="0"/>
                <a:sym typeface="+mn-lt"/>
              </a:rPr>
              <a:t>Conclusion</a:t>
            </a:r>
          </a:p>
          <a:p>
            <a:pPr marL="514350" indent="-514350">
              <a:lnSpc>
                <a:spcPct val="120000"/>
              </a:lnSpc>
              <a:spcBef>
                <a:spcPct val="0"/>
              </a:spcBef>
              <a:buFont typeface="+mj-lt"/>
              <a:buAutoNum type="arabicPeriod"/>
            </a:pPr>
            <a:endParaRPr lang="zh-CN" altLang="en-US" sz="2800" dirty="0">
              <a:cs typeface="+mn-ea"/>
              <a:sym typeface="+mn-lt"/>
            </a:endParaRPr>
          </a:p>
        </p:txBody>
      </p:sp>
    </p:spTree>
    <p:extLst>
      <p:ext uri="{BB962C8B-B14F-4D97-AF65-F5344CB8AC3E}">
        <p14:creationId xmlns:p14="http://schemas.microsoft.com/office/powerpoint/2010/main" val="2700425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2020/3/28</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20</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2"/>
            <a:ext cx="7886700" cy="6341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sym typeface="+mn-lt"/>
              </a:rPr>
              <a:t>Research design : method</a:t>
            </a: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2680115E-D9E6-41CD-B2C4-58FC5D0A8B67}"/>
              </a:ext>
            </a:extLst>
          </p:cNvPr>
          <p:cNvSpPr/>
          <p:nvPr/>
        </p:nvSpPr>
        <p:spPr>
          <a:xfrm>
            <a:off x="1977826" y="2228671"/>
            <a:ext cx="4352108" cy="1569660"/>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Univariate portfolio analysis </a:t>
            </a:r>
          </a:p>
          <a:p>
            <a:r>
              <a:rPr lang="en-US" altLang="zh-CN" sz="2400" dirty="0">
                <a:latin typeface="Times New Roman" panose="02020603050405020304" pitchFamily="18" charset="0"/>
                <a:cs typeface="Times New Roman" panose="02020603050405020304" pitchFamily="18" charset="0"/>
              </a:rPr>
              <a:t>Bivariate portfolio analysis</a:t>
            </a:r>
          </a:p>
          <a:p>
            <a:r>
              <a:rPr lang="en-US" altLang="zh-CN" sz="2400" dirty="0">
                <a:latin typeface="Times New Roman" panose="02020603050405020304" pitchFamily="18" charset="0"/>
                <a:cs typeface="Times New Roman" panose="02020603050405020304" pitchFamily="18" charset="0"/>
              </a:rPr>
              <a:t>Triple portfolio analysis</a:t>
            </a:r>
          </a:p>
          <a:p>
            <a:r>
              <a:rPr lang="en-US" altLang="zh-CN" sz="2400" dirty="0" err="1">
                <a:latin typeface="Times New Roman" panose="02020603050405020304" pitchFamily="18" charset="0"/>
                <a:cs typeface="Times New Roman" panose="02020603050405020304" pitchFamily="18" charset="0"/>
              </a:rPr>
              <a:t>Fama-MacBeth</a:t>
            </a:r>
            <a:r>
              <a:rPr lang="en-US" altLang="zh-CN" sz="2400" dirty="0">
                <a:latin typeface="Times New Roman" panose="02020603050405020304" pitchFamily="18" charset="0"/>
                <a:cs typeface="Times New Roman" panose="02020603050405020304" pitchFamily="18" charset="0"/>
              </a:rPr>
              <a:t> regressions</a:t>
            </a:r>
          </a:p>
        </p:txBody>
      </p:sp>
    </p:spTree>
    <p:extLst>
      <p:ext uri="{BB962C8B-B14F-4D97-AF65-F5344CB8AC3E}">
        <p14:creationId xmlns:p14="http://schemas.microsoft.com/office/powerpoint/2010/main" val="15353429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4FC808BF-33BD-4BC1-BAD3-DCFC8141D1D6}"/>
              </a:ext>
            </a:extLst>
          </p:cNvPr>
          <p:cNvSpPr>
            <a:spLocks noGrp="1"/>
          </p:cNvSpPr>
          <p:nvPr>
            <p:ph type="sldNum" sz="quarter" idx="12"/>
          </p:nvPr>
        </p:nvSpPr>
        <p:spPr/>
        <p:txBody>
          <a:bodyPr/>
          <a:lstStyle/>
          <a:p>
            <a:fld id="{56682430-6088-448C-9E69-CB0F29779420}" type="slidenum">
              <a:rPr lang="zh-CN" altLang="en-US" smtClean="0"/>
              <a:t>21</a:t>
            </a:fld>
            <a:endParaRPr lang="zh-CN" altLang="en-US"/>
          </a:p>
        </p:txBody>
      </p:sp>
      <p:cxnSp>
        <p:nvCxnSpPr>
          <p:cNvPr id="6" name="直接连接符 5">
            <a:extLst>
              <a:ext uri="{FF2B5EF4-FFF2-40B4-BE49-F238E27FC236}">
                <a16:creationId xmlns:a16="http://schemas.microsoft.com/office/drawing/2014/main" id="{BF317A36-3126-4450-A51C-01CCAA404FF8}"/>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D79A6A61-7A80-4846-9C9D-F84192BEE085}"/>
              </a:ext>
            </a:extLst>
          </p:cNvPr>
          <p:cNvSpPr/>
          <p:nvPr/>
        </p:nvSpPr>
        <p:spPr>
          <a:xfrm>
            <a:off x="0" y="5701036"/>
            <a:ext cx="9144000" cy="1015663"/>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The average return of the GP spread portfolio, computed as the difference between the returns of the highest and lowest deciles, is 1.02% per month.</a:t>
            </a:r>
          </a:p>
          <a:p>
            <a:r>
              <a:rPr lang="en-US" altLang="zh-CN" sz="2000" dirty="0">
                <a:latin typeface="Times New Roman" panose="02020603050405020304" pitchFamily="18" charset="0"/>
                <a:cs typeface="Times New Roman" panose="02020603050405020304" pitchFamily="18" charset="0"/>
              </a:rPr>
              <a:t>ROA and ROE have similar results.</a:t>
            </a:r>
            <a:endParaRPr lang="zh-CN" altLang="en-US" sz="2000" dirty="0">
              <a:latin typeface="Times New Roman" panose="02020603050405020304" pitchFamily="18" charset="0"/>
              <a:cs typeface="Times New Roman" panose="02020603050405020304" pitchFamily="18" charset="0"/>
            </a:endParaRPr>
          </a:p>
        </p:txBody>
      </p:sp>
      <p:sp>
        <p:nvSpPr>
          <p:cNvPr id="8" name="标题 1">
            <a:extLst>
              <a:ext uri="{FF2B5EF4-FFF2-40B4-BE49-F238E27FC236}">
                <a16:creationId xmlns:a16="http://schemas.microsoft.com/office/drawing/2014/main" id="{9CEA6977-A224-4959-A339-848DAA9B2234}"/>
              </a:ext>
            </a:extLst>
          </p:cNvPr>
          <p:cNvSpPr txBox="1">
            <a:spLocks/>
          </p:cNvSpPr>
          <p:nvPr/>
        </p:nvSpPr>
        <p:spPr>
          <a:xfrm>
            <a:off x="-69235" y="248875"/>
            <a:ext cx="9662160" cy="180795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sym typeface="+mn-lt"/>
              </a:rPr>
              <a:t>Empirical result: </a:t>
            </a:r>
            <a:r>
              <a:rPr lang="en-US" altLang="zh-CN" sz="2800" dirty="0">
                <a:latin typeface="Times New Roman" panose="02020603050405020304" pitchFamily="18" charset="0"/>
                <a:cs typeface="Times New Roman" panose="02020603050405020304" pitchFamily="18" charset="0"/>
              </a:rPr>
              <a:t>Univariate portfolio analysis </a:t>
            </a:r>
            <a:endParaRPr lang="en-US" altLang="zh-CN" dirty="0">
              <a:latin typeface="Times New Roman" panose="02020603050405020304" pitchFamily="18" charset="0"/>
              <a:cs typeface="Times New Roman" panose="02020603050405020304" pitchFamily="18" charset="0"/>
            </a:endParaRPr>
          </a:p>
        </p:txBody>
      </p:sp>
      <p:pic>
        <p:nvPicPr>
          <p:cNvPr id="9" name="图片 8">
            <a:extLst>
              <a:ext uri="{FF2B5EF4-FFF2-40B4-BE49-F238E27FC236}">
                <a16:creationId xmlns:a16="http://schemas.microsoft.com/office/drawing/2014/main" id="{00FF31FE-2A64-45DC-A81E-C2334B3DAB5D}"/>
              </a:ext>
            </a:extLst>
          </p:cNvPr>
          <p:cNvPicPr/>
          <p:nvPr/>
        </p:nvPicPr>
        <p:blipFill rotWithShape="1">
          <a:blip r:embed="rId3"/>
          <a:srcRect t="1401" r="8980"/>
          <a:stretch/>
        </p:blipFill>
        <p:spPr>
          <a:xfrm>
            <a:off x="75303" y="1086527"/>
            <a:ext cx="8788997" cy="4010673"/>
          </a:xfrm>
          <a:prstGeom prst="rect">
            <a:avLst/>
          </a:prstGeom>
        </p:spPr>
      </p:pic>
      <p:sp>
        <p:nvSpPr>
          <p:cNvPr id="2" name="矩形 1">
            <a:extLst>
              <a:ext uri="{FF2B5EF4-FFF2-40B4-BE49-F238E27FC236}">
                <a16:creationId xmlns:a16="http://schemas.microsoft.com/office/drawing/2014/main" id="{831D7C3D-8169-4AD7-B643-F7BB91471D33}"/>
              </a:ext>
            </a:extLst>
          </p:cNvPr>
          <p:cNvSpPr/>
          <p:nvPr/>
        </p:nvSpPr>
        <p:spPr>
          <a:xfrm>
            <a:off x="75303" y="4801171"/>
            <a:ext cx="4077149" cy="29603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530964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4FC808BF-33BD-4BC1-BAD3-DCFC8141D1D6}"/>
              </a:ext>
            </a:extLst>
          </p:cNvPr>
          <p:cNvSpPr>
            <a:spLocks noGrp="1"/>
          </p:cNvSpPr>
          <p:nvPr>
            <p:ph type="sldNum" sz="quarter" idx="12"/>
          </p:nvPr>
        </p:nvSpPr>
        <p:spPr/>
        <p:txBody>
          <a:bodyPr/>
          <a:lstStyle/>
          <a:p>
            <a:fld id="{56682430-6088-448C-9E69-CB0F29779420}" type="slidenum">
              <a:rPr lang="zh-CN" altLang="en-US" smtClean="0"/>
              <a:t>22</a:t>
            </a:fld>
            <a:endParaRPr lang="zh-CN" altLang="en-US"/>
          </a:p>
        </p:txBody>
      </p:sp>
      <p:sp>
        <p:nvSpPr>
          <p:cNvPr id="5" name="标题 1">
            <a:extLst>
              <a:ext uri="{FF2B5EF4-FFF2-40B4-BE49-F238E27FC236}">
                <a16:creationId xmlns:a16="http://schemas.microsoft.com/office/drawing/2014/main" id="{1590F714-05C8-4D4D-90C4-C2FF0EFEF1CA}"/>
              </a:ext>
            </a:extLst>
          </p:cNvPr>
          <p:cNvSpPr txBox="1">
            <a:spLocks/>
          </p:cNvSpPr>
          <p:nvPr/>
        </p:nvSpPr>
        <p:spPr>
          <a:xfrm>
            <a:off x="-76650" y="295161"/>
            <a:ext cx="8908677"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sym typeface="+mn-lt"/>
              </a:rPr>
              <a:t>Empirical result: </a:t>
            </a:r>
            <a:r>
              <a:rPr lang="en-US" altLang="zh-CN" sz="2800" dirty="0" err="1">
                <a:latin typeface="Times New Roman" panose="02020603050405020304" pitchFamily="18" charset="0"/>
                <a:cs typeface="Times New Roman" panose="02020603050405020304" pitchFamily="18" charset="0"/>
              </a:rPr>
              <a:t>Fama-MacBeth</a:t>
            </a:r>
            <a:r>
              <a:rPr lang="en-US" altLang="zh-CN" sz="2800" dirty="0">
                <a:latin typeface="Times New Roman" panose="02020603050405020304" pitchFamily="18" charset="0"/>
                <a:cs typeface="Times New Roman" panose="02020603050405020304" pitchFamily="18" charset="0"/>
              </a:rPr>
              <a:t> regressions</a:t>
            </a:r>
          </a:p>
          <a:p>
            <a:endParaRPr lang="en-US" altLang="zh-CN" dirty="0">
              <a:latin typeface="Times New Roman" panose="02020603050405020304" pitchFamily="18" charset="0"/>
              <a:cs typeface="Times New Roman" panose="02020603050405020304" pitchFamily="18" charset="0"/>
              <a:sym typeface="+mn-lt"/>
            </a:endParaRP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6" name="直接连接符 5">
            <a:extLst>
              <a:ext uri="{FF2B5EF4-FFF2-40B4-BE49-F238E27FC236}">
                <a16:creationId xmlns:a16="http://schemas.microsoft.com/office/drawing/2014/main" id="{BF317A36-3126-4450-A51C-01CCAA404FF8}"/>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75D1E8B2-FA50-44DD-A309-BE9E52126A5D}"/>
              </a:ext>
            </a:extLst>
          </p:cNvPr>
          <p:cNvSpPr/>
          <p:nvPr/>
        </p:nvSpPr>
        <p:spPr>
          <a:xfrm>
            <a:off x="75304" y="5299892"/>
            <a:ext cx="8756723" cy="1200329"/>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Therefore, the profitable firms significantly outperform the unprofitable ones, confirming the strong positive profitability–return relationship demonstrated in the earlier portfolio analysis.</a:t>
            </a:r>
          </a:p>
        </p:txBody>
      </p:sp>
      <p:pic>
        <p:nvPicPr>
          <p:cNvPr id="10" name="图片 9">
            <a:extLst>
              <a:ext uri="{FF2B5EF4-FFF2-40B4-BE49-F238E27FC236}">
                <a16:creationId xmlns:a16="http://schemas.microsoft.com/office/drawing/2014/main" id="{0BB1C21D-7F5F-45F6-83D6-83FAE079B2E3}"/>
              </a:ext>
            </a:extLst>
          </p:cNvPr>
          <p:cNvPicPr/>
          <p:nvPr/>
        </p:nvPicPr>
        <p:blipFill>
          <a:blip r:embed="rId3"/>
          <a:stretch>
            <a:fillRect/>
          </a:stretch>
        </p:blipFill>
        <p:spPr>
          <a:xfrm>
            <a:off x="182880" y="1210687"/>
            <a:ext cx="8332470" cy="3645773"/>
          </a:xfrm>
          <a:prstGeom prst="rect">
            <a:avLst/>
          </a:prstGeom>
        </p:spPr>
      </p:pic>
      <p:sp>
        <p:nvSpPr>
          <p:cNvPr id="7" name="矩形 6">
            <a:extLst>
              <a:ext uri="{FF2B5EF4-FFF2-40B4-BE49-F238E27FC236}">
                <a16:creationId xmlns:a16="http://schemas.microsoft.com/office/drawing/2014/main" id="{F8C7186E-E4CC-4110-BE6C-94B500EF189A}"/>
              </a:ext>
            </a:extLst>
          </p:cNvPr>
          <p:cNvSpPr/>
          <p:nvPr/>
        </p:nvSpPr>
        <p:spPr>
          <a:xfrm>
            <a:off x="182880" y="2117724"/>
            <a:ext cx="8918090" cy="132555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616011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4FC808BF-33BD-4BC1-BAD3-DCFC8141D1D6}"/>
              </a:ext>
            </a:extLst>
          </p:cNvPr>
          <p:cNvSpPr>
            <a:spLocks noGrp="1"/>
          </p:cNvSpPr>
          <p:nvPr>
            <p:ph type="sldNum" sz="quarter" idx="12"/>
          </p:nvPr>
        </p:nvSpPr>
        <p:spPr/>
        <p:txBody>
          <a:bodyPr/>
          <a:lstStyle/>
          <a:p>
            <a:fld id="{56682430-6088-448C-9E69-CB0F29779420}" type="slidenum">
              <a:rPr lang="zh-CN" altLang="en-US" smtClean="0"/>
              <a:t>23</a:t>
            </a:fld>
            <a:endParaRPr lang="zh-CN" altLang="en-US"/>
          </a:p>
        </p:txBody>
      </p:sp>
      <p:cxnSp>
        <p:nvCxnSpPr>
          <p:cNvPr id="6" name="直接连接符 5">
            <a:extLst>
              <a:ext uri="{FF2B5EF4-FFF2-40B4-BE49-F238E27FC236}">
                <a16:creationId xmlns:a16="http://schemas.microsoft.com/office/drawing/2014/main" id="{BF317A36-3126-4450-A51C-01CCAA404FF8}"/>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D79A6A61-7A80-4846-9C9D-F84192BEE085}"/>
              </a:ext>
            </a:extLst>
          </p:cNvPr>
          <p:cNvSpPr/>
          <p:nvPr/>
        </p:nvSpPr>
        <p:spPr>
          <a:xfrm>
            <a:off x="445442" y="4508247"/>
            <a:ext cx="8253115" cy="1631216"/>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Whereas the US stock market also delivers a large positive profitability premium over the same sample period, its economic value is smaller compared to the Chinese stock market. </a:t>
            </a:r>
          </a:p>
          <a:p>
            <a:r>
              <a:rPr lang="en-US" altLang="zh-CN" sz="2000" dirty="0">
                <a:latin typeface="Times New Roman" panose="02020603050405020304" pitchFamily="18" charset="0"/>
                <a:cs typeface="Times New Roman" panose="02020603050405020304" pitchFamily="18" charset="0"/>
              </a:rPr>
              <a:t>In addition, we find that the Chinese profitability premium largely comes from the long legs, which are also sharply different from the US stock market.</a:t>
            </a:r>
            <a:endParaRPr lang="zh-CN" altLang="en-US" sz="2000" dirty="0">
              <a:latin typeface="Times New Roman" panose="02020603050405020304" pitchFamily="18" charset="0"/>
              <a:cs typeface="Times New Roman" panose="02020603050405020304" pitchFamily="18" charset="0"/>
            </a:endParaRPr>
          </a:p>
        </p:txBody>
      </p:sp>
      <p:sp>
        <p:nvSpPr>
          <p:cNvPr id="8" name="标题 1">
            <a:extLst>
              <a:ext uri="{FF2B5EF4-FFF2-40B4-BE49-F238E27FC236}">
                <a16:creationId xmlns:a16="http://schemas.microsoft.com/office/drawing/2014/main" id="{9CEA6977-A224-4959-A339-848DAA9B2234}"/>
              </a:ext>
            </a:extLst>
          </p:cNvPr>
          <p:cNvSpPr txBox="1">
            <a:spLocks/>
          </p:cNvSpPr>
          <p:nvPr/>
        </p:nvSpPr>
        <p:spPr>
          <a:xfrm>
            <a:off x="-69235" y="248875"/>
            <a:ext cx="9662160" cy="180795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sym typeface="+mn-lt"/>
              </a:rPr>
              <a:t>Empirical result: </a:t>
            </a:r>
            <a:r>
              <a:rPr lang="en-US" altLang="zh-CN" sz="2800" dirty="0">
                <a:latin typeface="Times New Roman" panose="02020603050405020304" pitchFamily="18" charset="0"/>
                <a:cs typeface="Times New Roman" panose="02020603050405020304" pitchFamily="18" charset="0"/>
              </a:rPr>
              <a:t>Chinese &amp; US stock market </a:t>
            </a:r>
            <a:endParaRPr lang="en-US" altLang="zh-CN" dirty="0">
              <a:latin typeface="Times New Roman" panose="02020603050405020304" pitchFamily="18" charset="0"/>
              <a:cs typeface="Times New Roman" panose="02020603050405020304" pitchFamily="18" charset="0"/>
            </a:endParaRPr>
          </a:p>
        </p:txBody>
      </p:sp>
      <p:grpSp>
        <p:nvGrpSpPr>
          <p:cNvPr id="4" name="组合 3">
            <a:extLst>
              <a:ext uri="{FF2B5EF4-FFF2-40B4-BE49-F238E27FC236}">
                <a16:creationId xmlns:a16="http://schemas.microsoft.com/office/drawing/2014/main" id="{8D6A8411-BD46-46A4-8A3F-E7454EC8D15B}"/>
              </a:ext>
            </a:extLst>
          </p:cNvPr>
          <p:cNvGrpSpPr/>
          <p:nvPr/>
        </p:nvGrpSpPr>
        <p:grpSpPr>
          <a:xfrm>
            <a:off x="5795640" y="1262168"/>
            <a:ext cx="2719710" cy="2868904"/>
            <a:chOff x="5283200" y="1652296"/>
            <a:chExt cx="2719710" cy="2868904"/>
          </a:xfrm>
        </p:grpSpPr>
        <p:pic>
          <p:nvPicPr>
            <p:cNvPr id="10" name="图片 9">
              <a:extLst>
                <a:ext uri="{FF2B5EF4-FFF2-40B4-BE49-F238E27FC236}">
                  <a16:creationId xmlns:a16="http://schemas.microsoft.com/office/drawing/2014/main" id="{E2A11DF3-DE48-4728-9A1A-4582A819AE58}"/>
                </a:ext>
              </a:extLst>
            </p:cNvPr>
            <p:cNvPicPr/>
            <p:nvPr/>
          </p:nvPicPr>
          <p:blipFill rotWithShape="1">
            <a:blip r:embed="rId3"/>
            <a:srcRect l="3520" t="10773" r="70623"/>
            <a:stretch/>
          </p:blipFill>
          <p:spPr>
            <a:xfrm>
              <a:off x="5283200" y="1910083"/>
              <a:ext cx="2719710" cy="2611117"/>
            </a:xfrm>
            <a:prstGeom prst="rect">
              <a:avLst/>
            </a:prstGeom>
          </p:spPr>
        </p:pic>
        <p:pic>
          <p:nvPicPr>
            <p:cNvPr id="9" name="图片 8">
              <a:extLst>
                <a:ext uri="{FF2B5EF4-FFF2-40B4-BE49-F238E27FC236}">
                  <a16:creationId xmlns:a16="http://schemas.microsoft.com/office/drawing/2014/main" id="{C7CF5768-491C-4DE6-A285-0E265174A68B}"/>
                </a:ext>
              </a:extLst>
            </p:cNvPr>
            <p:cNvPicPr/>
            <p:nvPr/>
          </p:nvPicPr>
          <p:blipFill rotWithShape="1">
            <a:blip r:embed="rId3"/>
            <a:srcRect l="51430" t="1962" r="29926" b="88164"/>
            <a:stretch/>
          </p:blipFill>
          <p:spPr>
            <a:xfrm>
              <a:off x="5662615" y="1652296"/>
              <a:ext cx="1960880" cy="288940"/>
            </a:xfrm>
            <a:prstGeom prst="rect">
              <a:avLst/>
            </a:prstGeom>
          </p:spPr>
        </p:pic>
      </p:grpSp>
      <p:grpSp>
        <p:nvGrpSpPr>
          <p:cNvPr id="5" name="组合 4">
            <a:extLst>
              <a:ext uri="{FF2B5EF4-FFF2-40B4-BE49-F238E27FC236}">
                <a16:creationId xmlns:a16="http://schemas.microsoft.com/office/drawing/2014/main" id="{2B212A63-C813-4E91-A1A0-F4E7F595828B}"/>
              </a:ext>
            </a:extLst>
          </p:cNvPr>
          <p:cNvGrpSpPr/>
          <p:nvPr/>
        </p:nvGrpSpPr>
        <p:grpSpPr>
          <a:xfrm>
            <a:off x="807671" y="1380952"/>
            <a:ext cx="2770510" cy="2769892"/>
            <a:chOff x="1028344" y="1757681"/>
            <a:chExt cx="2770510" cy="1590040"/>
          </a:xfrm>
        </p:grpSpPr>
        <p:pic>
          <p:nvPicPr>
            <p:cNvPr id="2" name="图片 1">
              <a:extLst>
                <a:ext uri="{FF2B5EF4-FFF2-40B4-BE49-F238E27FC236}">
                  <a16:creationId xmlns:a16="http://schemas.microsoft.com/office/drawing/2014/main" id="{E4873361-70AC-4B8D-BEDB-BF999C4B8036}"/>
                </a:ext>
              </a:extLst>
            </p:cNvPr>
            <p:cNvPicPr>
              <a:picLocks noChangeAspect="1"/>
            </p:cNvPicPr>
            <p:nvPr/>
          </p:nvPicPr>
          <p:blipFill rotWithShape="1">
            <a:blip r:embed="rId4"/>
            <a:srcRect t="4744" r="72829" b="88502"/>
            <a:stretch/>
          </p:blipFill>
          <p:spPr>
            <a:xfrm>
              <a:off x="1028344" y="1757681"/>
              <a:ext cx="2719710" cy="299150"/>
            </a:xfrm>
            <a:prstGeom prst="rect">
              <a:avLst/>
            </a:prstGeom>
          </p:spPr>
        </p:pic>
        <p:pic>
          <p:nvPicPr>
            <p:cNvPr id="11" name="图片 10">
              <a:extLst>
                <a:ext uri="{FF2B5EF4-FFF2-40B4-BE49-F238E27FC236}">
                  <a16:creationId xmlns:a16="http://schemas.microsoft.com/office/drawing/2014/main" id="{DDBEAF05-3399-4AAB-8964-0E77832554A0}"/>
                </a:ext>
              </a:extLst>
            </p:cNvPr>
            <p:cNvPicPr>
              <a:picLocks noChangeAspect="1"/>
            </p:cNvPicPr>
            <p:nvPr/>
          </p:nvPicPr>
          <p:blipFill rotWithShape="1">
            <a:blip r:embed="rId4"/>
            <a:srcRect t="31125" r="72829" b="57142"/>
            <a:stretch/>
          </p:blipFill>
          <p:spPr>
            <a:xfrm>
              <a:off x="1048664" y="2076808"/>
              <a:ext cx="2719710" cy="519673"/>
            </a:xfrm>
            <a:prstGeom prst="rect">
              <a:avLst/>
            </a:prstGeom>
          </p:spPr>
        </p:pic>
        <p:pic>
          <p:nvPicPr>
            <p:cNvPr id="12" name="图片 11">
              <a:extLst>
                <a:ext uri="{FF2B5EF4-FFF2-40B4-BE49-F238E27FC236}">
                  <a16:creationId xmlns:a16="http://schemas.microsoft.com/office/drawing/2014/main" id="{A2B43B56-E27A-4010-853F-EF76C7488355}"/>
                </a:ext>
              </a:extLst>
            </p:cNvPr>
            <p:cNvPicPr>
              <a:picLocks noChangeAspect="1"/>
            </p:cNvPicPr>
            <p:nvPr/>
          </p:nvPicPr>
          <p:blipFill rotWithShape="1">
            <a:blip r:embed="rId4"/>
            <a:srcRect t="62221" r="72829" b="26045"/>
            <a:stretch/>
          </p:blipFill>
          <p:spPr>
            <a:xfrm>
              <a:off x="1048664" y="2611948"/>
              <a:ext cx="2719710" cy="519674"/>
            </a:xfrm>
            <a:prstGeom prst="rect">
              <a:avLst/>
            </a:prstGeom>
          </p:spPr>
        </p:pic>
        <p:pic>
          <p:nvPicPr>
            <p:cNvPr id="14" name="图片 13">
              <a:extLst>
                <a:ext uri="{FF2B5EF4-FFF2-40B4-BE49-F238E27FC236}">
                  <a16:creationId xmlns:a16="http://schemas.microsoft.com/office/drawing/2014/main" id="{A3BF9B3D-7921-4E19-A4E7-19280F5499C5}"/>
                </a:ext>
              </a:extLst>
            </p:cNvPr>
            <p:cNvPicPr>
              <a:picLocks noChangeAspect="1"/>
            </p:cNvPicPr>
            <p:nvPr/>
          </p:nvPicPr>
          <p:blipFill rotWithShape="1">
            <a:blip r:embed="rId4"/>
            <a:srcRect t="93607" r="72829" b="1117"/>
            <a:stretch/>
          </p:blipFill>
          <p:spPr>
            <a:xfrm>
              <a:off x="1038504" y="3110549"/>
              <a:ext cx="2760350" cy="237172"/>
            </a:xfrm>
            <a:prstGeom prst="rect">
              <a:avLst/>
            </a:prstGeom>
          </p:spPr>
        </p:pic>
      </p:grpSp>
      <p:sp>
        <p:nvSpPr>
          <p:cNvPr id="7" name="矩形 6">
            <a:extLst>
              <a:ext uri="{FF2B5EF4-FFF2-40B4-BE49-F238E27FC236}">
                <a16:creationId xmlns:a16="http://schemas.microsoft.com/office/drawing/2014/main" id="{A0E54423-7E69-443E-88A3-998DA132A09C}"/>
              </a:ext>
            </a:extLst>
          </p:cNvPr>
          <p:cNvSpPr/>
          <p:nvPr/>
        </p:nvSpPr>
        <p:spPr>
          <a:xfrm>
            <a:off x="1008247" y="1047457"/>
            <a:ext cx="2569934"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the Chinese stock market </a:t>
            </a:r>
            <a:endParaRPr lang="zh-CN" altLang="en-US" dirty="0"/>
          </a:p>
        </p:txBody>
      </p:sp>
      <p:sp>
        <p:nvSpPr>
          <p:cNvPr id="15" name="矩形 14">
            <a:extLst>
              <a:ext uri="{FF2B5EF4-FFF2-40B4-BE49-F238E27FC236}">
                <a16:creationId xmlns:a16="http://schemas.microsoft.com/office/drawing/2014/main" id="{826F2E76-3120-40FC-8E66-A4F250BE1AD3}"/>
              </a:ext>
            </a:extLst>
          </p:cNvPr>
          <p:cNvSpPr/>
          <p:nvPr/>
        </p:nvSpPr>
        <p:spPr>
          <a:xfrm>
            <a:off x="766118" y="2113119"/>
            <a:ext cx="7773072" cy="2794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B2ABF6F8-9B77-407C-97BC-D9E7DA930F28}"/>
              </a:ext>
            </a:extLst>
          </p:cNvPr>
          <p:cNvSpPr/>
          <p:nvPr/>
        </p:nvSpPr>
        <p:spPr>
          <a:xfrm>
            <a:off x="766118" y="2997972"/>
            <a:ext cx="7773072" cy="2794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8B08B98E-FAED-4983-A59A-013748A93016}"/>
              </a:ext>
            </a:extLst>
          </p:cNvPr>
          <p:cNvSpPr/>
          <p:nvPr/>
        </p:nvSpPr>
        <p:spPr>
          <a:xfrm>
            <a:off x="766118" y="3882825"/>
            <a:ext cx="7773072" cy="2794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417202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4FC808BF-33BD-4BC1-BAD3-DCFC8141D1D6}"/>
              </a:ext>
            </a:extLst>
          </p:cNvPr>
          <p:cNvSpPr>
            <a:spLocks noGrp="1"/>
          </p:cNvSpPr>
          <p:nvPr>
            <p:ph type="sldNum" sz="quarter" idx="12"/>
          </p:nvPr>
        </p:nvSpPr>
        <p:spPr/>
        <p:txBody>
          <a:bodyPr/>
          <a:lstStyle/>
          <a:p>
            <a:fld id="{56682430-6088-448C-9E69-CB0F29779420}" type="slidenum">
              <a:rPr lang="zh-CN" altLang="en-US" smtClean="0"/>
              <a:t>24</a:t>
            </a:fld>
            <a:endParaRPr lang="zh-CN" altLang="en-US"/>
          </a:p>
        </p:txBody>
      </p:sp>
      <p:sp>
        <p:nvSpPr>
          <p:cNvPr id="5" name="标题 1">
            <a:extLst>
              <a:ext uri="{FF2B5EF4-FFF2-40B4-BE49-F238E27FC236}">
                <a16:creationId xmlns:a16="http://schemas.microsoft.com/office/drawing/2014/main" id="{1590F714-05C8-4D4D-90C4-C2FF0EFEF1CA}"/>
              </a:ext>
            </a:extLst>
          </p:cNvPr>
          <p:cNvSpPr txBox="1">
            <a:spLocks/>
          </p:cNvSpPr>
          <p:nvPr/>
        </p:nvSpPr>
        <p:spPr>
          <a:xfrm>
            <a:off x="0" y="267948"/>
            <a:ext cx="9025666"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sym typeface="+mn-lt"/>
              </a:rPr>
              <a:t>Empirical result: </a:t>
            </a:r>
            <a:r>
              <a:rPr lang="en-US" altLang="zh-CN" sz="2800" dirty="0">
                <a:latin typeface="Times New Roman" panose="02020603050405020304" pitchFamily="18" charset="0"/>
                <a:cs typeface="Times New Roman" panose="02020603050405020304" pitchFamily="18" charset="0"/>
              </a:rPr>
              <a:t>Bivariate portfolio analysis</a:t>
            </a:r>
            <a:endParaRPr lang="en-US" altLang="zh-CN" dirty="0">
              <a:latin typeface="Times New Roman" panose="02020603050405020304" pitchFamily="18" charset="0"/>
              <a:cs typeface="Times New Roman" panose="02020603050405020304" pitchFamily="18" charset="0"/>
              <a:sym typeface="+mn-lt"/>
            </a:endParaRP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6" name="直接连接符 5">
            <a:extLst>
              <a:ext uri="{FF2B5EF4-FFF2-40B4-BE49-F238E27FC236}">
                <a16:creationId xmlns:a16="http://schemas.microsoft.com/office/drawing/2014/main" id="{BF317A36-3126-4450-A51C-01CCAA404FF8}"/>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82B581A3-9FD5-4282-BC9D-7C9A64059B35}"/>
              </a:ext>
            </a:extLst>
          </p:cNvPr>
          <p:cNvSpPr/>
          <p:nvPr/>
        </p:nvSpPr>
        <p:spPr>
          <a:xfrm>
            <a:off x="115645" y="5046467"/>
            <a:ext cx="8794376" cy="830997"/>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The profitability premium is prevalent across firms with all valuation levels, and it is especially strong among the growth firms.</a:t>
            </a:r>
            <a:endParaRPr lang="zh-CN" altLang="en-US" sz="2400" dirty="0">
              <a:latin typeface="Times New Roman" panose="02020603050405020304" pitchFamily="18" charset="0"/>
              <a:cs typeface="Times New Roman" panose="02020603050405020304" pitchFamily="18" charset="0"/>
            </a:endParaRPr>
          </a:p>
        </p:txBody>
      </p:sp>
      <p:grpSp>
        <p:nvGrpSpPr>
          <p:cNvPr id="2" name="组合 1">
            <a:extLst>
              <a:ext uri="{FF2B5EF4-FFF2-40B4-BE49-F238E27FC236}">
                <a16:creationId xmlns:a16="http://schemas.microsoft.com/office/drawing/2014/main" id="{E2071EA6-2353-49E2-9349-9BD899E14E63}"/>
              </a:ext>
            </a:extLst>
          </p:cNvPr>
          <p:cNvGrpSpPr/>
          <p:nvPr/>
        </p:nvGrpSpPr>
        <p:grpSpPr>
          <a:xfrm>
            <a:off x="332123" y="1436831"/>
            <a:ext cx="8479754" cy="2868354"/>
            <a:chOff x="545912" y="930730"/>
            <a:chExt cx="7521127" cy="2868354"/>
          </a:xfrm>
        </p:grpSpPr>
        <p:pic>
          <p:nvPicPr>
            <p:cNvPr id="10" name="图片 9">
              <a:extLst>
                <a:ext uri="{FF2B5EF4-FFF2-40B4-BE49-F238E27FC236}">
                  <a16:creationId xmlns:a16="http://schemas.microsoft.com/office/drawing/2014/main" id="{A9C68281-3F98-4260-87CF-3289CE71FE69}"/>
                </a:ext>
              </a:extLst>
            </p:cNvPr>
            <p:cNvPicPr/>
            <p:nvPr/>
          </p:nvPicPr>
          <p:blipFill rotWithShape="1">
            <a:blip r:embed="rId3"/>
            <a:srcRect t="9304" b="64513"/>
            <a:stretch/>
          </p:blipFill>
          <p:spPr>
            <a:xfrm>
              <a:off x="545912" y="930730"/>
              <a:ext cx="7521127" cy="1558470"/>
            </a:xfrm>
            <a:prstGeom prst="rect">
              <a:avLst/>
            </a:prstGeom>
          </p:spPr>
        </p:pic>
        <p:pic>
          <p:nvPicPr>
            <p:cNvPr id="7" name="图片 6">
              <a:extLst>
                <a:ext uri="{FF2B5EF4-FFF2-40B4-BE49-F238E27FC236}">
                  <a16:creationId xmlns:a16="http://schemas.microsoft.com/office/drawing/2014/main" id="{434EA07F-9263-43BE-9709-3F28CB639E44}"/>
                </a:ext>
              </a:extLst>
            </p:cNvPr>
            <p:cNvPicPr/>
            <p:nvPr/>
          </p:nvPicPr>
          <p:blipFill rotWithShape="1">
            <a:blip r:embed="rId3"/>
            <a:srcRect t="77429" b="957"/>
            <a:stretch/>
          </p:blipFill>
          <p:spPr>
            <a:xfrm>
              <a:off x="545912" y="2512564"/>
              <a:ext cx="7521127" cy="1286520"/>
            </a:xfrm>
            <a:prstGeom prst="rect">
              <a:avLst/>
            </a:prstGeom>
          </p:spPr>
        </p:pic>
      </p:grpSp>
      <p:sp>
        <p:nvSpPr>
          <p:cNvPr id="9" name="矩形 8">
            <a:extLst>
              <a:ext uri="{FF2B5EF4-FFF2-40B4-BE49-F238E27FC236}">
                <a16:creationId xmlns:a16="http://schemas.microsoft.com/office/drawing/2014/main" id="{D0C4EF13-898A-4662-8E26-9ED0B726B671}"/>
              </a:ext>
            </a:extLst>
          </p:cNvPr>
          <p:cNvSpPr/>
          <p:nvPr/>
        </p:nvSpPr>
        <p:spPr>
          <a:xfrm>
            <a:off x="626297" y="3881172"/>
            <a:ext cx="7773072" cy="42401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04670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4FC808BF-33BD-4BC1-BAD3-DCFC8141D1D6}"/>
              </a:ext>
            </a:extLst>
          </p:cNvPr>
          <p:cNvSpPr>
            <a:spLocks noGrp="1"/>
          </p:cNvSpPr>
          <p:nvPr>
            <p:ph type="sldNum" sz="quarter" idx="12"/>
          </p:nvPr>
        </p:nvSpPr>
        <p:spPr/>
        <p:txBody>
          <a:bodyPr/>
          <a:lstStyle/>
          <a:p>
            <a:fld id="{56682430-6088-448C-9E69-CB0F29779420}" type="slidenum">
              <a:rPr lang="zh-CN" altLang="en-US" smtClean="0"/>
              <a:t>25</a:t>
            </a:fld>
            <a:endParaRPr lang="zh-CN" altLang="en-US"/>
          </a:p>
        </p:txBody>
      </p:sp>
      <p:sp>
        <p:nvSpPr>
          <p:cNvPr id="5" name="标题 1">
            <a:extLst>
              <a:ext uri="{FF2B5EF4-FFF2-40B4-BE49-F238E27FC236}">
                <a16:creationId xmlns:a16="http://schemas.microsoft.com/office/drawing/2014/main" id="{1590F714-05C8-4D4D-90C4-C2FF0EFEF1CA}"/>
              </a:ext>
            </a:extLst>
          </p:cNvPr>
          <p:cNvSpPr txBox="1">
            <a:spLocks/>
          </p:cNvSpPr>
          <p:nvPr/>
        </p:nvSpPr>
        <p:spPr>
          <a:xfrm>
            <a:off x="0" y="267948"/>
            <a:ext cx="9025666"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sym typeface="+mn-lt"/>
              </a:rPr>
              <a:t>Empirical result: </a:t>
            </a:r>
            <a:r>
              <a:rPr lang="en-US" altLang="zh-CN" sz="2800" dirty="0">
                <a:latin typeface="Times New Roman" panose="02020603050405020304" pitchFamily="18" charset="0"/>
                <a:cs typeface="Times New Roman" panose="02020603050405020304" pitchFamily="18" charset="0"/>
              </a:rPr>
              <a:t>Bivariate portfolio analysis</a:t>
            </a:r>
            <a:endParaRPr lang="en-US" altLang="zh-CN" dirty="0">
              <a:latin typeface="Times New Roman" panose="02020603050405020304" pitchFamily="18" charset="0"/>
              <a:cs typeface="Times New Roman" panose="02020603050405020304" pitchFamily="18" charset="0"/>
              <a:sym typeface="+mn-lt"/>
            </a:endParaRP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6" name="直接连接符 5">
            <a:extLst>
              <a:ext uri="{FF2B5EF4-FFF2-40B4-BE49-F238E27FC236}">
                <a16:creationId xmlns:a16="http://schemas.microsoft.com/office/drawing/2014/main" id="{BF317A36-3126-4450-A51C-01CCAA404FF8}"/>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82B581A3-9FD5-4282-BC9D-7C9A64059B35}"/>
              </a:ext>
            </a:extLst>
          </p:cNvPr>
          <p:cNvSpPr/>
          <p:nvPr/>
        </p:nvSpPr>
        <p:spPr>
          <a:xfrm>
            <a:off x="174812" y="5202049"/>
            <a:ext cx="8794376" cy="1569660"/>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The positive profitability premium is significant and large for firms with large market capitalization but much weaker for micro-cap firms. This finding indicates that the profitability strategy tends to be a large cap strategy.</a:t>
            </a:r>
          </a:p>
        </p:txBody>
      </p:sp>
      <p:grpSp>
        <p:nvGrpSpPr>
          <p:cNvPr id="2" name="组合 1">
            <a:extLst>
              <a:ext uri="{FF2B5EF4-FFF2-40B4-BE49-F238E27FC236}">
                <a16:creationId xmlns:a16="http://schemas.microsoft.com/office/drawing/2014/main" id="{771EDEA3-989B-4C15-9DC5-364CDD0C181C}"/>
              </a:ext>
            </a:extLst>
          </p:cNvPr>
          <p:cNvGrpSpPr/>
          <p:nvPr/>
        </p:nvGrpSpPr>
        <p:grpSpPr>
          <a:xfrm>
            <a:off x="115644" y="1432332"/>
            <a:ext cx="8910021" cy="3607017"/>
            <a:chOff x="548640" y="1046480"/>
            <a:chExt cx="7843520" cy="2990054"/>
          </a:xfrm>
        </p:grpSpPr>
        <p:pic>
          <p:nvPicPr>
            <p:cNvPr id="7" name="图片 6">
              <a:extLst>
                <a:ext uri="{FF2B5EF4-FFF2-40B4-BE49-F238E27FC236}">
                  <a16:creationId xmlns:a16="http://schemas.microsoft.com/office/drawing/2014/main" id="{B1C2A0F0-F77B-46C9-9A62-E589466D21BE}"/>
                </a:ext>
              </a:extLst>
            </p:cNvPr>
            <p:cNvPicPr/>
            <p:nvPr/>
          </p:nvPicPr>
          <p:blipFill rotWithShape="1">
            <a:blip r:embed="rId3"/>
            <a:srcRect t="9753" b="57440"/>
            <a:stretch/>
          </p:blipFill>
          <p:spPr>
            <a:xfrm>
              <a:off x="548640" y="1046480"/>
              <a:ext cx="7813040" cy="1569658"/>
            </a:xfrm>
            <a:prstGeom prst="rect">
              <a:avLst/>
            </a:prstGeom>
          </p:spPr>
        </p:pic>
        <p:pic>
          <p:nvPicPr>
            <p:cNvPr id="8" name="图片 7">
              <a:extLst>
                <a:ext uri="{FF2B5EF4-FFF2-40B4-BE49-F238E27FC236}">
                  <a16:creationId xmlns:a16="http://schemas.microsoft.com/office/drawing/2014/main" id="{C6F061B4-CACE-4A78-ACFE-797949DAE7BB}"/>
                </a:ext>
              </a:extLst>
            </p:cNvPr>
            <p:cNvPicPr/>
            <p:nvPr/>
          </p:nvPicPr>
          <p:blipFill rotWithShape="1">
            <a:blip r:embed="rId3"/>
            <a:srcRect l="439" t="68938" r="-439" b="1375"/>
            <a:stretch/>
          </p:blipFill>
          <p:spPr>
            <a:xfrm>
              <a:off x="579120" y="2616138"/>
              <a:ext cx="7813040" cy="1420396"/>
            </a:xfrm>
            <a:prstGeom prst="rect">
              <a:avLst/>
            </a:prstGeom>
          </p:spPr>
        </p:pic>
      </p:grpSp>
      <p:sp>
        <p:nvSpPr>
          <p:cNvPr id="9" name="矩形 8">
            <a:extLst>
              <a:ext uri="{FF2B5EF4-FFF2-40B4-BE49-F238E27FC236}">
                <a16:creationId xmlns:a16="http://schemas.microsoft.com/office/drawing/2014/main" id="{64B11BF0-9260-43F6-91E0-27B225DCC0D2}"/>
              </a:ext>
            </a:extLst>
          </p:cNvPr>
          <p:cNvSpPr/>
          <p:nvPr/>
        </p:nvSpPr>
        <p:spPr>
          <a:xfrm>
            <a:off x="389600" y="4503446"/>
            <a:ext cx="8125750" cy="53590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224346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4FC808BF-33BD-4BC1-BAD3-DCFC8141D1D6}"/>
              </a:ext>
            </a:extLst>
          </p:cNvPr>
          <p:cNvSpPr>
            <a:spLocks noGrp="1"/>
          </p:cNvSpPr>
          <p:nvPr>
            <p:ph type="sldNum" sz="quarter" idx="12"/>
          </p:nvPr>
        </p:nvSpPr>
        <p:spPr/>
        <p:txBody>
          <a:bodyPr/>
          <a:lstStyle/>
          <a:p>
            <a:fld id="{56682430-6088-448C-9E69-CB0F29779420}" type="slidenum">
              <a:rPr lang="zh-CN" altLang="en-US" smtClean="0"/>
              <a:t>26</a:t>
            </a:fld>
            <a:endParaRPr lang="zh-CN" altLang="en-US"/>
          </a:p>
        </p:txBody>
      </p:sp>
      <p:sp>
        <p:nvSpPr>
          <p:cNvPr id="5" name="标题 1">
            <a:extLst>
              <a:ext uri="{FF2B5EF4-FFF2-40B4-BE49-F238E27FC236}">
                <a16:creationId xmlns:a16="http://schemas.microsoft.com/office/drawing/2014/main" id="{1590F714-05C8-4D4D-90C4-C2FF0EFEF1CA}"/>
              </a:ext>
            </a:extLst>
          </p:cNvPr>
          <p:cNvSpPr txBox="1">
            <a:spLocks/>
          </p:cNvSpPr>
          <p:nvPr/>
        </p:nvSpPr>
        <p:spPr>
          <a:xfrm>
            <a:off x="0" y="267948"/>
            <a:ext cx="9025666"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sym typeface="+mn-lt"/>
              </a:rPr>
              <a:t>Empirical result: </a:t>
            </a:r>
            <a:r>
              <a:rPr lang="en-US" altLang="zh-CN" sz="2800" dirty="0">
                <a:latin typeface="Times New Roman" panose="02020603050405020304" pitchFamily="18" charset="0"/>
                <a:cs typeface="Times New Roman" panose="02020603050405020304" pitchFamily="18" charset="0"/>
              </a:rPr>
              <a:t>Triple portfolio analysis</a:t>
            </a:r>
            <a:endParaRPr lang="en-US" altLang="zh-CN" dirty="0">
              <a:latin typeface="Times New Roman" panose="02020603050405020304" pitchFamily="18" charset="0"/>
              <a:cs typeface="Times New Roman" panose="02020603050405020304" pitchFamily="18" charset="0"/>
              <a:sym typeface="+mn-lt"/>
            </a:endParaRP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6" name="直接连接符 5">
            <a:extLst>
              <a:ext uri="{FF2B5EF4-FFF2-40B4-BE49-F238E27FC236}">
                <a16:creationId xmlns:a16="http://schemas.microsoft.com/office/drawing/2014/main" id="{BF317A36-3126-4450-A51C-01CCAA404FF8}"/>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82B581A3-9FD5-4282-BC9D-7C9A64059B35}"/>
              </a:ext>
            </a:extLst>
          </p:cNvPr>
          <p:cNvSpPr/>
          <p:nvPr/>
        </p:nvSpPr>
        <p:spPr>
          <a:xfrm>
            <a:off x="115645" y="5338584"/>
            <a:ext cx="8794376" cy="830997"/>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The positive profitability premium is particularly strong among large and growth firms. </a:t>
            </a:r>
          </a:p>
        </p:txBody>
      </p:sp>
      <p:pic>
        <p:nvPicPr>
          <p:cNvPr id="9" name="图片 8">
            <a:extLst>
              <a:ext uri="{FF2B5EF4-FFF2-40B4-BE49-F238E27FC236}">
                <a16:creationId xmlns:a16="http://schemas.microsoft.com/office/drawing/2014/main" id="{9C775217-DC25-4A46-809D-B4C7F55BDAF9}"/>
              </a:ext>
            </a:extLst>
          </p:cNvPr>
          <p:cNvPicPr/>
          <p:nvPr/>
        </p:nvPicPr>
        <p:blipFill rotWithShape="1">
          <a:blip r:embed="rId3"/>
          <a:srcRect l="2420" t="12578" r="4033"/>
          <a:stretch/>
        </p:blipFill>
        <p:spPr>
          <a:xfrm>
            <a:off x="579120" y="1335558"/>
            <a:ext cx="7936230" cy="3367459"/>
          </a:xfrm>
          <a:prstGeom prst="rect">
            <a:avLst/>
          </a:prstGeom>
        </p:spPr>
      </p:pic>
      <p:sp>
        <p:nvSpPr>
          <p:cNvPr id="8" name="矩形 7">
            <a:extLst>
              <a:ext uri="{FF2B5EF4-FFF2-40B4-BE49-F238E27FC236}">
                <a16:creationId xmlns:a16="http://schemas.microsoft.com/office/drawing/2014/main" id="{C5220109-A48B-4D5A-8ABF-2E2C0AE7DE9D}"/>
              </a:ext>
            </a:extLst>
          </p:cNvPr>
          <p:cNvSpPr/>
          <p:nvPr/>
        </p:nvSpPr>
        <p:spPr>
          <a:xfrm>
            <a:off x="3969572" y="4173967"/>
            <a:ext cx="720762" cy="52905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C5B27390-EF44-4BC7-8969-6D34E3E76170}"/>
              </a:ext>
            </a:extLst>
          </p:cNvPr>
          <p:cNvSpPr/>
          <p:nvPr/>
        </p:nvSpPr>
        <p:spPr>
          <a:xfrm>
            <a:off x="6188673" y="4173967"/>
            <a:ext cx="720762" cy="52905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154682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4FC808BF-33BD-4BC1-BAD3-DCFC8141D1D6}"/>
              </a:ext>
            </a:extLst>
          </p:cNvPr>
          <p:cNvSpPr>
            <a:spLocks noGrp="1"/>
          </p:cNvSpPr>
          <p:nvPr>
            <p:ph type="sldNum" sz="quarter" idx="12"/>
          </p:nvPr>
        </p:nvSpPr>
        <p:spPr/>
        <p:txBody>
          <a:bodyPr/>
          <a:lstStyle/>
          <a:p>
            <a:fld id="{56682430-6088-448C-9E69-CB0F29779420}" type="slidenum">
              <a:rPr lang="zh-CN" altLang="en-US" smtClean="0"/>
              <a:t>27</a:t>
            </a:fld>
            <a:endParaRPr lang="zh-CN" altLang="en-US"/>
          </a:p>
        </p:txBody>
      </p:sp>
      <p:sp>
        <p:nvSpPr>
          <p:cNvPr id="5" name="标题 1">
            <a:extLst>
              <a:ext uri="{FF2B5EF4-FFF2-40B4-BE49-F238E27FC236}">
                <a16:creationId xmlns:a16="http://schemas.microsoft.com/office/drawing/2014/main" id="{1590F714-05C8-4D4D-90C4-C2FF0EFEF1CA}"/>
              </a:ext>
            </a:extLst>
          </p:cNvPr>
          <p:cNvSpPr txBox="1">
            <a:spLocks/>
          </p:cNvSpPr>
          <p:nvPr/>
        </p:nvSpPr>
        <p:spPr>
          <a:xfrm>
            <a:off x="0" y="295161"/>
            <a:ext cx="91440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sym typeface="+mn-lt"/>
              </a:rPr>
              <a:t>Empirical result: </a:t>
            </a:r>
            <a:r>
              <a:rPr lang="en-US" altLang="zh-CN" sz="2400" dirty="0">
                <a:latin typeface="Times New Roman" panose="02020603050405020304" pitchFamily="18" charset="0"/>
                <a:cs typeface="Times New Roman" panose="02020603050405020304" pitchFamily="18" charset="0"/>
                <a:sym typeface="+mn-lt"/>
              </a:rPr>
              <a:t>Q-theory-based explanations</a:t>
            </a:r>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6" name="直接连接符 5">
            <a:extLst>
              <a:ext uri="{FF2B5EF4-FFF2-40B4-BE49-F238E27FC236}">
                <a16:creationId xmlns:a16="http://schemas.microsoft.com/office/drawing/2014/main" id="{BF317A36-3126-4450-A51C-01CCAA404FF8}"/>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82B581A3-9FD5-4282-BC9D-7C9A64059B35}"/>
              </a:ext>
            </a:extLst>
          </p:cNvPr>
          <p:cNvSpPr/>
          <p:nvPr/>
        </p:nvSpPr>
        <p:spPr>
          <a:xfrm>
            <a:off x="254971" y="4786691"/>
            <a:ext cx="8784291" cy="1569660"/>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When controlling for positive investment rate, the profitability premium is much higher among firms with lower investment frictions. </a:t>
            </a:r>
          </a:p>
          <a:p>
            <a:r>
              <a:rPr lang="en-US" altLang="zh-CN" sz="2400" dirty="0">
                <a:latin typeface="Times New Roman" panose="02020603050405020304" pitchFamily="18" charset="0"/>
                <a:cs typeface="Times New Roman" panose="02020603050405020304" pitchFamily="18" charset="0"/>
              </a:rPr>
              <a:t>The negative effect of investment frictions on profitability premium also exists in the group of firms with high positive investment rates.</a:t>
            </a:r>
          </a:p>
        </p:txBody>
      </p:sp>
      <p:grpSp>
        <p:nvGrpSpPr>
          <p:cNvPr id="2" name="组合 1">
            <a:extLst>
              <a:ext uri="{FF2B5EF4-FFF2-40B4-BE49-F238E27FC236}">
                <a16:creationId xmlns:a16="http://schemas.microsoft.com/office/drawing/2014/main" id="{9CE04218-FAFA-4C93-B5E0-392D71413A2A}"/>
              </a:ext>
            </a:extLst>
          </p:cNvPr>
          <p:cNvGrpSpPr/>
          <p:nvPr/>
        </p:nvGrpSpPr>
        <p:grpSpPr>
          <a:xfrm>
            <a:off x="359709" y="1323702"/>
            <a:ext cx="8418531" cy="2933337"/>
            <a:chOff x="322095" y="957942"/>
            <a:chExt cx="7859133" cy="2933337"/>
          </a:xfrm>
        </p:grpSpPr>
        <p:pic>
          <p:nvPicPr>
            <p:cNvPr id="7" name="图片 6">
              <a:extLst>
                <a:ext uri="{FF2B5EF4-FFF2-40B4-BE49-F238E27FC236}">
                  <a16:creationId xmlns:a16="http://schemas.microsoft.com/office/drawing/2014/main" id="{156427F4-0336-4A23-8701-0440FEBEB934}"/>
                </a:ext>
              </a:extLst>
            </p:cNvPr>
            <p:cNvPicPr/>
            <p:nvPr/>
          </p:nvPicPr>
          <p:blipFill rotWithShape="1">
            <a:blip r:embed="rId3"/>
            <a:srcRect l="3709" t="3771" r="8485" b="54456"/>
            <a:stretch/>
          </p:blipFill>
          <p:spPr>
            <a:xfrm>
              <a:off x="467995" y="957942"/>
              <a:ext cx="7713233" cy="2171338"/>
            </a:xfrm>
            <a:prstGeom prst="rect">
              <a:avLst/>
            </a:prstGeom>
          </p:spPr>
        </p:pic>
        <p:pic>
          <p:nvPicPr>
            <p:cNvPr id="8" name="图片 7">
              <a:extLst>
                <a:ext uri="{FF2B5EF4-FFF2-40B4-BE49-F238E27FC236}">
                  <a16:creationId xmlns:a16="http://schemas.microsoft.com/office/drawing/2014/main" id="{24E62999-DEED-4A35-90ED-C8C4590D2B78}"/>
                </a:ext>
              </a:extLst>
            </p:cNvPr>
            <p:cNvPicPr/>
            <p:nvPr/>
          </p:nvPicPr>
          <p:blipFill rotWithShape="1">
            <a:blip r:embed="rId3"/>
            <a:srcRect l="2047" t="58414" r="8486" b="26926"/>
            <a:stretch/>
          </p:blipFill>
          <p:spPr>
            <a:xfrm>
              <a:off x="322095" y="3129280"/>
              <a:ext cx="7859133" cy="761999"/>
            </a:xfrm>
            <a:prstGeom prst="rect">
              <a:avLst/>
            </a:prstGeom>
          </p:spPr>
        </p:pic>
      </p:grpSp>
      <p:sp>
        <p:nvSpPr>
          <p:cNvPr id="9" name="矩形 8">
            <a:extLst>
              <a:ext uri="{FF2B5EF4-FFF2-40B4-BE49-F238E27FC236}">
                <a16:creationId xmlns:a16="http://schemas.microsoft.com/office/drawing/2014/main" id="{EAAB4BC9-C977-4BE8-BB58-58031AA81F28}"/>
              </a:ext>
            </a:extLst>
          </p:cNvPr>
          <p:cNvSpPr/>
          <p:nvPr/>
        </p:nvSpPr>
        <p:spPr>
          <a:xfrm>
            <a:off x="2743201" y="2108966"/>
            <a:ext cx="860612" cy="72329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103809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4FC808BF-33BD-4BC1-BAD3-DCFC8141D1D6}"/>
              </a:ext>
            </a:extLst>
          </p:cNvPr>
          <p:cNvSpPr>
            <a:spLocks noGrp="1"/>
          </p:cNvSpPr>
          <p:nvPr>
            <p:ph type="sldNum" sz="quarter" idx="12"/>
          </p:nvPr>
        </p:nvSpPr>
        <p:spPr/>
        <p:txBody>
          <a:bodyPr/>
          <a:lstStyle/>
          <a:p>
            <a:fld id="{56682430-6088-448C-9E69-CB0F29779420}" type="slidenum">
              <a:rPr lang="zh-CN" altLang="en-US" smtClean="0"/>
              <a:t>28</a:t>
            </a:fld>
            <a:endParaRPr lang="zh-CN" altLang="en-US"/>
          </a:p>
        </p:txBody>
      </p:sp>
      <p:sp>
        <p:nvSpPr>
          <p:cNvPr id="5" name="标题 1">
            <a:extLst>
              <a:ext uri="{FF2B5EF4-FFF2-40B4-BE49-F238E27FC236}">
                <a16:creationId xmlns:a16="http://schemas.microsoft.com/office/drawing/2014/main" id="{1590F714-05C8-4D4D-90C4-C2FF0EFEF1CA}"/>
              </a:ext>
            </a:extLst>
          </p:cNvPr>
          <p:cNvSpPr txBox="1">
            <a:spLocks/>
          </p:cNvSpPr>
          <p:nvPr/>
        </p:nvSpPr>
        <p:spPr>
          <a:xfrm>
            <a:off x="0" y="295161"/>
            <a:ext cx="91440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sym typeface="+mn-lt"/>
              </a:rPr>
              <a:t>Empirical result: </a:t>
            </a:r>
            <a:r>
              <a:rPr lang="en-US" altLang="zh-CN" sz="2400" dirty="0">
                <a:latin typeface="Times New Roman" panose="02020603050405020304" pitchFamily="18" charset="0"/>
                <a:cs typeface="Times New Roman" panose="02020603050405020304" pitchFamily="18" charset="0"/>
                <a:sym typeface="+mn-lt"/>
              </a:rPr>
              <a:t>Q-theory-based explanations</a:t>
            </a:r>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6" name="直接连接符 5">
            <a:extLst>
              <a:ext uri="{FF2B5EF4-FFF2-40B4-BE49-F238E27FC236}">
                <a16:creationId xmlns:a16="http://schemas.microsoft.com/office/drawing/2014/main" id="{BF317A36-3126-4450-A51C-01CCAA404FF8}"/>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82B581A3-9FD5-4282-BC9D-7C9A64059B35}"/>
              </a:ext>
            </a:extLst>
          </p:cNvPr>
          <p:cNvSpPr/>
          <p:nvPr/>
        </p:nvSpPr>
        <p:spPr>
          <a:xfrm>
            <a:off x="273648" y="4599921"/>
            <a:ext cx="8274453" cy="1938992"/>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When we control for the negative investment rate in the sample of disinvesting firms, the profitability premium is higher among firms with higher investment frictions.</a:t>
            </a:r>
          </a:p>
          <a:p>
            <a:r>
              <a:rPr lang="en-US" altLang="zh-CN" sz="2400" dirty="0">
                <a:latin typeface="Times New Roman" panose="02020603050405020304" pitchFamily="18" charset="0"/>
                <a:cs typeface="Times New Roman" panose="02020603050405020304" pitchFamily="18" charset="0"/>
              </a:rPr>
              <a:t>In summary, our findings are consistent with q -theory with investment frictions. </a:t>
            </a:r>
          </a:p>
        </p:txBody>
      </p:sp>
      <p:grpSp>
        <p:nvGrpSpPr>
          <p:cNvPr id="11" name="组合 10">
            <a:extLst>
              <a:ext uri="{FF2B5EF4-FFF2-40B4-BE49-F238E27FC236}">
                <a16:creationId xmlns:a16="http://schemas.microsoft.com/office/drawing/2014/main" id="{0791C82E-8CCB-4A9B-AE55-DA93E14164BB}"/>
              </a:ext>
            </a:extLst>
          </p:cNvPr>
          <p:cNvGrpSpPr/>
          <p:nvPr/>
        </p:nvGrpSpPr>
        <p:grpSpPr>
          <a:xfrm>
            <a:off x="447339" y="1191675"/>
            <a:ext cx="8100762" cy="2823620"/>
            <a:chOff x="447339" y="1055215"/>
            <a:chExt cx="8100762" cy="2823620"/>
          </a:xfrm>
        </p:grpSpPr>
        <p:pic>
          <p:nvPicPr>
            <p:cNvPr id="9" name="图片 8">
              <a:extLst>
                <a:ext uri="{FF2B5EF4-FFF2-40B4-BE49-F238E27FC236}">
                  <a16:creationId xmlns:a16="http://schemas.microsoft.com/office/drawing/2014/main" id="{BA616B6D-F9C3-468A-A7D4-4CCCD803F6FC}"/>
                </a:ext>
              </a:extLst>
            </p:cNvPr>
            <p:cNvPicPr>
              <a:picLocks noChangeAspect="1"/>
            </p:cNvPicPr>
            <p:nvPr/>
          </p:nvPicPr>
          <p:blipFill rotWithShape="1">
            <a:blip r:embed="rId3"/>
            <a:srcRect b="40015"/>
            <a:stretch/>
          </p:blipFill>
          <p:spPr>
            <a:xfrm>
              <a:off x="447339" y="1055215"/>
              <a:ext cx="8100762" cy="2153062"/>
            </a:xfrm>
            <a:prstGeom prst="rect">
              <a:avLst/>
            </a:prstGeom>
          </p:spPr>
        </p:pic>
        <p:pic>
          <p:nvPicPr>
            <p:cNvPr id="10" name="图片 9">
              <a:extLst>
                <a:ext uri="{FF2B5EF4-FFF2-40B4-BE49-F238E27FC236}">
                  <a16:creationId xmlns:a16="http://schemas.microsoft.com/office/drawing/2014/main" id="{ADC51543-E4AC-4098-AB44-A01B01BA5156}"/>
                </a:ext>
              </a:extLst>
            </p:cNvPr>
            <p:cNvPicPr>
              <a:picLocks noChangeAspect="1"/>
            </p:cNvPicPr>
            <p:nvPr/>
          </p:nvPicPr>
          <p:blipFill rotWithShape="1">
            <a:blip r:embed="rId3"/>
            <a:srcRect t="80712" b="607"/>
            <a:stretch/>
          </p:blipFill>
          <p:spPr>
            <a:xfrm>
              <a:off x="447339" y="3208276"/>
              <a:ext cx="8100762" cy="670559"/>
            </a:xfrm>
            <a:prstGeom prst="rect">
              <a:avLst/>
            </a:prstGeom>
          </p:spPr>
        </p:pic>
      </p:grpSp>
      <p:sp>
        <p:nvSpPr>
          <p:cNvPr id="12" name="矩形 11">
            <a:extLst>
              <a:ext uri="{FF2B5EF4-FFF2-40B4-BE49-F238E27FC236}">
                <a16:creationId xmlns:a16="http://schemas.microsoft.com/office/drawing/2014/main" id="{504B9B29-B201-40CA-B2C8-10259C1DBFB0}"/>
              </a:ext>
            </a:extLst>
          </p:cNvPr>
          <p:cNvSpPr/>
          <p:nvPr/>
        </p:nvSpPr>
        <p:spPr>
          <a:xfrm>
            <a:off x="2283647" y="1953680"/>
            <a:ext cx="868344" cy="72049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149268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4FC808BF-33BD-4BC1-BAD3-DCFC8141D1D6}"/>
              </a:ext>
            </a:extLst>
          </p:cNvPr>
          <p:cNvSpPr>
            <a:spLocks noGrp="1"/>
          </p:cNvSpPr>
          <p:nvPr>
            <p:ph type="sldNum" sz="quarter" idx="12"/>
          </p:nvPr>
        </p:nvSpPr>
        <p:spPr/>
        <p:txBody>
          <a:bodyPr/>
          <a:lstStyle/>
          <a:p>
            <a:fld id="{56682430-6088-448C-9E69-CB0F29779420}" type="slidenum">
              <a:rPr lang="zh-CN" altLang="en-US" smtClean="0"/>
              <a:t>29</a:t>
            </a:fld>
            <a:endParaRPr lang="zh-CN" altLang="en-US"/>
          </a:p>
        </p:txBody>
      </p:sp>
      <p:sp>
        <p:nvSpPr>
          <p:cNvPr id="5" name="标题 1">
            <a:extLst>
              <a:ext uri="{FF2B5EF4-FFF2-40B4-BE49-F238E27FC236}">
                <a16:creationId xmlns:a16="http://schemas.microsoft.com/office/drawing/2014/main" id="{1590F714-05C8-4D4D-90C4-C2FF0EFEF1CA}"/>
              </a:ext>
            </a:extLst>
          </p:cNvPr>
          <p:cNvSpPr txBox="1">
            <a:spLocks/>
          </p:cNvSpPr>
          <p:nvPr/>
        </p:nvSpPr>
        <p:spPr>
          <a:xfrm>
            <a:off x="0" y="295161"/>
            <a:ext cx="91440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sym typeface="+mn-lt"/>
              </a:rPr>
              <a:t>Empirical result: </a:t>
            </a:r>
            <a:r>
              <a:rPr lang="en-US" altLang="zh-CN" sz="2400" dirty="0">
                <a:latin typeface="Times New Roman" panose="02020603050405020304" pitchFamily="18" charset="0"/>
                <a:cs typeface="Times New Roman" panose="02020603050405020304" pitchFamily="18" charset="0"/>
                <a:sym typeface="+mn-lt"/>
              </a:rPr>
              <a:t>Behavioral mispricing</a:t>
            </a:r>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6" name="直接连接符 5">
            <a:extLst>
              <a:ext uri="{FF2B5EF4-FFF2-40B4-BE49-F238E27FC236}">
                <a16:creationId xmlns:a16="http://schemas.microsoft.com/office/drawing/2014/main" id="{BF317A36-3126-4450-A51C-01CCAA404FF8}"/>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82B581A3-9FD5-4282-BC9D-7C9A64059B35}"/>
              </a:ext>
            </a:extLst>
          </p:cNvPr>
          <p:cNvSpPr/>
          <p:nvPr/>
        </p:nvSpPr>
        <p:spPr>
          <a:xfrm>
            <a:off x="258108" y="4413152"/>
            <a:ext cx="8784291" cy="2308324"/>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Indeed, the premium is stronger among stocks with low valuation uncertainty,  low limits to arbitrage and thus low mispricing.</a:t>
            </a:r>
          </a:p>
          <a:p>
            <a:r>
              <a:rPr lang="en-US" altLang="zh-CN" sz="2400" dirty="0">
                <a:latin typeface="Times New Roman" panose="02020603050405020304" pitchFamily="18" charset="0"/>
                <a:cs typeface="Times New Roman" panose="02020603050405020304" pitchFamily="18" charset="0"/>
              </a:rPr>
              <a:t>In summary, we find that the profitability premium is stronger among stocks with a lower likelihood of mispricing, suggesting that behavioral bias and mispricing have little power in explaining the profitability premium in the Chinese stock market.</a:t>
            </a:r>
            <a:endParaRPr lang="zh-CN" altLang="en-US" sz="2400" dirty="0">
              <a:latin typeface="Times New Roman" panose="02020603050405020304" pitchFamily="18" charset="0"/>
              <a:cs typeface="Times New Roman" panose="02020603050405020304" pitchFamily="18" charset="0"/>
            </a:endParaRPr>
          </a:p>
        </p:txBody>
      </p:sp>
      <p:pic>
        <p:nvPicPr>
          <p:cNvPr id="8" name="图片 7">
            <a:extLst>
              <a:ext uri="{FF2B5EF4-FFF2-40B4-BE49-F238E27FC236}">
                <a16:creationId xmlns:a16="http://schemas.microsoft.com/office/drawing/2014/main" id="{6DEFC7AB-9BBB-4150-A10E-AD58A952CEA4}"/>
              </a:ext>
            </a:extLst>
          </p:cNvPr>
          <p:cNvPicPr/>
          <p:nvPr/>
        </p:nvPicPr>
        <p:blipFill rotWithShape="1">
          <a:blip r:embed="rId3"/>
          <a:srcRect t="13509"/>
          <a:stretch/>
        </p:blipFill>
        <p:spPr>
          <a:xfrm>
            <a:off x="258107" y="1066307"/>
            <a:ext cx="8659981" cy="3146836"/>
          </a:xfrm>
          <a:prstGeom prst="rect">
            <a:avLst/>
          </a:prstGeom>
        </p:spPr>
      </p:pic>
      <p:sp>
        <p:nvSpPr>
          <p:cNvPr id="7" name="矩形 6">
            <a:extLst>
              <a:ext uri="{FF2B5EF4-FFF2-40B4-BE49-F238E27FC236}">
                <a16:creationId xmlns:a16="http://schemas.microsoft.com/office/drawing/2014/main" id="{6D73BE58-418B-407F-B199-25ECA60AE010}"/>
              </a:ext>
            </a:extLst>
          </p:cNvPr>
          <p:cNvSpPr/>
          <p:nvPr/>
        </p:nvSpPr>
        <p:spPr>
          <a:xfrm>
            <a:off x="3477746" y="1729086"/>
            <a:ext cx="868344" cy="248405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3D30534E-3F4F-49DE-9916-9D29B7A6FA94}"/>
              </a:ext>
            </a:extLst>
          </p:cNvPr>
          <p:cNvSpPr/>
          <p:nvPr/>
        </p:nvSpPr>
        <p:spPr>
          <a:xfrm>
            <a:off x="5589606" y="1674905"/>
            <a:ext cx="868344" cy="248405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99C6B29E-7891-466B-B155-C5C24D9653C3}"/>
              </a:ext>
            </a:extLst>
          </p:cNvPr>
          <p:cNvSpPr/>
          <p:nvPr/>
        </p:nvSpPr>
        <p:spPr>
          <a:xfrm>
            <a:off x="7701466" y="1687273"/>
            <a:ext cx="868344" cy="248405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37792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2020/3/28</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3</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2"/>
            <a:ext cx="7886700" cy="6627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sym typeface="+mn-lt"/>
              </a:rPr>
              <a:t> Introduction</a:t>
            </a: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sp>
        <p:nvSpPr>
          <p:cNvPr id="7" name="矩形 6">
            <a:extLst>
              <a:ext uri="{FF2B5EF4-FFF2-40B4-BE49-F238E27FC236}">
                <a16:creationId xmlns:a16="http://schemas.microsoft.com/office/drawing/2014/main" id="{6E79FAEC-CD4A-4EF8-A5CD-FF128E4549BF}"/>
              </a:ext>
            </a:extLst>
          </p:cNvPr>
          <p:cNvSpPr/>
          <p:nvPr/>
        </p:nvSpPr>
        <p:spPr>
          <a:xfrm>
            <a:off x="415969" y="1364212"/>
            <a:ext cx="8312061" cy="3477875"/>
          </a:xfrm>
          <a:prstGeom prst="rect">
            <a:avLst/>
          </a:prstGeom>
        </p:spPr>
        <p:txBody>
          <a:bodyPr wrap="square">
            <a:spAutoFit/>
          </a:bodyPr>
          <a:lstStyle/>
          <a:p>
            <a:r>
              <a:rPr lang="en-US" altLang="zh-CN" sz="2800" b="1" dirty="0">
                <a:latin typeface="宋体" panose="02010600030101010101" pitchFamily="2" charset="-122"/>
                <a:ea typeface="宋体" panose="02010600030101010101" pitchFamily="2" charset="-122"/>
                <a:cs typeface="Times New Roman" panose="02020603050405020304" pitchFamily="18" charset="0"/>
              </a:rPr>
              <a:t>Background</a:t>
            </a:r>
          </a:p>
          <a:p>
            <a:pPr marL="457200" indent="-457200">
              <a:buFontTx/>
              <a:buAutoNum type="arabicPeriod"/>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Legendary investors such as Benjamin Graham, Warren Buffett and Joel Greenblatt pay great attention to profitability when judging the quality of firms and making investment decisions ( Greenblatt, 2010;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Frazzini</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et al., 2013; Lee, 2014 ). </a:t>
            </a:r>
          </a:p>
          <a:p>
            <a:pPr marL="457200" indent="-457200">
              <a:buAutoNum type="arabicPeriod"/>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Recent literature has shown decidedly that profitability is associated with higher future returns in America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Piotroski</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2000; Cohen et al., 2002; Hou et al., 2015 ;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Fama</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and French, 2015 ). </a:t>
            </a:r>
          </a:p>
        </p:txBody>
      </p:sp>
      <p:cxnSp>
        <p:nvCxnSpPr>
          <p:cNvPr id="5" name="直接连接符 4">
            <a:extLst>
              <a:ext uri="{FF2B5EF4-FFF2-40B4-BE49-F238E27FC236}">
                <a16:creationId xmlns:a16="http://schemas.microsoft.com/office/drawing/2014/main" id="{AA97A10D-FE67-44AD-ABC7-C4ECFED6C874}"/>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51532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2020/3/28</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30</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2"/>
            <a:ext cx="7886700" cy="6627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4. </a:t>
            </a:r>
            <a:r>
              <a:rPr lang="en-US" altLang="zh-CN" dirty="0">
                <a:latin typeface="Times New Roman" panose="02020603050405020304" pitchFamily="18" charset="0"/>
                <a:cs typeface="Times New Roman" panose="02020603050405020304" pitchFamily="18" charset="0"/>
                <a:sym typeface="+mn-lt"/>
              </a:rPr>
              <a:t>Conclusion</a:t>
            </a: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E9B5076B-A9D0-4324-BF90-2495095AA585}"/>
              </a:ext>
            </a:extLst>
          </p:cNvPr>
          <p:cNvSpPr/>
          <p:nvPr/>
        </p:nvSpPr>
        <p:spPr>
          <a:xfrm>
            <a:off x="193638" y="1676848"/>
            <a:ext cx="8853543" cy="3416320"/>
          </a:xfrm>
          <a:prstGeom prst="rect">
            <a:avLst/>
          </a:prstGeom>
        </p:spPr>
        <p:txBody>
          <a:bodyPr wrap="square">
            <a:spAutoFit/>
          </a:bodyPr>
          <a:lstStyle/>
          <a:p>
            <a:pPr marL="342900" indent="-342900">
              <a:buFontTx/>
              <a:buAutoNum type="arabicPeriod"/>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In this paper, we show that the positive profitability premium exists in the Chinese stock market, which indicates that there are a strong connection between stock valuation and economic fundamentals such as profitability in the Chinese stock market. </a:t>
            </a:r>
          </a:p>
          <a:p>
            <a:pPr marL="342900" indent="-342900">
              <a:buFontTx/>
              <a:buAutoNum type="arabicPeriod"/>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Profitability premium is particularly strong among firms with large capitalization and high growth. </a:t>
            </a:r>
          </a:p>
          <a:p>
            <a:pPr marL="342900" indent="-342900">
              <a:buFontTx/>
              <a:buAutoNum type="arabicPeriod"/>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We further provide evidence that the profitability premium is more likely attributed to the q-theory of investment than behavioral mispricing. </a:t>
            </a:r>
          </a:p>
        </p:txBody>
      </p:sp>
    </p:spTree>
    <p:extLst>
      <p:ext uri="{BB962C8B-B14F-4D97-AF65-F5344CB8AC3E}">
        <p14:creationId xmlns:p14="http://schemas.microsoft.com/office/powerpoint/2010/main" val="3435288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2020/3/28</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4</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2"/>
            <a:ext cx="7886700" cy="6627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sym typeface="+mn-lt"/>
              </a:rPr>
              <a:t> Introduction</a:t>
            </a:r>
          </a:p>
        </p:txBody>
      </p:sp>
      <p:sp>
        <p:nvSpPr>
          <p:cNvPr id="7" name="矩形 6">
            <a:extLst>
              <a:ext uri="{FF2B5EF4-FFF2-40B4-BE49-F238E27FC236}">
                <a16:creationId xmlns:a16="http://schemas.microsoft.com/office/drawing/2014/main" id="{6E79FAEC-CD4A-4EF8-A5CD-FF128E4549BF}"/>
              </a:ext>
            </a:extLst>
          </p:cNvPr>
          <p:cNvSpPr/>
          <p:nvPr/>
        </p:nvSpPr>
        <p:spPr>
          <a:xfrm>
            <a:off x="420460" y="2047252"/>
            <a:ext cx="8486872" cy="2739211"/>
          </a:xfrm>
          <a:prstGeom prst="rect">
            <a:avLst/>
          </a:prstGeom>
        </p:spPr>
        <p:txBody>
          <a:bodyPr wrap="square">
            <a:spAutoFit/>
          </a:bodyPr>
          <a:lstStyle/>
          <a:p>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Motivation</a:t>
            </a:r>
          </a:p>
          <a:p>
            <a:pPr marL="457200" indent="-457200">
              <a:buAutoNum type="arabicPeriod"/>
            </a:pPr>
            <a:r>
              <a:rPr lang="en-US" altLang="zh-CN" sz="2400" dirty="0">
                <a:latin typeface="Times New Roman" panose="02020603050405020304" pitchFamily="18" charset="0"/>
                <a:cs typeface="Times New Roman" panose="02020603050405020304" pitchFamily="18" charset="0"/>
              </a:rPr>
              <a:t>The existing research on profit premium mainly focuses on the United States stock market, no scholar have proved whether there is a significant profit premium in Chinese stock market.</a:t>
            </a:r>
          </a:p>
          <a:p>
            <a:pPr marL="457200" indent="-457200">
              <a:buFontTx/>
              <a:buAutoNum type="arabicPeriod"/>
            </a:pPr>
            <a:r>
              <a:rPr lang="en-US" altLang="zh-CN" sz="2400" dirty="0">
                <a:latin typeface="Times New Roman" panose="02020603050405020304" pitchFamily="18" charset="0"/>
                <a:cs typeface="Times New Roman" panose="02020603050405020304" pitchFamily="18" charset="0"/>
              </a:rPr>
              <a:t>The Chinese stock market has long been criticized as speculative, lacking a strong link between equity valuation and economic fundamentals such as profitability.</a:t>
            </a:r>
          </a:p>
        </p:txBody>
      </p:sp>
      <p:cxnSp>
        <p:nvCxnSpPr>
          <p:cNvPr id="5" name="直接连接符 4">
            <a:extLst>
              <a:ext uri="{FF2B5EF4-FFF2-40B4-BE49-F238E27FC236}">
                <a16:creationId xmlns:a16="http://schemas.microsoft.com/office/drawing/2014/main" id="{AA97A10D-FE67-44AD-ABC7-C4ECFED6C874}"/>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8991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2020/3/28</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5</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1"/>
            <a:ext cx="78867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sym typeface="+mn-lt"/>
              </a:rPr>
              <a:t> Introduction</a:t>
            </a:r>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sp>
        <p:nvSpPr>
          <p:cNvPr id="7" name="矩形 6">
            <a:extLst>
              <a:ext uri="{FF2B5EF4-FFF2-40B4-BE49-F238E27FC236}">
                <a16:creationId xmlns:a16="http://schemas.microsoft.com/office/drawing/2014/main" id="{6E79FAEC-CD4A-4EF8-A5CD-FF128E4549BF}"/>
              </a:ext>
            </a:extLst>
          </p:cNvPr>
          <p:cNvSpPr/>
          <p:nvPr/>
        </p:nvSpPr>
        <p:spPr>
          <a:xfrm>
            <a:off x="476930" y="2167116"/>
            <a:ext cx="8190140" cy="1631216"/>
          </a:xfrm>
          <a:prstGeom prst="rect">
            <a:avLst/>
          </a:prstGeom>
        </p:spPr>
        <p:txBody>
          <a:bodyPr wrap="square">
            <a:spAutoFit/>
          </a:bodyPr>
          <a:lstStyle/>
          <a:p>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Research question</a:t>
            </a:r>
          </a:p>
          <a:p>
            <a:pPr marL="457200" indent="-457200">
              <a:buAutoNum type="arabicPeriod"/>
            </a:pPr>
            <a:r>
              <a:rPr lang="en-US" altLang="zh-CN" sz="2400" dirty="0">
                <a:latin typeface="Times New Roman" panose="02020603050405020304" pitchFamily="18" charset="0"/>
                <a:cs typeface="Times New Roman" panose="02020603050405020304" pitchFamily="18" charset="0"/>
              </a:rPr>
              <a:t>Whether there is profit premium in the Chinese stock market?</a:t>
            </a:r>
          </a:p>
          <a:p>
            <a:pPr marL="457200" indent="-457200">
              <a:buAutoNum type="arabicPeriod"/>
            </a:pPr>
            <a:r>
              <a:rPr lang="en-US" altLang="zh-CN" sz="2400" dirty="0">
                <a:latin typeface="Times New Roman" panose="02020603050405020304" pitchFamily="18" charset="0"/>
                <a:cs typeface="Times New Roman" panose="02020603050405020304" pitchFamily="18" charset="0"/>
              </a:rPr>
              <a:t>Can the profit premium be explained by mispricing theory or q-theory with investment frictions?</a:t>
            </a:r>
          </a:p>
        </p:txBody>
      </p:sp>
      <p:cxnSp>
        <p:nvCxnSpPr>
          <p:cNvPr id="5" name="直接连接符 4">
            <a:extLst>
              <a:ext uri="{FF2B5EF4-FFF2-40B4-BE49-F238E27FC236}">
                <a16:creationId xmlns:a16="http://schemas.microsoft.com/office/drawing/2014/main" id="{AA97A10D-FE67-44AD-ABC7-C4ECFED6C874}"/>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747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2020/3/28</a:t>
            </a:fld>
            <a:endParaRPr lang="zh-CN" altLang="en-US" dirty="0"/>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6</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1"/>
            <a:ext cx="78867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sym typeface="+mn-lt"/>
              </a:rPr>
              <a:t> Introduction</a:t>
            </a:r>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sp>
        <p:nvSpPr>
          <p:cNvPr id="7" name="矩形 6">
            <a:extLst>
              <a:ext uri="{FF2B5EF4-FFF2-40B4-BE49-F238E27FC236}">
                <a16:creationId xmlns:a16="http://schemas.microsoft.com/office/drawing/2014/main" id="{6E79FAEC-CD4A-4EF8-A5CD-FF128E4549BF}"/>
              </a:ext>
            </a:extLst>
          </p:cNvPr>
          <p:cNvSpPr/>
          <p:nvPr/>
        </p:nvSpPr>
        <p:spPr>
          <a:xfrm>
            <a:off x="320343" y="1620724"/>
            <a:ext cx="8195007" cy="3293209"/>
          </a:xfrm>
          <a:prstGeom prst="rect">
            <a:avLst/>
          </a:prstGeom>
        </p:spPr>
        <p:txBody>
          <a:bodyPr wrap="square">
            <a:spAutoFit/>
          </a:bodyPr>
          <a:lstStyle/>
          <a:p>
            <a:r>
              <a:rPr lang="en-US" altLang="zh-CN" sz="2800" dirty="0">
                <a:latin typeface="Times New Roman" panose="02020603050405020304" pitchFamily="18" charset="0"/>
                <a:cs typeface="Times New Roman" panose="02020603050405020304" pitchFamily="18" charset="0"/>
              </a:rPr>
              <a:t>Related researches</a:t>
            </a:r>
          </a:p>
          <a:p>
            <a:pPr marL="457200" indent="-457200">
              <a:buFontTx/>
              <a:buAutoNum type="arabicPeriod"/>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Hou et al. (2015, 2016 ) as well as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Fama</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and French (2015) have included the factor of profitability in new multifactor asset pricing models to explore asset pricing anomalies.</a:t>
            </a:r>
          </a:p>
          <a:p>
            <a:pPr marL="457200" indent="-457200">
              <a:buAutoNum type="arabicPeriod"/>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Shleifer (1997), Wang et al.(2013) argue that the investors fail to fully reflect the valuation information embedded in a firm's profitability due to behavioral biases and profitable firms tend to be relatively underpriced leading to return predictability. </a:t>
            </a:r>
          </a:p>
          <a:p>
            <a:pPr marL="457200" indent="-457200">
              <a:buAutoNum type="arabicPeriod"/>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Q-theory with investment frictions provides a potentially rational explanation for the profitability effect ( Li et al., 2009; Hou et al., 2015).</a:t>
            </a:r>
          </a:p>
        </p:txBody>
      </p:sp>
      <p:cxnSp>
        <p:nvCxnSpPr>
          <p:cNvPr id="5" name="直接连接符 4">
            <a:extLst>
              <a:ext uri="{FF2B5EF4-FFF2-40B4-BE49-F238E27FC236}">
                <a16:creationId xmlns:a16="http://schemas.microsoft.com/office/drawing/2014/main" id="{AA97A10D-FE67-44AD-ABC7-C4ECFED6C874}"/>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7838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2020/3/28</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7</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1"/>
            <a:ext cx="78867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sym typeface="+mn-lt"/>
              </a:rPr>
              <a:t> Introduction</a:t>
            </a:r>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sp>
        <p:nvSpPr>
          <p:cNvPr id="7" name="矩形 6">
            <a:extLst>
              <a:ext uri="{FF2B5EF4-FFF2-40B4-BE49-F238E27FC236}">
                <a16:creationId xmlns:a16="http://schemas.microsoft.com/office/drawing/2014/main" id="{6E79FAEC-CD4A-4EF8-A5CD-FF128E4549BF}"/>
              </a:ext>
            </a:extLst>
          </p:cNvPr>
          <p:cNvSpPr/>
          <p:nvPr/>
        </p:nvSpPr>
        <p:spPr>
          <a:xfrm>
            <a:off x="752531" y="1874728"/>
            <a:ext cx="7886700" cy="3108543"/>
          </a:xfrm>
          <a:prstGeom prst="rect">
            <a:avLst/>
          </a:prstGeom>
        </p:spPr>
        <p:txBody>
          <a:bodyPr wrap="square">
            <a:spAutoFit/>
          </a:bodyPr>
          <a:lstStyle/>
          <a:p>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Research Contents</a:t>
            </a:r>
          </a:p>
          <a:p>
            <a:pPr marL="457200" indent="-457200">
              <a:buAutoNum type="arabicPeriod"/>
            </a:pPr>
            <a:r>
              <a:rPr lang="en-US" altLang="zh-CN" sz="2400" dirty="0">
                <a:latin typeface="Times New Roman" panose="02020603050405020304" pitchFamily="18" charset="0"/>
                <a:cs typeface="Times New Roman" panose="02020603050405020304" pitchFamily="18" charset="0"/>
              </a:rPr>
              <a:t>We examine the profitability effect in the Chinese stock market by using a variety of empirical profitability measures. </a:t>
            </a:r>
          </a:p>
          <a:p>
            <a:pPr marL="457200" indent="-457200">
              <a:buAutoNum type="arabicPeriod"/>
            </a:pPr>
            <a:r>
              <a:rPr lang="en-US" altLang="zh-CN" sz="2400" dirty="0">
                <a:latin typeface="Times New Roman" panose="02020603050405020304" pitchFamily="18" charset="0"/>
                <a:cs typeface="Times New Roman" panose="02020603050405020304" pitchFamily="18" charset="0"/>
              </a:rPr>
              <a:t>We then conduct empirical tests to explore the behavioral mispricing and q-theory explanations, concluding that the results appear more consistent with q-theory and reject the behavioral explanations.</a:t>
            </a:r>
            <a:endParaRPr lang="zh-CN" altLang="zh-CN" sz="2400" dirty="0">
              <a:latin typeface="Times New Roman" panose="02020603050405020304" pitchFamily="18" charset="0"/>
              <a:cs typeface="Times New Roman" panose="02020603050405020304" pitchFamily="18" charset="0"/>
            </a:endParaRPr>
          </a:p>
        </p:txBody>
      </p:sp>
      <p:cxnSp>
        <p:nvCxnSpPr>
          <p:cNvPr id="5" name="直接连接符 4">
            <a:extLst>
              <a:ext uri="{FF2B5EF4-FFF2-40B4-BE49-F238E27FC236}">
                <a16:creationId xmlns:a16="http://schemas.microsoft.com/office/drawing/2014/main" id="{AA97A10D-FE67-44AD-ABC7-C4ECFED6C874}"/>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5015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2020/3/28</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8</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1"/>
            <a:ext cx="78867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sym typeface="+mn-lt"/>
              </a:rPr>
              <a:t> Introduction</a:t>
            </a:r>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sp>
        <p:nvSpPr>
          <p:cNvPr id="7" name="矩形 6">
            <a:extLst>
              <a:ext uri="{FF2B5EF4-FFF2-40B4-BE49-F238E27FC236}">
                <a16:creationId xmlns:a16="http://schemas.microsoft.com/office/drawing/2014/main" id="{6E79FAEC-CD4A-4EF8-A5CD-FF128E4549BF}"/>
              </a:ext>
            </a:extLst>
          </p:cNvPr>
          <p:cNvSpPr/>
          <p:nvPr/>
        </p:nvSpPr>
        <p:spPr>
          <a:xfrm>
            <a:off x="420460" y="2414666"/>
            <a:ext cx="8094890" cy="2000548"/>
          </a:xfrm>
          <a:prstGeom prst="rect">
            <a:avLst/>
          </a:prstGeom>
        </p:spPr>
        <p:txBody>
          <a:bodyPr wrap="square">
            <a:spAutoFit/>
          </a:bodyPr>
          <a:lstStyle/>
          <a:p>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Contribution </a:t>
            </a:r>
          </a:p>
          <a:p>
            <a:r>
              <a:rPr lang="en-US" altLang="zh-CN" sz="2400" dirty="0">
                <a:latin typeface="Times New Roman" panose="02020603050405020304" pitchFamily="18" charset="0"/>
                <a:cs typeface="Times New Roman" panose="02020603050405020304" pitchFamily="18" charset="0"/>
              </a:rPr>
              <a:t>The study proves that there are a strong connection between stock valuation and economic fundamentals such as profitability in the Chinese stock market and provides positive evidence for the profitability effect beyond the US market.</a:t>
            </a:r>
            <a:endParaRPr lang="zh-CN" altLang="zh-CN" sz="2400" dirty="0">
              <a:latin typeface="Times New Roman" panose="02020603050405020304" pitchFamily="18" charset="0"/>
              <a:cs typeface="Times New Roman" panose="02020603050405020304" pitchFamily="18" charset="0"/>
            </a:endParaRPr>
          </a:p>
        </p:txBody>
      </p:sp>
      <p:cxnSp>
        <p:nvCxnSpPr>
          <p:cNvPr id="5" name="直接连接符 4">
            <a:extLst>
              <a:ext uri="{FF2B5EF4-FFF2-40B4-BE49-F238E27FC236}">
                <a16:creationId xmlns:a16="http://schemas.microsoft.com/office/drawing/2014/main" id="{AA97A10D-FE67-44AD-ABC7-C4ECFED6C874}"/>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3908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2020/3/28</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9</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2"/>
            <a:ext cx="7886700" cy="6341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sym typeface="+mn-lt"/>
              </a:rPr>
              <a:t>Research design</a:t>
            </a: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9" name="组合 28">
            <a:extLst>
              <a:ext uri="{FF2B5EF4-FFF2-40B4-BE49-F238E27FC236}">
                <a16:creationId xmlns:a16="http://schemas.microsoft.com/office/drawing/2014/main" id="{B53B182C-579C-4ED8-B686-4652075A798D}"/>
              </a:ext>
            </a:extLst>
          </p:cNvPr>
          <p:cNvGrpSpPr/>
          <p:nvPr/>
        </p:nvGrpSpPr>
        <p:grpSpPr>
          <a:xfrm>
            <a:off x="1084470" y="1180396"/>
            <a:ext cx="6348391" cy="1223313"/>
            <a:chOff x="806823" y="2033194"/>
            <a:chExt cx="4203670" cy="1100106"/>
          </a:xfrm>
        </p:grpSpPr>
        <p:sp>
          <p:nvSpPr>
            <p:cNvPr id="30" name="矩形 29">
              <a:extLst>
                <a:ext uri="{FF2B5EF4-FFF2-40B4-BE49-F238E27FC236}">
                  <a16:creationId xmlns:a16="http://schemas.microsoft.com/office/drawing/2014/main" id="{F6BF7716-9006-4BF5-9CD4-3872D7376C49}"/>
                </a:ext>
              </a:extLst>
            </p:cNvPr>
            <p:cNvSpPr/>
            <p:nvPr/>
          </p:nvSpPr>
          <p:spPr>
            <a:xfrm>
              <a:off x="806823" y="2033194"/>
              <a:ext cx="4149300" cy="9420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6E6183DE-E2EF-4149-A01C-02A5D61C7703}"/>
                </a:ext>
              </a:extLst>
            </p:cNvPr>
            <p:cNvSpPr txBox="1"/>
            <p:nvPr/>
          </p:nvSpPr>
          <p:spPr>
            <a:xfrm>
              <a:off x="865027" y="2116540"/>
              <a:ext cx="4145466" cy="1016760"/>
            </a:xfrm>
            <a:prstGeom prst="rect">
              <a:avLst/>
            </a:prstGeom>
            <a:noFill/>
          </p:spPr>
          <p:txBody>
            <a:bodyPr wrap="square" rtlCol="0">
              <a:spAutoFit/>
            </a:bodyPr>
            <a:lstStyle/>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Whether profitability can obtain significant excess return </a:t>
              </a:r>
              <a:r>
                <a:rPr lang="en-US" altLang="zh-CN" sz="2000" dirty="0">
                  <a:latin typeface="Times New Roman" panose="02020603050405020304" pitchFamily="18" charset="0"/>
                  <a:cs typeface="Times New Roman" panose="02020603050405020304" pitchFamily="18" charset="0"/>
                </a:rPr>
                <a:t>in the Chinese stock market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36" name="组合 35">
            <a:extLst>
              <a:ext uri="{FF2B5EF4-FFF2-40B4-BE49-F238E27FC236}">
                <a16:creationId xmlns:a16="http://schemas.microsoft.com/office/drawing/2014/main" id="{47A1E362-BFD5-47F4-B162-30DF1047BAF2}"/>
              </a:ext>
            </a:extLst>
          </p:cNvPr>
          <p:cNvGrpSpPr/>
          <p:nvPr/>
        </p:nvGrpSpPr>
        <p:grpSpPr>
          <a:xfrm>
            <a:off x="1084471" y="2756118"/>
            <a:ext cx="6402179" cy="823098"/>
            <a:chOff x="806824" y="2033195"/>
            <a:chExt cx="3554877" cy="569307"/>
          </a:xfrm>
        </p:grpSpPr>
        <p:sp>
          <p:nvSpPr>
            <p:cNvPr id="37" name="矩形 36">
              <a:extLst>
                <a:ext uri="{FF2B5EF4-FFF2-40B4-BE49-F238E27FC236}">
                  <a16:creationId xmlns:a16="http://schemas.microsoft.com/office/drawing/2014/main" id="{58D7A385-FDD2-426F-828F-51B344F25860}"/>
                </a:ext>
              </a:extLst>
            </p:cNvPr>
            <p:cNvSpPr/>
            <p:nvPr/>
          </p:nvSpPr>
          <p:spPr>
            <a:xfrm>
              <a:off x="806824" y="2033195"/>
              <a:ext cx="3468731" cy="5693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a:extLst>
                <a:ext uri="{FF2B5EF4-FFF2-40B4-BE49-F238E27FC236}">
                  <a16:creationId xmlns:a16="http://schemas.microsoft.com/office/drawing/2014/main" id="{90ED147C-6D6F-425C-A2B5-B017823E0F35}"/>
                </a:ext>
              </a:extLst>
            </p:cNvPr>
            <p:cNvSpPr txBox="1"/>
            <p:nvPr/>
          </p:nvSpPr>
          <p:spPr>
            <a:xfrm>
              <a:off x="862449" y="2074089"/>
              <a:ext cx="3499252" cy="489619"/>
            </a:xfrm>
            <a:prstGeom prst="rect">
              <a:avLst/>
            </a:prstGeom>
            <a:noFill/>
          </p:spPr>
          <p:txBody>
            <a:bodyPr wrap="square" rtlCol="0">
              <a:spAutoFit/>
            </a:bodyPr>
            <a:lstStyle/>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The comparison of profit premium between Chinese and American Stock Markets.</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45" name="组合 44">
            <a:extLst>
              <a:ext uri="{FF2B5EF4-FFF2-40B4-BE49-F238E27FC236}">
                <a16:creationId xmlns:a16="http://schemas.microsoft.com/office/drawing/2014/main" id="{4C0FF1F5-1E27-4CCF-BFB5-DEAB00D396B1}"/>
              </a:ext>
            </a:extLst>
          </p:cNvPr>
          <p:cNvGrpSpPr/>
          <p:nvPr/>
        </p:nvGrpSpPr>
        <p:grpSpPr>
          <a:xfrm>
            <a:off x="606430" y="4056324"/>
            <a:ext cx="7908920" cy="851377"/>
            <a:chOff x="576448" y="2033195"/>
            <a:chExt cx="4592337" cy="1361302"/>
          </a:xfrm>
        </p:grpSpPr>
        <p:sp>
          <p:nvSpPr>
            <p:cNvPr id="46" name="矩形 45">
              <a:extLst>
                <a:ext uri="{FF2B5EF4-FFF2-40B4-BE49-F238E27FC236}">
                  <a16:creationId xmlns:a16="http://schemas.microsoft.com/office/drawing/2014/main" id="{94D197D3-94CC-470F-A6C0-66DDA5EDDABC}"/>
                </a:ext>
              </a:extLst>
            </p:cNvPr>
            <p:cNvSpPr/>
            <p:nvPr/>
          </p:nvSpPr>
          <p:spPr>
            <a:xfrm>
              <a:off x="576448" y="2033195"/>
              <a:ext cx="4592336" cy="13613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a:extLst>
                <a:ext uri="{FF2B5EF4-FFF2-40B4-BE49-F238E27FC236}">
                  <a16:creationId xmlns:a16="http://schemas.microsoft.com/office/drawing/2014/main" id="{06A5C926-33DD-4E8A-9C66-2C3BB4AA7659}"/>
                </a:ext>
              </a:extLst>
            </p:cNvPr>
            <p:cNvSpPr txBox="1"/>
            <p:nvPr/>
          </p:nvSpPr>
          <p:spPr>
            <a:xfrm>
              <a:off x="702039" y="2190398"/>
              <a:ext cx="4466746" cy="1131868"/>
            </a:xfrm>
            <a:prstGeom prst="rect">
              <a:avLst/>
            </a:prstGeom>
            <a:noFill/>
          </p:spPr>
          <p:txBody>
            <a:bodyPr wrap="square" rtlCol="0">
              <a:spAutoFit/>
            </a:bodyPr>
            <a:lstStyle/>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Analyzing what kind of stocks the profit premium of Chinese market mainly comes from.</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48" name="组合 47">
            <a:extLst>
              <a:ext uri="{FF2B5EF4-FFF2-40B4-BE49-F238E27FC236}">
                <a16:creationId xmlns:a16="http://schemas.microsoft.com/office/drawing/2014/main" id="{F8FC2F5D-4F06-4048-BCE4-7901FBC368A4}"/>
              </a:ext>
            </a:extLst>
          </p:cNvPr>
          <p:cNvGrpSpPr/>
          <p:nvPr/>
        </p:nvGrpSpPr>
        <p:grpSpPr>
          <a:xfrm>
            <a:off x="1101525" y="5436514"/>
            <a:ext cx="6534970" cy="851377"/>
            <a:chOff x="806824" y="2033194"/>
            <a:chExt cx="3468731" cy="851377"/>
          </a:xfrm>
        </p:grpSpPr>
        <p:sp>
          <p:nvSpPr>
            <p:cNvPr id="49" name="矩形 48">
              <a:extLst>
                <a:ext uri="{FF2B5EF4-FFF2-40B4-BE49-F238E27FC236}">
                  <a16:creationId xmlns:a16="http://schemas.microsoft.com/office/drawing/2014/main" id="{2D923DD2-1F02-4A2B-B9AF-50792EA94947}"/>
                </a:ext>
              </a:extLst>
            </p:cNvPr>
            <p:cNvSpPr/>
            <p:nvPr/>
          </p:nvSpPr>
          <p:spPr>
            <a:xfrm>
              <a:off x="806824" y="2033194"/>
              <a:ext cx="3468731" cy="8513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a:extLst>
                <a:ext uri="{FF2B5EF4-FFF2-40B4-BE49-F238E27FC236}">
                  <a16:creationId xmlns:a16="http://schemas.microsoft.com/office/drawing/2014/main" id="{12D20AB4-1AA2-4811-A602-3564E958E23A}"/>
                </a:ext>
              </a:extLst>
            </p:cNvPr>
            <p:cNvSpPr txBox="1"/>
            <p:nvPr/>
          </p:nvSpPr>
          <p:spPr>
            <a:xfrm>
              <a:off x="862449" y="2143494"/>
              <a:ext cx="3413106" cy="400110"/>
            </a:xfrm>
            <a:prstGeom prst="rect">
              <a:avLst/>
            </a:prstGeom>
            <a:noFill/>
          </p:spPr>
          <p:txBody>
            <a:bodyPr wrap="square" rtlCol="0">
              <a:spAutoFit/>
            </a:bodyPr>
            <a:lstStyle/>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Explaining profit premium based on mispricing and q-theory.</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grpSp>
      <p:cxnSp>
        <p:nvCxnSpPr>
          <p:cNvPr id="24" name="直接箭头连接符 23">
            <a:extLst>
              <a:ext uri="{FF2B5EF4-FFF2-40B4-BE49-F238E27FC236}">
                <a16:creationId xmlns:a16="http://schemas.microsoft.com/office/drawing/2014/main" id="{161872A0-B4C7-437F-90BC-85D188C2F36B}"/>
              </a:ext>
            </a:extLst>
          </p:cNvPr>
          <p:cNvCxnSpPr>
            <a:cxnSpLocks/>
          </p:cNvCxnSpPr>
          <p:nvPr/>
        </p:nvCxnSpPr>
        <p:spPr>
          <a:xfrm>
            <a:off x="4313985" y="4907701"/>
            <a:ext cx="0" cy="47660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8E64786E-8A10-48E5-98A5-7641A46E5795}"/>
              </a:ext>
            </a:extLst>
          </p:cNvPr>
          <p:cNvCxnSpPr>
            <a:cxnSpLocks/>
          </p:cNvCxnSpPr>
          <p:nvPr/>
        </p:nvCxnSpPr>
        <p:spPr>
          <a:xfrm>
            <a:off x="4304363" y="3579216"/>
            <a:ext cx="9622" cy="44552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DF0D821F-E5F1-4F34-9888-F6A8A5B881E8}"/>
              </a:ext>
            </a:extLst>
          </p:cNvPr>
          <p:cNvCxnSpPr>
            <a:cxnSpLocks/>
          </p:cNvCxnSpPr>
          <p:nvPr/>
        </p:nvCxnSpPr>
        <p:spPr>
          <a:xfrm>
            <a:off x="4335649" y="2264452"/>
            <a:ext cx="0" cy="4916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270601"/>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3335</TotalTime>
  <Words>1888</Words>
  <Application>Microsoft Office PowerPoint</Application>
  <PresentationFormat>全屏显示(4:3)</PresentationFormat>
  <Paragraphs>233</Paragraphs>
  <Slides>30</Slides>
  <Notes>28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30</vt:i4>
      </vt:variant>
    </vt:vector>
  </HeadingPairs>
  <TitlesOfParts>
    <vt:vector size="40" baseType="lpstr">
      <vt:lpstr>等线</vt:lpstr>
      <vt:lpstr>汉仪中楷简</vt:lpstr>
      <vt:lpstr>黑体</vt:lpstr>
      <vt:lpstr>宋体</vt:lpstr>
      <vt:lpstr>Arial</vt:lpstr>
      <vt:lpstr>Calibri</vt:lpstr>
      <vt:lpstr>Calibri Light</vt:lpstr>
      <vt:lpstr>Cambria Math</vt:lpstr>
      <vt:lpstr>Times New Roman</vt:lpstr>
      <vt:lpstr>Office 主题​​</vt:lpstr>
      <vt:lpstr>PowerPoint 演示文稿</vt:lpstr>
      <vt:lpstr>Outline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 shuo</dc:creator>
  <cp:lastModifiedBy>wang shuo</cp:lastModifiedBy>
  <cp:revision>1345</cp:revision>
  <dcterms:created xsi:type="dcterms:W3CDTF">2019-09-24T13:17:14Z</dcterms:created>
  <dcterms:modified xsi:type="dcterms:W3CDTF">2020-03-28T00:27:08Z</dcterms:modified>
</cp:coreProperties>
</file>